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27"/>
  </p:notesMasterIdLst>
  <p:sldIdLst>
    <p:sldId id="404" r:id="rId3"/>
    <p:sldId id="717" r:id="rId4"/>
    <p:sldId id="713" r:id="rId5"/>
    <p:sldId id="651" r:id="rId6"/>
    <p:sldId id="342" r:id="rId7"/>
    <p:sldId id="396" r:id="rId8"/>
    <p:sldId id="345" r:id="rId9"/>
    <p:sldId id="284" r:id="rId10"/>
    <p:sldId id="395" r:id="rId11"/>
    <p:sldId id="718" r:id="rId12"/>
    <p:sldId id="707" r:id="rId13"/>
    <p:sldId id="389" r:id="rId14"/>
    <p:sldId id="391" r:id="rId15"/>
    <p:sldId id="721" r:id="rId16"/>
    <p:sldId id="392" r:id="rId17"/>
    <p:sldId id="393" r:id="rId18"/>
    <p:sldId id="390" r:id="rId19"/>
    <p:sldId id="719" r:id="rId20"/>
    <p:sldId id="693" r:id="rId21"/>
    <p:sldId id="720" r:id="rId22"/>
    <p:sldId id="647" r:id="rId23"/>
    <p:sldId id="337" r:id="rId24"/>
    <p:sldId id="648" r:id="rId25"/>
    <p:sldId id="332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F9794A-1029-43BA-9B7C-227443E6547B}" v="78" dt="2025-06-10T15:36:10.1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4" autoAdjust="0"/>
    <p:restoredTop sz="94660"/>
  </p:normalViewPr>
  <p:slideViewPr>
    <p:cSldViewPr snapToGrid="0">
      <p:cViewPr varScale="1">
        <p:scale>
          <a:sx n="90" d="100"/>
          <a:sy n="90" d="100"/>
        </p:scale>
        <p:origin x="276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oshima Dugguh" userId="0fbc176b-922c-4ffb-abdd-26ea6e164066" providerId="ADAL" clId="{43F9794A-1029-43BA-9B7C-227443E6547B}"/>
    <pc:docChg chg="custSel modSld">
      <pc:chgData name="Dooshima Dugguh" userId="0fbc176b-922c-4ffb-abdd-26ea6e164066" providerId="ADAL" clId="{43F9794A-1029-43BA-9B7C-227443E6547B}" dt="2025-06-10T15:36:10.176" v="122" actId="20577"/>
      <pc:docMkLst>
        <pc:docMk/>
      </pc:docMkLst>
      <pc:sldChg chg="modSp mod">
        <pc:chgData name="Dooshima Dugguh" userId="0fbc176b-922c-4ffb-abdd-26ea6e164066" providerId="ADAL" clId="{43F9794A-1029-43BA-9B7C-227443E6547B}" dt="2025-06-10T15:36:10.176" v="122" actId="20577"/>
        <pc:sldMkLst>
          <pc:docMk/>
          <pc:sldMk cId="3446994424" sldId="395"/>
        </pc:sldMkLst>
        <pc:spChg chg="mod">
          <ac:chgData name="Dooshima Dugguh" userId="0fbc176b-922c-4ffb-abdd-26ea6e164066" providerId="ADAL" clId="{43F9794A-1029-43BA-9B7C-227443E6547B}" dt="2025-06-10T15:36:10.176" v="122" actId="20577"/>
          <ac:spMkLst>
            <pc:docMk/>
            <pc:sldMk cId="3446994424" sldId="395"/>
            <ac:spMk id="2" creationId="{0B19D7A3-23F3-D541-B640-AF4CD49BAA1C}"/>
          </ac:spMkLst>
        </pc:spChg>
      </pc:sldChg>
      <pc:sldChg chg="modSp mod">
        <pc:chgData name="Dooshima Dugguh" userId="0fbc176b-922c-4ffb-abdd-26ea6e164066" providerId="ADAL" clId="{43F9794A-1029-43BA-9B7C-227443E6547B}" dt="2025-06-10T15:35:32.794" v="85" actId="20577"/>
        <pc:sldMkLst>
          <pc:docMk/>
          <pc:sldMk cId="542842373" sldId="404"/>
        </pc:sldMkLst>
        <pc:spChg chg="mod">
          <ac:chgData name="Dooshima Dugguh" userId="0fbc176b-922c-4ffb-abdd-26ea6e164066" providerId="ADAL" clId="{43F9794A-1029-43BA-9B7C-227443E6547B}" dt="2025-06-10T15:35:32.794" v="85" actId="20577"/>
          <ac:spMkLst>
            <pc:docMk/>
            <pc:sldMk cId="542842373" sldId="404"/>
            <ac:spMk id="2" creationId="{58B046D4-2849-FBC2-34C0-D4DB7FE294BC}"/>
          </ac:spMkLst>
        </pc:spChg>
      </pc:sldChg>
      <pc:sldChg chg="modSp modAnim">
        <pc:chgData name="Dooshima Dugguh" userId="0fbc176b-922c-4ffb-abdd-26ea6e164066" providerId="ADAL" clId="{43F9794A-1029-43BA-9B7C-227443E6547B}" dt="2025-06-10T15:35:05.495" v="41" actId="20577"/>
        <pc:sldMkLst>
          <pc:docMk/>
          <pc:sldMk cId="3927421599" sldId="713"/>
        </pc:sldMkLst>
        <pc:spChg chg="mod">
          <ac:chgData name="Dooshima Dugguh" userId="0fbc176b-922c-4ffb-abdd-26ea6e164066" providerId="ADAL" clId="{43F9794A-1029-43BA-9B7C-227443E6547B}" dt="2025-06-10T15:35:05.495" v="41" actId="20577"/>
          <ac:spMkLst>
            <pc:docMk/>
            <pc:sldMk cId="3927421599" sldId="713"/>
            <ac:spMk id="3" creationId="{56BA4F57-B9A0-350D-3265-1534C8C89C85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8T14:50:58.52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24575,'0'996'0,"2"-973"0,0 0 0,1-1 0,9 29 0,-6-24 0,6 49 0,-12 115 0,2 21 0,14-139 124,-5-27-1613,-6-20-5337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8T14:51:02.440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153 5 24575,'89'-1'0,"-45"-2"0,1 3 0,-1 1 0,1 2 0,-1 2 0,74 19 0,-83-13 0,0 2 0,-1 1 0,-1 2 0,-1 1 0,32 22 0,22 12 0,-70-44 0,-1 1 0,0 0 0,0 1 0,-1 1 0,-1 1 0,0 0 0,0 0 0,19 24 0,-5 1 0,-3-4 0,22 38 0,-39-58 0,-1-1 0,-1 1 0,0 0 0,-1 0 0,0 1 0,-1-1 0,3 21 0,11 75 0,-9-71 0,4 74 0,-11-77 0,1-8 0,-2 0 0,-5 39 0,4-58 0,0 1 0,-1-1 0,0 1 0,0-1 0,-1 0 0,0 0 0,0 0 0,-1-1 0,0 1 0,0-1 0,-1 0 0,1 0 0,-7 6 0,-24 21 0,-1-2 0,-1-2 0,-1-1 0,-2-2 0,0-1 0,-2-3 0,-44 18 0,-276 94 0,347-129 0,-15 5 0,-1-1 0,-1-2 0,1-1 0,-1-2 0,0-1 0,-1-1 0,-44-3 0,71 0 0,0 0 0,0 0 0,1 0 0,-1-1 0,0 0 0,1 0 0,-1 0 0,1-1 0,-1 1 0,1-1 0,0-1 0,0 1 0,1-1 0,-1 0 0,1 0 0,-1 0 0,1 0 0,1-1 0,-1 0 0,1 0 0,-1 0 0,1 0 0,1 0 0,-1-1 0,1 1 0,0-1 0,0 0 0,-1-9 0,-3-15 0,2 0 0,0-1 0,3 1 0,2-42 0,-1 48 0,0 20 0,0-7 0,1 0 0,-1 0 0,6-19 0,-6 29 0,0 0 0,0-1 0,0 1 0,0 0 0,0 0 0,1 0 0,-1 0 0,0 0 0,1 0 0,-1 0 0,1 0 0,-1 0 0,1 0 0,0 0 0,-1 0 0,1 0 0,0 0 0,0 1 0,-1-1 0,1 0 0,0 1 0,0-1 0,0 0 0,0 1 0,0-1 0,0 1 0,0-1 0,0 1 0,0 0 0,0-1 0,0 1 0,0 0 0,1 0 0,-1 0 0,0 0 0,0 0 0,0 0 0,0 0 0,0 0 0,0 0 0,0 0 0,1 1 0,-1-1 0,0 0 0,0 1 0,0-1 0,0 1 0,0-1 0,1 2 0,20 14 0,-1 0 0,-1 2 0,-1 0 0,25 30 0,20 19 0,-7-18 0,2-3 0,1-2 0,3-3 0,1-2 0,78 33 0,-7-6 0,193 88 0,-110-41 0,-172-93-116,8 2-300,-1 3-1,53 33 1,-87-45-6410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8T14:51:05.74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1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8T14:51:12.719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0 274 24575,'0'-5'0,"0"-6"0,5-2 0,2-3 0,-1-5 0,4 2 0,1-1 0,-2-2 0,2 3 0,0-1 0,2 3 0,0 0 0,2 2 0,-1-1 0,2 3 0,-2-3 0,-3 3-8191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28T14:51:15.33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29 24301,'1004'-29'0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D95276-6D1D-435C-A9AA-AB1E2420D798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E9645C-842C-4437-8F98-C3529B4AA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659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49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49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49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49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4932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ACA39D-F0C3-4A4F-90AF-B04EBADA23AA}" type="slidenum">
              <a:rPr kumimoji="0" lang="en-GB" altLang="en-US" sz="13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4932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alt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7093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616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B7F04F-6705-C449-68C1-7538D39C2F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F18482-9216-A27F-9FA4-846CF1E4ED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AA011C-B490-8E59-B8D2-64FD518CDE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0A1F1A-0D17-73A2-390D-0DF295723F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0300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36E1E2-17D2-5E4C-B96D-EEDAC0EF77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6674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Thesaurus is an important tool to use when paraphrasing.  </a:t>
            </a:r>
          </a:p>
          <a:p>
            <a:r>
              <a:rPr lang="en-US" dirty="0"/>
              <a:t>Note – some words cannot / should not be paraphrased – names of people, cities, countries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0267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2958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8884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5419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B75A5F-FEDC-2FDF-A3BC-0DBAF4EA6A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5E271C-438B-DF9F-2216-F9721BAF36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A5DD13-3C8A-9FAC-05BD-3DC254A046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E9D634-D984-C0D7-0958-EBC030D0A3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36E1E2-17D2-5E4C-B96D-EEDAC0EF77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81736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209F4-16EC-6DF7-F0E1-6158D61360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85F5B6-D6DD-30A5-FC65-20E2CD9ACE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E07871-BA62-CE5C-5B8F-04987886BE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rgbClr val="FF0000"/>
                </a:solidFill>
              </a:rPr>
              <a:t>Support the students through this process- how to access Turnitin and submit their tasks to the right submission link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rgbClr val="FF0000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1BC875-58AC-CD0F-47A3-6D9E4BFC9B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5E76B-657B-4414-8AFE-946DD58DA80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70474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AEA00A-3450-6FEF-240D-F3194EFD60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69B98D-6921-364C-02D5-849570CDA2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3A7DDE-F1C8-FC70-0FE7-B208237B8E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CD708A-57F1-F5D4-394A-DCACCF6E29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36E1E2-17D2-5E4C-B96D-EEDAC0EF77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52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36E1E2-17D2-5E4C-B96D-EEDAC0EF77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13625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E7BDCB2-71B7-4360-93FC-30EC7B6E6F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8157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10/06/2025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16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885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10/06/2025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132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10/06/2025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690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10/06/2025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694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10/06/2025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920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10/06/2025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777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10/06/2025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512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10/06/2025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372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10/06/2025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024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10/06/2025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2379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vox basic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72F2E-3F20-0DC0-CFA3-D11D49B01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DD3D74-F972-E096-E828-44B6C11A3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3657D-8E22-4681-BD7E-16E8F6F56673}" type="datetimeFigureOut">
              <a:rPr lang="en-FI" smtClean="0"/>
              <a:t>06/10/2025</a:t>
            </a:fld>
            <a:endParaRPr lang="en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087A18-8950-3A86-D6FB-14BF0F08B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D9F6BC-1B26-1DC3-0C4B-4C12F07C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D3D6-B89C-4D82-B254-B84B3D342745}" type="slidenum">
              <a:rPr lang="en-FI" smtClean="0"/>
              <a:t>‹#›</a:t>
            </a:fld>
            <a:endParaRPr lang="en-FI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ADAFE8-3608-FDE7-C3ED-12BD6811F72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798320"/>
            <a:ext cx="10515600" cy="4429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225042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668D1-00AD-016F-6784-4234CD7428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8ABFC4-5E77-4AD2-17A3-6D8627678C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C9A720-E943-2068-7256-7C40BD45B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10C1-4065-4322-AE72-D4553898A0AF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1231B0-D3F0-CEBA-2D41-40B72C20F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13C9A2-8B23-FFA6-3FBB-7E60D83E3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9D68D-8258-40E7-921C-B003BD86E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2852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84F0B-86D0-BEB2-F957-158977949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26CF1A-77FA-9A44-3512-403828D170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1BA8B4-04D1-365A-E11A-F19DCD1DE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10C1-4065-4322-AE72-D4553898A0AF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F2A712-1F4E-5664-DB30-66484583D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01298B-A461-4E50-BB1B-5EE0E4A8B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9D68D-8258-40E7-921C-B003BD86E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351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E9BC4-E42C-8781-24A8-E5E029C5F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213FE1-264B-A603-338F-DFFC03FAED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9D63C1-02C7-5C95-329C-41871BE20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10C1-4065-4322-AE72-D4553898A0AF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DED4F8-6728-DDE5-3C1C-718F5D768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9B3DD8-4C88-341D-3C44-77E8B0035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9D68D-8258-40E7-921C-B003BD86E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4957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5AF2CA-9B98-EE5F-D82C-E9F3FF290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D37FFA-1BAE-336F-B133-A4737D11C0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42BF09-3B76-78AB-89C0-B03A92F8F2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94CA53-E6D8-8351-8642-7BC18C01D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10C1-4065-4322-AE72-D4553898A0AF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8013A3-DDBF-F119-E966-FEBC53A8D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BC0053-5965-2696-4AD8-DF4B80ACF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9D68D-8258-40E7-921C-B003BD86E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8966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7D29B-6D11-FBC8-8A5B-CEF88BC86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9107C5-33E0-F16C-F779-03B027418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9EE3A0-575F-5353-EEE2-252A0DD46E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6AE976-5DC9-4F7B-9A2B-477C4C6A4E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11DAA6-660C-A45A-855A-D72F3CD32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961C90-54CD-2B81-FA77-AB7B991BC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10C1-4065-4322-AE72-D4553898A0AF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934518-C9A4-B055-56ED-3B2588724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F80E4B-D152-32FC-818D-250846FB5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9D68D-8258-40E7-921C-B003BD86E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0049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6EE6A-CCB3-1BA3-A6C8-D8A6126C8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E578CA-DF7A-DCBD-4C4E-E14BF57D5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10C1-4065-4322-AE72-D4553898A0AF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0BEE0F-48A1-B1DD-533A-7FD80BD49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31F467-427D-D1E8-FB09-8D297B802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9D68D-8258-40E7-921C-B003BD86E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2101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5FE770-DAED-9D6A-BC4F-B5E45E8F2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10C1-4065-4322-AE72-D4553898A0AF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00BBCD-5C23-AEE2-2271-7DDC46D3A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1E01E6-66CB-8BFA-987C-2B004B933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9D68D-8258-40E7-921C-B003BD86E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8807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F34A6-8A98-6A0B-A0EA-8DADBAEE4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9622FF-6926-8F66-EEC9-4EEB67578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75BBFD-A11E-5B76-990F-C116FF8AC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9DB131-5F60-4B82-7374-79117DC3F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10C1-4065-4322-AE72-D4553898A0AF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FACD3-83CC-D7AB-E823-49E48B984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D9CFC6-AA1C-1753-46B1-C89DADA83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9D68D-8258-40E7-921C-B003BD86E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0640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415C2-95DB-A76E-4A8F-C14FD8523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964E42-074D-589C-CA55-9C60312728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EF27B8-1B29-F902-E742-92E94EC55B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DD3CEA-33EB-3188-AD7D-96CB66C3E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10C1-4065-4322-AE72-D4553898A0AF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465C04-DCCE-74FB-F7AD-CDF06B0D6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49759E-D302-2618-92EF-A034F7BA8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9D68D-8258-40E7-921C-B003BD86E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2827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94066-B75A-A33A-661E-7E227DC66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4C3E68-A596-3432-33B6-3F4C06B442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338ACC-774D-5745-E640-67CBD2575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10C1-4065-4322-AE72-D4553898A0AF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EB028-AF74-A4B5-C23C-74E754D07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B1E28D-1F2A-71A5-BE2A-0D5AF696E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9D68D-8258-40E7-921C-B003BD86E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2475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13D8BB-9B31-4D49-DE94-83BDEB4769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84C31B-D80E-553E-668F-18E71A443C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35530-2239-FF2D-FB3E-4F1C0FFCC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410C1-4065-4322-AE72-D4553898A0AF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EDA98E-1AD2-42D0-EC0E-4B206D721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F20F34-F137-8E3C-85FD-FFBBFBC3C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9D68D-8258-40E7-921C-B003BD86E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402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10/06/2025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1400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DB5780-B983-F8B3-64AC-8608FA2C3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390FC-C39A-4D35-AF78-485FFA33A4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7C0FFC-D4B6-0A40-F20E-E6B739777D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E6410C1-4065-4322-AE72-D4553898A0AF}" type="datetimeFigureOut">
              <a:rPr lang="en-GB" smtClean="0"/>
              <a:t>10/06/2025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9BB377-3310-251E-69E3-D5EBEE95BD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2B74A3-6D6E-328E-4383-28C295583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E9D68D-8258-40E7-921C-B003BD86E1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3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KfKGVbCbdo4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saurus.com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mod/lti/view.php?id=433221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13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90.png"/><Relationship Id="rId12" Type="http://schemas.openxmlformats.org/officeDocument/2006/relationships/customXml" Target="../ink/ink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6" Type="http://schemas.openxmlformats.org/officeDocument/2006/relationships/customXml" Target="../ink/ink1.xml"/><Relationship Id="rId11" Type="http://schemas.openxmlformats.org/officeDocument/2006/relationships/image" Target="../media/image11.png"/><Relationship Id="rId5" Type="http://schemas.openxmlformats.org/officeDocument/2006/relationships/image" Target="../media/image9.png"/><Relationship Id="rId15" Type="http://schemas.openxmlformats.org/officeDocument/2006/relationships/image" Target="../media/image13.png"/><Relationship Id="rId10" Type="http://schemas.openxmlformats.org/officeDocument/2006/relationships/customXml" Target="../ink/ink3.xml"/><Relationship Id="rId4" Type="http://schemas.openxmlformats.org/officeDocument/2006/relationships/image" Target="../media/image8.png"/><Relationship Id="rId9" Type="http://schemas.openxmlformats.org/officeDocument/2006/relationships/image" Target="../media/image10.png"/><Relationship Id="rId14" Type="http://schemas.openxmlformats.org/officeDocument/2006/relationships/customXml" Target="../ink/ink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emoticono-sonrisa-emoji-feliz-2120024/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ookes.ac.uk/students/academic-development/online-resources/academic-writing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hdl.handle.net/2027/uc1.a0006340913?urlappend=%3Bseq=243" TargetMode="External"/><Relationship Id="rId4" Type="http://schemas.openxmlformats.org/officeDocument/2006/relationships/hyperlink" Target="https://www.bachelorprint.com/uk/academic-writing/taboo-word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046D4-2849-FBC2-34C0-D4DB7FE294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3650927"/>
            <a:ext cx="10363200" cy="1470025"/>
          </a:xfrm>
        </p:spPr>
        <p:txBody>
          <a:bodyPr>
            <a:normAutofit fontScale="90000"/>
          </a:bodyPr>
          <a:lstStyle/>
          <a:p>
            <a:r>
              <a:rPr lang="en-GB" altLang="en-US" sz="4400" dirty="0"/>
              <a:t>Certificate of Higher Education</a:t>
            </a:r>
            <a:br>
              <a:rPr lang="en-GB" altLang="en-US" sz="4400" dirty="0"/>
            </a:br>
            <a:r>
              <a:rPr lang="en-GB" altLang="en-US" sz="4400" dirty="0"/>
              <a:t>Business Skills for the Workplace</a:t>
            </a:r>
            <a:br>
              <a:rPr lang="en-GB" altLang="en-US" sz="4400" dirty="0"/>
            </a:br>
            <a:br>
              <a:rPr lang="en-GB" altLang="en-US" sz="4400" dirty="0"/>
            </a:br>
            <a:r>
              <a:rPr lang="en-GB" sz="4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Academic Skills</a:t>
            </a:r>
            <a:br>
              <a:rPr lang="en-GB" sz="4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(LCLM 4001)</a:t>
            </a:r>
            <a:br>
              <a:rPr lang="en-GB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n-GB" sz="3600" b="1" dirty="0">
                <a:solidFill>
                  <a:srgbClr val="92D050"/>
                </a:solidFill>
              </a:rPr>
              <a:t>Session 6- Paraphrasing and Using Turnitin</a:t>
            </a:r>
            <a:b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4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endParaRPr lang="en-GB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8423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7017C-E9A9-0820-EBA5-D2B598E4C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b="1" dirty="0"/>
              <a:t>Last week’s 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BA4F57-B9A0-350D-3265-1534C8C89C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607954"/>
            <a:ext cx="10972799" cy="40131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Last session we did the following:</a:t>
            </a:r>
          </a:p>
          <a:p>
            <a:pPr marL="0" indent="0">
              <a:lnSpc>
                <a:spcPct val="90000"/>
              </a:lnSpc>
              <a:buNone/>
              <a:defRPr/>
            </a:pPr>
            <a:br>
              <a:rPr lang="en-GB" sz="1400" b="1" dirty="0"/>
            </a:br>
            <a:endParaRPr lang="en-GB" sz="1400" b="1" dirty="0"/>
          </a:p>
          <a:p>
            <a:r>
              <a:rPr lang="en-GB" dirty="0"/>
              <a:t>Completed Task1 </a:t>
            </a:r>
          </a:p>
          <a:p>
            <a:r>
              <a:rPr lang="en-GB" dirty="0"/>
              <a:t>Discussed Developing Academic Paragraphs</a:t>
            </a:r>
          </a:p>
          <a:p>
            <a:r>
              <a:rPr lang="en-GB" dirty="0"/>
              <a:t>TEEL AND PEEL methods for paragraph Structure</a:t>
            </a:r>
            <a:endParaRPr lang="en-GB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049962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7017C-E9A9-0820-EBA5-D2B598E4C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Today’s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BA4F57-B9A0-350D-3265-1534C8C89C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/>
              <a:t>The session will be divided into 3 parts: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4000" dirty="0"/>
              <a:t>We will explore:</a:t>
            </a:r>
          </a:p>
          <a:p>
            <a:pPr marL="0" indent="0">
              <a:lnSpc>
                <a:spcPct val="90000"/>
              </a:lnSpc>
              <a:buNone/>
            </a:pPr>
            <a:endParaRPr lang="en-GB" sz="4000" dirty="0"/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US" sz="4000" dirty="0"/>
              <a:t>1- Paraphrasing in Academic Writing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US" sz="4000" dirty="0"/>
              <a:t>2- Using Turnitin</a:t>
            </a:r>
          </a:p>
        </p:txBody>
      </p:sp>
      <p:pic>
        <p:nvPicPr>
          <p:cNvPr id="5" name="Picture 4" descr="A logo of a book&#10;&#10;Description automatically generated">
            <a:extLst>
              <a:ext uri="{FF2B5EF4-FFF2-40B4-BE49-F238E27FC236}">
                <a16:creationId xmlns:a16="http://schemas.microsoft.com/office/drawing/2014/main" id="{D96A2B2C-07D1-924F-5444-6A227FCFB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400" y="281761"/>
            <a:ext cx="1490980" cy="10550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27421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50952-BE6B-46D5-B01D-0D952675AE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3512" y="188641"/>
            <a:ext cx="8784976" cy="532859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en-GB" sz="5400" dirty="0"/>
          </a:p>
          <a:p>
            <a:pPr marL="0" indent="0" algn="ctr">
              <a:buNone/>
            </a:pPr>
            <a:r>
              <a:rPr lang="en-GB" sz="5400" dirty="0"/>
              <a:t>Part 1</a:t>
            </a:r>
          </a:p>
          <a:p>
            <a:pPr marL="0" indent="0" algn="ctr">
              <a:buNone/>
            </a:pPr>
            <a:r>
              <a:rPr lang="en-GB" sz="5400" b="1" dirty="0"/>
              <a:t>Paraphrasing</a:t>
            </a:r>
          </a:p>
        </p:txBody>
      </p:sp>
    </p:spTree>
    <p:extLst>
      <p:ext uri="{BB962C8B-B14F-4D97-AF65-F5344CB8AC3E}">
        <p14:creationId xmlns:p14="http://schemas.microsoft.com/office/powerpoint/2010/main" val="1187379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25760"/>
            <a:ext cx="10972800" cy="1143000"/>
          </a:xfrm>
        </p:spPr>
        <p:txBody>
          <a:bodyPr/>
          <a:lstStyle/>
          <a:p>
            <a:r>
              <a:rPr lang="en-GB" sz="4000" b="1" dirty="0"/>
              <a:t>What is paraphrasing?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3377" y="1470484"/>
            <a:ext cx="9582405" cy="391703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GB" sz="2400" dirty="0"/>
              <a:t>Paraphrasing is writing the ideas of another person in </a:t>
            </a:r>
            <a:r>
              <a:rPr lang="en-GB" sz="2400" b="1" i="1" dirty="0"/>
              <a:t>your own words</a:t>
            </a:r>
            <a:r>
              <a:rPr lang="en-GB" sz="2400" dirty="0"/>
              <a:t>. Paraphrasing is useful when you are using the work of others to support your own view. </a:t>
            </a:r>
          </a:p>
          <a:p>
            <a:endParaRPr lang="en-GB" sz="2400" dirty="0"/>
          </a:p>
          <a:p>
            <a:r>
              <a:rPr lang="en-GB" sz="2400" dirty="0"/>
              <a:t>When paraphrasing, you need to change the </a:t>
            </a:r>
            <a:r>
              <a:rPr lang="en-GB" sz="2400" b="1" i="1" dirty="0">
                <a:solidFill>
                  <a:srgbClr val="0070C0"/>
                </a:solidFill>
              </a:rPr>
              <a:t>words</a:t>
            </a:r>
            <a:r>
              <a:rPr lang="en-GB" sz="2400" dirty="0"/>
              <a:t> </a:t>
            </a:r>
            <a:r>
              <a:rPr lang="en-GB" sz="2400" b="1" i="1" dirty="0"/>
              <a:t>and</a:t>
            </a:r>
            <a:r>
              <a:rPr lang="en-GB" sz="2400" dirty="0"/>
              <a:t> </a:t>
            </a:r>
            <a:r>
              <a:rPr lang="en-GB" sz="2400" b="1" i="1" dirty="0">
                <a:solidFill>
                  <a:srgbClr val="0070C0"/>
                </a:solidFill>
              </a:rPr>
              <a:t>the structure </a:t>
            </a:r>
            <a:r>
              <a:rPr lang="en-GB" sz="2400" dirty="0"/>
              <a:t>but keep the meaning the same. 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Please remember - even when you paraphrase someone's work, you must acknowledge it by </a:t>
            </a:r>
            <a:r>
              <a:rPr lang="en-GB" sz="2400" b="1" dirty="0"/>
              <a:t>providing a reference</a:t>
            </a:r>
            <a:r>
              <a:rPr lang="en-GB" sz="2400" dirty="0"/>
              <a:t>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845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248EF-CA67-3B40-ADD7-E8DD2F1A6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Why do we paraphrase?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CDCCD-45A9-1B47-A635-20EA77F15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To demonstrate understanding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To avoid plagiarism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To help clarify ideas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To </a:t>
            </a:r>
            <a:r>
              <a:rPr lang="en-US" dirty="0" err="1"/>
              <a:t>contextualise</a:t>
            </a:r>
            <a:r>
              <a:rPr lang="en-US" dirty="0"/>
              <a:t> quotes and paraphrases from other authors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626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9147"/>
            <a:ext cx="10972800" cy="1143000"/>
          </a:xfrm>
        </p:spPr>
        <p:txBody>
          <a:bodyPr/>
          <a:lstStyle/>
          <a:p>
            <a:r>
              <a:rPr lang="en-GB" sz="4000" b="1" dirty="0"/>
              <a:t>Example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394108"/>
            <a:ext cx="8229600" cy="3917032"/>
          </a:xfrm>
        </p:spPr>
        <p:txBody>
          <a:bodyPr/>
          <a:lstStyle/>
          <a:p>
            <a:pPr algn="just"/>
            <a:r>
              <a:rPr lang="en-GB" sz="2400" b="1" dirty="0">
                <a:solidFill>
                  <a:srgbClr val="0070C0"/>
                </a:solidFill>
              </a:rPr>
              <a:t>Source</a:t>
            </a:r>
          </a:p>
          <a:p>
            <a:pPr marL="0" indent="0" algn="just">
              <a:buNone/>
            </a:pPr>
            <a:r>
              <a:rPr lang="en-GB" sz="2400" dirty="0"/>
              <a:t>It has long been known that Cairo is the most populous city on earth, but no-one knew exactly how populous it was until last month.</a:t>
            </a:r>
          </a:p>
          <a:p>
            <a:pPr algn="just"/>
            <a:endParaRPr lang="en-GB" sz="2400" dirty="0"/>
          </a:p>
          <a:p>
            <a:pPr algn="just"/>
            <a:r>
              <a:rPr lang="en-GB" sz="2400" b="1" dirty="0">
                <a:solidFill>
                  <a:schemeClr val="accent6">
                    <a:lumMod val="75000"/>
                  </a:schemeClr>
                </a:solidFill>
              </a:rPr>
              <a:t>Paraphrase</a:t>
            </a:r>
          </a:p>
          <a:p>
            <a:pPr marL="0" indent="0" algn="just">
              <a:buNone/>
            </a:pPr>
            <a:r>
              <a:rPr lang="en-GB" sz="2400" dirty="0"/>
              <a:t>Although Cairo has been the world's most heavily populated city for many years, the precise population was not known until four weeks ago.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954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6337EC8-AE85-4CA5-80F9-C203A80A9F41}"/>
              </a:ext>
            </a:extLst>
          </p:cNvPr>
          <p:cNvSpPr/>
          <p:nvPr/>
        </p:nvSpPr>
        <p:spPr>
          <a:xfrm>
            <a:off x="2027548" y="2301442"/>
            <a:ext cx="8136904" cy="1421606"/>
          </a:xfrm>
          <a:prstGeom prst="rect">
            <a:avLst/>
          </a:prstGeom>
          <a:solidFill>
            <a:schemeClr val="accent4">
              <a:lumMod val="60000"/>
              <a:lumOff val="40000"/>
              <a:alpha val="1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Paraphrase: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838200" marR="0" lvl="1" indent="-3810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AutoNum type="alphaLcParenR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Brown (2004) is a keen advocate of learning styles.</a:t>
            </a:r>
          </a:p>
          <a:p>
            <a:pPr marL="838200" marR="0" lvl="1" indent="-3810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AutoNum type="alphaLcParenR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Learning styles are critical to reaching learners (Brown, 2004).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BE8F3F-92ED-4597-A7EE-088AF23DB212}"/>
              </a:ext>
            </a:extLst>
          </p:cNvPr>
          <p:cNvSpPr/>
          <p:nvPr/>
        </p:nvSpPr>
        <p:spPr>
          <a:xfrm>
            <a:off x="2027548" y="1234422"/>
            <a:ext cx="8136904" cy="720081"/>
          </a:xfrm>
          <a:prstGeom prst="rect">
            <a:avLst/>
          </a:prstGeom>
          <a:solidFill>
            <a:schemeClr val="accent6">
              <a:lumMod val="60000"/>
              <a:lumOff val="40000"/>
              <a:alpha val="3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Direct quote: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Brown (2004, p.72) argues that “ascertaining learning styles is essential to facilitate learning”.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2ECDC6-0BF1-4EDE-AD90-B53D9A4FF112}"/>
              </a:ext>
            </a:extLst>
          </p:cNvPr>
          <p:cNvSpPr txBox="1"/>
          <p:nvPr/>
        </p:nvSpPr>
        <p:spPr>
          <a:xfrm>
            <a:off x="1775520" y="4069988"/>
            <a:ext cx="903649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Note that the brackets depend upon whether the emphasis is on the author (a) or the information (b)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Note that in (b) the full stop comes after the citation – the citation is always part of the sentence. No page number is needed with a paraphrase.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711960E-C379-5F62-3260-491E5D025E7A}"/>
              </a:ext>
            </a:extLst>
          </p:cNvPr>
          <p:cNvSpPr txBox="1">
            <a:spLocks/>
          </p:cNvSpPr>
          <p:nvPr/>
        </p:nvSpPr>
        <p:spPr>
          <a:xfrm>
            <a:off x="1981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Example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914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9D7A3-23F3-D541-B640-AF4CD49BA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Paraphrasing Techniques in Academic 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176141-6644-A64B-ADFA-2FFF94F167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Five Paraphrasing Techniques </a:t>
            </a:r>
          </a:p>
          <a:p>
            <a:endParaRPr lang="en-US" sz="1600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Using Synonyms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Changing Word Order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Changing Word Form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Using Active / Passive voice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Using Positive / Negative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994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53AE75-DB4E-F779-BCFB-B5A586AD0D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6C5A00-C3B7-B0EA-55B9-D34817AA3D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Paraphrasing Techniques Explained.</a:t>
            </a:r>
          </a:p>
          <a:p>
            <a:pPr marL="0" indent="0">
              <a:buNone/>
            </a:pPr>
            <a:r>
              <a:rPr lang="en-US" dirty="0"/>
              <a:t>Watch the video below.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This video explains some useful techniques in paraphrasing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544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18FE0-BCB7-24F4-AEDA-5E612FB68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b="1" dirty="0"/>
              <a:t>Activity 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A8B3765-1EF6-0A99-A3CA-67D51D92F626}"/>
              </a:ext>
            </a:extLst>
          </p:cNvPr>
          <p:cNvSpPr txBox="1">
            <a:spLocks/>
          </p:cNvSpPr>
          <p:nvPr/>
        </p:nvSpPr>
        <p:spPr>
          <a:xfrm>
            <a:off x="598552" y="1277636"/>
            <a:ext cx="11226504" cy="43944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sz="3200" dirty="0">
              <a:solidFill>
                <a:prstClr val="black"/>
              </a:solidFill>
              <a:latin typeface="Myriad Pro"/>
            </a:endParaRP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Following</a:t>
            </a:r>
            <a:r>
              <a:rPr kumimoji="0" lang="en-US" altLang="en-US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 </a:t>
            </a:r>
            <a:r>
              <a:rPr kumimoji="0" lang="en-US" altLang="en-US" sz="3200" b="0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th</a:t>
            </a:r>
            <a:r>
              <a:rPr lang="en-US" altLang="en-US" sz="3200" dirty="0">
                <a:solidFill>
                  <a:prstClr val="black"/>
                </a:solidFill>
                <a:latin typeface="Myriad Pro"/>
              </a:rPr>
              <a:t>e paraphrasing examples you studied from the video, provide an additional sentence for every scenario in the slides that follow.</a:t>
            </a: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j-ea"/>
              <a:cs typeface="+mj-cs"/>
            </a:endParaRPr>
          </a:p>
        </p:txBody>
      </p:sp>
      <p:pic>
        <p:nvPicPr>
          <p:cNvPr id="7172" name="Picture 4" descr="Group Work - Meaning, Benefits, and Implementation | Marketing91">
            <a:extLst>
              <a:ext uri="{FF2B5EF4-FFF2-40B4-BE49-F238E27FC236}">
                <a16:creationId xmlns:a16="http://schemas.microsoft.com/office/drawing/2014/main" id="{088DD300-26BF-0205-7B99-FCC6AD2D5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2225" y="332656"/>
            <a:ext cx="1551241" cy="94498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157088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E2CC5-D99D-244B-AD60-8B4958B5A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8383"/>
            <a:ext cx="10972800" cy="1143000"/>
          </a:xfrm>
        </p:spPr>
        <p:txBody>
          <a:bodyPr/>
          <a:lstStyle/>
          <a:p>
            <a:r>
              <a:rPr lang="en-US" b="1" dirty="0"/>
              <a:t>1. Using Synonyms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CADF4-3F64-D64E-9A58-08FA517C0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199" y="1340768"/>
            <a:ext cx="8973127" cy="3917032"/>
          </a:xfrm>
        </p:spPr>
        <p:txBody>
          <a:bodyPr>
            <a:normAutofit fontScale="25000" lnSpcReduction="20000"/>
          </a:bodyPr>
          <a:lstStyle/>
          <a:p>
            <a:r>
              <a:rPr lang="en-US" sz="9600" b="1" dirty="0">
                <a:latin typeface="Arial" panose="020B0604020202020204" pitchFamily="34" charset="0"/>
                <a:cs typeface="Arial" panose="020B0604020202020204" pitchFamily="34" charset="0"/>
              </a:rPr>
              <a:t>Use </a:t>
            </a:r>
            <a:r>
              <a:rPr lang="en-US" sz="96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Thesaurus.com</a:t>
            </a:r>
            <a:r>
              <a:rPr lang="en-US" sz="9600" b="1" dirty="0">
                <a:latin typeface="Arial" panose="020B0604020202020204" pitchFamily="34" charset="0"/>
                <a:cs typeface="Arial" panose="020B0604020202020204" pitchFamily="34" charset="0"/>
              </a:rPr>
              <a:t>/ a dictionary</a:t>
            </a:r>
          </a:p>
          <a:p>
            <a:pPr marL="0" indent="0"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u="sng" dirty="0">
                <a:latin typeface="Arial" panose="020B0604020202020204" pitchFamily="34" charset="0"/>
                <a:cs typeface="Arial" panose="020B0604020202020204" pitchFamily="34" charset="0"/>
              </a:rPr>
              <a:t>Approximately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80% of </a:t>
            </a:r>
            <a:r>
              <a:rPr lang="en-GB" sz="9600" u="sng" dirty="0">
                <a:latin typeface="Arial" panose="020B0604020202020204" pitchFamily="34" charset="0"/>
                <a:cs typeface="Arial" panose="020B0604020202020204" pitchFamily="34" charset="0"/>
              </a:rPr>
              <a:t>low-income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families will be </a:t>
            </a:r>
            <a:r>
              <a:rPr lang="en-GB" sz="9600" u="sng" dirty="0">
                <a:latin typeface="Arial" panose="020B0604020202020204" pitchFamily="34" charset="0"/>
                <a:cs typeface="Arial" panose="020B0604020202020204" pitchFamily="34" charset="0"/>
              </a:rPr>
              <a:t>assisted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by the </a:t>
            </a:r>
            <a:r>
              <a:rPr lang="en-GB" sz="9600" u="sng" dirty="0">
                <a:latin typeface="Arial" panose="020B0604020202020204" pitchFamily="34" charset="0"/>
                <a:cs typeface="Arial" panose="020B0604020202020204" pitchFamily="34" charset="0"/>
              </a:rPr>
              <a:t>proposed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‘free lunch’ program. (Health Canada, 2015) </a:t>
            </a:r>
          </a:p>
          <a:p>
            <a:pPr marL="0" indent="0">
              <a:buNone/>
            </a:pPr>
            <a:endParaRPr lang="en-GB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Suggested answer: </a:t>
            </a:r>
          </a:p>
          <a:p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According to Health Canada (2015),</a:t>
            </a:r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 roughly 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80% of </a:t>
            </a:r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poor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families will be </a:t>
            </a:r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helped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by the </a:t>
            </a:r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suggested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‘free lunch’ campaign. </a:t>
            </a:r>
          </a:p>
          <a:p>
            <a:endParaRPr lang="en-GB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altLang="en-US" sz="7200" dirty="0">
                <a:latin typeface="Arial" panose="020B0604020202020204" pitchFamily="34" charset="0"/>
                <a:cs typeface="Arial" panose="020B0604020202020204" pitchFamily="34" charset="0"/>
              </a:rPr>
              <a:t>Note: </a:t>
            </a:r>
            <a:r>
              <a:rPr lang="en-GB" altLang="en-US" sz="7200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not use this technique on its own</a:t>
            </a:r>
            <a:r>
              <a:rPr lang="en-GB" altLang="en-US" sz="7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7200" dirty="0">
                <a:latin typeface="Arial" panose="020B0604020202020204" pitchFamily="34" charset="0"/>
                <a:cs typeface="Arial" panose="020B0604020202020204" pitchFamily="34" charset="0"/>
              </a:rPr>
              <a:t>because if you just replace some words, the structure stays the same and you may be accused of plagiarism</a:t>
            </a:r>
            <a:endParaRPr lang="en-GB" altLang="en-US" sz="5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solidFill>
                <a:srgbClr val="4242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958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E2CC5-D99D-244B-AD60-8B4958B5A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2. Changing word order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CADF4-3F64-D64E-9A58-08FA517C05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u="sng" dirty="0">
                <a:latin typeface="Arial" panose="020B0604020202020204" pitchFamily="34" charset="0"/>
                <a:cs typeface="Arial" panose="020B0604020202020204" pitchFamily="34" charset="0"/>
              </a:rPr>
              <a:t>Approximately 80% of low-income families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will be assisted by the </a:t>
            </a:r>
            <a:r>
              <a:rPr lang="en-GB" sz="2800" u="sng" dirty="0">
                <a:latin typeface="Arial" panose="020B0604020202020204" pitchFamily="34" charset="0"/>
                <a:cs typeface="Arial" panose="020B0604020202020204" pitchFamily="34" charset="0"/>
              </a:rPr>
              <a:t>proposed ‘free lunch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’ program (Health Canada, 2015).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Suggested answer: </a:t>
            </a: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The suggested ‘free lunch’ campaign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will assist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roughly 80% of poor families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according to Health Canada (2015). </a:t>
            </a:r>
          </a:p>
          <a:p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328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50952-BE6B-46D5-B01D-0D952675AE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1953" y="488272"/>
            <a:ext cx="10324730" cy="450690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en-GB" sz="4050" dirty="0"/>
          </a:p>
          <a:p>
            <a:pPr marL="0" indent="0" algn="ctr">
              <a:buNone/>
            </a:pPr>
            <a:endParaRPr lang="en-GB" sz="4050" dirty="0"/>
          </a:p>
          <a:p>
            <a:pPr marL="0" indent="0" algn="ctr">
              <a:buNone/>
            </a:pPr>
            <a:r>
              <a:rPr lang="en-GB" sz="4050" b="1" dirty="0"/>
              <a:t>BREAK</a:t>
            </a:r>
          </a:p>
        </p:txBody>
      </p:sp>
    </p:spTree>
    <p:extLst>
      <p:ext uri="{BB962C8B-B14F-4D97-AF65-F5344CB8AC3E}">
        <p14:creationId xmlns:p14="http://schemas.microsoft.com/office/powerpoint/2010/main" val="202696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E2CC5-D99D-244B-AD60-8B4958B5A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3. Changing word 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CADF4-3F64-D64E-9A58-08FA517C0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396839"/>
            <a:ext cx="8229600" cy="3917032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Approximately 80% of low-income families will be </a:t>
            </a:r>
            <a:r>
              <a:rPr lang="en-GB" u="sng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assisted</a:t>
            </a:r>
            <a:r>
              <a:rPr lang="en-GB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by the proposed ‘free lunch’ program. (Health Canada, 2015) </a:t>
            </a:r>
          </a:p>
          <a:p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Suggested answer: </a:t>
            </a:r>
          </a:p>
          <a:p>
            <a:r>
              <a:rPr lang="en-GB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According to Health Canada (2015), the suggested ‘free lunch’ campaign will </a:t>
            </a:r>
            <a:r>
              <a:rPr lang="en-GB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provide assistance </a:t>
            </a:r>
            <a:r>
              <a:rPr lang="en-GB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 roughly 80% of poor families. 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422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E2CC5-D99D-244B-AD60-8B4958B5A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4. Active / Passive voice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CADF4-3F64-D64E-9A58-08FA517C0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396839"/>
            <a:ext cx="8229600" cy="3917032"/>
          </a:xfrm>
        </p:spPr>
        <p:txBody>
          <a:bodyPr>
            <a:normAutofit lnSpcReduction="10000"/>
          </a:bodyPr>
          <a:lstStyle/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Approximately 80% of low-income families </a:t>
            </a:r>
            <a:r>
              <a:rPr lang="en-GB" sz="3000" u="sng" dirty="0">
                <a:latin typeface="Arial" panose="020B0604020202020204" pitchFamily="34" charset="0"/>
                <a:cs typeface="Arial" panose="020B0604020202020204" pitchFamily="34" charset="0"/>
              </a:rPr>
              <a:t>will be assisted by </a:t>
            </a: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the proposed ‘free lunch’ program. (Health Canada, 2015) </a:t>
            </a: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Suggested answer: </a:t>
            </a: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According to Health Canada (2015), the suggested ‘free lunch’ campaign </a:t>
            </a:r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will assist / help </a:t>
            </a: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roughly 80% of poor families.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401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64F5F-BEE7-714D-91EB-1002FDF37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5. Positive to negative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86AC03-99CE-F841-B909-3E5C87297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8817" y="1470484"/>
            <a:ext cx="9186429" cy="3917032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Approximately 80% of low-income families </a:t>
            </a:r>
            <a:r>
              <a:rPr lang="en-GB" sz="2800" u="sng" dirty="0">
                <a:latin typeface="Arial" panose="020B0604020202020204" pitchFamily="34" charset="0"/>
                <a:cs typeface="Arial" panose="020B0604020202020204" pitchFamily="34" charset="0"/>
              </a:rPr>
              <a:t>will be assisted by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 proposed ‘free lunch’ program. (Health Canada, 2015) 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Suggested answer: 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According to Health Canada (2015), only roughly twenty percent of poor families will not benefit from the program.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050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09A53-CF00-265D-4D30-4F448CDAE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08DAC-68EA-AE0A-A2C5-15CF2E3ED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099" y="134636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b="1" dirty="0"/>
              <a:t>Activity 3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A2CD74A-1B26-CCD8-3238-F912A4420337}"/>
              </a:ext>
            </a:extLst>
          </p:cNvPr>
          <p:cNvSpPr txBox="1">
            <a:spLocks/>
          </p:cNvSpPr>
          <p:nvPr/>
        </p:nvSpPr>
        <p:spPr>
          <a:xfrm>
            <a:off x="598552" y="1277636"/>
            <a:ext cx="11226504" cy="43944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</a:rPr>
              <a:t>Students are invited to return to </a:t>
            </a:r>
            <a:r>
              <a:rPr lang="en-US" altLang="en-US" sz="2000" dirty="0">
                <a:solidFill>
                  <a:prstClr val="black"/>
                </a:solidFill>
                <a:latin typeface="Myriad Pro"/>
              </a:rPr>
              <a:t>the Moodle page, to the </a:t>
            </a:r>
            <a:r>
              <a:rPr lang="en-GB" altLang="en-US" sz="2000" dirty="0"/>
              <a:t>online reading list (or click this link)</a:t>
            </a:r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GB" sz="2000" dirty="0">
                <a:hlinkClick r:id="rId3"/>
              </a:rPr>
              <a:t>LCLM4001_BIRM: Online Reading </a:t>
            </a:r>
            <a:r>
              <a:rPr lang="en-GB" sz="3200" dirty="0">
                <a:hlinkClick r:id="rId3"/>
              </a:rPr>
              <a:t>List | Home</a:t>
            </a:r>
            <a:r>
              <a:rPr lang="en-US" altLang="en-US" sz="3200" dirty="0">
                <a:solidFill>
                  <a:prstClr val="black"/>
                </a:solidFill>
                <a:latin typeface="Myriad Pro"/>
              </a:rPr>
              <a:t> </a:t>
            </a:r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endParaRPr lang="en-US" altLang="en-US" sz="3200" dirty="0">
              <a:solidFill>
                <a:prstClr val="black"/>
              </a:solidFill>
              <a:latin typeface="Myriad Pro"/>
            </a:endParaRPr>
          </a:p>
          <a:p>
            <a:pPr lvl="0" algn="l">
              <a:lnSpc>
                <a:spcPct val="90000"/>
              </a:lnSpc>
              <a:spcBef>
                <a:spcPct val="20000"/>
              </a:spcBef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Find 					Go</a:t>
            </a:r>
            <a:r>
              <a:rPr kumimoji="0" lang="en-US" altLang="en-US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 to this</a:t>
            </a:r>
          </a:p>
          <a:p>
            <a:pPr lvl="0" algn="l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en-US" sz="3200" dirty="0">
                <a:solidFill>
                  <a:prstClr val="black"/>
                </a:solidFill>
                <a:latin typeface="Myriad Pro"/>
              </a:rPr>
              <a:t>					</a:t>
            </a:r>
            <a:r>
              <a:rPr kumimoji="0" lang="en-US" altLang="en-US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section in yellow </a:t>
            </a: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j-ea"/>
              <a:cs typeface="+mj-cs"/>
            </a:endParaRPr>
          </a:p>
          <a:p>
            <a:pPr lvl="0" algn="l">
              <a:lnSpc>
                <a:spcPct val="90000"/>
              </a:lnSpc>
              <a:spcBef>
                <a:spcPct val="20000"/>
              </a:spcBef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j-ea"/>
              <a:cs typeface="+mj-cs"/>
            </a:endParaRPr>
          </a:p>
          <a:p>
            <a:pPr lvl="0" algn="l">
              <a:lnSpc>
                <a:spcPct val="90000"/>
              </a:lnSpc>
              <a:spcBef>
                <a:spcPct val="20000"/>
              </a:spcBef>
              <a:defRPr/>
            </a:pPr>
            <a:endParaRPr lang="en-US" altLang="en-US" sz="3200" noProof="0" dirty="0">
              <a:solidFill>
                <a:prstClr val="black"/>
              </a:solidFill>
              <a:latin typeface="Myriad Pro"/>
            </a:endParaRPr>
          </a:p>
          <a:p>
            <a:pPr lvl="0" algn="l">
              <a:lnSpc>
                <a:spcPct val="90000"/>
              </a:lnSpc>
              <a:spcBef>
                <a:spcPct val="20000"/>
              </a:spcBef>
              <a:defRPr/>
            </a:pPr>
            <a:r>
              <a:rPr kumimoji="0" lang="en-US" altLang="en-US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And paraphrase all the sentences under the section </a:t>
            </a:r>
            <a:r>
              <a:rPr kumimoji="0" lang="en-US" altLang="en-US" sz="28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Make it happen</a:t>
            </a:r>
            <a:r>
              <a:rPr kumimoji="0" lang="en-US" altLang="en-US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.</a:t>
            </a:r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kumimoji="0" lang="en-US" altLang="en-US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 </a:t>
            </a: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j-ea"/>
              <a:cs typeface="+mj-cs"/>
            </a:endParaRPr>
          </a:p>
        </p:txBody>
      </p:sp>
      <p:pic>
        <p:nvPicPr>
          <p:cNvPr id="7172" name="Picture 4" descr="Group Work - Meaning, Benefits, and Implementation | Marketing91">
            <a:extLst>
              <a:ext uri="{FF2B5EF4-FFF2-40B4-BE49-F238E27FC236}">
                <a16:creationId xmlns:a16="http://schemas.microsoft.com/office/drawing/2014/main" id="{BEF258DB-8CDA-3850-6D6A-D303478010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34699" y="162535"/>
            <a:ext cx="1551241" cy="94498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CFC3FAD-9E54-24B3-2FD1-5EF65C8ECA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5099" y="2313890"/>
            <a:ext cx="3216349" cy="172648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046F92-1147-672C-BBBE-A82BE2B123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08707" y="2258723"/>
            <a:ext cx="3216349" cy="2366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46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9255E7-4D1F-9D03-4634-D6985277C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285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2B3290A-D3BF-4B87-B55B-FD9A98B49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9030" cy="1576446"/>
            <a:chOff x="0" y="0"/>
            <a:chExt cx="12192002" cy="1576446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33A715A-0686-440A-8F40-441B42A660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2" y="0"/>
              <a:ext cx="12191998" cy="1575955"/>
            </a:xfrm>
            <a:prstGeom prst="rect">
              <a:avLst/>
            </a:prstGeom>
            <a:gradFill>
              <a:gsLst>
                <a:gs pos="0">
                  <a:srgbClr val="000000">
                    <a:alpha val="96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761657F-19F2-425B-B7E9-0118CD13C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07778" y="-5307778"/>
              <a:ext cx="1576446" cy="12192002"/>
            </a:xfrm>
            <a:prstGeom prst="rect">
              <a:avLst/>
            </a:prstGeom>
            <a:gradFill>
              <a:gsLst>
                <a:gs pos="45000">
                  <a:schemeClr val="accent1">
                    <a:alpha val="0"/>
                  </a:schemeClr>
                </a:gs>
                <a:gs pos="99000">
                  <a:srgbClr val="000000">
                    <a:alpha val="74000"/>
                  </a:srgb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27B6634-79D3-4EDD-A77A-1065D6F3A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25434" y="0"/>
              <a:ext cx="4303422" cy="1575461"/>
            </a:xfrm>
            <a:prstGeom prst="rect">
              <a:avLst/>
            </a:prstGeom>
            <a:gradFill>
              <a:gsLst>
                <a:gs pos="0">
                  <a:schemeClr val="accent1">
                    <a:alpha val="17000"/>
                  </a:schemeClr>
                </a:gs>
                <a:gs pos="74000">
                  <a:schemeClr val="accent1">
                    <a:lumMod val="50000"/>
                    <a:alpha val="0"/>
                  </a:schemeClr>
                </a:gs>
              </a:gsLst>
              <a:lin ang="14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0017EE3-7E6D-F5FE-F6D8-BA6FC8F61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8" y="319314"/>
            <a:ext cx="9477377" cy="1030515"/>
          </a:xfrm>
        </p:spPr>
        <p:txBody>
          <a:bodyPr anchor="ctr">
            <a:normAutofit/>
          </a:bodyPr>
          <a:lstStyle/>
          <a:p>
            <a:r>
              <a:rPr lang="en-GB" sz="4000" b="1" dirty="0">
                <a:solidFill>
                  <a:srgbClr val="FFFFFF"/>
                </a:solidFill>
              </a:rPr>
              <a:t>Steps in Locating and Using Turnitin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513EC6E-F4D3-ED47-283B-2648B6023C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4648" y="2120349"/>
            <a:ext cx="4193282" cy="38126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C533CC9-34DC-D55F-A1D0-B6E72255C4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966" y="1894775"/>
            <a:ext cx="4424137" cy="30747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49630-525F-7B22-63EB-5EE8A70AB0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7041" y="5153420"/>
            <a:ext cx="10740889" cy="1385266"/>
          </a:xfrm>
        </p:spPr>
        <p:txBody>
          <a:bodyPr>
            <a:normAutofit/>
          </a:bodyPr>
          <a:lstStyle/>
          <a:p>
            <a:r>
              <a:rPr lang="en-GB" sz="2400" dirty="0"/>
              <a:t>Step 1 &gt; Locate this tile on Moodle		</a:t>
            </a:r>
          </a:p>
          <a:p>
            <a:endParaRPr lang="en-GB" sz="2400" dirty="0"/>
          </a:p>
          <a:p>
            <a:r>
              <a:rPr lang="en-GB" sz="2400" dirty="0"/>
              <a:t>Step 2&gt; Download this PDF file and read as we demonstrate in Class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C1AEA8-312F-2B18-D1F8-BCD63A9DAC0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9545478">
            <a:off x="10375442" y="364719"/>
            <a:ext cx="1222220" cy="61408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187F4D68-7F05-F249-C045-4046CDF6EB84}"/>
                  </a:ext>
                </a:extLst>
              </p14:cNvPr>
              <p14:cNvContentPartPr/>
              <p14:nvPr/>
            </p14:nvContentPartPr>
            <p14:xfrm>
              <a:off x="330845" y="2066953"/>
              <a:ext cx="25560" cy="6361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87F4D68-7F05-F249-C045-4046CDF6EB8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24725" y="2060833"/>
                <a:ext cx="37800" cy="64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CC1BCE51-EBFD-6805-5167-0FD512C4E05C}"/>
                  </a:ext>
                </a:extLst>
              </p14:cNvPr>
              <p14:cNvContentPartPr/>
              <p14:nvPr/>
            </p14:nvContentPartPr>
            <p14:xfrm>
              <a:off x="6968525" y="2171353"/>
              <a:ext cx="591840" cy="7225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CC1BCE51-EBFD-6805-5167-0FD512C4E05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962405" y="2165233"/>
                <a:ext cx="604080" cy="734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E8F2555C-EA02-4DED-603A-47AF832054DD}"/>
                  </a:ext>
                </a:extLst>
              </p14:cNvPr>
              <p14:cNvContentPartPr/>
              <p14:nvPr/>
            </p14:nvContentPartPr>
            <p14:xfrm>
              <a:off x="8427965" y="5830393"/>
              <a:ext cx="360" cy="3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E8F2555C-EA02-4DED-603A-47AF832054DD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8421845" y="5824273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778F89D0-FDBA-1DB7-E2FB-471EF46D8E60}"/>
                  </a:ext>
                </a:extLst>
              </p14:cNvPr>
              <p14:cNvContentPartPr/>
              <p14:nvPr/>
            </p14:nvContentPartPr>
            <p14:xfrm>
              <a:off x="244222" y="2069900"/>
              <a:ext cx="60120" cy="990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778F89D0-FDBA-1DB7-E2FB-471EF46D8E60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38102" y="2063780"/>
                <a:ext cx="72360" cy="111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DBB73DEF-9288-9A93-C4A4-8274C75431FD}"/>
                  </a:ext>
                </a:extLst>
              </p14:cNvPr>
              <p14:cNvContentPartPr/>
              <p14:nvPr/>
            </p14:nvContentPartPr>
            <p14:xfrm>
              <a:off x="148462" y="2711060"/>
              <a:ext cx="361800" cy="108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DBB73DEF-9288-9A93-C4A4-8274C75431FD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42342" y="2704940"/>
                <a:ext cx="374040" cy="23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26313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621878-8AB2-FF72-4BA3-C8AF766D7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779BC4-5970-35A4-8E53-141AFFFC1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b="1" dirty="0"/>
              <a:t>Activity 3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4ECA249-0562-D6A7-DE5C-F5381B5CF46A}"/>
              </a:ext>
            </a:extLst>
          </p:cNvPr>
          <p:cNvSpPr txBox="1">
            <a:spLocks/>
          </p:cNvSpPr>
          <p:nvPr/>
        </p:nvSpPr>
        <p:spPr>
          <a:xfrm>
            <a:off x="598552" y="1277636"/>
            <a:ext cx="11226504" cy="43944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Students are invited to read and </a:t>
            </a:r>
            <a:r>
              <a:rPr lang="en-US" altLang="en-US" sz="3200" dirty="0">
                <a:solidFill>
                  <a:prstClr val="black"/>
                </a:solidFill>
                <a:latin typeface="Myriad Pro"/>
              </a:rPr>
              <a:t>understand the steps involved in using Turnitin</a:t>
            </a: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j-ea"/>
              <a:cs typeface="+mj-cs"/>
            </a:endParaRPr>
          </a:p>
        </p:txBody>
      </p:sp>
      <p:pic>
        <p:nvPicPr>
          <p:cNvPr id="7172" name="Picture 4" descr="Group Work - Meaning, Benefits, and Implementation | Marketing91">
            <a:extLst>
              <a:ext uri="{FF2B5EF4-FFF2-40B4-BE49-F238E27FC236}">
                <a16:creationId xmlns:a16="http://schemas.microsoft.com/office/drawing/2014/main" id="{C4408E66-C01B-664C-CE15-EA007D1E60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2225" y="332656"/>
            <a:ext cx="1551241" cy="94498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4032332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18FE0-BCB7-24F4-AEDA-5E612FB68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8"/>
            <a:ext cx="857693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GB" b="1" dirty="0"/>
              <a:t>Activity 3 – 25 minutes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A8B3765-1EF6-0A99-A3CA-67D51D92F626}"/>
              </a:ext>
            </a:extLst>
          </p:cNvPr>
          <p:cNvSpPr txBox="1">
            <a:spLocks/>
          </p:cNvSpPr>
          <p:nvPr/>
        </p:nvSpPr>
        <p:spPr>
          <a:xfrm>
            <a:off x="861238" y="1600201"/>
            <a:ext cx="9450300" cy="3989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Individual task.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Give a detailed account of </a:t>
            </a:r>
          </a:p>
          <a:p>
            <a:pPr marL="342900" marR="0" lvl="1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What happened in the class today</a:t>
            </a:r>
          </a:p>
          <a:p>
            <a:pPr marL="342900" marR="0" lvl="1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What you learned today, and</a:t>
            </a:r>
          </a:p>
          <a:p>
            <a:pPr marL="342900" marR="0" lvl="1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How can you apply this in the future?</a:t>
            </a:r>
          </a:p>
          <a:p>
            <a:pPr marL="342900" marR="0" lvl="1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Go to </a:t>
            </a:r>
            <a:r>
              <a:rPr kumimoji="0" lang="en-US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moodle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 page, download the file titled </a:t>
            </a:r>
            <a:r>
              <a:rPr kumimoji="0" lang="en-GB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00FF"/>
                </a:highlight>
                <a:uLnTx/>
                <a:uFillTx/>
                <a:latin typeface="Myriad Pro"/>
                <a:ea typeface="+mj-ea"/>
                <a:cs typeface="+mj-cs"/>
              </a:rPr>
              <a:t>Documentation of Academic Skills Learning Experience Journey, </a:t>
            </a:r>
            <a:r>
              <a:rPr kumimoji="0" lang="en-GB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and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type the responses under Week 6.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Remember to save this document. We will return to it next week. </a:t>
            </a:r>
          </a:p>
          <a:p>
            <a:pPr marL="0" marR="0" lvl="1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342900" marR="0" lvl="1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pic>
        <p:nvPicPr>
          <p:cNvPr id="7172" name="Picture 4" descr="Group Work - Meaning, Benefits, and Implementation | Marketing91">
            <a:extLst>
              <a:ext uri="{FF2B5EF4-FFF2-40B4-BE49-F238E27FC236}">
                <a16:creationId xmlns:a16="http://schemas.microsoft.com/office/drawing/2014/main" id="{088DD300-26BF-0205-7B99-FCC6AD2D5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65265" y="457201"/>
            <a:ext cx="1146273" cy="844608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951851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76FFB-6672-D702-C959-9A032D462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Next session…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B71CEE-5ED5-2148-39D2-CAE20519FC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We will Complete Task 2 – Academic Skills Practice – </a:t>
            </a:r>
            <a:r>
              <a:rPr lang="en-GB" dirty="0">
                <a:solidFill>
                  <a:srgbClr val="FF0000"/>
                </a:solidFill>
                <a:highlight>
                  <a:srgbClr val="00FFFF"/>
                </a:highlight>
              </a:rPr>
              <a:t>This task MUST be completed and submitted in class before the end of your session.</a:t>
            </a:r>
          </a:p>
          <a:p>
            <a:endParaRPr lang="en-GB" dirty="0"/>
          </a:p>
          <a:p>
            <a:r>
              <a:rPr lang="en-GB" dirty="0"/>
              <a:t>Learn about Constructing Academic Sentences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Don’t forget to revise </a:t>
            </a:r>
          </a:p>
        </p:txBody>
      </p:sp>
      <p:pic>
        <p:nvPicPr>
          <p:cNvPr id="5" name="Picture 4" descr="A yellow smiley face with black background&#10;&#10;Description automatically generated">
            <a:extLst>
              <a:ext uri="{FF2B5EF4-FFF2-40B4-BE49-F238E27FC236}">
                <a16:creationId xmlns:a16="http://schemas.microsoft.com/office/drawing/2014/main" id="{CB5B821E-25BD-A1F0-92D6-D72DD6F012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714443" y="3558717"/>
            <a:ext cx="1728192" cy="1766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506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14B7-F6C6-4252-976F-D8EBC8EF2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74613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b="1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1975" y="1120852"/>
            <a:ext cx="8839199" cy="4498897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dirty="0"/>
              <a:t>What is a summarising</a:t>
            </a:r>
          </a:p>
          <a:p>
            <a:pPr>
              <a:lnSpc>
                <a:spcPct val="90000"/>
              </a:lnSpc>
            </a:pP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dirty="0"/>
              <a:t>Can you define paraphrasing?</a:t>
            </a:r>
          </a:p>
          <a:p>
            <a:pPr>
              <a:lnSpc>
                <a:spcPct val="90000"/>
              </a:lnSpc>
            </a:pP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dirty="0"/>
              <a:t>Are you able to share some tips/techniques used in paraphrasing? </a:t>
            </a:r>
          </a:p>
          <a:p>
            <a:pPr marL="0" indent="0">
              <a:lnSpc>
                <a:spcPct val="90000"/>
              </a:lnSpc>
              <a:buNone/>
            </a:pPr>
            <a:endParaRPr lang="en-GB" sz="2000" dirty="0"/>
          </a:p>
          <a:p>
            <a:pPr>
              <a:lnSpc>
                <a:spcPct val="90000"/>
              </a:lnSpc>
            </a:pPr>
            <a:r>
              <a:rPr lang="en-GB" sz="2000" dirty="0"/>
              <a:t>Can you confidently use Turnitin?</a:t>
            </a:r>
          </a:p>
          <a:p>
            <a:pPr>
              <a:lnSpc>
                <a:spcPct val="90000"/>
              </a:lnSpc>
            </a:pPr>
            <a:endParaRPr lang="en-GB" sz="2000" dirty="0"/>
          </a:p>
          <a:p>
            <a:pPr>
              <a:lnSpc>
                <a:spcPct val="90000"/>
              </a:lnSpc>
            </a:pPr>
            <a:endParaRPr lang="en-GB" sz="1800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57A2770E-33FC-4834-AD2A-DCC61B82EAF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401174" y="2806432"/>
            <a:ext cx="2486025" cy="2948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5173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77564-23A8-4DAB-A0FF-691CEAEC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778098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97E0CE-8F37-40AE-82FE-3D69732F2D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3512" y="1196752"/>
            <a:ext cx="8964488" cy="4608512"/>
          </a:xfrm>
        </p:spPr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endParaRPr lang="en-GB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8BB667-D781-8C57-9E48-6C86B643A50B}"/>
              </a:ext>
            </a:extLst>
          </p:cNvPr>
          <p:cNvSpPr txBox="1"/>
          <p:nvPr/>
        </p:nvSpPr>
        <p:spPr>
          <a:xfrm>
            <a:off x="521556" y="1196752"/>
            <a:ext cx="1083002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Oxford Brookes University, (2024) </a:t>
            </a:r>
            <a:r>
              <a:rPr kumimoji="0" lang="en-GB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Academic Writing.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Available at: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3"/>
              </a:rPr>
              <a:t>https://www.brookes.ac.uk/students/academic-development/online-resources/academic-writing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Accessed 7/07/24.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Neuman, L. (2022) </a:t>
            </a:r>
            <a:r>
              <a:rPr kumimoji="0" lang="en-GB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Taboo words – Words to avoid in your paper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Available at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https://www.bachelorprint.com/uk/academic-writing/taboo-words/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06/07/24)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</a:rPr>
              <a:t>“Hints about </a:t>
            </a:r>
            <a:r>
              <a:rPr kumimoji="0" lang="en-GB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</a:rPr>
              <a:t>Timethrift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</a:rPr>
              <a:t>” by author unknown in Volume 1 No. 15 of The Leisure Hour magazine (8 </a:t>
            </a:r>
            <a:r>
              <a:rPr kumimoji="0" lang="en-GB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</a:rPr>
              <a:t>th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</a:rPr>
              <a:t> April 1852) and the full text of the article can be found online at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hlinkClick r:id="rId5"/>
              </a:rPr>
              <a:t>https://hdl.handle.net/2027/uc1.a0006340913?urlappend=%3Bseq=243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</a:rPr>
              <a:t>Tripathy, M. (2018) ‘Building Quality Teamwork to Achieve Excellence in Business Organizations’, </a:t>
            </a:r>
            <a:r>
              <a:rPr kumimoji="0" lang="en-GB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</a:rPr>
              <a:t>International Research Journal of Management, IT &amp; Social Sciences.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</a:rPr>
              <a:t>Available at https://sloap.org/journals/index.php/irjmis/ Vol. 5 No. 3, May 2018, pages: 1~7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2895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1218</Words>
  <Application>Microsoft Office PowerPoint</Application>
  <PresentationFormat>Widescreen</PresentationFormat>
  <Paragraphs>168</Paragraphs>
  <Slides>24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4" baseType="lpstr">
      <vt:lpstr>Myriad Pro</vt:lpstr>
      <vt:lpstr>Aptos</vt:lpstr>
      <vt:lpstr>Aptos Display</vt:lpstr>
      <vt:lpstr>Arial</vt:lpstr>
      <vt:lpstr>Calibri</vt:lpstr>
      <vt:lpstr>Courier New</vt:lpstr>
      <vt:lpstr>Segoe UI</vt:lpstr>
      <vt:lpstr>Times New Roman</vt:lpstr>
      <vt:lpstr>20140311PresentationUWTSDTemplate</vt:lpstr>
      <vt:lpstr>Office Theme</vt:lpstr>
      <vt:lpstr>Certificate of Higher Education Business Skills for the Workplace  Academic Skills (LCLM 4001)  Session 6- Paraphrasing and Using Turnitin  </vt:lpstr>
      <vt:lpstr>Last week’s recap</vt:lpstr>
      <vt:lpstr>Today’s session</vt:lpstr>
      <vt:lpstr>PowerPoint Presentation</vt:lpstr>
      <vt:lpstr>What is paraphrasing? </vt:lpstr>
      <vt:lpstr>Why do we paraphrase?</vt:lpstr>
      <vt:lpstr>Example 1</vt:lpstr>
      <vt:lpstr>PowerPoint Presentation</vt:lpstr>
      <vt:lpstr>Paraphrasing Techniques in Academic Context</vt:lpstr>
      <vt:lpstr>PowerPoint Presentation</vt:lpstr>
      <vt:lpstr>Activity 1</vt:lpstr>
      <vt:lpstr>1. Using Synonyms </vt:lpstr>
      <vt:lpstr>2. Changing word order </vt:lpstr>
      <vt:lpstr>PowerPoint Presentation</vt:lpstr>
      <vt:lpstr>3. Changing word form</vt:lpstr>
      <vt:lpstr>4. Active / Passive voice</vt:lpstr>
      <vt:lpstr>5. Positive to negative </vt:lpstr>
      <vt:lpstr>Activity 3</vt:lpstr>
      <vt:lpstr>Steps in Locating and Using Turnitin</vt:lpstr>
      <vt:lpstr>Activity 3</vt:lpstr>
      <vt:lpstr>Activity 3 – 25 minutes</vt:lpstr>
      <vt:lpstr>Next session…</vt:lpstr>
      <vt:lpstr>Summary</vt:lpstr>
      <vt:lpstr>References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Dooshima Dugguh</dc:creator>
  <cp:lastModifiedBy>Dooshima Dugguh</cp:lastModifiedBy>
  <cp:revision>7</cp:revision>
  <dcterms:created xsi:type="dcterms:W3CDTF">2025-01-28T10:02:48Z</dcterms:created>
  <dcterms:modified xsi:type="dcterms:W3CDTF">2025-06-10T15:36:16Z</dcterms:modified>
</cp:coreProperties>
</file>