
<file path=[Content_Types].xml><?xml version="1.0" encoding="utf-8"?>
<Types xmlns="http://schemas.openxmlformats.org/package/2006/content-types">
  <Default Extension="bmp" ContentType="image/bmp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6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8" r:id="rId6"/>
    <p:sldId id="259" r:id="rId7"/>
    <p:sldId id="267" r:id="rId8"/>
    <p:sldId id="262" r:id="rId9"/>
    <p:sldId id="266" r:id="rId10"/>
    <p:sldId id="260" r:id="rId11"/>
    <p:sldId id="263" r:id="rId12"/>
    <p:sldId id="264" r:id="rId13"/>
    <p:sldId id="268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D4D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2516E9-D09F-F741-1491-085D71E71F90}" v="363" dt="2020-05-17T16:05:53.506"/>
    <p1510:client id="{20CB3544-CB5E-030A-7826-5D82FF854E24}" v="451" dt="2020-05-15T10:49:33.535"/>
    <p1510:client id="{718BB550-CF9D-EB99-DEFC-983B4851BC40}" v="2333" dt="2020-05-17T13:39:56.357"/>
    <p1510:client id="{C25CE745-4BB9-2BB2-DE91-F014D1D51F46}" v="6" dt="2020-05-17T16:55:45.372"/>
    <p1510:client id="{D812B95F-FD6B-976D-B100-2B1CCCFA97FF}" v="2463" dt="2020-05-17T10:32:16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05" autoAdjust="0"/>
  </p:normalViewPr>
  <p:slideViewPr>
    <p:cSldViewPr snapToGrid="0">
      <p:cViewPr>
        <p:scale>
          <a:sx n="100" d="100"/>
          <a:sy n="100" d="100"/>
        </p:scale>
        <p:origin x="-178" y="-4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720856-93F0-4CC7-B7FD-2466914A11D4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 phldr="1"/>
      <dgm:spPr/>
    </dgm:pt>
    <dgm:pt modelId="{4AF52931-E4CA-4429-AACB-B8747CDB2409}">
      <dgm:prSet phldrT="[Text]" phldr="0"/>
      <dgm:spPr/>
      <dgm:t>
        <a:bodyPr/>
        <a:lstStyle/>
        <a:p>
          <a:pPr rtl="0"/>
          <a:r>
            <a:rPr lang="en-US" b="0" i="0" u="none" strike="noStrike" cap="none" baseline="0" noProof="0" dirty="0">
              <a:solidFill>
                <a:schemeClr val="accent1">
                  <a:lumMod val="75000"/>
                </a:schemeClr>
              </a:solidFill>
              <a:latin typeface="Century Gothic"/>
            </a:rPr>
            <a:t>Exercise </a:t>
          </a:r>
        </a:p>
      </dgm:t>
    </dgm:pt>
    <dgm:pt modelId="{67B2FC97-2FAE-4EFE-9DEE-E4216C657F35}" type="parTrans" cxnId="{F82329C8-C3B2-4E9B-9033-528488D72705}">
      <dgm:prSet/>
      <dgm:spPr/>
      <dgm:t>
        <a:bodyPr/>
        <a:lstStyle/>
        <a:p>
          <a:endParaRPr lang="en-US" sz="1400"/>
        </a:p>
      </dgm:t>
    </dgm:pt>
    <dgm:pt modelId="{D86AF01C-9CBC-41F8-9354-48CD82BDFDC9}" type="sibTrans" cxnId="{F82329C8-C3B2-4E9B-9033-528488D72705}">
      <dgm:prSet/>
      <dgm:spPr/>
      <dgm:t>
        <a:bodyPr/>
        <a:lstStyle/>
        <a:p>
          <a:endParaRPr lang="en-US"/>
        </a:p>
      </dgm:t>
    </dgm:pt>
    <dgm:pt modelId="{81BEB84D-9A77-49C6-9301-B3359FCAC75F}">
      <dgm:prSet phldrT="[Text]" phldr="0"/>
      <dgm:spPr/>
      <dgm:t>
        <a:bodyPr/>
        <a:lstStyle/>
        <a:p>
          <a:r>
            <a:rPr lang="en-US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Personality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AE4D0D43-0332-4F79-8D35-BCD8C10758AE}" type="parTrans" cxnId="{420EF6C4-7321-43BE-A2FC-253606B1E06A}">
      <dgm:prSet/>
      <dgm:spPr/>
      <dgm:t>
        <a:bodyPr/>
        <a:lstStyle/>
        <a:p>
          <a:endParaRPr lang="en-US" sz="1400"/>
        </a:p>
      </dgm:t>
    </dgm:pt>
    <dgm:pt modelId="{5D260F18-25D2-4074-87F1-7E78DDA61C58}" type="sibTrans" cxnId="{420EF6C4-7321-43BE-A2FC-253606B1E06A}">
      <dgm:prSet/>
      <dgm:spPr/>
      <dgm:t>
        <a:bodyPr/>
        <a:lstStyle/>
        <a:p>
          <a:endParaRPr lang="en-US"/>
        </a:p>
      </dgm:t>
    </dgm:pt>
    <dgm:pt modelId="{BFF9359E-E9B1-4B73-BACC-2C7988765B16}">
      <dgm:prSet phldrT="[Text]" phldr="0"/>
      <dgm:spPr/>
      <dgm:t>
        <a:bodyPr/>
        <a:lstStyle/>
        <a:p>
          <a:r>
            <a:rPr lang="en-US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Community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6E0A40FA-1B79-4089-8B9A-3BA22865FE4E}" type="parTrans" cxnId="{516EC545-1971-48B3-978C-4756FCDCCFD9}">
      <dgm:prSet/>
      <dgm:spPr/>
      <dgm:t>
        <a:bodyPr/>
        <a:lstStyle/>
        <a:p>
          <a:endParaRPr lang="en-US" sz="1400"/>
        </a:p>
      </dgm:t>
    </dgm:pt>
    <dgm:pt modelId="{1CEF1965-C516-4C44-BAE3-2FA3F5116930}" type="sibTrans" cxnId="{516EC545-1971-48B3-978C-4756FCDCCFD9}">
      <dgm:prSet/>
      <dgm:spPr/>
      <dgm:t>
        <a:bodyPr/>
        <a:lstStyle/>
        <a:p>
          <a:endParaRPr lang="en-US"/>
        </a:p>
      </dgm:t>
    </dgm:pt>
    <dgm:pt modelId="{54A0432F-9313-4670-A2D5-BA019F4173CA}" type="pres">
      <dgm:prSet presAssocID="{C7720856-93F0-4CC7-B7FD-2466914A11D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0C16DF7-0EEB-4AD7-96B2-388000D70E75}" type="pres">
      <dgm:prSet presAssocID="{4AF52931-E4CA-4429-AACB-B8747CDB2409}" presName="hierRoot1" presStyleCnt="0"/>
      <dgm:spPr/>
    </dgm:pt>
    <dgm:pt modelId="{B25FFB6B-C8A7-4479-9A39-699A8D4C582F}" type="pres">
      <dgm:prSet presAssocID="{4AF52931-E4CA-4429-AACB-B8747CDB2409}" presName="composite" presStyleCnt="0"/>
      <dgm:spPr/>
    </dgm:pt>
    <dgm:pt modelId="{722BFDB7-9D86-4AD2-A470-26E60FE45AF4}" type="pres">
      <dgm:prSet presAssocID="{4AF52931-E4CA-4429-AACB-B8747CDB2409}" presName="background" presStyleLbl="node0" presStyleIdx="0" presStyleCnt="3"/>
      <dgm:spPr/>
    </dgm:pt>
    <dgm:pt modelId="{59EBEEE6-3117-4FDB-B01C-14881959EEC1}" type="pres">
      <dgm:prSet presAssocID="{4AF52931-E4CA-4429-AACB-B8747CDB2409}" presName="text" presStyleLbl="fgAcc0" presStyleIdx="0" presStyleCnt="3">
        <dgm:presLayoutVars>
          <dgm:chPref val="3"/>
        </dgm:presLayoutVars>
      </dgm:prSet>
      <dgm:spPr/>
    </dgm:pt>
    <dgm:pt modelId="{2BC9BF93-B10D-4525-B05E-8F6426849E94}" type="pres">
      <dgm:prSet presAssocID="{4AF52931-E4CA-4429-AACB-B8747CDB2409}" presName="hierChild2" presStyleCnt="0"/>
      <dgm:spPr/>
    </dgm:pt>
    <dgm:pt modelId="{746637B9-C978-4CA4-9AD6-8B715625E95F}" type="pres">
      <dgm:prSet presAssocID="{81BEB84D-9A77-49C6-9301-B3359FCAC75F}" presName="hierRoot1" presStyleCnt="0"/>
      <dgm:spPr/>
    </dgm:pt>
    <dgm:pt modelId="{B9825554-ED51-4A9B-BEE8-99283AB895A0}" type="pres">
      <dgm:prSet presAssocID="{81BEB84D-9A77-49C6-9301-B3359FCAC75F}" presName="composite" presStyleCnt="0"/>
      <dgm:spPr/>
    </dgm:pt>
    <dgm:pt modelId="{2575FE5D-BA10-4304-9B76-9705114D0B9C}" type="pres">
      <dgm:prSet presAssocID="{81BEB84D-9A77-49C6-9301-B3359FCAC75F}" presName="background" presStyleLbl="node0" presStyleIdx="1" presStyleCnt="3"/>
      <dgm:spPr/>
    </dgm:pt>
    <dgm:pt modelId="{4EBD1755-FFD8-4A69-AC9A-8824D9FDF3A8}" type="pres">
      <dgm:prSet presAssocID="{81BEB84D-9A77-49C6-9301-B3359FCAC75F}" presName="text" presStyleLbl="fgAcc0" presStyleIdx="1" presStyleCnt="3">
        <dgm:presLayoutVars>
          <dgm:chPref val="3"/>
        </dgm:presLayoutVars>
      </dgm:prSet>
      <dgm:spPr/>
    </dgm:pt>
    <dgm:pt modelId="{2CF43AB4-7C4A-45AC-9AA1-C3BEBF25E404}" type="pres">
      <dgm:prSet presAssocID="{81BEB84D-9A77-49C6-9301-B3359FCAC75F}" presName="hierChild2" presStyleCnt="0"/>
      <dgm:spPr/>
    </dgm:pt>
    <dgm:pt modelId="{951E9F98-DC07-4A0C-9A21-D9F508035714}" type="pres">
      <dgm:prSet presAssocID="{BFF9359E-E9B1-4B73-BACC-2C7988765B16}" presName="hierRoot1" presStyleCnt="0"/>
      <dgm:spPr/>
    </dgm:pt>
    <dgm:pt modelId="{FE4B3E8C-E2F2-42C7-A057-D9E8EFD04E09}" type="pres">
      <dgm:prSet presAssocID="{BFF9359E-E9B1-4B73-BACC-2C7988765B16}" presName="composite" presStyleCnt="0"/>
      <dgm:spPr/>
    </dgm:pt>
    <dgm:pt modelId="{8BB4C556-6AB0-42F3-89CA-D5B800F30DA1}" type="pres">
      <dgm:prSet presAssocID="{BFF9359E-E9B1-4B73-BACC-2C7988765B16}" presName="background" presStyleLbl="node0" presStyleIdx="2" presStyleCnt="3"/>
      <dgm:spPr/>
    </dgm:pt>
    <dgm:pt modelId="{0CD09474-475D-4C27-9DC9-2E38FCA7114E}" type="pres">
      <dgm:prSet presAssocID="{BFF9359E-E9B1-4B73-BACC-2C7988765B16}" presName="text" presStyleLbl="fgAcc0" presStyleIdx="2" presStyleCnt="3">
        <dgm:presLayoutVars>
          <dgm:chPref val="3"/>
        </dgm:presLayoutVars>
      </dgm:prSet>
      <dgm:spPr/>
    </dgm:pt>
    <dgm:pt modelId="{FA3D4829-EF48-4795-BE26-2F7A0BF81F0E}" type="pres">
      <dgm:prSet presAssocID="{BFF9359E-E9B1-4B73-BACC-2C7988765B16}" presName="hierChild2" presStyleCnt="0"/>
      <dgm:spPr/>
    </dgm:pt>
  </dgm:ptLst>
  <dgm:cxnLst>
    <dgm:cxn modelId="{AF01E329-C8C4-4F53-9996-4974961A8540}" type="presOf" srcId="{BFF9359E-E9B1-4B73-BACC-2C7988765B16}" destId="{0CD09474-475D-4C27-9DC9-2E38FCA7114E}" srcOrd="0" destOrd="0" presId="urn:microsoft.com/office/officeart/2005/8/layout/hierarchy1"/>
    <dgm:cxn modelId="{CFD6683D-CD95-4045-BC24-803DDEF623FC}" type="presOf" srcId="{4AF52931-E4CA-4429-AACB-B8747CDB2409}" destId="{59EBEEE6-3117-4FDB-B01C-14881959EEC1}" srcOrd="0" destOrd="0" presId="urn:microsoft.com/office/officeart/2005/8/layout/hierarchy1"/>
    <dgm:cxn modelId="{516EC545-1971-48B3-978C-4756FCDCCFD9}" srcId="{C7720856-93F0-4CC7-B7FD-2466914A11D4}" destId="{BFF9359E-E9B1-4B73-BACC-2C7988765B16}" srcOrd="2" destOrd="0" parTransId="{6E0A40FA-1B79-4089-8B9A-3BA22865FE4E}" sibTransId="{1CEF1965-C516-4C44-BAE3-2FA3F5116930}"/>
    <dgm:cxn modelId="{95159B47-D3B1-41C3-9127-D71A1B8DA9A7}" type="presOf" srcId="{81BEB84D-9A77-49C6-9301-B3359FCAC75F}" destId="{4EBD1755-FFD8-4A69-AC9A-8824D9FDF3A8}" srcOrd="0" destOrd="0" presId="urn:microsoft.com/office/officeart/2005/8/layout/hierarchy1"/>
    <dgm:cxn modelId="{420EF6C4-7321-43BE-A2FC-253606B1E06A}" srcId="{C7720856-93F0-4CC7-B7FD-2466914A11D4}" destId="{81BEB84D-9A77-49C6-9301-B3359FCAC75F}" srcOrd="1" destOrd="0" parTransId="{AE4D0D43-0332-4F79-8D35-BCD8C10758AE}" sibTransId="{5D260F18-25D2-4074-87F1-7E78DDA61C58}"/>
    <dgm:cxn modelId="{10C073C6-50C3-4CC8-A02B-434A54C3F042}" type="presOf" srcId="{C7720856-93F0-4CC7-B7FD-2466914A11D4}" destId="{54A0432F-9313-4670-A2D5-BA019F4173CA}" srcOrd="0" destOrd="0" presId="urn:microsoft.com/office/officeart/2005/8/layout/hierarchy1"/>
    <dgm:cxn modelId="{F82329C8-C3B2-4E9B-9033-528488D72705}" srcId="{C7720856-93F0-4CC7-B7FD-2466914A11D4}" destId="{4AF52931-E4CA-4429-AACB-B8747CDB2409}" srcOrd="0" destOrd="0" parTransId="{67B2FC97-2FAE-4EFE-9DEE-E4216C657F35}" sibTransId="{D86AF01C-9CBC-41F8-9354-48CD82BDFDC9}"/>
    <dgm:cxn modelId="{719C682F-6FD8-4260-9D1B-F198CCDFBF35}" type="presParOf" srcId="{54A0432F-9313-4670-A2D5-BA019F4173CA}" destId="{80C16DF7-0EEB-4AD7-96B2-388000D70E75}" srcOrd="0" destOrd="0" presId="urn:microsoft.com/office/officeart/2005/8/layout/hierarchy1"/>
    <dgm:cxn modelId="{173F1800-14F8-4C4B-B6FC-898C823BB759}" type="presParOf" srcId="{80C16DF7-0EEB-4AD7-96B2-388000D70E75}" destId="{B25FFB6B-C8A7-4479-9A39-699A8D4C582F}" srcOrd="0" destOrd="0" presId="urn:microsoft.com/office/officeart/2005/8/layout/hierarchy1"/>
    <dgm:cxn modelId="{81832DF1-0DB1-4331-B2C7-86E75CC21DA8}" type="presParOf" srcId="{B25FFB6B-C8A7-4479-9A39-699A8D4C582F}" destId="{722BFDB7-9D86-4AD2-A470-26E60FE45AF4}" srcOrd="0" destOrd="0" presId="urn:microsoft.com/office/officeart/2005/8/layout/hierarchy1"/>
    <dgm:cxn modelId="{07D9B1A5-E2EA-4839-AAB7-F8FA067DDDBD}" type="presParOf" srcId="{B25FFB6B-C8A7-4479-9A39-699A8D4C582F}" destId="{59EBEEE6-3117-4FDB-B01C-14881959EEC1}" srcOrd="1" destOrd="0" presId="urn:microsoft.com/office/officeart/2005/8/layout/hierarchy1"/>
    <dgm:cxn modelId="{CBE960A7-8163-4CD4-BA78-4BC31B915AE2}" type="presParOf" srcId="{80C16DF7-0EEB-4AD7-96B2-388000D70E75}" destId="{2BC9BF93-B10D-4525-B05E-8F6426849E94}" srcOrd="1" destOrd="0" presId="urn:microsoft.com/office/officeart/2005/8/layout/hierarchy1"/>
    <dgm:cxn modelId="{E7D7B609-24CC-4775-BE26-10CC0FDD6112}" type="presParOf" srcId="{54A0432F-9313-4670-A2D5-BA019F4173CA}" destId="{746637B9-C978-4CA4-9AD6-8B715625E95F}" srcOrd="1" destOrd="0" presId="urn:microsoft.com/office/officeart/2005/8/layout/hierarchy1"/>
    <dgm:cxn modelId="{5438507C-4B39-4CB5-B131-3A4431610F09}" type="presParOf" srcId="{746637B9-C978-4CA4-9AD6-8B715625E95F}" destId="{B9825554-ED51-4A9B-BEE8-99283AB895A0}" srcOrd="0" destOrd="0" presId="urn:microsoft.com/office/officeart/2005/8/layout/hierarchy1"/>
    <dgm:cxn modelId="{BEF11303-5969-4944-B140-1142476A8464}" type="presParOf" srcId="{B9825554-ED51-4A9B-BEE8-99283AB895A0}" destId="{2575FE5D-BA10-4304-9B76-9705114D0B9C}" srcOrd="0" destOrd="0" presId="urn:microsoft.com/office/officeart/2005/8/layout/hierarchy1"/>
    <dgm:cxn modelId="{96525FF6-8E59-4403-9966-8409EF94017C}" type="presParOf" srcId="{B9825554-ED51-4A9B-BEE8-99283AB895A0}" destId="{4EBD1755-FFD8-4A69-AC9A-8824D9FDF3A8}" srcOrd="1" destOrd="0" presId="urn:microsoft.com/office/officeart/2005/8/layout/hierarchy1"/>
    <dgm:cxn modelId="{B9F4824B-F16B-4598-AE7D-ACEE32BCC69B}" type="presParOf" srcId="{746637B9-C978-4CA4-9AD6-8B715625E95F}" destId="{2CF43AB4-7C4A-45AC-9AA1-C3BEBF25E404}" srcOrd="1" destOrd="0" presId="urn:microsoft.com/office/officeart/2005/8/layout/hierarchy1"/>
    <dgm:cxn modelId="{0AF9246D-D756-4FDF-94A2-3E42B9B8850F}" type="presParOf" srcId="{54A0432F-9313-4670-A2D5-BA019F4173CA}" destId="{951E9F98-DC07-4A0C-9A21-D9F508035714}" srcOrd="2" destOrd="0" presId="urn:microsoft.com/office/officeart/2005/8/layout/hierarchy1"/>
    <dgm:cxn modelId="{A24071B8-8335-4D47-908D-2044EF8F0E4D}" type="presParOf" srcId="{951E9F98-DC07-4A0C-9A21-D9F508035714}" destId="{FE4B3E8C-E2F2-42C7-A057-D9E8EFD04E09}" srcOrd="0" destOrd="0" presId="urn:microsoft.com/office/officeart/2005/8/layout/hierarchy1"/>
    <dgm:cxn modelId="{C6A4335B-07D5-42FE-9DE8-1F0ABD4FCAE8}" type="presParOf" srcId="{FE4B3E8C-E2F2-42C7-A057-D9E8EFD04E09}" destId="{8BB4C556-6AB0-42F3-89CA-D5B800F30DA1}" srcOrd="0" destOrd="0" presId="urn:microsoft.com/office/officeart/2005/8/layout/hierarchy1"/>
    <dgm:cxn modelId="{91DB71A5-D521-412C-847F-BC1ABECDBE96}" type="presParOf" srcId="{FE4B3E8C-E2F2-42C7-A057-D9E8EFD04E09}" destId="{0CD09474-475D-4C27-9DC9-2E38FCA7114E}" srcOrd="1" destOrd="0" presId="urn:microsoft.com/office/officeart/2005/8/layout/hierarchy1"/>
    <dgm:cxn modelId="{45624571-0FE1-4DAD-B533-4496C1A60353}" type="presParOf" srcId="{951E9F98-DC07-4A0C-9A21-D9F508035714}" destId="{FA3D4829-EF48-4795-BE26-2F7A0BF81F0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503D04-C97E-4622-AE07-D0307CB3B4CA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C263CB-8256-4B03-92FE-1622698FB3E9}">
      <dgm:prSet/>
      <dgm:spPr/>
      <dgm:t>
        <a:bodyPr/>
        <a:lstStyle/>
        <a:p>
          <a:r>
            <a:rPr lang="en-US" b="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PARTICIPANTS</a:t>
          </a:r>
          <a:endParaRPr lang="en-US" b="0" i="0" u="none" strike="noStrike" cap="none" baseline="0" noProof="0" dirty="0">
            <a:solidFill>
              <a:schemeClr val="accent1">
                <a:lumMod val="75000"/>
              </a:schemeClr>
            </a:solidFill>
            <a:latin typeface="Century Gothic"/>
          </a:endParaRPr>
        </a:p>
      </dgm:t>
    </dgm:pt>
    <dgm:pt modelId="{0BEED663-FC38-4EAD-940F-4C475D2C87DB}" type="parTrans" cxnId="{C5E94186-9CB6-4C42-92B3-C546CC53A7B9}">
      <dgm:prSet/>
      <dgm:spPr/>
      <dgm:t>
        <a:bodyPr/>
        <a:lstStyle/>
        <a:p>
          <a:endParaRPr lang="en-US" b="1"/>
        </a:p>
      </dgm:t>
    </dgm:pt>
    <dgm:pt modelId="{808B76D0-8EC7-469A-93AC-7A6017188A9D}" type="sibTrans" cxnId="{C5E94186-9CB6-4C42-92B3-C546CC53A7B9}">
      <dgm:prSet/>
      <dgm:spPr/>
      <dgm:t>
        <a:bodyPr/>
        <a:lstStyle/>
        <a:p>
          <a:endParaRPr lang="en-US" b="1"/>
        </a:p>
      </dgm:t>
    </dgm:pt>
    <dgm:pt modelId="{4E8D2E69-0173-4BD3-B96A-7A9C5DD12B47}">
      <dgm:prSet phldr="0"/>
      <dgm:spPr/>
      <dgm:t>
        <a:bodyPr/>
        <a:lstStyle/>
        <a:p>
          <a:r>
            <a:rPr lang="en-US" b="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DESIGN</a:t>
          </a:r>
          <a:endParaRPr lang="en-US" b="0" dirty="0">
            <a:solidFill>
              <a:schemeClr val="accent1">
                <a:lumMod val="75000"/>
              </a:schemeClr>
            </a:solidFill>
          </a:endParaRPr>
        </a:p>
      </dgm:t>
    </dgm:pt>
    <dgm:pt modelId="{B954BF22-E3B3-4A1C-802E-590228BE2D9C}" type="parTrans" cxnId="{0F866C41-EB5F-47BD-A2CD-A58671F15B67}">
      <dgm:prSet/>
      <dgm:spPr/>
      <dgm:t>
        <a:bodyPr/>
        <a:lstStyle/>
        <a:p>
          <a:endParaRPr lang="en-US" b="1"/>
        </a:p>
      </dgm:t>
    </dgm:pt>
    <dgm:pt modelId="{FEF1E80E-8A9E-4B0A-817C-2A4CFDCF3FB2}" type="sibTrans" cxnId="{0F866C41-EB5F-47BD-A2CD-A58671F15B67}">
      <dgm:prSet/>
      <dgm:spPr/>
      <dgm:t>
        <a:bodyPr/>
        <a:lstStyle/>
        <a:p>
          <a:endParaRPr lang="en-US" b="1"/>
        </a:p>
      </dgm:t>
    </dgm:pt>
    <dgm:pt modelId="{93A6A030-ABAB-4EFA-B539-0FDB3E07C1EF}">
      <dgm:prSet phldr="0"/>
      <dgm:spPr/>
      <dgm:t>
        <a:bodyPr/>
        <a:lstStyle/>
        <a:p>
          <a:r>
            <a:rPr lang="en-US" b="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MATERIALS</a:t>
          </a:r>
          <a:endParaRPr lang="en-US" b="0" dirty="0">
            <a:solidFill>
              <a:schemeClr val="accent1">
                <a:lumMod val="75000"/>
              </a:schemeClr>
            </a:solidFill>
          </a:endParaRPr>
        </a:p>
      </dgm:t>
    </dgm:pt>
    <dgm:pt modelId="{3D674B97-6DC6-4A12-85BA-0976D3064237}" type="parTrans" cxnId="{4B40C8DC-6B57-4F5B-8440-7241C649700B}">
      <dgm:prSet/>
      <dgm:spPr/>
      <dgm:t>
        <a:bodyPr/>
        <a:lstStyle/>
        <a:p>
          <a:endParaRPr lang="en-US" b="1"/>
        </a:p>
      </dgm:t>
    </dgm:pt>
    <dgm:pt modelId="{BFE0749E-E343-4A6F-BD09-2810EE6B4BD7}" type="sibTrans" cxnId="{4B40C8DC-6B57-4F5B-8440-7241C649700B}">
      <dgm:prSet/>
      <dgm:spPr/>
      <dgm:t>
        <a:bodyPr/>
        <a:lstStyle/>
        <a:p>
          <a:endParaRPr lang="en-US" b="1"/>
        </a:p>
      </dgm:t>
    </dgm:pt>
    <dgm:pt modelId="{76D56F19-2708-49DB-8F92-D8AC45F23A9A}">
      <dgm:prSet/>
      <dgm:spPr/>
      <dgm:t>
        <a:bodyPr/>
        <a:lstStyle/>
        <a:p>
          <a:r>
            <a:rPr lang="en-US" b="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PROCEDURE</a:t>
          </a:r>
          <a:endParaRPr lang="en-US" b="0" dirty="0">
            <a:solidFill>
              <a:schemeClr val="accent1">
                <a:lumMod val="75000"/>
              </a:schemeClr>
            </a:solidFill>
          </a:endParaRPr>
        </a:p>
      </dgm:t>
    </dgm:pt>
    <dgm:pt modelId="{9D5610C2-0A12-494A-AC46-8DD17C08B09F}" type="parTrans" cxnId="{32E90211-17E0-4DDF-9274-DD3E46D811B8}">
      <dgm:prSet/>
      <dgm:spPr/>
      <dgm:t>
        <a:bodyPr/>
        <a:lstStyle/>
        <a:p>
          <a:endParaRPr lang="en-US" b="1"/>
        </a:p>
      </dgm:t>
    </dgm:pt>
    <dgm:pt modelId="{EC8965A1-F755-4945-8AAC-DCF1F68F011E}" type="sibTrans" cxnId="{32E90211-17E0-4DDF-9274-DD3E46D811B8}">
      <dgm:prSet/>
      <dgm:spPr/>
      <dgm:t>
        <a:bodyPr/>
        <a:lstStyle/>
        <a:p>
          <a:endParaRPr lang="en-US" b="1"/>
        </a:p>
      </dgm:t>
    </dgm:pt>
    <dgm:pt modelId="{92AC25C2-4283-4934-90A6-3B87357C527E}" type="pres">
      <dgm:prSet presAssocID="{D4503D04-C97E-4622-AE07-D0307CB3B4C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1093E96-CC8B-4B46-A494-26349B79D68F}" type="pres">
      <dgm:prSet presAssocID="{AAC263CB-8256-4B03-92FE-1622698FB3E9}" presName="hierRoot1" presStyleCnt="0"/>
      <dgm:spPr/>
    </dgm:pt>
    <dgm:pt modelId="{48853C0B-05DC-4A18-BE7F-B53B6898AADF}" type="pres">
      <dgm:prSet presAssocID="{AAC263CB-8256-4B03-92FE-1622698FB3E9}" presName="composite" presStyleCnt="0"/>
      <dgm:spPr/>
    </dgm:pt>
    <dgm:pt modelId="{CF08752F-BD5C-4AD9-B9D1-6AA8122061A4}" type="pres">
      <dgm:prSet presAssocID="{AAC263CB-8256-4B03-92FE-1622698FB3E9}" presName="background" presStyleLbl="node0" presStyleIdx="0" presStyleCnt="4"/>
      <dgm:spPr/>
    </dgm:pt>
    <dgm:pt modelId="{26FCC43F-FBD2-4938-93AF-31D729BE6A48}" type="pres">
      <dgm:prSet presAssocID="{AAC263CB-8256-4B03-92FE-1622698FB3E9}" presName="text" presStyleLbl="fgAcc0" presStyleIdx="0" presStyleCnt="4">
        <dgm:presLayoutVars>
          <dgm:chPref val="3"/>
        </dgm:presLayoutVars>
      </dgm:prSet>
      <dgm:spPr/>
    </dgm:pt>
    <dgm:pt modelId="{C65F4B14-6858-45EE-B7DF-297D7C6705CC}" type="pres">
      <dgm:prSet presAssocID="{AAC263CB-8256-4B03-92FE-1622698FB3E9}" presName="hierChild2" presStyleCnt="0"/>
      <dgm:spPr/>
    </dgm:pt>
    <dgm:pt modelId="{A06EA275-8957-4C73-80A9-09F47C768463}" type="pres">
      <dgm:prSet presAssocID="{4E8D2E69-0173-4BD3-B96A-7A9C5DD12B47}" presName="hierRoot1" presStyleCnt="0"/>
      <dgm:spPr/>
    </dgm:pt>
    <dgm:pt modelId="{6FEC0D42-B1EB-45CE-BA5D-13C215487780}" type="pres">
      <dgm:prSet presAssocID="{4E8D2E69-0173-4BD3-B96A-7A9C5DD12B47}" presName="composite" presStyleCnt="0"/>
      <dgm:spPr/>
    </dgm:pt>
    <dgm:pt modelId="{86732D82-5424-4C1E-82E0-D16F4057C064}" type="pres">
      <dgm:prSet presAssocID="{4E8D2E69-0173-4BD3-B96A-7A9C5DD12B47}" presName="background" presStyleLbl="node0" presStyleIdx="1" presStyleCnt="4"/>
      <dgm:spPr/>
    </dgm:pt>
    <dgm:pt modelId="{271CE5D5-EA6E-46D3-9AD6-CD63283E982D}" type="pres">
      <dgm:prSet presAssocID="{4E8D2E69-0173-4BD3-B96A-7A9C5DD12B47}" presName="text" presStyleLbl="fgAcc0" presStyleIdx="1" presStyleCnt="4">
        <dgm:presLayoutVars>
          <dgm:chPref val="3"/>
        </dgm:presLayoutVars>
      </dgm:prSet>
      <dgm:spPr/>
    </dgm:pt>
    <dgm:pt modelId="{03DE452D-C5D4-4E2D-AF2D-CCA16C138607}" type="pres">
      <dgm:prSet presAssocID="{4E8D2E69-0173-4BD3-B96A-7A9C5DD12B47}" presName="hierChild2" presStyleCnt="0"/>
      <dgm:spPr/>
    </dgm:pt>
    <dgm:pt modelId="{A3704B2F-4FD5-4030-9B99-F4621DAC451B}" type="pres">
      <dgm:prSet presAssocID="{93A6A030-ABAB-4EFA-B539-0FDB3E07C1EF}" presName="hierRoot1" presStyleCnt="0"/>
      <dgm:spPr/>
    </dgm:pt>
    <dgm:pt modelId="{738213FA-1DA0-4BA9-932B-15BA1E14FFE3}" type="pres">
      <dgm:prSet presAssocID="{93A6A030-ABAB-4EFA-B539-0FDB3E07C1EF}" presName="composite" presStyleCnt="0"/>
      <dgm:spPr/>
    </dgm:pt>
    <dgm:pt modelId="{DFFAED58-153D-42B5-AEDE-4529B6716295}" type="pres">
      <dgm:prSet presAssocID="{93A6A030-ABAB-4EFA-B539-0FDB3E07C1EF}" presName="background" presStyleLbl="node0" presStyleIdx="2" presStyleCnt="4"/>
      <dgm:spPr/>
    </dgm:pt>
    <dgm:pt modelId="{CD907E3D-1EDC-4453-B051-6761C05DA7C0}" type="pres">
      <dgm:prSet presAssocID="{93A6A030-ABAB-4EFA-B539-0FDB3E07C1EF}" presName="text" presStyleLbl="fgAcc0" presStyleIdx="2" presStyleCnt="4">
        <dgm:presLayoutVars>
          <dgm:chPref val="3"/>
        </dgm:presLayoutVars>
      </dgm:prSet>
      <dgm:spPr/>
    </dgm:pt>
    <dgm:pt modelId="{4E027692-1150-4B56-BD82-EAE32162AEB7}" type="pres">
      <dgm:prSet presAssocID="{93A6A030-ABAB-4EFA-B539-0FDB3E07C1EF}" presName="hierChild2" presStyleCnt="0"/>
      <dgm:spPr/>
    </dgm:pt>
    <dgm:pt modelId="{356764E6-5287-40CD-9172-C9FCB818EA57}" type="pres">
      <dgm:prSet presAssocID="{76D56F19-2708-49DB-8F92-D8AC45F23A9A}" presName="hierRoot1" presStyleCnt="0"/>
      <dgm:spPr/>
    </dgm:pt>
    <dgm:pt modelId="{FE7272DF-58F0-487F-8878-1CBFAAE9CC4C}" type="pres">
      <dgm:prSet presAssocID="{76D56F19-2708-49DB-8F92-D8AC45F23A9A}" presName="composite" presStyleCnt="0"/>
      <dgm:spPr/>
    </dgm:pt>
    <dgm:pt modelId="{81A8B5A3-090D-4E62-A71A-E28FC8156BDF}" type="pres">
      <dgm:prSet presAssocID="{76D56F19-2708-49DB-8F92-D8AC45F23A9A}" presName="background" presStyleLbl="node0" presStyleIdx="3" presStyleCnt="4"/>
      <dgm:spPr/>
    </dgm:pt>
    <dgm:pt modelId="{21FA4DA6-B547-4198-B0E4-CD23BAFBB10C}" type="pres">
      <dgm:prSet presAssocID="{76D56F19-2708-49DB-8F92-D8AC45F23A9A}" presName="text" presStyleLbl="fgAcc0" presStyleIdx="3" presStyleCnt="4">
        <dgm:presLayoutVars>
          <dgm:chPref val="3"/>
        </dgm:presLayoutVars>
      </dgm:prSet>
      <dgm:spPr/>
    </dgm:pt>
    <dgm:pt modelId="{253A67D3-58E6-4827-9A16-82F6797DD1F0}" type="pres">
      <dgm:prSet presAssocID="{76D56F19-2708-49DB-8F92-D8AC45F23A9A}" presName="hierChild2" presStyleCnt="0"/>
      <dgm:spPr/>
    </dgm:pt>
  </dgm:ptLst>
  <dgm:cxnLst>
    <dgm:cxn modelId="{89C5600E-4225-4138-BD1A-893F46ABF199}" type="presOf" srcId="{D4503D04-C97E-4622-AE07-D0307CB3B4CA}" destId="{92AC25C2-4283-4934-90A6-3B87357C527E}" srcOrd="0" destOrd="0" presId="urn:microsoft.com/office/officeart/2005/8/layout/hierarchy1"/>
    <dgm:cxn modelId="{32E90211-17E0-4DDF-9274-DD3E46D811B8}" srcId="{D4503D04-C97E-4622-AE07-D0307CB3B4CA}" destId="{76D56F19-2708-49DB-8F92-D8AC45F23A9A}" srcOrd="3" destOrd="0" parTransId="{9D5610C2-0A12-494A-AC46-8DD17C08B09F}" sibTransId="{EC8965A1-F755-4945-8AAC-DCF1F68F011E}"/>
    <dgm:cxn modelId="{B2A8EE1E-4632-4E79-A31C-E5A5E383349D}" type="presOf" srcId="{AAC263CB-8256-4B03-92FE-1622698FB3E9}" destId="{26FCC43F-FBD2-4938-93AF-31D729BE6A48}" srcOrd="0" destOrd="0" presId="urn:microsoft.com/office/officeart/2005/8/layout/hierarchy1"/>
    <dgm:cxn modelId="{0F866C41-EB5F-47BD-A2CD-A58671F15B67}" srcId="{D4503D04-C97E-4622-AE07-D0307CB3B4CA}" destId="{4E8D2E69-0173-4BD3-B96A-7A9C5DD12B47}" srcOrd="1" destOrd="0" parTransId="{B954BF22-E3B3-4A1C-802E-590228BE2D9C}" sibTransId="{FEF1E80E-8A9E-4B0A-817C-2A4CFDCF3FB2}"/>
    <dgm:cxn modelId="{25C9C571-344C-4DFE-ADE4-C34648730A64}" type="presOf" srcId="{4E8D2E69-0173-4BD3-B96A-7A9C5DD12B47}" destId="{271CE5D5-EA6E-46D3-9AD6-CD63283E982D}" srcOrd="0" destOrd="0" presId="urn:microsoft.com/office/officeart/2005/8/layout/hierarchy1"/>
    <dgm:cxn modelId="{F3288176-8CE1-40C4-BC61-72D81F251C8D}" type="presOf" srcId="{93A6A030-ABAB-4EFA-B539-0FDB3E07C1EF}" destId="{CD907E3D-1EDC-4453-B051-6761C05DA7C0}" srcOrd="0" destOrd="0" presId="urn:microsoft.com/office/officeart/2005/8/layout/hierarchy1"/>
    <dgm:cxn modelId="{C5E94186-9CB6-4C42-92B3-C546CC53A7B9}" srcId="{D4503D04-C97E-4622-AE07-D0307CB3B4CA}" destId="{AAC263CB-8256-4B03-92FE-1622698FB3E9}" srcOrd="0" destOrd="0" parTransId="{0BEED663-FC38-4EAD-940F-4C475D2C87DB}" sibTransId="{808B76D0-8EC7-469A-93AC-7A6017188A9D}"/>
    <dgm:cxn modelId="{4B40C8DC-6B57-4F5B-8440-7241C649700B}" srcId="{D4503D04-C97E-4622-AE07-D0307CB3B4CA}" destId="{93A6A030-ABAB-4EFA-B539-0FDB3E07C1EF}" srcOrd="2" destOrd="0" parTransId="{3D674B97-6DC6-4A12-85BA-0976D3064237}" sibTransId="{BFE0749E-E343-4A6F-BD09-2810EE6B4BD7}"/>
    <dgm:cxn modelId="{720A12FC-F73A-4606-82D0-A453DE938E70}" type="presOf" srcId="{76D56F19-2708-49DB-8F92-D8AC45F23A9A}" destId="{21FA4DA6-B547-4198-B0E4-CD23BAFBB10C}" srcOrd="0" destOrd="0" presId="urn:microsoft.com/office/officeart/2005/8/layout/hierarchy1"/>
    <dgm:cxn modelId="{9C245DFA-D4E0-4002-9B1B-905CF96AC4C4}" type="presParOf" srcId="{92AC25C2-4283-4934-90A6-3B87357C527E}" destId="{71093E96-CC8B-4B46-A494-26349B79D68F}" srcOrd="0" destOrd="0" presId="urn:microsoft.com/office/officeart/2005/8/layout/hierarchy1"/>
    <dgm:cxn modelId="{F8844263-9CF1-440B-8B93-A1B9365B2A11}" type="presParOf" srcId="{71093E96-CC8B-4B46-A494-26349B79D68F}" destId="{48853C0B-05DC-4A18-BE7F-B53B6898AADF}" srcOrd="0" destOrd="0" presId="urn:microsoft.com/office/officeart/2005/8/layout/hierarchy1"/>
    <dgm:cxn modelId="{2AB1F8CF-DF6D-4A5A-B072-6DA8C155D862}" type="presParOf" srcId="{48853C0B-05DC-4A18-BE7F-B53B6898AADF}" destId="{CF08752F-BD5C-4AD9-B9D1-6AA8122061A4}" srcOrd="0" destOrd="0" presId="urn:microsoft.com/office/officeart/2005/8/layout/hierarchy1"/>
    <dgm:cxn modelId="{A015547D-D852-4783-B468-52957BDB3AFD}" type="presParOf" srcId="{48853C0B-05DC-4A18-BE7F-B53B6898AADF}" destId="{26FCC43F-FBD2-4938-93AF-31D729BE6A48}" srcOrd="1" destOrd="0" presId="urn:microsoft.com/office/officeart/2005/8/layout/hierarchy1"/>
    <dgm:cxn modelId="{76404541-E557-44E8-B512-6266F862740F}" type="presParOf" srcId="{71093E96-CC8B-4B46-A494-26349B79D68F}" destId="{C65F4B14-6858-45EE-B7DF-297D7C6705CC}" srcOrd="1" destOrd="0" presId="urn:microsoft.com/office/officeart/2005/8/layout/hierarchy1"/>
    <dgm:cxn modelId="{5E00BCF5-89D9-4DF7-A163-7530A65C4798}" type="presParOf" srcId="{92AC25C2-4283-4934-90A6-3B87357C527E}" destId="{A06EA275-8957-4C73-80A9-09F47C768463}" srcOrd="1" destOrd="0" presId="urn:microsoft.com/office/officeart/2005/8/layout/hierarchy1"/>
    <dgm:cxn modelId="{F06CB090-9B6A-406C-988F-5E2E4253A0C0}" type="presParOf" srcId="{A06EA275-8957-4C73-80A9-09F47C768463}" destId="{6FEC0D42-B1EB-45CE-BA5D-13C215487780}" srcOrd="0" destOrd="0" presId="urn:microsoft.com/office/officeart/2005/8/layout/hierarchy1"/>
    <dgm:cxn modelId="{6092792E-7C1D-4D80-8170-BF2239BEB798}" type="presParOf" srcId="{6FEC0D42-B1EB-45CE-BA5D-13C215487780}" destId="{86732D82-5424-4C1E-82E0-D16F4057C064}" srcOrd="0" destOrd="0" presId="urn:microsoft.com/office/officeart/2005/8/layout/hierarchy1"/>
    <dgm:cxn modelId="{C93EFCCE-0C26-4586-BB76-1E81A58C0E05}" type="presParOf" srcId="{6FEC0D42-B1EB-45CE-BA5D-13C215487780}" destId="{271CE5D5-EA6E-46D3-9AD6-CD63283E982D}" srcOrd="1" destOrd="0" presId="urn:microsoft.com/office/officeart/2005/8/layout/hierarchy1"/>
    <dgm:cxn modelId="{39C13D27-4D02-4B7B-85DD-AF7D66F0B2A2}" type="presParOf" srcId="{A06EA275-8957-4C73-80A9-09F47C768463}" destId="{03DE452D-C5D4-4E2D-AF2D-CCA16C138607}" srcOrd="1" destOrd="0" presId="urn:microsoft.com/office/officeart/2005/8/layout/hierarchy1"/>
    <dgm:cxn modelId="{E501D57C-208E-47A0-ADA7-5F1DC9C61204}" type="presParOf" srcId="{92AC25C2-4283-4934-90A6-3B87357C527E}" destId="{A3704B2F-4FD5-4030-9B99-F4621DAC451B}" srcOrd="2" destOrd="0" presId="urn:microsoft.com/office/officeart/2005/8/layout/hierarchy1"/>
    <dgm:cxn modelId="{504B1F7D-DAAD-432F-A508-B1D4157B4517}" type="presParOf" srcId="{A3704B2F-4FD5-4030-9B99-F4621DAC451B}" destId="{738213FA-1DA0-4BA9-932B-15BA1E14FFE3}" srcOrd="0" destOrd="0" presId="urn:microsoft.com/office/officeart/2005/8/layout/hierarchy1"/>
    <dgm:cxn modelId="{8084999F-B730-426E-AA44-ECD7EA56EE6B}" type="presParOf" srcId="{738213FA-1DA0-4BA9-932B-15BA1E14FFE3}" destId="{DFFAED58-153D-42B5-AEDE-4529B6716295}" srcOrd="0" destOrd="0" presId="urn:microsoft.com/office/officeart/2005/8/layout/hierarchy1"/>
    <dgm:cxn modelId="{7F0CDD83-3DAC-47B1-AEC9-D5D7BADCBE39}" type="presParOf" srcId="{738213FA-1DA0-4BA9-932B-15BA1E14FFE3}" destId="{CD907E3D-1EDC-4453-B051-6761C05DA7C0}" srcOrd="1" destOrd="0" presId="urn:microsoft.com/office/officeart/2005/8/layout/hierarchy1"/>
    <dgm:cxn modelId="{2102EF8B-C947-46DC-84C2-3C7446FF4B32}" type="presParOf" srcId="{A3704B2F-4FD5-4030-9B99-F4621DAC451B}" destId="{4E027692-1150-4B56-BD82-EAE32162AEB7}" srcOrd="1" destOrd="0" presId="urn:microsoft.com/office/officeart/2005/8/layout/hierarchy1"/>
    <dgm:cxn modelId="{0DD02079-CA96-402C-8D93-D64A3FE4A80B}" type="presParOf" srcId="{92AC25C2-4283-4934-90A6-3B87357C527E}" destId="{356764E6-5287-40CD-9172-C9FCB818EA57}" srcOrd="3" destOrd="0" presId="urn:microsoft.com/office/officeart/2005/8/layout/hierarchy1"/>
    <dgm:cxn modelId="{D78BD34D-3E53-44A1-95EF-359802218412}" type="presParOf" srcId="{356764E6-5287-40CD-9172-C9FCB818EA57}" destId="{FE7272DF-58F0-487F-8878-1CBFAAE9CC4C}" srcOrd="0" destOrd="0" presId="urn:microsoft.com/office/officeart/2005/8/layout/hierarchy1"/>
    <dgm:cxn modelId="{0D2E6A1F-D5C6-4A14-9AE4-FE8801EBBB58}" type="presParOf" srcId="{FE7272DF-58F0-487F-8878-1CBFAAE9CC4C}" destId="{81A8B5A3-090D-4E62-A71A-E28FC8156BDF}" srcOrd="0" destOrd="0" presId="urn:microsoft.com/office/officeart/2005/8/layout/hierarchy1"/>
    <dgm:cxn modelId="{D9F59194-574E-45FB-B584-B3904EEEFE3C}" type="presParOf" srcId="{FE7272DF-58F0-487F-8878-1CBFAAE9CC4C}" destId="{21FA4DA6-B547-4198-B0E4-CD23BAFBB10C}" srcOrd="1" destOrd="0" presId="urn:microsoft.com/office/officeart/2005/8/layout/hierarchy1"/>
    <dgm:cxn modelId="{5F51EA55-6F75-4271-8268-3808D671C8CA}" type="presParOf" srcId="{356764E6-5287-40CD-9172-C9FCB818EA57}" destId="{253A67D3-58E6-4827-9A16-82F6797DD1F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BFDB7-9D86-4AD2-A470-26E60FE45AF4}">
      <dsp:nvSpPr>
        <dsp:cNvPr id="0" name=""/>
        <dsp:cNvSpPr/>
      </dsp:nvSpPr>
      <dsp:spPr>
        <a:xfrm>
          <a:off x="0" y="628069"/>
          <a:ext cx="2714429" cy="1723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EBEEE6-3117-4FDB-B01C-14881959EEC1}">
      <dsp:nvSpPr>
        <dsp:cNvPr id="0" name=""/>
        <dsp:cNvSpPr/>
      </dsp:nvSpPr>
      <dsp:spPr>
        <a:xfrm>
          <a:off x="301603" y="914592"/>
          <a:ext cx="2714429" cy="17236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u="none" strike="noStrike" kern="1200" cap="none" baseline="0" noProof="0" dirty="0">
              <a:solidFill>
                <a:schemeClr val="accent1">
                  <a:lumMod val="75000"/>
                </a:schemeClr>
              </a:solidFill>
              <a:latin typeface="Century Gothic"/>
            </a:rPr>
            <a:t>Exercise </a:t>
          </a:r>
        </a:p>
      </dsp:txBody>
      <dsp:txXfrm>
        <a:off x="352087" y="965076"/>
        <a:ext cx="2613461" cy="1622694"/>
      </dsp:txXfrm>
    </dsp:sp>
    <dsp:sp modelId="{2575FE5D-BA10-4304-9B76-9705114D0B9C}">
      <dsp:nvSpPr>
        <dsp:cNvPr id="0" name=""/>
        <dsp:cNvSpPr/>
      </dsp:nvSpPr>
      <dsp:spPr>
        <a:xfrm>
          <a:off x="3317636" y="628069"/>
          <a:ext cx="2714429" cy="1723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EBD1755-FFD8-4A69-AC9A-8824D9FDF3A8}">
      <dsp:nvSpPr>
        <dsp:cNvPr id="0" name=""/>
        <dsp:cNvSpPr/>
      </dsp:nvSpPr>
      <dsp:spPr>
        <a:xfrm>
          <a:off x="3619239" y="914592"/>
          <a:ext cx="2714429" cy="17236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Personality</a:t>
          </a:r>
          <a:endParaRPr lang="en-US" sz="32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669723" y="965076"/>
        <a:ext cx="2613461" cy="1622694"/>
      </dsp:txXfrm>
    </dsp:sp>
    <dsp:sp modelId="{8BB4C556-6AB0-42F3-89CA-D5B800F30DA1}">
      <dsp:nvSpPr>
        <dsp:cNvPr id="0" name=""/>
        <dsp:cNvSpPr/>
      </dsp:nvSpPr>
      <dsp:spPr>
        <a:xfrm>
          <a:off x="6635272" y="628069"/>
          <a:ext cx="2714429" cy="17236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CD09474-475D-4C27-9DC9-2E38FCA7114E}">
      <dsp:nvSpPr>
        <dsp:cNvPr id="0" name=""/>
        <dsp:cNvSpPr/>
      </dsp:nvSpPr>
      <dsp:spPr>
        <a:xfrm>
          <a:off x="6936875" y="914592"/>
          <a:ext cx="2714429" cy="17236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Community</a:t>
          </a:r>
          <a:endParaRPr lang="en-US" sz="32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6987359" y="965076"/>
        <a:ext cx="2613461" cy="16226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8752F-BD5C-4AD9-B9D1-6AA8122061A4}">
      <dsp:nvSpPr>
        <dsp:cNvPr id="0" name=""/>
        <dsp:cNvSpPr/>
      </dsp:nvSpPr>
      <dsp:spPr>
        <a:xfrm>
          <a:off x="2656" y="654284"/>
          <a:ext cx="1896581" cy="12043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6FCC43F-FBD2-4938-93AF-31D729BE6A48}">
      <dsp:nvSpPr>
        <dsp:cNvPr id="0" name=""/>
        <dsp:cNvSpPr/>
      </dsp:nvSpPr>
      <dsp:spPr>
        <a:xfrm>
          <a:off x="213387" y="854478"/>
          <a:ext cx="1896581" cy="12043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PARTICIPANTS</a:t>
          </a:r>
          <a:endParaRPr lang="en-US" sz="1900" b="0" i="0" u="none" strike="noStrike" kern="1200" cap="none" baseline="0" noProof="0" dirty="0">
            <a:solidFill>
              <a:schemeClr val="accent1">
                <a:lumMod val="75000"/>
              </a:schemeClr>
            </a:solidFill>
            <a:latin typeface="Century Gothic"/>
          </a:endParaRPr>
        </a:p>
      </dsp:txBody>
      <dsp:txXfrm>
        <a:off x="248661" y="889752"/>
        <a:ext cx="1826033" cy="1133781"/>
      </dsp:txXfrm>
    </dsp:sp>
    <dsp:sp modelId="{86732D82-5424-4C1E-82E0-D16F4057C064}">
      <dsp:nvSpPr>
        <dsp:cNvPr id="0" name=""/>
        <dsp:cNvSpPr/>
      </dsp:nvSpPr>
      <dsp:spPr>
        <a:xfrm>
          <a:off x="2320700" y="654284"/>
          <a:ext cx="1896581" cy="12043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71CE5D5-EA6E-46D3-9AD6-CD63283E982D}">
      <dsp:nvSpPr>
        <dsp:cNvPr id="0" name=""/>
        <dsp:cNvSpPr/>
      </dsp:nvSpPr>
      <dsp:spPr>
        <a:xfrm>
          <a:off x="2531431" y="854478"/>
          <a:ext cx="1896581" cy="12043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DESIGN</a:t>
          </a:r>
          <a:endParaRPr lang="en-US" sz="1900" b="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2566705" y="889752"/>
        <a:ext cx="1826033" cy="1133781"/>
      </dsp:txXfrm>
    </dsp:sp>
    <dsp:sp modelId="{DFFAED58-153D-42B5-AEDE-4529B6716295}">
      <dsp:nvSpPr>
        <dsp:cNvPr id="0" name=""/>
        <dsp:cNvSpPr/>
      </dsp:nvSpPr>
      <dsp:spPr>
        <a:xfrm>
          <a:off x="4638744" y="654284"/>
          <a:ext cx="1896581" cy="12043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D907E3D-1EDC-4453-B051-6761C05DA7C0}">
      <dsp:nvSpPr>
        <dsp:cNvPr id="0" name=""/>
        <dsp:cNvSpPr/>
      </dsp:nvSpPr>
      <dsp:spPr>
        <a:xfrm>
          <a:off x="4849475" y="854478"/>
          <a:ext cx="1896581" cy="12043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MATERIALS</a:t>
          </a:r>
          <a:endParaRPr lang="en-US" sz="1900" b="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4884749" y="889752"/>
        <a:ext cx="1826033" cy="1133781"/>
      </dsp:txXfrm>
    </dsp:sp>
    <dsp:sp modelId="{81A8B5A3-090D-4E62-A71A-E28FC8156BDF}">
      <dsp:nvSpPr>
        <dsp:cNvPr id="0" name=""/>
        <dsp:cNvSpPr/>
      </dsp:nvSpPr>
      <dsp:spPr>
        <a:xfrm>
          <a:off x="6956788" y="654284"/>
          <a:ext cx="1896581" cy="12043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FA4DA6-B547-4198-B0E4-CD23BAFBB10C}">
      <dsp:nvSpPr>
        <dsp:cNvPr id="0" name=""/>
        <dsp:cNvSpPr/>
      </dsp:nvSpPr>
      <dsp:spPr>
        <a:xfrm>
          <a:off x="7167519" y="854478"/>
          <a:ext cx="1896581" cy="12043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 dirty="0">
              <a:solidFill>
                <a:schemeClr val="accent1">
                  <a:lumMod val="75000"/>
                </a:schemeClr>
              </a:solidFill>
              <a:latin typeface="Century Gothic" panose="020B0502020202020204"/>
            </a:rPr>
            <a:t>PROCEDURE</a:t>
          </a:r>
          <a:endParaRPr lang="en-US" sz="1900" b="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7202793" y="889752"/>
        <a:ext cx="1826033" cy="1133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8F4EA64-D5E8-4450-BC30-7DFC4EBD38F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641F71-C740-4CC1-840C-5FB23C8519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D963B1-226B-4B24-8975-7DD28730789D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BCE577-AAC9-4588-9221-506DA251D45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9921CD-9C42-44C5-B535-5F5FA40227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A9CF0-FE85-40E5-A3E4-9D8D4A205BC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678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0BE83-1F76-412F-817F-6B87541A62B7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54AA9-D1C5-4A71-8BC1-393246244D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209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9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254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338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896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333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03FCE02C-6EC6-4E09-BC2C-9FDED4DE236E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8F36E1-9596-4E98-8786-4A17C5D29C65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E4D1A55-63BC-4BA2-9538-7DDEADA1062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D01ABB-8821-4BF5-97A9-E1A66ACAEAA9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C37B1C-D4A1-4A4F-A470-80868146AFC5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31D1B9-F39E-471E-80A9-595CAA5664AD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FCEABC-E2B9-4606-A74F-CB06AF596887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A8850A0-01A3-4F4E-AA52-F716A9BFD4EB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5811CCA-BB49-46C7-A0E2-F42339750F9A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075A7A-4A9A-410F-B848-AB998ACC9419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3E88-2D66-4D17-B0FA-EA13CB20B2FF}" type="datetimeFigureOut">
              <a:rPr lang="en-US" dirty="0"/>
              <a:pPr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17205CAA-4E5A-4223-BD55-C5D2841AC9EF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3BFCDB3-13C4-4D69-848D-3F1F4D6B8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C2B9599-6E7A-4DD2-B13A-B4F68A135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E377648-1ED1-4112-805B-16C14CE9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/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63B59CB-289C-4850-A932-358B9E412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877" y="806752"/>
            <a:ext cx="6570161" cy="5244497"/>
          </a:xfrm>
          <a:prstGeom prst="rect">
            <a:avLst/>
          </a:prstGeom>
          <a:solidFill>
            <a:schemeClr val="tx1"/>
          </a:solidFill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8867647-07B7-4265-832F-DE0E80979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16AC468-2C3D-4337-A9A2-81175F6D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A873262-74DB-4FD1-9625-E4616CF01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9F3D15D-CB95-47AD-87F5-9CFF84F61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D90EC3D-482A-4E73-B198-E8341A0D09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3010" y="1495108"/>
            <a:ext cx="3562418" cy="4254312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E3DED1"/>
                </a:solidFill>
              </a:rPr>
              <a:t>Sara jones</a:t>
            </a:r>
            <a:br>
              <a:rPr lang="en-US" sz="2400">
                <a:solidFill>
                  <a:srgbClr val="E3DED1"/>
                </a:solidFill>
              </a:rPr>
            </a:br>
            <a:br>
              <a:rPr lang="en-US" sz="2400">
                <a:solidFill>
                  <a:srgbClr val="E3DED1"/>
                </a:solidFill>
              </a:rPr>
            </a:br>
            <a:r>
              <a:rPr lang="en-US" sz="2400">
                <a:solidFill>
                  <a:srgbClr val="E3DED1"/>
                </a:solidFill>
              </a:rPr>
              <a:t>1703134</a:t>
            </a:r>
            <a:br>
              <a:rPr lang="en-US" sz="2400">
                <a:solidFill>
                  <a:srgbClr val="E3DED1"/>
                </a:solidFill>
              </a:rPr>
            </a:br>
            <a:br>
              <a:rPr lang="en-US" sz="2400">
                <a:solidFill>
                  <a:srgbClr val="E3DED1"/>
                </a:solidFill>
              </a:rPr>
            </a:br>
            <a:r>
              <a:rPr lang="en-US" sz="2400">
                <a:solidFill>
                  <a:srgbClr val="E3DED1"/>
                </a:solidFill>
              </a:rPr>
              <a:t>Counselling studies and psychology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1858B0-75A6-4446-955C-AA4A1571C758}"/>
              </a:ext>
            </a:extLst>
          </p:cNvPr>
          <p:cNvSpPr txBox="1"/>
          <p:nvPr/>
        </p:nvSpPr>
        <p:spPr>
          <a:xfrm>
            <a:off x="1060538" y="2594975"/>
            <a:ext cx="6083472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>
                <a:solidFill>
                  <a:srgbClr val="455C19"/>
                </a:solidFill>
                <a:latin typeface="Century Gothic"/>
                <a:cs typeface="Vani"/>
              </a:rPr>
              <a:t>Exploring The Relationship Between Different Styles of Exercise and Levels of Sense of Community</a:t>
            </a:r>
          </a:p>
        </p:txBody>
      </p:sp>
    </p:spTree>
    <p:extLst>
      <p:ext uri="{BB962C8B-B14F-4D97-AF65-F5344CB8AC3E}">
        <p14:creationId xmlns:p14="http://schemas.microsoft.com/office/powerpoint/2010/main" val="755769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B972-0B7A-40CD-9E79-07E8A87A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>
              <a:tabLst>
                <a:tab pos="4119563" algn="l"/>
              </a:tabLst>
            </a:pPr>
            <a:r>
              <a:rPr lang="en-US" dirty="0">
                <a:solidFill>
                  <a:srgbClr val="E3DED1"/>
                </a:solidFill>
              </a:rPr>
              <a:t>Variables Explored</a:t>
            </a:r>
          </a:p>
        </p:txBody>
      </p:sp>
      <p:graphicFrame>
        <p:nvGraphicFramePr>
          <p:cNvPr id="9" name="Content Placeholder 8" descr="Smart Art Icons">
            <a:extLst>
              <a:ext uri="{FF2B5EF4-FFF2-40B4-BE49-F238E27FC236}">
                <a16:creationId xmlns:a16="http://schemas.microsoft.com/office/drawing/2014/main" id="{8FF6EDB8-0D3A-4193-BDFE-DD56CEA7D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912982"/>
              </p:ext>
            </p:extLst>
          </p:nvPr>
        </p:nvGraphicFramePr>
        <p:xfrm>
          <a:off x="1473895" y="1109652"/>
          <a:ext cx="9651305" cy="3266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0CB85A94-D3CD-4089-8B90-24198401402A}"/>
              </a:ext>
            </a:extLst>
          </p:cNvPr>
          <p:cNvSpPr txBox="1"/>
          <p:nvPr/>
        </p:nvSpPr>
        <p:spPr>
          <a:xfrm>
            <a:off x="922750" y="3934704"/>
            <a:ext cx="364743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•Blumenthal, Babyak, &amp; Moore (1999) </a:t>
            </a:r>
            <a:endParaRPr lang="en-US" dirty="0"/>
          </a:p>
          <a:p>
            <a:pPr algn="ctr"/>
            <a:r>
              <a:rPr lang="en-US" dirty="0"/>
              <a:t>• Exercise is more benefitial to </a:t>
            </a:r>
            <a:r>
              <a:rPr lang="en-US"/>
              <a:t>mental health than therapy or medication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/>
              <a:t>•Boecker et al. (2008) </a:t>
            </a:r>
          </a:p>
          <a:p>
            <a:pPr algn="ctr"/>
            <a:r>
              <a:rPr lang="en-US"/>
              <a:t>•Endogenous opioids such as endorphins fired into brain</a:t>
            </a:r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18F8FD8-5FD4-429B-8079-ABD0B6B514DF}"/>
              </a:ext>
            </a:extLst>
          </p:cNvPr>
          <p:cNvSpPr txBox="1"/>
          <p:nvPr/>
        </p:nvSpPr>
        <p:spPr>
          <a:xfrm>
            <a:off x="4667058" y="3934703"/>
            <a:ext cx="333247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•Veale (1987) </a:t>
            </a:r>
            <a:endParaRPr lang="en-US" dirty="0"/>
          </a:p>
          <a:p>
            <a:pPr algn="ctr"/>
            <a:r>
              <a:rPr lang="en-US" dirty="0"/>
              <a:t>• Regular exercise is </a:t>
            </a:r>
            <a:r>
              <a:rPr lang="en-US"/>
              <a:t>perceived as an addiction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•</a:t>
            </a:r>
            <a:r>
              <a:rPr lang="en-US">
                <a:ea typeface="+mn-lt"/>
                <a:cs typeface="+mn-lt"/>
              </a:rPr>
              <a:t>Allen, Greenlees, &amp; Jones, (2013)</a:t>
            </a:r>
          </a:p>
          <a:p>
            <a:pPr algn="ctr"/>
            <a:r>
              <a:rPr lang="en-US"/>
              <a:t>• Extroversion is a trait </a:t>
            </a:r>
            <a:r>
              <a:rPr lang="en-US" dirty="0"/>
              <a:t>commonly accompanied </a:t>
            </a:r>
            <a:r>
              <a:rPr lang="en-US"/>
              <a:t>by addiction </a:t>
            </a:r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A3A3503-29A8-49CB-B1A8-C555ABF1E4D1}"/>
              </a:ext>
            </a:extLst>
          </p:cNvPr>
          <p:cNvSpPr txBox="1"/>
          <p:nvPr/>
        </p:nvSpPr>
        <p:spPr>
          <a:xfrm>
            <a:off x="7998564" y="3853423"/>
            <a:ext cx="372871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• McMillan &amp; Chavis (1986)</a:t>
            </a:r>
            <a:endParaRPr lang="en-US" dirty="0"/>
          </a:p>
          <a:p>
            <a:pPr algn="ctr"/>
            <a:r>
              <a:rPr lang="en-US" dirty="0"/>
              <a:t>• Community is important for </a:t>
            </a:r>
            <a:r>
              <a:rPr lang="en-US"/>
              <a:t>wellbeing 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/>
              <a:t>•Wilson, Cortoni, &amp; McWhinnie (2009)</a:t>
            </a:r>
          </a:p>
          <a:p>
            <a:pPr algn="ctr"/>
            <a:r>
              <a:rPr lang="en-US"/>
              <a:t>• 71% reduction in recidivism in COSA members</a:t>
            </a:r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79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39" grpId="0"/>
      <p:bldP spid="41" grpId="0"/>
      <p:bldP spid="4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7203729A-66E4-4139-B3DB-CECEF6DA5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E653B29-CEC4-4D92-91C0-AED521DEB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554" y="891241"/>
            <a:ext cx="3939084" cy="507551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455C19"/>
                </a:solidFill>
              </a:rPr>
              <a:t>Research Question and Hypotheses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52F255-CB25-46B3-92D6-7D7AFB0C8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441" y="1317961"/>
            <a:ext cx="6013478" cy="5075519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>
                <a:solidFill>
                  <a:srgbClr val="455C19"/>
                </a:solidFill>
              </a:rPr>
              <a:t>QUESTION:</a:t>
            </a: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455C19"/>
                </a:solidFill>
              </a:rPr>
              <a:t>Do different types of people benefit from different styles of exercise according to their personality?</a:t>
            </a:r>
          </a:p>
          <a:p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455C19"/>
                </a:solidFill>
              </a:rPr>
              <a:t>HYPOTHESES:</a:t>
            </a: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455C19"/>
                </a:solidFill>
              </a:rPr>
              <a:t>Those who take part in communal-style exercise will </a:t>
            </a:r>
            <a:r>
              <a:rPr lang="en-US">
                <a:solidFill>
                  <a:srgbClr val="455C19"/>
                </a:solidFill>
              </a:rPr>
              <a:t>report a higher level of sense of community</a:t>
            </a: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455C19"/>
                </a:solidFill>
              </a:rPr>
              <a:t>The group that say they take part in communal-style exercise will consist of mostly extroverts</a:t>
            </a:r>
          </a:p>
          <a:p>
            <a:pPr marL="0" indent="0">
              <a:buNone/>
            </a:pP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455C19"/>
                </a:solidFill>
              </a:rPr>
              <a:t>Regular adherance to exercise will be conducive to </a:t>
            </a:r>
            <a:r>
              <a:rPr lang="en-US">
                <a:solidFill>
                  <a:srgbClr val="455C19"/>
                </a:solidFill>
              </a:rPr>
              <a:t>a higher level of sense of community</a:t>
            </a: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455C19"/>
                </a:solidFill>
              </a:rPr>
              <a:t>There is a relationship between exercise style, personaity, and sense of community</a:t>
            </a: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455C19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455C19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8A5AEE14-4971-4A17-9134-2678A90F2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2772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03729A-66E4-4139-B3DB-CECEF6DA5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653B29-CEC4-4D92-91C0-AED521DEB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7F89F1-24E0-4512-9BB0-6571FFA17E90}"/>
              </a:ext>
            </a:extLst>
          </p:cNvPr>
          <p:cNvSpPr txBox="1"/>
          <p:nvPr/>
        </p:nvSpPr>
        <p:spPr>
          <a:xfrm>
            <a:off x="866441" y="891241"/>
            <a:ext cx="6013478" cy="50755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2400" b="1" dirty="0" err="1">
                <a:solidFill>
                  <a:srgbClr val="455C19"/>
                </a:solidFill>
              </a:rPr>
              <a:t>Yorks</a:t>
            </a:r>
            <a:r>
              <a:rPr lang="en-US" sz="2400" b="1" dirty="0">
                <a:solidFill>
                  <a:srgbClr val="455C19"/>
                </a:solidFill>
              </a:rPr>
              <a:t>, Frothingham, &amp; </a:t>
            </a:r>
            <a:r>
              <a:rPr lang="en-US" sz="2400" b="1" dirty="0" err="1">
                <a:solidFill>
                  <a:srgbClr val="455C19"/>
                </a:solidFill>
              </a:rPr>
              <a:t>Schuenke</a:t>
            </a:r>
            <a:r>
              <a:rPr lang="en-US" sz="2400" b="1" dirty="0">
                <a:solidFill>
                  <a:srgbClr val="455C19"/>
                </a:solidFill>
              </a:rPr>
              <a:t> (2017)</a:t>
            </a:r>
            <a:endParaRPr lang="en-US" b="1">
              <a:solidFill>
                <a:srgbClr val="455C19"/>
              </a:solidFill>
            </a:endParaRPr>
          </a:p>
          <a:p>
            <a:pPr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z="2400" b="1" dirty="0">
              <a:solidFill>
                <a:srgbClr val="455C19"/>
              </a:solidFill>
            </a:endParaRPr>
          </a:p>
          <a:p>
            <a:pPr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z="2400" b="1" dirty="0">
              <a:solidFill>
                <a:srgbClr val="455C19"/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solidFill>
                  <a:srgbClr val="455C19"/>
                </a:solidFill>
              </a:rPr>
              <a:t>Group style exercise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solidFill>
                  <a:srgbClr val="455C19"/>
                </a:solidFill>
              </a:rPr>
              <a:t>Alone, or two partners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solidFill>
                  <a:srgbClr val="455C19"/>
                </a:solidFill>
              </a:rPr>
              <a:t>No regular exercise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>
              <a:solidFill>
                <a:srgbClr val="455C19"/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solidFill>
                  <a:srgbClr val="455C19"/>
                </a:solidFill>
              </a:rPr>
              <a:t>Group exercisers were perceived to lowered their stress levels the most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5AEE14-4971-4A17-9134-2678A90F2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95548B5F-31B8-45E2-81C7-2B3C4E782079}"/>
              </a:ext>
            </a:extLst>
          </p:cNvPr>
          <p:cNvSpPr txBox="1"/>
          <p:nvPr/>
        </p:nvSpPr>
        <p:spPr>
          <a:xfrm>
            <a:off x="8036560" y="3169920"/>
            <a:ext cx="324104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455C19"/>
                </a:solidFill>
              </a:rPr>
              <a:t>Important Study</a:t>
            </a:r>
          </a:p>
        </p:txBody>
      </p:sp>
    </p:spTree>
    <p:extLst>
      <p:ext uri="{BB962C8B-B14F-4D97-AF65-F5344CB8AC3E}">
        <p14:creationId xmlns:p14="http://schemas.microsoft.com/office/powerpoint/2010/main" val="4130794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E61F3-2745-486A-9B37-D1351783A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E3DED1"/>
                </a:solidFill>
              </a:rPr>
              <a:t>METHODS</a:t>
            </a:r>
          </a:p>
        </p:txBody>
      </p:sp>
      <p:graphicFrame>
        <p:nvGraphicFramePr>
          <p:cNvPr id="10" name="Content Placeholder 2" descr="Smart Art">
            <a:extLst>
              <a:ext uri="{FF2B5EF4-FFF2-40B4-BE49-F238E27FC236}">
                <a16:creationId xmlns:a16="http://schemas.microsoft.com/office/drawing/2014/main" id="{D4F03EC1-D08C-45FA-AC9F-7C43CAF52C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4274801"/>
              </p:ext>
            </p:extLst>
          </p:nvPr>
        </p:nvGraphicFramePr>
        <p:xfrm>
          <a:off x="1591501" y="1279310"/>
          <a:ext cx="9066757" cy="2713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2" name="TextBox 51">
            <a:extLst>
              <a:ext uri="{FF2B5EF4-FFF2-40B4-BE49-F238E27FC236}">
                <a16:creationId xmlns:a16="http://schemas.microsoft.com/office/drawing/2014/main" id="{68355FBC-B232-468D-9AC5-C85FFC6D5994}"/>
              </a:ext>
            </a:extLst>
          </p:cNvPr>
          <p:cNvSpPr txBox="1"/>
          <p:nvPr/>
        </p:nvSpPr>
        <p:spPr>
          <a:xfrm>
            <a:off x="886703" y="3882234"/>
            <a:ext cx="274319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• 66 participants</a:t>
            </a:r>
            <a:endParaRPr lang="en-US" dirty="0"/>
          </a:p>
          <a:p>
            <a:r>
              <a:rPr lang="en-US"/>
              <a:t>•18 years old and </a:t>
            </a:r>
            <a:r>
              <a:rPr lang="en-US" dirty="0"/>
              <a:t>above</a:t>
            </a:r>
          </a:p>
          <a:p>
            <a:r>
              <a:rPr lang="en-US"/>
              <a:t>• Level 4,5, &amp; 6 UWTSD</a:t>
            </a:r>
          </a:p>
          <a:p>
            <a:endParaRPr lang="en-US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D56DC21-D14D-44B5-A94E-4EDD4DD17666}"/>
              </a:ext>
            </a:extLst>
          </p:cNvPr>
          <p:cNvSpPr txBox="1"/>
          <p:nvPr/>
        </p:nvSpPr>
        <p:spPr>
          <a:xfrm>
            <a:off x="6410402" y="3883069"/>
            <a:ext cx="274319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• Web-based study via Qualtrics</a:t>
            </a:r>
            <a:endParaRPr lang="en-US" dirty="0"/>
          </a:p>
          <a:p>
            <a:r>
              <a:rPr lang="en-US"/>
              <a:t>• EMS</a:t>
            </a:r>
          </a:p>
          <a:p>
            <a:r>
              <a:rPr lang="en-US"/>
              <a:t>• SPSS</a:t>
            </a:r>
            <a:endParaRPr lang="en-US" dirty="0"/>
          </a:p>
          <a:p>
            <a:endParaRPr lang="en-US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4FCF23A-A672-43CF-BB59-4A3F9058E8E0}"/>
              </a:ext>
            </a:extLst>
          </p:cNvPr>
          <p:cNvSpPr txBox="1"/>
          <p:nvPr/>
        </p:nvSpPr>
        <p:spPr>
          <a:xfrm>
            <a:off x="3628651" y="3817099"/>
            <a:ext cx="274319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• Cross-sectional questionnaire</a:t>
            </a:r>
            <a:endParaRPr lang="en-US" dirty="0"/>
          </a:p>
          <a:p>
            <a:r>
              <a:rPr lang="en-US"/>
              <a:t>• Two-way ANOVA</a:t>
            </a:r>
            <a:endParaRPr lang="en-US" dirty="0"/>
          </a:p>
          <a:p>
            <a:r>
              <a:rPr lang="en-US"/>
              <a:t>• Correlational analysis</a:t>
            </a:r>
            <a:endParaRPr lang="en-US" dirty="0"/>
          </a:p>
          <a:p>
            <a:endParaRPr lang="en-US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9FEDC99-291E-4277-AC5C-E1DC07B38C4F}"/>
              </a:ext>
            </a:extLst>
          </p:cNvPr>
          <p:cNvSpPr txBox="1"/>
          <p:nvPr/>
        </p:nvSpPr>
        <p:spPr>
          <a:xfrm>
            <a:off x="8908510" y="3820856"/>
            <a:ext cx="274319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• Consent information</a:t>
            </a:r>
            <a:endParaRPr lang="en-US" dirty="0"/>
          </a:p>
          <a:p>
            <a:r>
              <a:rPr lang="en-US"/>
              <a:t>• Demographic data</a:t>
            </a:r>
            <a:endParaRPr lang="en-US" dirty="0"/>
          </a:p>
          <a:p>
            <a:r>
              <a:rPr lang="en-US"/>
              <a:t>• Extroversion Scale</a:t>
            </a:r>
            <a:endParaRPr lang="en-US" dirty="0"/>
          </a:p>
          <a:p>
            <a:r>
              <a:rPr lang="en-US"/>
              <a:t>• Sense of Community Index</a:t>
            </a:r>
            <a:endParaRPr lang="en-US" dirty="0"/>
          </a:p>
          <a:p>
            <a:r>
              <a:rPr lang="en-US"/>
              <a:t>• Debrief information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18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54" grpId="0"/>
      <p:bldP spid="56" grpId="0"/>
      <p:bldP spid="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6C387-4CBC-4306-A917-4DE4B5EFF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2"/>
                </a:solidFill>
              </a:rPr>
              <a:t>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D415A-C4B4-4F85-885D-88729D147A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E3DED1"/>
                </a:solidFill>
              </a:rPr>
              <a:t>Extroversion Scale</a:t>
            </a:r>
            <a:r>
              <a:rPr lang="en-US" sz="2000" dirty="0">
                <a:solidFill>
                  <a:srgbClr val="E3DED1"/>
                </a:solidFill>
              </a:rPr>
              <a:t> </a:t>
            </a:r>
          </a:p>
          <a:p>
            <a:r>
              <a:rPr lang="en-US" sz="2000" dirty="0">
                <a:solidFill>
                  <a:srgbClr val="E3DED1"/>
                </a:solidFill>
              </a:rPr>
              <a:t>John &amp; </a:t>
            </a:r>
            <a:r>
              <a:rPr lang="en-US" sz="2000" dirty="0" err="1">
                <a:solidFill>
                  <a:srgbClr val="E3DED1"/>
                </a:solidFill>
              </a:rPr>
              <a:t>Strivastava</a:t>
            </a:r>
            <a:r>
              <a:rPr lang="en-US" sz="2000" dirty="0">
                <a:solidFill>
                  <a:srgbClr val="E3DED1"/>
                </a:solidFill>
              </a:rPr>
              <a:t> (1999)</a:t>
            </a:r>
          </a:p>
          <a:p>
            <a:endParaRPr lang="en-US" dirty="0">
              <a:solidFill>
                <a:srgbClr val="E3DED1"/>
              </a:solidFill>
            </a:endParaRPr>
          </a:p>
          <a:p>
            <a:r>
              <a:rPr lang="en-US" dirty="0">
                <a:solidFill>
                  <a:srgbClr val="E3DED1"/>
                </a:solidFill>
              </a:rPr>
              <a:t>Shortened from the 44 item Big Five Inventory which measures the five dimensions of personality</a:t>
            </a:r>
          </a:p>
          <a:p>
            <a:r>
              <a:rPr lang="en-US" dirty="0">
                <a:solidFill>
                  <a:srgbClr val="E3DED1"/>
                </a:solidFill>
              </a:rPr>
              <a:t>8 items measuring extroversion</a:t>
            </a:r>
          </a:p>
          <a:p>
            <a:r>
              <a:rPr lang="en-US" dirty="0">
                <a:solidFill>
                  <a:srgbClr val="E3DED1"/>
                </a:solidFill>
              </a:rPr>
              <a:t>Five-point Likert scale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FBBB57-EFDC-49A4-9FC0-9C704D4521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rgbClr val="E3DED1"/>
                </a:solidFill>
              </a:rPr>
              <a:t>Sense of Community Index</a:t>
            </a:r>
          </a:p>
          <a:p>
            <a:r>
              <a:rPr lang="en-US" sz="2000" dirty="0">
                <a:solidFill>
                  <a:srgbClr val="E3DED1"/>
                </a:solidFill>
              </a:rPr>
              <a:t>McMillan &amp; Chavis (1986)</a:t>
            </a:r>
            <a:endParaRPr lang="en-US" sz="2400" dirty="0">
              <a:solidFill>
                <a:srgbClr val="E3DED1"/>
              </a:solidFill>
            </a:endParaRPr>
          </a:p>
          <a:p>
            <a:endParaRPr lang="en-US" sz="2000" dirty="0">
              <a:solidFill>
                <a:srgbClr val="E3DED1"/>
              </a:solidFill>
            </a:endParaRPr>
          </a:p>
          <a:p>
            <a:r>
              <a:rPr lang="en-US" sz="2000" dirty="0">
                <a:solidFill>
                  <a:srgbClr val="E3DED1"/>
                </a:solidFill>
              </a:rPr>
              <a:t>24 items measuring levels of belonging and membership to a community</a:t>
            </a:r>
          </a:p>
          <a:p>
            <a:r>
              <a:rPr lang="en-US" sz="2000" dirty="0">
                <a:solidFill>
                  <a:srgbClr val="E3DED1"/>
                </a:solidFill>
              </a:rPr>
              <a:t>Four-point Likert scale</a:t>
            </a:r>
          </a:p>
        </p:txBody>
      </p:sp>
    </p:spTree>
    <p:extLst>
      <p:ext uri="{BB962C8B-B14F-4D97-AF65-F5344CB8AC3E}">
        <p14:creationId xmlns:p14="http://schemas.microsoft.com/office/powerpoint/2010/main" val="38906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4B934719-2D81-443B-8FB8-9CA4FFF2E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ln w="6350" cap="flat" cmpd="sng" algn="ctr">
            <a:noFill/>
            <a:prstDash val="solid"/>
            <a:miter lim="800000"/>
          </a:ln>
          <a:effectLst>
            <a:softEdge rad="0"/>
          </a:effectLst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9DEA66-4826-47AE-AD32-B06226F8EC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54287" y="1158241"/>
            <a:ext cx="2615299" cy="45814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3600" b="1" spc="80" dirty="0">
                <a:solidFill>
                  <a:schemeClr val="accent2">
                    <a:lumMod val="50000"/>
                  </a:schemeClr>
                </a:solidFill>
              </a:rPr>
              <a:t>RESULTS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B29CC623-FD26-47FD-9E70-44325D453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5E1D6C2-F597-4139-960F-3BAB82246F8F}"/>
              </a:ext>
            </a:extLst>
          </p:cNvPr>
          <p:cNvSpPr txBox="1"/>
          <p:nvPr/>
        </p:nvSpPr>
        <p:spPr>
          <a:xfrm>
            <a:off x="1005840" y="1554480"/>
            <a:ext cx="6553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455C19"/>
                </a:solidFill>
                <a:ea typeface="+mn-lt"/>
                <a:cs typeface="+mn-lt"/>
              </a:rPr>
              <a:t>• Non-significant result of </a:t>
            </a:r>
            <a:r>
              <a:rPr lang="en-US" i="1" dirty="0">
                <a:solidFill>
                  <a:srgbClr val="455C19"/>
                </a:solidFill>
                <a:ea typeface="+mn-lt"/>
                <a:cs typeface="+mn-lt"/>
              </a:rPr>
              <a:t>F</a:t>
            </a:r>
            <a:r>
              <a:rPr lang="en-US" dirty="0">
                <a:solidFill>
                  <a:srgbClr val="455C19"/>
                </a:solidFill>
                <a:ea typeface="+mn-lt"/>
                <a:cs typeface="+mn-lt"/>
              </a:rPr>
              <a:t>(1,62) = 0.26, </a:t>
            </a:r>
            <a:r>
              <a:rPr lang="en-US" i="1" dirty="0">
                <a:solidFill>
                  <a:srgbClr val="455C19"/>
                </a:solidFill>
                <a:ea typeface="+mn-lt"/>
                <a:cs typeface="+mn-lt"/>
              </a:rPr>
              <a:t>p</a:t>
            </a:r>
            <a:r>
              <a:rPr lang="en-US" dirty="0">
                <a:solidFill>
                  <a:srgbClr val="455C19"/>
                </a:solidFill>
                <a:ea typeface="+mn-lt"/>
                <a:cs typeface="+mn-lt"/>
              </a:rPr>
              <a:t> = 0.61 meaning no</a:t>
            </a:r>
            <a:r>
              <a:rPr lang="en-US" dirty="0">
                <a:solidFill>
                  <a:srgbClr val="455C19"/>
                </a:solidFill>
              </a:rPr>
              <a:t> relationship between personality and style of exercise </a:t>
            </a:r>
            <a:r>
              <a:rPr lang="en-US">
                <a:solidFill>
                  <a:srgbClr val="455C19"/>
                </a:solidFill>
              </a:rPr>
              <a:t>on levels of sense of community = </a:t>
            </a:r>
            <a:r>
              <a:rPr lang="en-US" b="1">
                <a:solidFill>
                  <a:srgbClr val="455C19"/>
                </a:solidFill>
              </a:rPr>
              <a:t>REJECTED</a:t>
            </a:r>
            <a:endParaRPr lang="en-US">
              <a:solidFill>
                <a:srgbClr val="455C19"/>
              </a:solidFill>
            </a:endParaRPr>
          </a:p>
          <a:p>
            <a:endParaRPr lang="en-US" dirty="0">
              <a:solidFill>
                <a:srgbClr val="455C19"/>
              </a:solidFill>
            </a:endParaRPr>
          </a:p>
          <a:p>
            <a:r>
              <a:rPr lang="en-US" dirty="0">
                <a:solidFill>
                  <a:srgbClr val="455C19"/>
                </a:solidFill>
              </a:rPr>
              <a:t>•</a:t>
            </a:r>
            <a:r>
              <a:rPr lang="en-US" dirty="0">
                <a:solidFill>
                  <a:srgbClr val="455C19"/>
                </a:solidFill>
                <a:ea typeface="+mn-lt"/>
                <a:cs typeface="+mn-lt"/>
              </a:rPr>
              <a:t> Group-style exercisers scored higher (</a:t>
            </a:r>
            <a:r>
              <a:rPr lang="en-GB" i="1" dirty="0">
                <a:solidFill>
                  <a:srgbClr val="455C19"/>
                </a:solidFill>
                <a:ea typeface="+mn-lt"/>
                <a:cs typeface="+mn-lt"/>
              </a:rPr>
              <a:t>M</a:t>
            </a:r>
            <a:r>
              <a:rPr lang="en-GB" dirty="0">
                <a:solidFill>
                  <a:srgbClr val="455C19"/>
                </a:solidFill>
                <a:ea typeface="+mn-lt"/>
                <a:cs typeface="+mn-lt"/>
              </a:rPr>
              <a:t> = 62.90, </a:t>
            </a:r>
            <a:r>
              <a:rPr lang="en-GB" i="1" dirty="0">
                <a:solidFill>
                  <a:srgbClr val="455C19"/>
                </a:solidFill>
                <a:ea typeface="+mn-lt"/>
                <a:cs typeface="+mn-lt"/>
              </a:rPr>
              <a:t>SD </a:t>
            </a:r>
            <a:r>
              <a:rPr lang="en-GB" dirty="0">
                <a:solidFill>
                  <a:srgbClr val="455C19"/>
                </a:solidFill>
                <a:ea typeface="+mn-lt"/>
                <a:cs typeface="+mn-lt"/>
              </a:rPr>
              <a:t>= 11.30) compared to solitary-style exerciser (</a:t>
            </a:r>
            <a:r>
              <a:rPr lang="en-GB" i="1" dirty="0">
                <a:solidFill>
                  <a:srgbClr val="455C19"/>
                </a:solidFill>
                <a:ea typeface="+mn-lt"/>
                <a:cs typeface="+mn-lt"/>
              </a:rPr>
              <a:t>M</a:t>
            </a:r>
            <a:r>
              <a:rPr lang="en-GB" dirty="0">
                <a:solidFill>
                  <a:srgbClr val="455C19"/>
                </a:solidFill>
                <a:ea typeface="+mn-lt"/>
                <a:cs typeface="+mn-lt"/>
              </a:rPr>
              <a:t> = 54.66, </a:t>
            </a:r>
            <a:r>
              <a:rPr lang="en-GB" i="1" dirty="0">
                <a:solidFill>
                  <a:srgbClr val="455C19"/>
                </a:solidFill>
                <a:ea typeface="+mn-lt"/>
                <a:cs typeface="+mn-lt"/>
              </a:rPr>
              <a:t>SD</a:t>
            </a:r>
            <a:r>
              <a:rPr lang="en-GB">
                <a:solidFill>
                  <a:srgbClr val="455C19"/>
                </a:solidFill>
                <a:ea typeface="+mn-lt"/>
                <a:cs typeface="+mn-lt"/>
              </a:rPr>
              <a:t> = 12.64) = </a:t>
            </a:r>
            <a:r>
              <a:rPr lang="en-GB" b="1">
                <a:solidFill>
                  <a:srgbClr val="455C19"/>
                </a:solidFill>
                <a:ea typeface="+mn-lt"/>
                <a:cs typeface="+mn-lt"/>
              </a:rPr>
              <a:t>SUPPORTED</a:t>
            </a:r>
          </a:p>
          <a:p>
            <a:endParaRPr lang="en-GB" dirty="0">
              <a:solidFill>
                <a:srgbClr val="455C19"/>
              </a:solidFill>
            </a:endParaRPr>
          </a:p>
          <a:p>
            <a:r>
              <a:rPr lang="en-GB">
                <a:solidFill>
                  <a:srgbClr val="455C19"/>
                </a:solidFill>
              </a:rPr>
              <a:t>• No relationship between regular engagement in </a:t>
            </a:r>
            <a:r>
              <a:rPr lang="en-GB" dirty="0">
                <a:solidFill>
                  <a:srgbClr val="455C19"/>
                </a:solidFill>
              </a:rPr>
              <a:t>exercise and sense of community </a:t>
            </a:r>
            <a:r>
              <a:rPr lang="en-GB" dirty="0">
                <a:solidFill>
                  <a:srgbClr val="455C19"/>
                </a:solidFill>
                <a:ea typeface="+mn-lt"/>
                <a:cs typeface="+mn-lt"/>
              </a:rPr>
              <a:t>(</a:t>
            </a:r>
            <a:r>
              <a:rPr lang="en-GB" i="1" dirty="0">
                <a:solidFill>
                  <a:srgbClr val="455C19"/>
                </a:solidFill>
                <a:ea typeface="+mn-lt"/>
                <a:cs typeface="+mn-lt"/>
              </a:rPr>
              <a:t>r </a:t>
            </a:r>
            <a:r>
              <a:rPr lang="en-GB" dirty="0">
                <a:solidFill>
                  <a:srgbClr val="455C19"/>
                </a:solidFill>
                <a:ea typeface="+mn-lt"/>
                <a:cs typeface="+mn-lt"/>
              </a:rPr>
              <a:t>= 0.01, </a:t>
            </a:r>
            <a:r>
              <a:rPr lang="en-GB" i="1" dirty="0">
                <a:solidFill>
                  <a:srgbClr val="455C19"/>
                </a:solidFill>
                <a:ea typeface="+mn-lt"/>
                <a:cs typeface="+mn-lt"/>
              </a:rPr>
              <a:t>N</a:t>
            </a:r>
            <a:r>
              <a:rPr lang="en-GB" dirty="0">
                <a:solidFill>
                  <a:srgbClr val="455C19"/>
                </a:solidFill>
                <a:ea typeface="+mn-lt"/>
                <a:cs typeface="+mn-lt"/>
              </a:rPr>
              <a:t> = 66, </a:t>
            </a:r>
            <a:r>
              <a:rPr lang="en-GB" i="1" dirty="0">
                <a:solidFill>
                  <a:srgbClr val="455C19"/>
                </a:solidFill>
                <a:ea typeface="+mn-lt"/>
                <a:cs typeface="+mn-lt"/>
              </a:rPr>
              <a:t>p</a:t>
            </a:r>
            <a:r>
              <a:rPr lang="en-GB" dirty="0">
                <a:solidFill>
                  <a:srgbClr val="455C19"/>
                </a:solidFill>
                <a:ea typeface="+mn-lt"/>
                <a:cs typeface="+mn-lt"/>
              </a:rPr>
              <a:t> = </a:t>
            </a:r>
            <a:r>
              <a:rPr lang="en-GB">
                <a:solidFill>
                  <a:srgbClr val="455C19"/>
                </a:solidFill>
                <a:ea typeface="+mn-lt"/>
                <a:cs typeface="+mn-lt"/>
              </a:rPr>
              <a:t>0.53) = </a:t>
            </a:r>
            <a:r>
              <a:rPr lang="en-GB" b="1">
                <a:solidFill>
                  <a:srgbClr val="455C19"/>
                </a:solidFill>
                <a:ea typeface="+mn-lt"/>
                <a:cs typeface="+mn-lt"/>
              </a:rPr>
              <a:t>REJECTED</a:t>
            </a:r>
          </a:p>
          <a:p>
            <a:endParaRPr lang="en-GB" dirty="0">
              <a:solidFill>
                <a:srgbClr val="455C19"/>
              </a:solidFill>
            </a:endParaRPr>
          </a:p>
          <a:p>
            <a:r>
              <a:rPr lang="en-GB" dirty="0">
                <a:solidFill>
                  <a:srgbClr val="455C19"/>
                </a:solidFill>
              </a:rPr>
              <a:t>• Extroverts and Introverts alike, both prefer to take part </a:t>
            </a:r>
            <a:r>
              <a:rPr lang="en-GB">
                <a:solidFill>
                  <a:srgbClr val="455C19"/>
                </a:solidFill>
              </a:rPr>
              <a:t>in solitary-style exercise = </a:t>
            </a:r>
            <a:r>
              <a:rPr lang="en-GB" b="1">
                <a:solidFill>
                  <a:srgbClr val="455C19"/>
                </a:solidFill>
              </a:rPr>
              <a:t>REJECTED</a:t>
            </a:r>
            <a:endParaRPr lang="en-GB" dirty="0">
              <a:solidFill>
                <a:srgbClr val="455C1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9061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7203729A-66E4-4139-B3DB-CECEF6DA5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E653B29-CEC4-4D92-91C0-AED521DEB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82CD5-4C33-46D3-9237-C80FB9603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554" y="891241"/>
            <a:ext cx="3939084" cy="50755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chemeClr val="accent2">
                    <a:lumMod val="50000"/>
                  </a:schemeClr>
                </a:solidFill>
              </a:rPr>
              <a:t>DISCUSSION</a:t>
            </a:r>
            <a:endParaRPr lang="en-US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068F0-2DF5-4721-B1F6-3F3A32765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441" y="891241"/>
            <a:ext cx="6013478" cy="50755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STRENGTHS</a:t>
            </a: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• </a:t>
            </a:r>
            <a:r>
              <a:rPr lang="en-US" dirty="0">
                <a:solidFill>
                  <a:srgbClr val="455C19"/>
                </a:solidFill>
              </a:rPr>
              <a:t>Age range 18 - 57</a:t>
            </a:r>
            <a:endParaRPr lang="en-US" b="1" dirty="0">
              <a:solidFill>
                <a:srgbClr val="455C19"/>
              </a:solidFill>
            </a:endParaRP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• </a:t>
            </a:r>
            <a:r>
              <a:rPr lang="en-US" dirty="0">
                <a:solidFill>
                  <a:srgbClr val="455C19"/>
                </a:solidFill>
              </a:rPr>
              <a:t>In support of </a:t>
            </a:r>
            <a:r>
              <a:rPr lang="en-US" dirty="0" err="1">
                <a:solidFill>
                  <a:srgbClr val="455C19"/>
                </a:solidFill>
              </a:rPr>
              <a:t>Yorks</a:t>
            </a:r>
            <a:r>
              <a:rPr lang="en-US" dirty="0">
                <a:solidFill>
                  <a:srgbClr val="455C19"/>
                </a:solidFill>
              </a:rPr>
              <a:t>, Frothingham, and </a:t>
            </a:r>
            <a:r>
              <a:rPr lang="en-US" dirty="0" err="1">
                <a:solidFill>
                  <a:srgbClr val="455C19"/>
                </a:solidFill>
              </a:rPr>
              <a:t>Schuenke</a:t>
            </a:r>
            <a:r>
              <a:rPr lang="en-US" dirty="0">
                <a:solidFill>
                  <a:srgbClr val="455C19"/>
                </a:solidFill>
              </a:rPr>
              <a:t> (2017)</a:t>
            </a: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• </a:t>
            </a:r>
            <a:r>
              <a:rPr lang="en-US" dirty="0">
                <a:solidFill>
                  <a:srgbClr val="455C19"/>
                </a:solidFill>
              </a:rPr>
              <a:t>Demonstrates the benefits of exercising and the advantages of doing so within a group setting</a:t>
            </a: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endParaRPr lang="en-US" b="1" dirty="0">
              <a:solidFill>
                <a:srgbClr val="455C19"/>
              </a:solidFill>
            </a:endParaRP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WEAKNESSES</a:t>
            </a: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• </a:t>
            </a:r>
            <a:r>
              <a:rPr lang="en-US" dirty="0">
                <a:solidFill>
                  <a:srgbClr val="455C19"/>
                </a:solidFill>
              </a:rPr>
              <a:t>Female dominated</a:t>
            </a: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• </a:t>
            </a:r>
            <a:r>
              <a:rPr lang="en-US" dirty="0">
                <a:solidFill>
                  <a:srgbClr val="455C19"/>
                </a:solidFill>
              </a:rPr>
              <a:t>Uneven</a:t>
            </a:r>
            <a:r>
              <a:rPr lang="en-US" b="1" dirty="0">
                <a:solidFill>
                  <a:srgbClr val="455C19"/>
                </a:solidFill>
              </a:rPr>
              <a:t> </a:t>
            </a:r>
            <a:r>
              <a:rPr lang="en-US" dirty="0">
                <a:solidFill>
                  <a:srgbClr val="455C19"/>
                </a:solidFill>
              </a:rPr>
              <a:t>number of participants for each group</a:t>
            </a:r>
          </a:p>
          <a:p>
            <a:pPr marL="0" indent="0"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lang="en-US" b="1" dirty="0">
                <a:solidFill>
                  <a:srgbClr val="455C19"/>
                </a:solidFill>
              </a:rPr>
              <a:t>• </a:t>
            </a:r>
            <a:r>
              <a:rPr lang="en-US" dirty="0">
                <a:solidFill>
                  <a:srgbClr val="455C19"/>
                </a:solidFill>
              </a:rPr>
              <a:t>Possible misscommunication of meaning of solitary exercise</a:t>
            </a:r>
            <a:endParaRPr lang="en-US" b="1" dirty="0">
              <a:solidFill>
                <a:srgbClr val="455C19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A5AEE14-4971-4A17-9134-2678A90F2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5582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24980-6161-4AEC-9B6F-9174B693B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2"/>
                </a:solidFill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EB26B-65EC-4F03-B318-7A577DB64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• Broaden the method for data collection</a:t>
            </a:r>
          </a:p>
          <a:p>
            <a:pPr marL="0" indent="0">
              <a:buNone/>
            </a:pPr>
            <a:r>
              <a:rPr lang="en-US"/>
              <a:t>- This would allow me to control how many participants are collected for each group</a:t>
            </a:r>
          </a:p>
          <a:p>
            <a:pPr marL="0" indent="0">
              <a:buNone/>
            </a:pPr>
            <a:r>
              <a:rPr lang="en-US"/>
              <a:t>- I would be able to target specific genders to even the sample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• Clearly define the meaning of solitary and group physical activities </a:t>
            </a:r>
            <a:endParaRPr lang="en-US" dirty="0"/>
          </a:p>
          <a:p>
            <a:pPr marL="0" indent="0">
              <a:buNone/>
            </a:pPr>
            <a:r>
              <a:rPr lang="en-US"/>
              <a:t>- This would avoid confusion and make categorising participants easier</a:t>
            </a:r>
          </a:p>
          <a:p>
            <a:pPr marL="0" indent="0">
              <a:buNone/>
            </a:pPr>
            <a:r>
              <a:rPr lang="en-US"/>
              <a:t>- OR, follow the lead of Yorks, Frothingham, &amp; Schuenke (2017) by defining solitary activity as 'alone or with two partners'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010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8225E-EFAE-4EF9-BCA6-A9FD9FD5B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C04A4-AB8A-43CA-894A-2B24BBEF8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79600"/>
            <a:ext cx="10058400" cy="4429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Allen, M. S., Greenlees, I., &amp; Jones, M. (2013). Personality in sport: A comprehensive review. </a:t>
            </a:r>
            <a:r>
              <a:rPr lang="en-GB" sz="1200" i="1">
                <a:ea typeface="+mn-lt"/>
                <a:cs typeface="+mn-lt"/>
              </a:rPr>
              <a:t>International Review of Sport and Exercise Psychology</a:t>
            </a:r>
            <a:r>
              <a:rPr lang="en-GB" sz="1200">
                <a:ea typeface="+mn-lt"/>
                <a:cs typeface="+mn-lt"/>
              </a:rPr>
              <a:t>, 6(1), 184-208.</a:t>
            </a:r>
            <a:endParaRPr lang="en-US" sz="1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>
                <a:ea typeface="+mn-lt"/>
                <a:cs typeface="+mn-lt"/>
              </a:rPr>
              <a:t>Blumenthal, J. A., Babyak, M. A., &amp; Moore, K. A. (1999). Comparison of aerobic exercise in older patients with major depression. </a:t>
            </a:r>
            <a:r>
              <a:rPr lang="en-US" sz="1200" i="1">
                <a:ea typeface="+mn-lt"/>
                <a:cs typeface="+mn-lt"/>
              </a:rPr>
              <a:t>Arch Intern Med</a:t>
            </a:r>
            <a:r>
              <a:rPr lang="en-US" sz="1200">
                <a:ea typeface="+mn-lt"/>
                <a:cs typeface="+mn-lt"/>
              </a:rPr>
              <a:t>, </a:t>
            </a:r>
            <a:r>
              <a:rPr lang="en-US" sz="1200" i="1">
                <a:ea typeface="+mn-lt"/>
                <a:cs typeface="+mn-lt"/>
              </a:rPr>
              <a:t>159</a:t>
            </a:r>
            <a:r>
              <a:rPr lang="en-US" sz="1200">
                <a:ea typeface="+mn-lt"/>
                <a:cs typeface="+mn-lt"/>
              </a:rPr>
              <a:t>(19), 2349-2356.</a:t>
            </a:r>
            <a:endParaRPr lang="en-US"/>
          </a:p>
          <a:p>
            <a:pPr marL="0" indent="0">
              <a:buNone/>
            </a:pPr>
            <a:r>
              <a:rPr lang="en-US" sz="1200">
                <a:ea typeface="+mn-lt"/>
                <a:cs typeface="+mn-lt"/>
              </a:rPr>
              <a:t>Boecker, H., Sprenger, T., Spilker, M. E., Henriksen, G., Koppenhoefer, M., Wagner, K. J., ... &amp; Tolle, T. R. (2008). The runner's high: opioidergic mechanisms in the human brain. </a:t>
            </a:r>
            <a:r>
              <a:rPr lang="en-US" sz="1200" i="1">
                <a:ea typeface="+mn-lt"/>
                <a:cs typeface="+mn-lt"/>
              </a:rPr>
              <a:t>Cerebral cortex</a:t>
            </a:r>
            <a:r>
              <a:rPr lang="en-US" sz="1200">
                <a:ea typeface="+mn-lt"/>
                <a:cs typeface="+mn-lt"/>
              </a:rPr>
              <a:t>, </a:t>
            </a:r>
            <a:r>
              <a:rPr lang="en-US" sz="1200" i="1">
                <a:ea typeface="+mn-lt"/>
                <a:cs typeface="+mn-lt"/>
              </a:rPr>
              <a:t>18</a:t>
            </a:r>
            <a:r>
              <a:rPr lang="en-US" sz="1200">
                <a:ea typeface="+mn-lt"/>
                <a:cs typeface="+mn-lt"/>
              </a:rPr>
              <a:t>(11), 2523-2531.</a:t>
            </a:r>
            <a:endParaRPr lang="en-US" sz="1200"/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John, O.P. , &amp; Srivastava, S. (1999). The Big Five trait taxonomy: History, measurement and theoretical perspectives. In L.A. Pervin, O.P. John, (Eds.), </a:t>
            </a:r>
            <a:r>
              <a:rPr lang="en-GB" sz="1200" i="1">
                <a:ea typeface="+mn-lt"/>
                <a:cs typeface="+mn-lt"/>
              </a:rPr>
              <a:t>Handbook of personality: Theory and research</a:t>
            </a:r>
            <a:r>
              <a:rPr lang="en-GB" sz="1200">
                <a:ea typeface="+mn-lt"/>
                <a:cs typeface="+mn-lt"/>
              </a:rPr>
              <a:t> (pp. 102–138). New York: Guilford.</a:t>
            </a:r>
            <a:endParaRPr lang="en-GB" sz="1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McMillan, D. and Chavis, D. (1986). Sense of community: A definition and theory. </a:t>
            </a:r>
            <a:r>
              <a:rPr lang="en-GB" sz="1200" i="1">
                <a:ea typeface="+mn-lt"/>
                <a:cs typeface="+mn-lt"/>
              </a:rPr>
              <a:t>Journal of Community Psychology</a:t>
            </a:r>
            <a:r>
              <a:rPr lang="en-GB" sz="1200">
                <a:ea typeface="+mn-lt"/>
                <a:cs typeface="+mn-lt"/>
              </a:rPr>
              <a:t>, 14(1).</a:t>
            </a:r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Veale, D. (1987). Endorphin: a factor in "fun run" collapse?. </a:t>
            </a:r>
            <a:r>
              <a:rPr lang="en-GB" sz="1200" i="1">
                <a:ea typeface="+mn-lt"/>
                <a:cs typeface="+mn-lt"/>
              </a:rPr>
              <a:t>BMJ</a:t>
            </a:r>
            <a:r>
              <a:rPr lang="en-GB" sz="1200">
                <a:ea typeface="+mn-lt"/>
                <a:cs typeface="+mn-lt"/>
              </a:rPr>
              <a:t>, 294(6584).</a:t>
            </a:r>
            <a:endParaRPr lang="en-GB" sz="1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Wilson, R., Cortoni, F. and McWhinnie, A. (2009). Circles of Support &amp; Accountability: A Canadian National Replication of Outcome Findings. </a:t>
            </a:r>
            <a:r>
              <a:rPr lang="en-GB" sz="1200" i="1">
                <a:ea typeface="+mn-lt"/>
                <a:cs typeface="+mn-lt"/>
              </a:rPr>
              <a:t>Sexual Abuse: A Journal of Research and Treatment</a:t>
            </a:r>
            <a:r>
              <a:rPr lang="en-GB" sz="1200">
                <a:ea typeface="+mn-lt"/>
                <a:cs typeface="+mn-lt"/>
              </a:rPr>
              <a:t>, 21(4).</a:t>
            </a:r>
            <a:endParaRPr lang="en-GB"/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Yorks, D. M., Frothingham, C. A., &amp; Schuenke, M. D. (2017). Effects of group fitness classes on stress and quality of life of medical students. </a:t>
            </a:r>
            <a:r>
              <a:rPr lang="en-GB" sz="1200" i="1">
                <a:ea typeface="+mn-lt"/>
                <a:cs typeface="+mn-lt"/>
              </a:rPr>
              <a:t>The Journal of the American Osteopathic Association</a:t>
            </a:r>
            <a:r>
              <a:rPr lang="en-GB" sz="1200">
                <a:ea typeface="+mn-lt"/>
                <a:cs typeface="+mn-lt"/>
              </a:rPr>
              <a:t>, </a:t>
            </a:r>
            <a:r>
              <a:rPr lang="en-GB" sz="1200" i="1">
                <a:ea typeface="+mn-lt"/>
                <a:cs typeface="+mn-lt"/>
              </a:rPr>
              <a:t>117</a:t>
            </a:r>
            <a:r>
              <a:rPr lang="en-GB" sz="1200">
                <a:ea typeface="+mn-lt"/>
                <a:cs typeface="+mn-lt"/>
              </a:rPr>
              <a:t>(11), e17.</a:t>
            </a:r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79384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A927C3B-99B6-4CC8-9B17-E037F8499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1D606D-4DA3-4806-8F40-02982F4AD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2" y="643464"/>
            <a:ext cx="10905291" cy="55710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</a:ln>
          <a:effectLst>
            <a:softEdge rad="0"/>
          </a:effectLst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D7A4F52-D451-483C-8243-5B0F83B91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680" y="809244"/>
            <a:ext cx="10579608" cy="5239512"/>
          </a:xfrm>
          <a:prstGeom prst="rect">
            <a:avLst/>
          </a:prstGeom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09389-452C-48AB-A790-8CB409D911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883" y="1260389"/>
            <a:ext cx="6704658" cy="4335616"/>
          </a:xfrm>
        </p:spPr>
        <p:txBody>
          <a:bodyPr>
            <a:normAutofit/>
          </a:bodyPr>
          <a:lstStyle/>
          <a:p>
            <a:pPr algn="r"/>
            <a:r>
              <a:rPr lang="en-US" sz="5400">
                <a:solidFill>
                  <a:schemeClr val="tx2"/>
                </a:solidFill>
              </a:rPr>
              <a:t>THANK</a:t>
            </a:r>
            <a:r>
              <a:rPr lang="en-US" sz="5400"/>
              <a:t> </a:t>
            </a:r>
            <a:r>
              <a:rPr lang="en-US" sz="5400">
                <a:solidFill>
                  <a:schemeClr val="tx2"/>
                </a:solidFill>
              </a:rPr>
              <a:t>YOU</a:t>
            </a:r>
            <a:r>
              <a:rPr lang="en-US" sz="5400"/>
              <a:t> </a:t>
            </a:r>
            <a:r>
              <a:rPr lang="en-US" sz="5400">
                <a:solidFill>
                  <a:schemeClr val="tx2"/>
                </a:solidFill>
              </a:rPr>
              <a:t>FOR</a:t>
            </a:r>
            <a:r>
              <a:rPr lang="en-US" sz="5400"/>
              <a:t> </a:t>
            </a:r>
            <a:r>
              <a:rPr lang="en-US" sz="5400">
                <a:solidFill>
                  <a:schemeClr val="tx2"/>
                </a:solidFill>
              </a:rPr>
              <a:t>LISTENING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413C9D-32A8-4475-92E1-327E02990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59195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87B62B-2CE4-40A6-812F-D44B9D62F1B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FC2360-20D2-499D-8A1E-A8735B14A35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11FD28E-77BE-4C89-B112-6B05A1AAC2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29</Words>
  <Application>Microsoft Office PowerPoint</Application>
  <PresentationFormat>Widescreen</PresentationFormat>
  <Paragraphs>18</Paragraphs>
  <Slides>11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Savon</vt:lpstr>
      <vt:lpstr>Sara jones  1703134  Counselling studies and psychology</vt:lpstr>
      <vt:lpstr>Variables Explored</vt:lpstr>
      <vt:lpstr>Research Question and Hypotheses</vt:lpstr>
      <vt:lpstr>PowerPoint Presentation</vt:lpstr>
      <vt:lpstr>METHODS</vt:lpstr>
      <vt:lpstr>QUESTIONNAIRES</vt:lpstr>
      <vt:lpstr>PowerPoint Presentation</vt:lpstr>
      <vt:lpstr>DISCUSSION</vt:lpstr>
      <vt:lpstr>REFLECTION</vt:lpstr>
      <vt:lpstr>Reference List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Garden Design</dc:title>
  <dc:creator/>
  <cp:lastModifiedBy/>
  <cp:revision>983</cp:revision>
  <dcterms:created xsi:type="dcterms:W3CDTF">2020-05-15T10:27:48Z</dcterms:created>
  <dcterms:modified xsi:type="dcterms:W3CDTF">2020-05-17T16:55:45Z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