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p:scale>
          <a:sx n="81" d="100"/>
          <a:sy n="81" d="100"/>
        </p:scale>
        <p:origin x="306" y="132"/>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68FC6-AF68-977B-ECF2-4C01F8FE6942}"/>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04087CD3-1FD6-6CE5-9E2C-A8B0CC5C7C59}"/>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8C528100-0B30-0667-6815-B3DFBB4CB4AF}"/>
              </a:ext>
            </a:extLst>
          </p:cNvPr>
          <p:cNvSpPr txBox="1">
            <a:spLocks noGrp="1"/>
          </p:cNvSpPr>
          <p:nvPr>
            <p:ph type="dt" sz="half" idx="7"/>
          </p:nvPr>
        </p:nvSpPr>
        <p:spPr/>
        <p:txBody>
          <a:bodyPr/>
          <a:lstStyle>
            <a:lvl1pPr>
              <a:defRPr/>
            </a:lvl1pPr>
          </a:lstStyle>
          <a:p>
            <a:pPr lvl="0"/>
            <a:fld id="{1947F1F7-1AB7-43C6-9019-C18CE6015621}" type="datetime1">
              <a:rPr lang="en-GB"/>
              <a:pPr lvl="0"/>
              <a:t>23/10/2026</a:t>
            </a:fld>
            <a:endParaRPr lang="en-GB"/>
          </a:p>
        </p:txBody>
      </p:sp>
      <p:sp>
        <p:nvSpPr>
          <p:cNvPr id="5" name="Footer Placeholder 4">
            <a:extLst>
              <a:ext uri="{FF2B5EF4-FFF2-40B4-BE49-F238E27FC236}">
                <a16:creationId xmlns:a16="http://schemas.microsoft.com/office/drawing/2014/main" id="{21B3834F-1AD6-C143-60E3-0B9D04B2A51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F09595A-10B0-599F-4064-45507272117B}"/>
              </a:ext>
            </a:extLst>
          </p:cNvPr>
          <p:cNvSpPr txBox="1">
            <a:spLocks noGrp="1"/>
          </p:cNvSpPr>
          <p:nvPr>
            <p:ph type="sldNum" sz="quarter" idx="8"/>
          </p:nvPr>
        </p:nvSpPr>
        <p:spPr/>
        <p:txBody>
          <a:bodyPr/>
          <a:lstStyle>
            <a:lvl1pPr>
              <a:defRPr/>
            </a:lvl1pPr>
          </a:lstStyle>
          <a:p>
            <a:pPr lvl="0"/>
            <a:fld id="{F2C4A364-BAAA-459A-A414-F6DB10EA5BA2}" type="slidenum">
              <a:t>‹#›</a:t>
            </a:fld>
            <a:endParaRPr lang="en-GB"/>
          </a:p>
        </p:txBody>
      </p:sp>
    </p:spTree>
    <p:extLst>
      <p:ext uri="{BB962C8B-B14F-4D97-AF65-F5344CB8AC3E}">
        <p14:creationId xmlns:p14="http://schemas.microsoft.com/office/powerpoint/2010/main" val="387130281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7B61F-6452-3C12-E32C-D683B7EB9D2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5D570BB-E437-FDDA-C9D3-136FA9F8DACF}"/>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BF638B-8E53-0B16-D9D2-BB8C0C3E998E}"/>
              </a:ext>
            </a:extLst>
          </p:cNvPr>
          <p:cNvSpPr txBox="1">
            <a:spLocks noGrp="1"/>
          </p:cNvSpPr>
          <p:nvPr>
            <p:ph type="dt" sz="half" idx="7"/>
          </p:nvPr>
        </p:nvSpPr>
        <p:spPr/>
        <p:txBody>
          <a:bodyPr/>
          <a:lstStyle>
            <a:lvl1pPr>
              <a:defRPr/>
            </a:lvl1pPr>
          </a:lstStyle>
          <a:p>
            <a:pPr lvl="0"/>
            <a:fld id="{10D9A8EB-0A14-424F-B30E-E33A187A0D93}" type="datetime1">
              <a:rPr lang="en-GB"/>
              <a:pPr lvl="0"/>
              <a:t>23/10/2026</a:t>
            </a:fld>
            <a:endParaRPr lang="en-GB"/>
          </a:p>
        </p:txBody>
      </p:sp>
      <p:sp>
        <p:nvSpPr>
          <p:cNvPr id="5" name="Footer Placeholder 4">
            <a:extLst>
              <a:ext uri="{FF2B5EF4-FFF2-40B4-BE49-F238E27FC236}">
                <a16:creationId xmlns:a16="http://schemas.microsoft.com/office/drawing/2014/main" id="{3A45DA9C-B0EA-F39E-26A2-74C3A0CA40B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7027524-C789-C4A0-7E15-00EC0CACA93A}"/>
              </a:ext>
            </a:extLst>
          </p:cNvPr>
          <p:cNvSpPr txBox="1">
            <a:spLocks noGrp="1"/>
          </p:cNvSpPr>
          <p:nvPr>
            <p:ph type="sldNum" sz="quarter" idx="8"/>
          </p:nvPr>
        </p:nvSpPr>
        <p:spPr/>
        <p:txBody>
          <a:bodyPr/>
          <a:lstStyle>
            <a:lvl1pPr>
              <a:defRPr/>
            </a:lvl1pPr>
          </a:lstStyle>
          <a:p>
            <a:pPr lvl="0"/>
            <a:fld id="{B6A0246E-D74C-4FCE-B23C-AC66F961248E}" type="slidenum">
              <a:t>‹#›</a:t>
            </a:fld>
            <a:endParaRPr lang="en-GB"/>
          </a:p>
        </p:txBody>
      </p:sp>
    </p:spTree>
    <p:extLst>
      <p:ext uri="{BB962C8B-B14F-4D97-AF65-F5344CB8AC3E}">
        <p14:creationId xmlns:p14="http://schemas.microsoft.com/office/powerpoint/2010/main" val="69655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FE9CF-4977-C4BC-9840-AE8F29DCF087}"/>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F267296-7FAD-049B-2597-F3A9D5F3FDD5}"/>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92657CC-F2AD-AFC3-A103-630A501A525A}"/>
              </a:ext>
            </a:extLst>
          </p:cNvPr>
          <p:cNvSpPr txBox="1">
            <a:spLocks noGrp="1"/>
          </p:cNvSpPr>
          <p:nvPr>
            <p:ph type="dt" sz="half" idx="7"/>
          </p:nvPr>
        </p:nvSpPr>
        <p:spPr/>
        <p:txBody>
          <a:bodyPr/>
          <a:lstStyle>
            <a:lvl1pPr>
              <a:defRPr/>
            </a:lvl1pPr>
          </a:lstStyle>
          <a:p>
            <a:pPr lvl="0"/>
            <a:fld id="{8AF6354D-3BD5-4DAC-B730-85FD2C5A8892}" type="datetime1">
              <a:rPr lang="en-GB"/>
              <a:pPr lvl="0"/>
              <a:t>23/10/2026</a:t>
            </a:fld>
            <a:endParaRPr lang="en-GB"/>
          </a:p>
        </p:txBody>
      </p:sp>
      <p:sp>
        <p:nvSpPr>
          <p:cNvPr id="5" name="Footer Placeholder 4">
            <a:extLst>
              <a:ext uri="{FF2B5EF4-FFF2-40B4-BE49-F238E27FC236}">
                <a16:creationId xmlns:a16="http://schemas.microsoft.com/office/drawing/2014/main" id="{8DBFB16C-A307-156A-D55A-4BB1A927377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CDA9FA6-9F96-608E-AA3E-214DF2DAD87B}"/>
              </a:ext>
            </a:extLst>
          </p:cNvPr>
          <p:cNvSpPr txBox="1">
            <a:spLocks noGrp="1"/>
          </p:cNvSpPr>
          <p:nvPr>
            <p:ph type="sldNum" sz="quarter" idx="8"/>
          </p:nvPr>
        </p:nvSpPr>
        <p:spPr/>
        <p:txBody>
          <a:bodyPr/>
          <a:lstStyle>
            <a:lvl1pPr>
              <a:defRPr/>
            </a:lvl1pPr>
          </a:lstStyle>
          <a:p>
            <a:pPr lvl="0"/>
            <a:fld id="{D6F14763-49EB-48C5-94AF-F475B284850B}" type="slidenum">
              <a:t>‹#›</a:t>
            </a:fld>
            <a:endParaRPr lang="en-GB"/>
          </a:p>
        </p:txBody>
      </p:sp>
    </p:spTree>
    <p:extLst>
      <p:ext uri="{BB962C8B-B14F-4D97-AF65-F5344CB8AC3E}">
        <p14:creationId xmlns:p14="http://schemas.microsoft.com/office/powerpoint/2010/main" val="3443503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F3ABF-46EC-6EB9-466C-CFA62BBFDFE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01FB56F-7145-F731-5127-6AB471002B92}"/>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E5BDFD-8123-78F6-6336-183CFE8D693A}"/>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84EAF0-7A41-F48A-4DA5-D4AA61793763}"/>
              </a:ext>
            </a:extLst>
          </p:cNvPr>
          <p:cNvSpPr txBox="1">
            <a:spLocks noGrp="1"/>
          </p:cNvSpPr>
          <p:nvPr>
            <p:ph type="dt" sz="half" idx="7"/>
          </p:nvPr>
        </p:nvSpPr>
        <p:spPr/>
        <p:txBody>
          <a:bodyPr/>
          <a:lstStyle>
            <a:lvl1pPr>
              <a:defRPr/>
            </a:lvl1pPr>
          </a:lstStyle>
          <a:p>
            <a:pPr lvl="0"/>
            <a:fld id="{331251E2-5B7E-4A47-A057-5BB4A7E37B1E}" type="datetime1">
              <a:rPr lang="en-GB"/>
              <a:pPr lvl="0"/>
              <a:t>23/10/2026</a:t>
            </a:fld>
            <a:endParaRPr lang="en-GB"/>
          </a:p>
        </p:txBody>
      </p:sp>
      <p:sp>
        <p:nvSpPr>
          <p:cNvPr id="6" name="Footer Placeholder 5">
            <a:extLst>
              <a:ext uri="{FF2B5EF4-FFF2-40B4-BE49-F238E27FC236}">
                <a16:creationId xmlns:a16="http://schemas.microsoft.com/office/drawing/2014/main" id="{5393D99D-3862-3A5A-93F6-53FF885E0A0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2657201-28A3-563F-4FEC-B2D3E1710158}"/>
              </a:ext>
            </a:extLst>
          </p:cNvPr>
          <p:cNvSpPr txBox="1">
            <a:spLocks noGrp="1"/>
          </p:cNvSpPr>
          <p:nvPr>
            <p:ph type="sldNum" sz="quarter" idx="8"/>
          </p:nvPr>
        </p:nvSpPr>
        <p:spPr/>
        <p:txBody>
          <a:bodyPr/>
          <a:lstStyle>
            <a:lvl1pPr>
              <a:defRPr/>
            </a:lvl1pPr>
          </a:lstStyle>
          <a:p>
            <a:pPr lvl="0"/>
            <a:fld id="{D6818387-8DE1-4978-965D-A1E659592FDE}" type="slidenum">
              <a:t>‹#›</a:t>
            </a:fld>
            <a:endParaRPr lang="en-GB"/>
          </a:p>
        </p:txBody>
      </p:sp>
    </p:spTree>
    <p:extLst>
      <p:ext uri="{BB962C8B-B14F-4D97-AF65-F5344CB8AC3E}">
        <p14:creationId xmlns:p14="http://schemas.microsoft.com/office/powerpoint/2010/main" val="3585159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067D4-BA9A-0684-47C1-9601EF1BC2D5}"/>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26269CE-A735-E25F-6AA3-3E4C11D2D024}"/>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C184E06F-3C28-86BD-7E9E-0F490708C39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BF26E5-7813-D66F-4C5E-9DAC1BD9C949}"/>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5F4D1BD3-D800-66C9-2D13-36910A79B927}"/>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2C5726-68E3-CB4C-5812-E232EE2BA92E}"/>
              </a:ext>
            </a:extLst>
          </p:cNvPr>
          <p:cNvSpPr txBox="1">
            <a:spLocks noGrp="1"/>
          </p:cNvSpPr>
          <p:nvPr>
            <p:ph type="dt" sz="half" idx="7"/>
          </p:nvPr>
        </p:nvSpPr>
        <p:spPr/>
        <p:txBody>
          <a:bodyPr/>
          <a:lstStyle>
            <a:lvl1pPr>
              <a:defRPr/>
            </a:lvl1pPr>
          </a:lstStyle>
          <a:p>
            <a:pPr lvl="0"/>
            <a:fld id="{BC4EDC0C-8EF5-4DAA-B32B-8FFF3FB31EF1}" type="datetime1">
              <a:rPr lang="en-GB"/>
              <a:pPr lvl="0"/>
              <a:t>23/10/2026</a:t>
            </a:fld>
            <a:endParaRPr lang="en-GB"/>
          </a:p>
        </p:txBody>
      </p:sp>
      <p:sp>
        <p:nvSpPr>
          <p:cNvPr id="8" name="Footer Placeholder 7">
            <a:extLst>
              <a:ext uri="{FF2B5EF4-FFF2-40B4-BE49-F238E27FC236}">
                <a16:creationId xmlns:a16="http://schemas.microsoft.com/office/drawing/2014/main" id="{AE5C92BD-67D1-FABE-1A2A-8C95A54CC58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1414B04-8FD9-5389-DCE8-7288C7CFEEFC}"/>
              </a:ext>
            </a:extLst>
          </p:cNvPr>
          <p:cNvSpPr txBox="1">
            <a:spLocks noGrp="1"/>
          </p:cNvSpPr>
          <p:nvPr>
            <p:ph type="sldNum" sz="quarter" idx="8"/>
          </p:nvPr>
        </p:nvSpPr>
        <p:spPr/>
        <p:txBody>
          <a:bodyPr/>
          <a:lstStyle>
            <a:lvl1pPr>
              <a:defRPr/>
            </a:lvl1pPr>
          </a:lstStyle>
          <a:p>
            <a:pPr lvl="0"/>
            <a:fld id="{A2831F36-CF8A-41E3-8124-1A14D616F6B3}" type="slidenum">
              <a:t>‹#›</a:t>
            </a:fld>
            <a:endParaRPr lang="en-GB"/>
          </a:p>
        </p:txBody>
      </p:sp>
    </p:spTree>
    <p:extLst>
      <p:ext uri="{BB962C8B-B14F-4D97-AF65-F5344CB8AC3E}">
        <p14:creationId xmlns:p14="http://schemas.microsoft.com/office/powerpoint/2010/main" val="244063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69A6-6ED6-03FB-4225-1E3799D4401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58F1B0A3-3CA5-E3D7-5B37-8018D74EC5EA}"/>
              </a:ext>
            </a:extLst>
          </p:cNvPr>
          <p:cNvSpPr txBox="1">
            <a:spLocks noGrp="1"/>
          </p:cNvSpPr>
          <p:nvPr>
            <p:ph type="dt" sz="half" idx="7"/>
          </p:nvPr>
        </p:nvSpPr>
        <p:spPr/>
        <p:txBody>
          <a:bodyPr/>
          <a:lstStyle>
            <a:lvl1pPr>
              <a:defRPr/>
            </a:lvl1pPr>
          </a:lstStyle>
          <a:p>
            <a:pPr lvl="0"/>
            <a:fld id="{1E495B04-4315-4FBB-9305-2F5BD09E6787}" type="datetime1">
              <a:rPr lang="en-GB"/>
              <a:pPr lvl="0"/>
              <a:t>23/10/2026</a:t>
            </a:fld>
            <a:endParaRPr lang="en-GB"/>
          </a:p>
        </p:txBody>
      </p:sp>
      <p:sp>
        <p:nvSpPr>
          <p:cNvPr id="4" name="Footer Placeholder 3">
            <a:extLst>
              <a:ext uri="{FF2B5EF4-FFF2-40B4-BE49-F238E27FC236}">
                <a16:creationId xmlns:a16="http://schemas.microsoft.com/office/drawing/2014/main" id="{996C9E8F-6C8C-00AA-9EBE-513F33F958D2}"/>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7F7A1BCE-6AC9-0FB6-1C43-CCFFFAD859FA}"/>
              </a:ext>
            </a:extLst>
          </p:cNvPr>
          <p:cNvSpPr txBox="1">
            <a:spLocks noGrp="1"/>
          </p:cNvSpPr>
          <p:nvPr>
            <p:ph type="sldNum" sz="quarter" idx="8"/>
          </p:nvPr>
        </p:nvSpPr>
        <p:spPr/>
        <p:txBody>
          <a:bodyPr/>
          <a:lstStyle>
            <a:lvl1pPr>
              <a:defRPr/>
            </a:lvl1pPr>
          </a:lstStyle>
          <a:p>
            <a:pPr lvl="0"/>
            <a:fld id="{840A80E9-4EAD-4F69-B6E0-CE8F28ED426A}" type="slidenum">
              <a:t>‹#›</a:t>
            </a:fld>
            <a:endParaRPr lang="en-GB"/>
          </a:p>
        </p:txBody>
      </p:sp>
    </p:spTree>
    <p:extLst>
      <p:ext uri="{BB962C8B-B14F-4D97-AF65-F5344CB8AC3E}">
        <p14:creationId xmlns:p14="http://schemas.microsoft.com/office/powerpoint/2010/main" val="3123069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C9FAF6-DA4A-E611-E623-E89CDA695BF6}"/>
              </a:ext>
            </a:extLst>
          </p:cNvPr>
          <p:cNvSpPr txBox="1">
            <a:spLocks noGrp="1"/>
          </p:cNvSpPr>
          <p:nvPr>
            <p:ph type="dt" sz="half" idx="7"/>
          </p:nvPr>
        </p:nvSpPr>
        <p:spPr/>
        <p:txBody>
          <a:bodyPr/>
          <a:lstStyle>
            <a:lvl1pPr>
              <a:defRPr/>
            </a:lvl1pPr>
          </a:lstStyle>
          <a:p>
            <a:pPr lvl="0"/>
            <a:fld id="{535C5B57-8B24-4ADA-8DF8-C57029F3A35D}" type="datetime1">
              <a:rPr lang="en-GB"/>
              <a:pPr lvl="0"/>
              <a:t>23/10/2026</a:t>
            </a:fld>
            <a:endParaRPr lang="en-GB"/>
          </a:p>
        </p:txBody>
      </p:sp>
      <p:sp>
        <p:nvSpPr>
          <p:cNvPr id="3" name="Footer Placeholder 2">
            <a:extLst>
              <a:ext uri="{FF2B5EF4-FFF2-40B4-BE49-F238E27FC236}">
                <a16:creationId xmlns:a16="http://schemas.microsoft.com/office/drawing/2014/main" id="{B1414D7D-8EED-0CD3-D124-3CD4FE971D31}"/>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4DD23B6D-64C4-C823-2BA4-9031A88C26EA}"/>
              </a:ext>
            </a:extLst>
          </p:cNvPr>
          <p:cNvSpPr txBox="1">
            <a:spLocks noGrp="1"/>
          </p:cNvSpPr>
          <p:nvPr>
            <p:ph type="sldNum" sz="quarter" idx="8"/>
          </p:nvPr>
        </p:nvSpPr>
        <p:spPr/>
        <p:txBody>
          <a:bodyPr/>
          <a:lstStyle>
            <a:lvl1pPr>
              <a:defRPr/>
            </a:lvl1pPr>
          </a:lstStyle>
          <a:p>
            <a:pPr lvl="0"/>
            <a:fld id="{B70AE368-F7A3-4C61-A420-841C91B7E329}" type="slidenum">
              <a:t>‹#›</a:t>
            </a:fld>
            <a:endParaRPr lang="en-GB"/>
          </a:p>
        </p:txBody>
      </p:sp>
    </p:spTree>
    <p:extLst>
      <p:ext uri="{BB962C8B-B14F-4D97-AF65-F5344CB8AC3E}">
        <p14:creationId xmlns:p14="http://schemas.microsoft.com/office/powerpoint/2010/main" val="162138010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C1ECD-5BD4-B741-9C39-E7375A1011B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A3BEABF1-5619-D0E4-5ABE-55FEFB4C3EA5}"/>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0E9301-1E93-58F9-DB41-A183FEFF98EB}"/>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DF91CC1-5078-89FC-6DC8-B4D4FF88E597}"/>
              </a:ext>
            </a:extLst>
          </p:cNvPr>
          <p:cNvSpPr txBox="1">
            <a:spLocks noGrp="1"/>
          </p:cNvSpPr>
          <p:nvPr>
            <p:ph type="dt" sz="half" idx="7"/>
          </p:nvPr>
        </p:nvSpPr>
        <p:spPr/>
        <p:txBody>
          <a:bodyPr/>
          <a:lstStyle>
            <a:lvl1pPr>
              <a:defRPr/>
            </a:lvl1pPr>
          </a:lstStyle>
          <a:p>
            <a:pPr lvl="0"/>
            <a:fld id="{97635AD3-C134-49D5-A50A-AF4B286FD130}" type="datetime1">
              <a:rPr lang="en-GB"/>
              <a:pPr lvl="0"/>
              <a:t>23/10/2026</a:t>
            </a:fld>
            <a:endParaRPr lang="en-GB"/>
          </a:p>
        </p:txBody>
      </p:sp>
      <p:sp>
        <p:nvSpPr>
          <p:cNvPr id="6" name="Footer Placeholder 5">
            <a:extLst>
              <a:ext uri="{FF2B5EF4-FFF2-40B4-BE49-F238E27FC236}">
                <a16:creationId xmlns:a16="http://schemas.microsoft.com/office/drawing/2014/main" id="{95DB0D99-037E-EE8C-9560-46EF3ADBE54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55979EE-0FA5-0B96-0E52-F28C325D70C1}"/>
              </a:ext>
            </a:extLst>
          </p:cNvPr>
          <p:cNvSpPr txBox="1">
            <a:spLocks noGrp="1"/>
          </p:cNvSpPr>
          <p:nvPr>
            <p:ph type="sldNum" sz="quarter" idx="8"/>
          </p:nvPr>
        </p:nvSpPr>
        <p:spPr/>
        <p:txBody>
          <a:bodyPr/>
          <a:lstStyle>
            <a:lvl1pPr>
              <a:defRPr/>
            </a:lvl1pPr>
          </a:lstStyle>
          <a:p>
            <a:pPr lvl="0"/>
            <a:fld id="{28E0564E-0BC9-4767-85B5-C10DF37BF83F}" type="slidenum">
              <a:t>‹#›</a:t>
            </a:fld>
            <a:endParaRPr lang="en-GB"/>
          </a:p>
        </p:txBody>
      </p:sp>
    </p:spTree>
    <p:extLst>
      <p:ext uri="{BB962C8B-B14F-4D97-AF65-F5344CB8AC3E}">
        <p14:creationId xmlns:p14="http://schemas.microsoft.com/office/powerpoint/2010/main" val="103472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325AC-3963-A265-B43F-5E93311AFE7A}"/>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5F8163E4-188A-80CF-8C49-F40DAB3F4F73}"/>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FAD8F268-4C85-73C4-8AE7-8BA108C89F2B}"/>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A028A1B-C63B-91B2-CCA6-BF185D62D6FF}"/>
              </a:ext>
            </a:extLst>
          </p:cNvPr>
          <p:cNvSpPr txBox="1">
            <a:spLocks noGrp="1"/>
          </p:cNvSpPr>
          <p:nvPr>
            <p:ph type="dt" sz="half" idx="7"/>
          </p:nvPr>
        </p:nvSpPr>
        <p:spPr/>
        <p:txBody>
          <a:bodyPr/>
          <a:lstStyle>
            <a:lvl1pPr>
              <a:defRPr/>
            </a:lvl1pPr>
          </a:lstStyle>
          <a:p>
            <a:pPr lvl="0"/>
            <a:fld id="{3F2A824E-4182-4A7B-8C31-AF7FF1E5EF8F}" type="datetime1">
              <a:rPr lang="en-GB"/>
              <a:pPr lvl="0"/>
              <a:t>23/10/2026</a:t>
            </a:fld>
            <a:endParaRPr lang="en-GB"/>
          </a:p>
        </p:txBody>
      </p:sp>
      <p:sp>
        <p:nvSpPr>
          <p:cNvPr id="6" name="Footer Placeholder 5">
            <a:extLst>
              <a:ext uri="{FF2B5EF4-FFF2-40B4-BE49-F238E27FC236}">
                <a16:creationId xmlns:a16="http://schemas.microsoft.com/office/drawing/2014/main" id="{45F138C4-5096-66BA-FC1D-6289242BC0B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5232574-7C90-227F-AA3C-F865FFA1B3B9}"/>
              </a:ext>
            </a:extLst>
          </p:cNvPr>
          <p:cNvSpPr txBox="1">
            <a:spLocks noGrp="1"/>
          </p:cNvSpPr>
          <p:nvPr>
            <p:ph type="sldNum" sz="quarter" idx="8"/>
          </p:nvPr>
        </p:nvSpPr>
        <p:spPr/>
        <p:txBody>
          <a:bodyPr/>
          <a:lstStyle>
            <a:lvl1pPr>
              <a:defRPr/>
            </a:lvl1pPr>
          </a:lstStyle>
          <a:p>
            <a:pPr lvl="0"/>
            <a:fld id="{AC0C0DD8-6030-4C8C-90A7-E1301D42923F}" type="slidenum">
              <a:t>‹#›</a:t>
            </a:fld>
            <a:endParaRPr lang="en-GB"/>
          </a:p>
        </p:txBody>
      </p:sp>
    </p:spTree>
    <p:extLst>
      <p:ext uri="{BB962C8B-B14F-4D97-AF65-F5344CB8AC3E}">
        <p14:creationId xmlns:p14="http://schemas.microsoft.com/office/powerpoint/2010/main" val="2994096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26843-333A-4223-DD1B-70F79A10BBC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761D3CF-1AB3-2D37-EADA-74294AB4C4C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6B22DD-E341-D357-F80D-72E7015DB09B}"/>
              </a:ext>
            </a:extLst>
          </p:cNvPr>
          <p:cNvSpPr txBox="1">
            <a:spLocks noGrp="1"/>
          </p:cNvSpPr>
          <p:nvPr>
            <p:ph type="dt" sz="half" idx="7"/>
          </p:nvPr>
        </p:nvSpPr>
        <p:spPr/>
        <p:txBody>
          <a:bodyPr/>
          <a:lstStyle>
            <a:lvl1pPr>
              <a:defRPr/>
            </a:lvl1pPr>
          </a:lstStyle>
          <a:p>
            <a:pPr lvl="0"/>
            <a:fld id="{819AABAC-F5DE-4432-B2EB-43CA594F78F6}" type="datetime1">
              <a:rPr lang="en-GB"/>
              <a:pPr lvl="0"/>
              <a:t>23/10/2026</a:t>
            </a:fld>
            <a:endParaRPr lang="en-GB"/>
          </a:p>
        </p:txBody>
      </p:sp>
      <p:sp>
        <p:nvSpPr>
          <p:cNvPr id="5" name="Footer Placeholder 4">
            <a:extLst>
              <a:ext uri="{FF2B5EF4-FFF2-40B4-BE49-F238E27FC236}">
                <a16:creationId xmlns:a16="http://schemas.microsoft.com/office/drawing/2014/main" id="{BB4517F4-AD83-4A7B-5974-DB908FCE9DB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D36BBFE-FC98-ADC4-8254-F60349230486}"/>
              </a:ext>
            </a:extLst>
          </p:cNvPr>
          <p:cNvSpPr txBox="1">
            <a:spLocks noGrp="1"/>
          </p:cNvSpPr>
          <p:nvPr>
            <p:ph type="sldNum" sz="quarter" idx="8"/>
          </p:nvPr>
        </p:nvSpPr>
        <p:spPr/>
        <p:txBody>
          <a:bodyPr/>
          <a:lstStyle>
            <a:lvl1pPr>
              <a:defRPr/>
            </a:lvl1pPr>
          </a:lstStyle>
          <a:p>
            <a:pPr lvl="0"/>
            <a:fld id="{B58A9301-7D6B-48DC-878D-D8F3FC50DFBE}" type="slidenum">
              <a:t>‹#›</a:t>
            </a:fld>
            <a:endParaRPr lang="en-GB"/>
          </a:p>
        </p:txBody>
      </p:sp>
    </p:spTree>
    <p:extLst>
      <p:ext uri="{BB962C8B-B14F-4D97-AF65-F5344CB8AC3E}">
        <p14:creationId xmlns:p14="http://schemas.microsoft.com/office/powerpoint/2010/main" val="3638816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D474F4-FE05-75DC-867F-22895FE5C222}"/>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905A79FF-E4AE-360F-C3A1-E609F5049048}"/>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0BF82A-A425-B240-3DB4-E6415DC733AC}"/>
              </a:ext>
            </a:extLst>
          </p:cNvPr>
          <p:cNvSpPr txBox="1">
            <a:spLocks noGrp="1"/>
          </p:cNvSpPr>
          <p:nvPr>
            <p:ph type="dt" sz="half" idx="7"/>
          </p:nvPr>
        </p:nvSpPr>
        <p:spPr/>
        <p:txBody>
          <a:bodyPr/>
          <a:lstStyle>
            <a:lvl1pPr>
              <a:defRPr/>
            </a:lvl1pPr>
          </a:lstStyle>
          <a:p>
            <a:pPr lvl="0"/>
            <a:fld id="{67DC2996-BAF8-4EBE-BBEB-29C0218D31C9}" type="datetime1">
              <a:rPr lang="en-GB"/>
              <a:pPr lvl="0"/>
              <a:t>23/10/2026</a:t>
            </a:fld>
            <a:endParaRPr lang="en-GB"/>
          </a:p>
        </p:txBody>
      </p:sp>
      <p:sp>
        <p:nvSpPr>
          <p:cNvPr id="5" name="Footer Placeholder 4">
            <a:extLst>
              <a:ext uri="{FF2B5EF4-FFF2-40B4-BE49-F238E27FC236}">
                <a16:creationId xmlns:a16="http://schemas.microsoft.com/office/drawing/2014/main" id="{63ECF093-6BEC-1F5A-4F44-1B9270EA9B2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B394508-6A57-C117-266A-6A067372DD56}"/>
              </a:ext>
            </a:extLst>
          </p:cNvPr>
          <p:cNvSpPr txBox="1">
            <a:spLocks noGrp="1"/>
          </p:cNvSpPr>
          <p:nvPr>
            <p:ph type="sldNum" sz="quarter" idx="8"/>
          </p:nvPr>
        </p:nvSpPr>
        <p:spPr/>
        <p:txBody>
          <a:bodyPr/>
          <a:lstStyle>
            <a:lvl1pPr>
              <a:defRPr/>
            </a:lvl1pPr>
          </a:lstStyle>
          <a:p>
            <a:pPr lvl="0"/>
            <a:fld id="{52B9B2F9-CCA6-4F6F-A725-127125304A62}" type="slidenum">
              <a:t>‹#›</a:t>
            </a:fld>
            <a:endParaRPr lang="en-GB"/>
          </a:p>
        </p:txBody>
      </p:sp>
    </p:spTree>
    <p:extLst>
      <p:ext uri="{BB962C8B-B14F-4D97-AF65-F5344CB8AC3E}">
        <p14:creationId xmlns:p14="http://schemas.microsoft.com/office/powerpoint/2010/main" val="1573756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B7DFED-A089-7575-B321-132C21890E8B}"/>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A2A918B-2840-087F-0DCB-77A90C9353AE}"/>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CFFA2-0688-18C0-78AE-FC414A67B158}"/>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CA73134A-7984-45A8-8AAF-DBD3CBB326B2}" type="datetime1">
              <a:rPr lang="en-GB"/>
              <a:pPr lvl="0"/>
              <a:t>23/10/2026</a:t>
            </a:fld>
            <a:endParaRPr lang="en-GB"/>
          </a:p>
        </p:txBody>
      </p:sp>
      <p:sp>
        <p:nvSpPr>
          <p:cNvPr id="5" name="Footer Placeholder 4">
            <a:extLst>
              <a:ext uri="{FF2B5EF4-FFF2-40B4-BE49-F238E27FC236}">
                <a16:creationId xmlns:a16="http://schemas.microsoft.com/office/drawing/2014/main" id="{9B96C951-EC18-05C7-6474-3961460B60D3}"/>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1B9CEB8A-F8E1-25A0-69DF-FBD10A7EF1A3}"/>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5DA397D2-BFE5-4F7F-8899-7B6CF5BB5343}"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FA547B1F-4440-24AD-5FC5-EFFAB361A93A}"/>
              </a:ext>
            </a:extLst>
          </p:cNvPr>
          <p:cNvPicPr>
            <a:picLocks noChangeAspect="1"/>
          </p:cNvPicPr>
          <p:nvPr/>
        </p:nvPicPr>
        <p:blipFill>
          <a:blip r:embed="rId2"/>
          <a:stretch>
            <a:fillRect/>
          </a:stretch>
        </p:blipFill>
        <p:spPr>
          <a:xfrm>
            <a:off x="3388327" y="1243492"/>
            <a:ext cx="7730328" cy="3782909"/>
          </a:xfrm>
          <a:prstGeom prst="rect">
            <a:avLst/>
          </a:prstGeom>
          <a:noFill/>
          <a:ln cap="flat">
            <a:noFill/>
          </a:ln>
        </p:spPr>
      </p:pic>
      <p:pic>
        <p:nvPicPr>
          <p:cNvPr id="3" name="Picture 6">
            <a:extLst>
              <a:ext uri="{FF2B5EF4-FFF2-40B4-BE49-F238E27FC236}">
                <a16:creationId xmlns:a16="http://schemas.microsoft.com/office/drawing/2014/main" id="{08EFF1CE-CF2E-8F68-377F-3455B0ACDAB8}"/>
              </a:ext>
            </a:extLst>
          </p:cNvPr>
          <p:cNvPicPr>
            <a:picLocks noChangeAspect="1"/>
          </p:cNvPicPr>
          <p:nvPr/>
        </p:nvPicPr>
        <p:blipFill>
          <a:blip r:embed="rId3"/>
          <a:stretch>
            <a:fillRect/>
          </a:stretch>
        </p:blipFill>
        <p:spPr>
          <a:xfrm>
            <a:off x="0" y="60652"/>
            <a:ext cx="3131289" cy="1280269"/>
          </a:xfrm>
          <a:prstGeom prst="rect">
            <a:avLst/>
          </a:prstGeom>
          <a:noFill/>
          <a:ln cap="flat">
            <a:noFill/>
          </a:ln>
        </p:spPr>
      </p:pic>
      <p:sp>
        <p:nvSpPr>
          <p:cNvPr id="4" name="TextBox 12">
            <a:extLst>
              <a:ext uri="{FF2B5EF4-FFF2-40B4-BE49-F238E27FC236}">
                <a16:creationId xmlns:a16="http://schemas.microsoft.com/office/drawing/2014/main" id="{B6E86063-61A7-A2DA-4E39-CF8444252DA0}"/>
              </a:ext>
            </a:extLst>
          </p:cNvPr>
          <p:cNvSpPr txBox="1"/>
          <p:nvPr/>
        </p:nvSpPr>
        <p:spPr>
          <a:xfrm>
            <a:off x="0" y="4492831"/>
            <a:ext cx="4238527"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Student name: </a:t>
            </a:r>
            <a:r>
              <a:rPr lang="en-GB" sz="1800" b="0" i="0" u="none" strike="noStrike" kern="1200" cap="none" spc="0" baseline="0">
                <a:solidFill>
                  <a:srgbClr val="000000"/>
                </a:solidFill>
                <a:uFillTx/>
                <a:latin typeface="Aptos"/>
              </a:rPr>
              <a:t>Carla Cardoso</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Student ID:</a:t>
            </a:r>
            <a:r>
              <a:rPr lang="en-GB" sz="1800" b="0" i="0" u="none" strike="noStrike" kern="1200" cap="none" spc="0" baseline="0">
                <a:solidFill>
                  <a:srgbClr val="000000"/>
                </a:solidFill>
                <a:uFillTx/>
                <a:latin typeface="Aptos"/>
              </a:rPr>
              <a:t>1818222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Module name: </a:t>
            </a:r>
            <a:r>
              <a:rPr lang="en-GB" sz="1800" b="0" i="0" u="none" strike="noStrike" kern="1200" cap="none" spc="0" baseline="0">
                <a:solidFill>
                  <a:srgbClr val="000000"/>
                </a:solidFill>
                <a:uFillTx/>
                <a:latin typeface="Aptos"/>
              </a:rPr>
              <a:t>Independent Project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Module code: </a:t>
            </a:r>
            <a:r>
              <a:rPr lang="en-GB" sz="1800" b="0" i="0" u="none" strike="noStrike" kern="1200" cap="none" spc="0" baseline="0">
                <a:solidFill>
                  <a:srgbClr val="000000"/>
                </a:solidFill>
                <a:uFillTx/>
                <a:latin typeface="Aptos"/>
              </a:rPr>
              <a:t>BMHP6020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Supervisor’s name: </a:t>
            </a:r>
            <a:r>
              <a:rPr lang="en-GB" sz="1800" b="0" i="0" u="none" strike="noStrike" kern="1200" cap="none" spc="0" baseline="0">
                <a:solidFill>
                  <a:srgbClr val="000000"/>
                </a:solidFill>
                <a:uFillTx/>
                <a:latin typeface="Aptos"/>
              </a:rPr>
              <a:t>Jolly Nwankwo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graphicFrame>
        <p:nvGraphicFramePr>
          <p:cNvPr id="2" name="Table 7">
            <a:extLst>
              <a:ext uri="{FF2B5EF4-FFF2-40B4-BE49-F238E27FC236}">
                <a16:creationId xmlns:a16="http://schemas.microsoft.com/office/drawing/2014/main" id="{C5555EE7-F2B6-DC8A-1591-2DC8ED73478A}"/>
              </a:ext>
            </a:extLst>
          </p:cNvPr>
          <p:cNvGraphicFramePr>
            <a:graphicFrameLocks noGrp="1"/>
          </p:cNvGraphicFramePr>
          <p:nvPr>
            <p:extLst>
              <p:ext uri="{D42A27DB-BD31-4B8C-83A1-F6EECF244321}">
                <p14:modId xmlns:p14="http://schemas.microsoft.com/office/powerpoint/2010/main" val="2694465037"/>
              </p:ext>
            </p:extLst>
          </p:nvPr>
        </p:nvGraphicFramePr>
        <p:xfrm>
          <a:off x="0" y="21689"/>
          <a:ext cx="12191995" cy="7064225"/>
        </p:xfrm>
        <a:graphic>
          <a:graphicData uri="http://schemas.openxmlformats.org/drawingml/2006/table">
            <a:tbl>
              <a:tblPr>
                <a:effectLst/>
              </a:tblPr>
              <a:tblGrid>
                <a:gridCol w="3774442">
                  <a:extLst>
                    <a:ext uri="{9D8B030D-6E8A-4147-A177-3AD203B41FA5}">
                      <a16:colId xmlns:a16="http://schemas.microsoft.com/office/drawing/2014/main" val="4195235784"/>
                    </a:ext>
                  </a:extLst>
                </a:gridCol>
                <a:gridCol w="134819">
                  <a:extLst>
                    <a:ext uri="{9D8B030D-6E8A-4147-A177-3AD203B41FA5}">
                      <a16:colId xmlns:a16="http://schemas.microsoft.com/office/drawing/2014/main" val="3969691049"/>
                    </a:ext>
                  </a:extLst>
                </a:gridCol>
                <a:gridCol w="4039855">
                  <a:extLst>
                    <a:ext uri="{9D8B030D-6E8A-4147-A177-3AD203B41FA5}">
                      <a16:colId xmlns:a16="http://schemas.microsoft.com/office/drawing/2014/main" val="1915376839"/>
                    </a:ext>
                  </a:extLst>
                </a:gridCol>
                <a:gridCol w="134819">
                  <a:extLst>
                    <a:ext uri="{9D8B030D-6E8A-4147-A177-3AD203B41FA5}">
                      <a16:colId xmlns:a16="http://schemas.microsoft.com/office/drawing/2014/main" val="2575763025"/>
                    </a:ext>
                  </a:extLst>
                </a:gridCol>
                <a:gridCol w="4108060">
                  <a:extLst>
                    <a:ext uri="{9D8B030D-6E8A-4147-A177-3AD203B41FA5}">
                      <a16:colId xmlns:a16="http://schemas.microsoft.com/office/drawing/2014/main" val="4014348963"/>
                    </a:ext>
                  </a:extLst>
                </a:gridCol>
              </a:tblGrid>
              <a:tr h="2126309">
                <a:tc rowSpan="3">
                  <a:txBody>
                    <a:bodyPr/>
                    <a:lstStyle/>
                    <a:p>
                      <a:pPr lvl="0">
                        <a:spcAft>
                          <a:spcPts val="1100"/>
                        </a:spcAft>
                        <a:buNone/>
                      </a:pPr>
                      <a:r>
                        <a:rPr lang="en-US" sz="800" dirty="0">
                          <a:latin typeface="Arial" pitchFamily="34"/>
                          <a:ea typeface="Century Schoolbook" pitchFamily="18"/>
                          <a:cs typeface="Times New Roman" pitchFamily="18"/>
                        </a:rPr>
                        <a:t> </a:t>
                      </a:r>
                      <a:endParaRPr lang="en-GB" sz="800" dirty="0">
                        <a:latin typeface="Century Schoolbook" pitchFamily="18"/>
                        <a:ea typeface="Century Schoolbook" pitchFamily="18"/>
                        <a:cs typeface="Times New Roman" pitchFamily="18"/>
                      </a:endParaRPr>
                    </a:p>
                  </a:txBody>
                  <a:tcPr marL="53236" marR="5323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chemeClr val="tx2">
                        <a:lumMod val="10000"/>
                        <a:lumOff val="90000"/>
                      </a:schemeClr>
                    </a:solidFill>
                  </a:tcPr>
                </a:tc>
                <a:tc rowSpan="7">
                  <a:txBody>
                    <a:bodyPr/>
                    <a:lstStyle/>
                    <a:p>
                      <a:pPr lvl="0">
                        <a:spcAft>
                          <a:spcPts val="1100"/>
                        </a:spcAft>
                        <a:buNone/>
                      </a:pPr>
                      <a:r>
                        <a:rPr lang="en-US" sz="800" dirty="0">
                          <a:latin typeface="Arial" pitchFamily="34"/>
                          <a:ea typeface="Century Schoolbook" pitchFamily="18"/>
                          <a:cs typeface="Times New Roman" pitchFamily="18"/>
                        </a:rPr>
                        <a:t> </a:t>
                      </a:r>
                      <a:endParaRPr lang="en-GB" sz="800" dirty="0">
                        <a:latin typeface="Century Schoolbook" pitchFamily="18"/>
                        <a:ea typeface="Century Schoolbook" pitchFamily="18"/>
                        <a:cs typeface="Times New Roman" pitchFamily="18"/>
                      </a:endParaRPr>
                    </a:p>
                  </a:txBody>
                  <a:tcPr marL="53236" marR="5323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chemeClr val="accent5">
                        <a:lumMod val="20000"/>
                        <a:lumOff val="80000"/>
                      </a:schemeClr>
                    </a:solidFill>
                  </a:tcPr>
                </a:tc>
                <a:tc rowSpan="5">
                  <a:txBody>
                    <a:bodyPr/>
                    <a:lstStyle/>
                    <a:p>
                      <a:pPr lvl="0">
                        <a:spcAft>
                          <a:spcPts val="1100"/>
                        </a:spcAft>
                        <a:buNone/>
                      </a:pPr>
                      <a:r>
                        <a:rPr lang="en-GB" sz="1100" b="1" u="none" dirty="0">
                          <a:latin typeface="Arial" pitchFamily="34"/>
                          <a:ea typeface="Century Schoolbook" pitchFamily="18"/>
                          <a:cs typeface="Times New Roman" pitchFamily="18"/>
                        </a:rPr>
                        <a:t>Exploring Barriers to the Diagnosis of Neurodevelopmental Disorders in Girls and Young Women in the UK: A Systematic Literature Review</a:t>
                      </a:r>
                      <a:endParaRPr lang="en-US" sz="1100" b="1" u="none" dirty="0">
                        <a:latin typeface="Arial" pitchFamily="34"/>
                        <a:ea typeface="Century Schoolbook" pitchFamily="18"/>
                        <a:cs typeface="Times New Roman" pitchFamily="18"/>
                      </a:endParaRPr>
                    </a:p>
                    <a:p>
                      <a:pPr lvl="0">
                        <a:spcAft>
                          <a:spcPts val="1100"/>
                        </a:spcAft>
                        <a:buNone/>
                      </a:pPr>
                      <a:r>
                        <a:rPr lang="en-GB" sz="1100" b="1" u="none" dirty="0">
                          <a:latin typeface="Arial" pitchFamily="34"/>
                          <a:ea typeface="Century Schoolbook" pitchFamily="18"/>
                          <a:cs typeface="Times New Roman" pitchFamily="18"/>
                        </a:rPr>
                        <a:t>1) Aim: </a:t>
                      </a:r>
                      <a:r>
                        <a:rPr lang="en-GB" sz="1100" b="0" u="none" dirty="0">
                          <a:latin typeface="Arial" pitchFamily="34"/>
                          <a:ea typeface="Century Schoolbook" pitchFamily="18"/>
                          <a:cs typeface="Times New Roman" pitchFamily="18"/>
                        </a:rPr>
                        <a:t>To explore the barriers to the diagnosis of neurodevelopmental disorders, particularly Attention-Deficit/Hyperactivity Disorder (ADHD) and Autism spectrum disorder (ASD), in girls and young women in the UK through a systematic literature review.</a:t>
                      </a:r>
                    </a:p>
                    <a:p>
                      <a:pPr lvl="0">
                        <a:spcAft>
                          <a:spcPts val="1100"/>
                        </a:spcAft>
                        <a:buNone/>
                      </a:pPr>
                      <a:r>
                        <a:rPr lang="en-GB" sz="1100" b="1" u="none" dirty="0">
                          <a:latin typeface="Arial" pitchFamily="34"/>
                          <a:ea typeface="Century Schoolbook" pitchFamily="18"/>
                          <a:cs typeface="Times New Roman" pitchFamily="18"/>
                        </a:rPr>
                        <a:t>2) Objectives: </a:t>
                      </a:r>
                    </a:p>
                    <a:p>
                      <a:pPr lvl="0">
                        <a:spcAft>
                          <a:spcPts val="1100"/>
                        </a:spcAft>
                        <a:buNone/>
                      </a:pPr>
                      <a:r>
                        <a:rPr lang="en-GB" sz="1100" b="1" u="none" dirty="0">
                          <a:latin typeface="Arial" pitchFamily="34"/>
                          <a:ea typeface="Century Schoolbook" pitchFamily="18"/>
                          <a:cs typeface="Times New Roman" pitchFamily="18"/>
                        </a:rPr>
                        <a:t>1.</a:t>
                      </a:r>
                      <a:r>
                        <a:rPr lang="en-GB" sz="1100" b="0" u="none" dirty="0">
                          <a:latin typeface="Arial" pitchFamily="34"/>
                          <a:ea typeface="Century Schoolbook" pitchFamily="18"/>
                          <a:cs typeface="Times New Roman" pitchFamily="18"/>
                        </a:rPr>
                        <a:t>To explore the barriers to the diagnosis of neurodevelopmental disorders, particularly ADHD and ASD, in girls and young women in the UK.</a:t>
                      </a:r>
                    </a:p>
                    <a:p>
                      <a:pPr lvl="0">
                        <a:spcAft>
                          <a:spcPts val="1100"/>
                        </a:spcAft>
                        <a:buNone/>
                      </a:pPr>
                      <a:r>
                        <a:rPr lang="en-GB" sz="1100" b="1" u="none" dirty="0">
                          <a:latin typeface="Arial" pitchFamily="34"/>
                          <a:ea typeface="Century Schoolbook" pitchFamily="18"/>
                          <a:cs typeface="Times New Roman" pitchFamily="18"/>
                        </a:rPr>
                        <a:t>2.</a:t>
                      </a:r>
                      <a:r>
                        <a:rPr lang="en-GB" sz="1100" b="0" u="none" dirty="0">
                          <a:latin typeface="Arial" pitchFamily="34"/>
                          <a:ea typeface="Century Schoolbook" pitchFamily="18"/>
                          <a:cs typeface="Times New Roman" pitchFamily="18"/>
                        </a:rPr>
                        <a:t>To critically review existing literature to identify factors contributing to delayed, missed or inaccurate diagnosis.</a:t>
                      </a:r>
                    </a:p>
                    <a:p>
                      <a:pPr lvl="0">
                        <a:spcAft>
                          <a:spcPts val="1100"/>
                        </a:spcAft>
                        <a:buNone/>
                      </a:pPr>
                      <a:r>
                        <a:rPr lang="en-GB" sz="1100" b="1" u="none" dirty="0">
                          <a:latin typeface="Arial" pitchFamily="34"/>
                          <a:ea typeface="Century Schoolbook" pitchFamily="18"/>
                          <a:cs typeface="Times New Roman" pitchFamily="18"/>
                        </a:rPr>
                        <a:t>3.</a:t>
                      </a:r>
                      <a:r>
                        <a:rPr lang="en-GB" sz="1100" b="0" u="none" dirty="0">
                          <a:latin typeface="Arial" pitchFamily="34"/>
                          <a:ea typeface="Century Schoolbook" pitchFamily="18"/>
                          <a:cs typeface="Times New Roman" pitchFamily="18"/>
                        </a:rPr>
                        <a:t>To examine how diagnostic barriers influence access to healthcare, educational support and health and social care services.</a:t>
                      </a:r>
                    </a:p>
                    <a:p>
                      <a:pPr lvl="0">
                        <a:spcAft>
                          <a:spcPts val="1100"/>
                        </a:spcAft>
                        <a:buNone/>
                      </a:pPr>
                      <a:r>
                        <a:rPr lang="en-GB" sz="1100" b="1" u="none" dirty="0">
                          <a:latin typeface="Arial" pitchFamily="34"/>
                          <a:ea typeface="Century Schoolbook" pitchFamily="18"/>
                          <a:cs typeface="Times New Roman" pitchFamily="18"/>
                        </a:rPr>
                        <a:t>4.</a:t>
                      </a:r>
                      <a:r>
                        <a:rPr lang="en-GB" sz="1100" b="0" u="none" dirty="0">
                          <a:latin typeface="Arial" pitchFamily="34"/>
                          <a:ea typeface="Century Schoolbook" pitchFamily="18"/>
                          <a:cs typeface="Times New Roman" pitchFamily="18"/>
                        </a:rPr>
                        <a:t>To develop evidence-based recommendations to improve earlier diagnosis and support for girls and young women with neurodevelopmental disorders in the UK.</a:t>
                      </a:r>
                    </a:p>
                  </a:txBody>
                  <a:tcPr marL="53236" marR="5323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chemeClr val="tx2">
                        <a:lumMod val="10000"/>
                        <a:lumOff val="90000"/>
                      </a:schemeClr>
                    </a:solidFill>
                  </a:tcPr>
                </a:tc>
                <a:tc rowSpan="7">
                  <a:txBody>
                    <a:bodyPr/>
                    <a:lstStyle/>
                    <a:p>
                      <a:pPr lvl="0">
                        <a:spcAft>
                          <a:spcPts val="1100"/>
                        </a:spcAft>
                        <a:buNone/>
                      </a:pPr>
                      <a:r>
                        <a:rPr lang="en-US" sz="800" dirty="0">
                          <a:latin typeface="Arial" pitchFamily="34"/>
                          <a:ea typeface="Century Schoolbook" pitchFamily="18"/>
                          <a:cs typeface="Times New Roman" pitchFamily="18"/>
                        </a:rPr>
                        <a:t> </a:t>
                      </a:r>
                      <a:endParaRPr lang="en-GB" sz="800" dirty="0">
                        <a:latin typeface="Century Schoolbook" pitchFamily="18"/>
                        <a:ea typeface="Century Schoolbook" pitchFamily="18"/>
                        <a:cs typeface="Times New Roman" pitchFamily="18"/>
                      </a:endParaRPr>
                    </a:p>
                  </a:txBody>
                  <a:tcPr marL="53236" marR="5323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lvl="0">
                        <a:spcAft>
                          <a:spcPts val="1100"/>
                        </a:spcAft>
                        <a:buNone/>
                      </a:pPr>
                      <a:endParaRPr lang="en-GB" sz="800" dirty="0">
                        <a:latin typeface="Century Schoolbook" pitchFamily="18"/>
                        <a:ea typeface="Century Schoolbook" pitchFamily="18"/>
                        <a:cs typeface="Times New Roman" pitchFamily="18"/>
                      </a:endParaRPr>
                    </a:p>
                  </a:txBody>
                  <a:tcPr marL="53236" marR="53236" marT="0" marB="0"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3759477838"/>
                  </a:ext>
                </a:extLst>
              </a:tr>
              <a:tr h="257101">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lvl="0">
                        <a:spcAft>
                          <a:spcPts val="1100"/>
                        </a:spcAft>
                        <a:buNone/>
                      </a:pPr>
                      <a:r>
                        <a:rPr lang="en-US" sz="800" dirty="0">
                          <a:latin typeface="Arial" pitchFamily="34"/>
                          <a:ea typeface="Times New Roman" pitchFamily="18"/>
                          <a:cs typeface="Times New Roman" pitchFamily="18"/>
                        </a:rPr>
                        <a:t> </a:t>
                      </a:r>
                      <a:endParaRPr lang="en-GB" sz="800" dirty="0">
                        <a:latin typeface="Century Schoolbook" pitchFamily="18"/>
                        <a:ea typeface="Times New Roman" pitchFamily="18"/>
                        <a:cs typeface="Times New Roman" pitchFamily="18"/>
                      </a:endParaRPr>
                    </a:p>
                  </a:txBody>
                  <a:tcPr marL="53236" marR="5323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967202422"/>
                  </a:ext>
                </a:extLst>
              </a:tr>
              <a:tr h="1411422">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rowSpan="5">
                  <a:txBody>
                    <a:bodyPr/>
                    <a:lstStyle/>
                    <a:p>
                      <a:pPr lvl="0">
                        <a:spcAft>
                          <a:spcPts val="1200"/>
                        </a:spcAft>
                        <a:buNone/>
                      </a:pPr>
                      <a:endParaRPr lang="en-US" sz="1100" dirty="0">
                        <a:latin typeface="Arial" pitchFamily="34"/>
                        <a:ea typeface="Century Schoolbook" pitchFamily="18"/>
                        <a:cs typeface="Times New Roman" pitchFamily="18"/>
                      </a:endParaRPr>
                    </a:p>
                    <a:p>
                      <a:pPr lvl="0">
                        <a:spcAft>
                          <a:spcPts val="1200"/>
                        </a:spcAft>
                        <a:buNone/>
                      </a:pPr>
                      <a:r>
                        <a:rPr lang="en-GB" sz="1100" b="1" u="sng" dirty="0">
                          <a:latin typeface="Arial" pitchFamily="34"/>
                          <a:ea typeface="Century Schoolbook" pitchFamily="18"/>
                          <a:cs typeface="Times New Roman" pitchFamily="18"/>
                        </a:rPr>
                        <a:t>Data Analysis method. </a:t>
                      </a:r>
                    </a:p>
                    <a:p>
                      <a:pPr lvl="0">
                        <a:spcAft>
                          <a:spcPts val="1100"/>
                        </a:spcAft>
                        <a:buNone/>
                      </a:pPr>
                      <a:r>
                        <a:rPr lang="en-GB" sz="1100" dirty="0">
                          <a:latin typeface="Arial" pitchFamily="34"/>
                          <a:ea typeface="Century Schoolbook" pitchFamily="18"/>
                          <a:cs typeface="Times New Roman" pitchFamily="18"/>
                        </a:rPr>
                        <a:t>The selected studies will be analysed using thematic analysis (Braun and Clarke, 2006). Each article will be read carefully, and relevant findings will be coded. Similar codes and findings across the studies will then be grouped together to identify recurring themes and sub-themes. The analysis will focus on patterns relating to barriers to ADHD and ASD diagnosis in girls and young women, such as symptom presentation, masking, diagnostic bias, misdiagnosis and professional awareness. Themes will be compared and discussed in relation to the research aim and objectives</a:t>
                      </a:r>
                    </a:p>
                    <a:p>
                      <a:pPr lvl="0">
                        <a:spcAft>
                          <a:spcPts val="1100"/>
                        </a:spcAft>
                        <a:buNone/>
                      </a:pPr>
                      <a:r>
                        <a:rPr lang="en-GB" sz="1100" b="1" dirty="0">
                          <a:latin typeface="Arial" pitchFamily="34"/>
                          <a:ea typeface="Century Schoolbook" pitchFamily="18"/>
                          <a:cs typeface="Arial" pitchFamily="34"/>
                        </a:rPr>
                        <a:t>Ethical considerations </a:t>
                      </a:r>
                    </a:p>
                    <a:p>
                      <a:pPr lvl="0">
                        <a:spcAft>
                          <a:spcPts val="1100"/>
                        </a:spcAft>
                        <a:buNone/>
                      </a:pPr>
                      <a:r>
                        <a:rPr lang="en-GB" sz="1100" dirty="0">
                          <a:latin typeface="Arial" pitchFamily="34"/>
                          <a:ea typeface="Century Schoolbook" pitchFamily="18"/>
                          <a:cs typeface="Arial" pitchFamily="34"/>
                        </a:rPr>
                        <a:t>Ethical approval for this study was obtained from the University of Wales Trinity Saint David (UWTSD). As this is a secondary research project, no participants will be directly recruited, and no personal data will be collected. Ethical principles will be maintained by using credible academic sources, accurately representing the </a:t>
                      </a:r>
                    </a:p>
                    <a:p>
                      <a:pPr lvl="0">
                        <a:spcAft>
                          <a:spcPts val="1100"/>
                        </a:spcAft>
                        <a:buNone/>
                      </a:pPr>
                      <a:endParaRPr lang="en-GB" sz="1100" dirty="0">
                        <a:latin typeface="Century Schoolbook" pitchFamily="18"/>
                        <a:ea typeface="Century Schoolbook" pitchFamily="18"/>
                        <a:cs typeface="Times New Roman" pitchFamily="18"/>
                      </a:endParaRPr>
                    </a:p>
                  </a:txBody>
                  <a:tcPr marL="53236" marR="5323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3146218303"/>
                  </a:ext>
                </a:extLst>
              </a:tr>
              <a:tr h="158118">
                <a:tc>
                  <a:txBody>
                    <a:bodyPr/>
                    <a:lstStyle/>
                    <a:p>
                      <a:pPr lvl="0">
                        <a:spcAft>
                          <a:spcPts val="1100"/>
                        </a:spcAft>
                        <a:buNone/>
                      </a:pPr>
                      <a:r>
                        <a:rPr lang="en-US" sz="800" dirty="0">
                          <a:latin typeface="Arial" pitchFamily="34"/>
                          <a:ea typeface="Century Schoolbook" pitchFamily="18"/>
                          <a:cs typeface="Times New Roman" pitchFamily="18"/>
                        </a:rPr>
                        <a:t> </a:t>
                      </a:r>
                      <a:endParaRPr lang="en-GB" sz="800" dirty="0">
                        <a:latin typeface="Century Schoolbook" pitchFamily="18"/>
                        <a:ea typeface="Century Schoolbook" pitchFamily="18"/>
                        <a:cs typeface="Times New Roman" pitchFamily="18"/>
                      </a:endParaRPr>
                    </a:p>
                  </a:txBody>
                  <a:tcPr marL="53236" marR="5323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chemeClr val="accent5">
                        <a:lumMod val="20000"/>
                        <a:lumOff val="80000"/>
                      </a:schemeClr>
                    </a:solidFill>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264181149"/>
                  </a:ext>
                </a:extLst>
              </a:tr>
              <a:tr h="568802">
                <a:tc rowSpan="3">
                  <a:txBody>
                    <a:bodyPr/>
                    <a:lstStyle/>
                    <a:p>
                      <a:pPr lvl="0">
                        <a:spcAft>
                          <a:spcPts val="1200"/>
                        </a:spcAft>
                        <a:buNone/>
                      </a:pPr>
                      <a:endParaRPr lang="en-US" sz="1100" b="1" kern="0" spc="50" dirty="0">
                        <a:solidFill>
                          <a:srgbClr val="44546A"/>
                        </a:solidFill>
                        <a:latin typeface="Arial" pitchFamily="34"/>
                      </a:endParaRPr>
                    </a:p>
                    <a:p>
                      <a:pPr lvl="0">
                        <a:spcAft>
                          <a:spcPts val="1200"/>
                        </a:spcAft>
                        <a:buNone/>
                      </a:pPr>
                      <a:r>
                        <a:rPr lang="en-US" sz="1100" b="1" kern="0" spc="50" dirty="0">
                          <a:solidFill>
                            <a:srgbClr val="44546A"/>
                          </a:solidFill>
                          <a:latin typeface="Arial" pitchFamily="34"/>
                        </a:rPr>
                        <a:t>Methodology</a:t>
                      </a:r>
                      <a:endParaRPr lang="en-GB" sz="1100" b="1" kern="0" spc="50" dirty="0">
                        <a:solidFill>
                          <a:srgbClr val="44546A"/>
                        </a:solidFill>
                        <a:latin typeface="Century Schoolbook" pitchFamily="18"/>
                      </a:endParaRPr>
                    </a:p>
                    <a:p>
                      <a:pPr lvl="0">
                        <a:spcAft>
                          <a:spcPts val="1200"/>
                        </a:spcAft>
                        <a:buNone/>
                      </a:pPr>
                      <a:r>
                        <a:rPr lang="en-GB" sz="1100" dirty="0">
                          <a:latin typeface="Arial" pitchFamily="34"/>
                          <a:ea typeface="Century Schoolbook" pitchFamily="18"/>
                          <a:cs typeface="Arial" pitchFamily="34"/>
                        </a:rPr>
                        <a:t>This study uses a secondary qualitative research design through a systematic literature review (Snyder, 2019). The research focuses on peer-reviewed empirical studies exploring barriers to the diagnosis of ADHD and Autism Spectrum Disorder in girls and young women in the UK. A systematic approach was selected because it allows relevant evidence to be identified, critically reviewed and synthesised in a structured and transparent way. Studies are selected using predefined inclusion and exclusion criteria to ensure that the evidence is relevant to the research aim and objectives.</a:t>
                      </a:r>
                    </a:p>
                  </a:txBody>
                  <a:tcPr marL="53236" marR="5323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chemeClr val="tx2">
                        <a:lumMod val="10000"/>
                        <a:lumOff val="90000"/>
                      </a:schemeClr>
                    </a:solidFill>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08433421"/>
                  </a:ext>
                </a:extLst>
              </a:tr>
              <a:tr h="157413">
                <a:tc vMerge="1">
                  <a:txBody>
                    <a:bodyPr/>
                    <a:lstStyle/>
                    <a:p>
                      <a:endParaRPr lang="en-GB"/>
                    </a:p>
                  </a:txBody>
                  <a:tcPr/>
                </a:tc>
                <a:tc vMerge="1">
                  <a:txBody>
                    <a:bodyPr/>
                    <a:lstStyle/>
                    <a:p>
                      <a:endParaRPr lang="en-GB"/>
                    </a:p>
                  </a:txBody>
                  <a:tcPr/>
                </a:tc>
                <a:tc>
                  <a:txBody>
                    <a:bodyPr/>
                    <a:lstStyle/>
                    <a:p>
                      <a:pPr lvl="0">
                        <a:spcAft>
                          <a:spcPts val="1100"/>
                        </a:spcAft>
                        <a:buNone/>
                      </a:pPr>
                      <a:r>
                        <a:rPr lang="en-US" sz="800" dirty="0">
                          <a:latin typeface="Arial" pitchFamily="34"/>
                          <a:ea typeface="Century Schoolbook" pitchFamily="18"/>
                          <a:cs typeface="Times New Roman" pitchFamily="18"/>
                        </a:rPr>
                        <a:t> </a:t>
                      </a:r>
                      <a:endParaRPr lang="en-GB" sz="800" dirty="0">
                        <a:latin typeface="Century Schoolbook" pitchFamily="18"/>
                        <a:ea typeface="Century Schoolbook" pitchFamily="18"/>
                        <a:cs typeface="Times New Roman" pitchFamily="18"/>
                      </a:endParaRPr>
                    </a:p>
                  </a:txBody>
                  <a:tcPr marL="53236" marR="5323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chemeClr val="accent5">
                        <a:lumMod val="20000"/>
                        <a:lumOff val="80000"/>
                      </a:schemeClr>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2461263974"/>
                  </a:ext>
                </a:extLst>
              </a:tr>
              <a:tr h="2157142">
                <a:tc vMerge="1">
                  <a:txBody>
                    <a:bodyPr/>
                    <a:lstStyle/>
                    <a:p>
                      <a:endParaRPr lang="en-GB"/>
                    </a:p>
                  </a:txBody>
                  <a:tcPr/>
                </a:tc>
                <a:tc vMerge="1">
                  <a:txBody>
                    <a:bodyPr/>
                    <a:lstStyle/>
                    <a:p>
                      <a:endParaRPr lang="en-GB"/>
                    </a:p>
                  </a:txBody>
                  <a:tcPr/>
                </a:tc>
                <a:tc>
                  <a:txBody>
                    <a:bodyPr/>
                    <a:lstStyle/>
                    <a:p>
                      <a:pPr lvl="0">
                        <a:spcAft>
                          <a:spcPts val="1100"/>
                        </a:spcAft>
                        <a:buNone/>
                      </a:pPr>
                      <a:endParaRPr lang="en-US" sz="1100" b="1" u="sng" dirty="0">
                        <a:latin typeface="Arial" pitchFamily="34"/>
                        <a:ea typeface="Century Schoolbook" pitchFamily="18"/>
                        <a:cs typeface="Times New Roman" pitchFamily="18"/>
                      </a:endParaRPr>
                    </a:p>
                    <a:p>
                      <a:pPr lvl="0">
                        <a:spcAft>
                          <a:spcPts val="1100"/>
                        </a:spcAft>
                        <a:buNone/>
                      </a:pPr>
                      <a:r>
                        <a:rPr lang="en-US" sz="1100" b="1" u="sng" dirty="0">
                          <a:latin typeface="Arial" pitchFamily="34"/>
                          <a:ea typeface="Century Schoolbook" pitchFamily="18"/>
                          <a:cs typeface="Times New Roman" pitchFamily="18"/>
                        </a:rPr>
                        <a:t>Data Collection Method</a:t>
                      </a:r>
                    </a:p>
                    <a:p>
                      <a:pPr lvl="0">
                        <a:spcAft>
                          <a:spcPts val="1100"/>
                        </a:spcAft>
                        <a:buNone/>
                      </a:pPr>
                      <a:r>
                        <a:rPr lang="en-GB" sz="1100" b="0" u="none" dirty="0">
                          <a:latin typeface="Arial" pitchFamily="34"/>
                          <a:ea typeface="Century Schoolbook" pitchFamily="18"/>
                          <a:cs typeface="Times New Roman" pitchFamily="18"/>
                        </a:rPr>
                        <a:t>Data will be collected through systematic searches of academic databases and scholarly sources. Boolean search terms will combine keywords such as “ADHD”, “autism”, “ASD”, “girls”, “young women”, “diagnosis”, “diagnostic barriers”, “misdiagnosis”, “delayed diagnosis” and “UK”. Approximately ten peer-reviewed primary studies published between 2016 and 2026 will be selected. Studies will be screened against inclusion and exclusion criteria, with quality assessed using the CASP appraisal tool (CASP, 2018).</a:t>
                      </a:r>
                      <a:endParaRPr lang="en-US" sz="1100" b="0" u="none" dirty="0">
                        <a:latin typeface="Arial" pitchFamily="34"/>
                        <a:ea typeface="Century Schoolbook" pitchFamily="18"/>
                        <a:cs typeface="Times New Roman" pitchFamily="18"/>
                      </a:endParaRPr>
                    </a:p>
                    <a:p>
                      <a:pPr lvl="0">
                        <a:spcAft>
                          <a:spcPts val="1100"/>
                        </a:spcAft>
                        <a:buNone/>
                      </a:pPr>
                      <a:r>
                        <a:rPr lang="en-US" sz="800" dirty="0">
                          <a:latin typeface="Arial" pitchFamily="34"/>
                          <a:ea typeface="Century Schoolbook" pitchFamily="18"/>
                          <a:cs typeface="Times New Roman" pitchFamily="18"/>
                        </a:rPr>
                        <a:t> </a:t>
                      </a:r>
                      <a:endParaRPr lang="en-GB" sz="800" dirty="0">
                        <a:latin typeface="Century Schoolbook" pitchFamily="18"/>
                        <a:ea typeface="Century Schoolbook" pitchFamily="18"/>
                        <a:cs typeface="Times New Roman" pitchFamily="18"/>
                      </a:endParaRPr>
                    </a:p>
                  </a:txBody>
                  <a:tcPr marL="53236" marR="53236"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chemeClr val="tx2">
                        <a:lumMod val="10000"/>
                        <a:lumOff val="90000"/>
                      </a:schemeClr>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2221862043"/>
                  </a:ext>
                </a:extLst>
              </a:tr>
            </a:tbl>
          </a:graphicData>
        </a:graphic>
      </p:graphicFrame>
      <p:pic>
        <p:nvPicPr>
          <p:cNvPr id="3" name="Picture 9">
            <a:extLst>
              <a:ext uri="{FF2B5EF4-FFF2-40B4-BE49-F238E27FC236}">
                <a16:creationId xmlns:a16="http://schemas.microsoft.com/office/drawing/2014/main" id="{A37C898D-5342-B262-C65D-CFE2A12D29BA}"/>
              </a:ext>
            </a:extLst>
          </p:cNvPr>
          <p:cNvPicPr>
            <a:picLocks noChangeAspect="1"/>
          </p:cNvPicPr>
          <p:nvPr/>
        </p:nvPicPr>
        <p:blipFill>
          <a:blip r:embed="rId2"/>
          <a:stretch>
            <a:fillRect/>
          </a:stretch>
        </p:blipFill>
        <p:spPr>
          <a:xfrm>
            <a:off x="85891" y="122831"/>
            <a:ext cx="3626298" cy="3551598"/>
          </a:xfrm>
          <a:prstGeom prst="rect">
            <a:avLst/>
          </a:prstGeom>
          <a:noFill/>
          <a:ln cap="flat">
            <a:noFill/>
          </a:ln>
        </p:spPr>
      </p:pic>
      <p:pic>
        <p:nvPicPr>
          <p:cNvPr id="4" name="Picture 13">
            <a:extLst>
              <a:ext uri="{FF2B5EF4-FFF2-40B4-BE49-F238E27FC236}">
                <a16:creationId xmlns:a16="http://schemas.microsoft.com/office/drawing/2014/main" id="{BF83693E-DFCD-69E2-03A1-56DBE7B84EC0}"/>
              </a:ext>
            </a:extLst>
          </p:cNvPr>
          <p:cNvPicPr>
            <a:picLocks noChangeAspect="1"/>
          </p:cNvPicPr>
          <p:nvPr/>
        </p:nvPicPr>
        <p:blipFill>
          <a:blip r:embed="rId3"/>
          <a:stretch>
            <a:fillRect/>
          </a:stretch>
        </p:blipFill>
        <p:spPr>
          <a:xfrm>
            <a:off x="8263725" y="122831"/>
            <a:ext cx="3739484" cy="1931157"/>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2B23F347-049A-184F-A639-4EF12DCFBCB8}"/>
              </a:ext>
            </a:extLst>
          </p:cNvPr>
          <p:cNvSpPr txBox="1"/>
          <p:nvPr/>
        </p:nvSpPr>
        <p:spPr>
          <a:xfrm>
            <a:off x="225188" y="129652"/>
            <a:ext cx="11331647" cy="178510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dirty="0">
                <a:solidFill>
                  <a:srgbClr val="000000"/>
                </a:solidFill>
                <a:uFillTx/>
                <a:latin typeface="Arial" pitchFamily="34"/>
                <a:cs typeface="Arial" pitchFamily="34"/>
              </a:rPr>
              <a:t>References</a:t>
            </a:r>
            <a:r>
              <a:rPr lang="en-GB" sz="1100" b="0" i="0" u="none" strike="noStrike" kern="1200" cap="none" spc="0" baseline="0" dirty="0">
                <a:solidFill>
                  <a:srgbClr val="000000"/>
                </a:solidFill>
                <a:uFillTx/>
                <a:latin typeface="Arial" pitchFamily="34"/>
                <a:cs typeface="Arial" pitchFamily="34"/>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Braun, V. and Clarke, V. (2006) ‘</a:t>
            </a:r>
            <a:r>
              <a:rPr lang="en-GB" sz="1100" b="0" i="1" u="none" strike="noStrike" kern="1200" cap="none" spc="0" baseline="0" dirty="0">
                <a:solidFill>
                  <a:srgbClr val="000000"/>
                </a:solidFill>
                <a:uFillTx/>
                <a:latin typeface="Arial" pitchFamily="34"/>
                <a:cs typeface="Arial" pitchFamily="34"/>
              </a:rPr>
              <a:t>Using thematic analysis in psychology’, Qualitative Research in Psychology</a:t>
            </a:r>
            <a:r>
              <a:rPr lang="en-GB" sz="1100" b="0" i="0" u="none" strike="noStrike" kern="1200" cap="none" spc="0" baseline="0" dirty="0">
                <a:solidFill>
                  <a:srgbClr val="000000"/>
                </a:solidFill>
                <a:uFillTx/>
                <a:latin typeface="Arial" pitchFamily="34"/>
                <a:cs typeface="Arial" pitchFamily="34"/>
              </a:rPr>
              <a:t>, 3(2), pp. 77–101.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Critical Appraisal Skills Programme (CASP) (2018) </a:t>
            </a:r>
            <a:r>
              <a:rPr lang="en-GB" sz="1100" b="0" i="1" u="none" strike="noStrike" kern="1200" cap="none" spc="0" baseline="0" dirty="0">
                <a:solidFill>
                  <a:srgbClr val="000000"/>
                </a:solidFill>
                <a:uFillTx/>
                <a:latin typeface="Arial" pitchFamily="34"/>
                <a:cs typeface="Arial" pitchFamily="34"/>
              </a:rPr>
              <a:t>CASP Qualitative Checklist</a:t>
            </a:r>
            <a:r>
              <a:rPr lang="en-GB" sz="1100" b="0" i="0" u="none" strike="noStrike" kern="1200" cap="none" spc="0" baseline="0" dirty="0">
                <a:solidFill>
                  <a:srgbClr val="000000"/>
                </a:solidFill>
                <a:uFillTx/>
                <a:latin typeface="Arial" pitchFamily="34"/>
                <a:cs typeface="Arial" pitchFamily="34"/>
              </a:rPr>
              <a:t>. Oxford: CASP.</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Page, M.J. et al. (2021) ‘The PRISMA 2020 statement: an updated guideline for reporting systematic reviews</a:t>
            </a:r>
            <a:r>
              <a:rPr lang="en-GB" sz="1100" b="0" i="1" u="none" strike="noStrike" kern="1200" cap="none" spc="0" baseline="0" dirty="0">
                <a:solidFill>
                  <a:srgbClr val="000000"/>
                </a:solidFill>
                <a:uFillTx/>
                <a:latin typeface="Arial" pitchFamily="34"/>
                <a:cs typeface="Arial" pitchFamily="34"/>
              </a:rPr>
              <a:t>’, BMJ</a:t>
            </a:r>
            <a:r>
              <a:rPr lang="en-GB" sz="1100" b="0" i="0" u="none" strike="noStrike" kern="1200" cap="none" spc="0" baseline="0" dirty="0">
                <a:solidFill>
                  <a:srgbClr val="000000"/>
                </a:solidFill>
                <a:uFillTx/>
                <a:latin typeface="Arial" pitchFamily="34"/>
                <a:cs typeface="Arial" pitchFamily="34"/>
              </a:rPr>
              <a:t>, 372, n71.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Snyder, H. (2019) ‘Literature review as a research methodology: An overview and guidelines’, </a:t>
            </a:r>
            <a:r>
              <a:rPr lang="en-GB" sz="1100" b="0" i="1" u="none" strike="noStrike" kern="1200" cap="none" spc="0" baseline="0" dirty="0">
                <a:solidFill>
                  <a:srgbClr val="000000"/>
                </a:solidFill>
                <a:uFillTx/>
                <a:latin typeface="Arial" pitchFamily="34"/>
                <a:cs typeface="Arial" pitchFamily="34"/>
              </a:rPr>
              <a:t>Journal of Business Research</a:t>
            </a:r>
            <a:r>
              <a:rPr lang="en-GB" sz="1100" b="0" i="0" u="none" strike="noStrike" kern="1200" cap="none" spc="0" baseline="0" dirty="0">
                <a:solidFill>
                  <a:srgbClr val="000000"/>
                </a:solidFill>
                <a:uFillTx/>
                <a:latin typeface="Arial" pitchFamily="34"/>
                <a:cs typeface="Arial" pitchFamily="34"/>
              </a:rPr>
              <a:t>, 104, pp. 333–339.</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82</TotalTime>
  <Words>651</Words>
  <Application>Microsoft Office PowerPoint</Application>
  <PresentationFormat>Widescreen</PresentationFormat>
  <Paragraphs>41</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Century Schoolbook</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Carla Almada Cardoso (1818222)</dc:creator>
  <cp:lastModifiedBy>Carla Almada Cardoso (1818222)</cp:lastModifiedBy>
  <cp:revision>3</cp:revision>
  <dcterms:created xsi:type="dcterms:W3CDTF">2026-10-21T14:29:24Z</dcterms:created>
  <dcterms:modified xsi:type="dcterms:W3CDTF">2026-10-23T09:08:58Z</dcterms:modified>
</cp:coreProperties>
</file>