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66" r:id="rId2"/>
    <p:sldId id="256" r:id="rId3"/>
    <p:sldId id="257" r:id="rId4"/>
    <p:sldId id="268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BC054E-B7D3-E54D-8C0B-DD687FCF92DA}" v="16" dt="2025-11-09T22:25:15.96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E25E649-3F16-4E02-A733-19D2CDBF48F0}" styleName="Medium Style 3 –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5BE263C-DBD7-4A20-BB59-AAB30ACAA65A}" styleName="Medium Style 3 –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B344D84-9AFB-497E-A393-DC336BA19D2E}" styleName="Medium Style 3 –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B9631B5-78F2-41C9-869B-9F39066F8104}" styleName="Medium Style 3 –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Medium Style 3 –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A488322-F2BA-4B5B-9748-0D474271808F}" styleName="Medium Style 3 –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9216"/>
    <p:restoredTop sz="94587"/>
  </p:normalViewPr>
  <p:slideViewPr>
    <p:cSldViewPr snapToGrid="0">
      <p:cViewPr varScale="1">
        <p:scale>
          <a:sx n="76" d="100"/>
          <a:sy n="76" d="100"/>
        </p:scale>
        <p:origin x="216" y="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ssara Maria Sa Si Vieira (2431198)" userId="937cc800-273e-4a25-af21-5c506193b90e" providerId="ADAL" clId="{F2BC054E-B7D3-E54D-8C0B-DD687FCF92DA}"/>
    <pc:docChg chg="custSel modSld">
      <pc:chgData name="Jussara Maria Sa Si Vieira (2431198)" userId="937cc800-273e-4a25-af21-5c506193b90e" providerId="ADAL" clId="{F2BC054E-B7D3-E54D-8C0B-DD687FCF92DA}" dt="2025-11-09T22:26:16.072" v="111" actId="20577"/>
      <pc:docMkLst>
        <pc:docMk/>
      </pc:docMkLst>
      <pc:sldChg chg="modSp mod">
        <pc:chgData name="Jussara Maria Sa Si Vieira (2431198)" userId="937cc800-273e-4a25-af21-5c506193b90e" providerId="ADAL" clId="{F2BC054E-B7D3-E54D-8C0B-DD687FCF92DA}" dt="2025-11-05T11:23:23.743" v="63" actId="20577"/>
        <pc:sldMkLst>
          <pc:docMk/>
          <pc:sldMk cId="796884830" sldId="257"/>
        </pc:sldMkLst>
        <pc:spChg chg="mod">
          <ac:chgData name="Jussara Maria Sa Si Vieira (2431198)" userId="937cc800-273e-4a25-af21-5c506193b90e" providerId="ADAL" clId="{F2BC054E-B7D3-E54D-8C0B-DD687FCF92DA}" dt="2025-11-05T11:23:23.743" v="63" actId="20577"/>
          <ac:spMkLst>
            <pc:docMk/>
            <pc:sldMk cId="796884830" sldId="257"/>
            <ac:spMk id="3" creationId="{93A650FD-235C-A874-5E61-50DAAF6913C3}"/>
          </ac:spMkLst>
        </pc:spChg>
      </pc:sldChg>
      <pc:sldChg chg="modSp mod">
        <pc:chgData name="Jussara Maria Sa Si Vieira (2431198)" userId="937cc800-273e-4a25-af21-5c506193b90e" providerId="ADAL" clId="{F2BC054E-B7D3-E54D-8C0B-DD687FCF92DA}" dt="2025-11-05T12:00:41.095" v="84" actId="20577"/>
        <pc:sldMkLst>
          <pc:docMk/>
          <pc:sldMk cId="3714695641" sldId="260"/>
        </pc:sldMkLst>
        <pc:spChg chg="mod">
          <ac:chgData name="Jussara Maria Sa Si Vieira (2431198)" userId="937cc800-273e-4a25-af21-5c506193b90e" providerId="ADAL" clId="{F2BC054E-B7D3-E54D-8C0B-DD687FCF92DA}" dt="2025-11-05T12:00:41.095" v="84" actId="20577"/>
          <ac:spMkLst>
            <pc:docMk/>
            <pc:sldMk cId="3714695641" sldId="260"/>
            <ac:spMk id="32" creationId="{ADA2DD72-45EF-4F9A-DE8C-35AF84205EEB}"/>
          </ac:spMkLst>
        </pc:spChg>
      </pc:sldChg>
      <pc:sldChg chg="modSp mod">
        <pc:chgData name="Jussara Maria Sa Si Vieira (2431198)" userId="937cc800-273e-4a25-af21-5c506193b90e" providerId="ADAL" clId="{F2BC054E-B7D3-E54D-8C0B-DD687FCF92DA}" dt="2025-11-09T22:26:16.072" v="111" actId="20577"/>
        <pc:sldMkLst>
          <pc:docMk/>
          <pc:sldMk cId="751954850" sldId="261"/>
        </pc:sldMkLst>
        <pc:graphicFrameChg chg="mod modGraphic">
          <ac:chgData name="Jussara Maria Sa Si Vieira (2431198)" userId="937cc800-273e-4a25-af21-5c506193b90e" providerId="ADAL" clId="{F2BC054E-B7D3-E54D-8C0B-DD687FCF92DA}" dt="2025-11-09T22:26:16.072" v="111" actId="20577"/>
          <ac:graphicFrameMkLst>
            <pc:docMk/>
            <pc:sldMk cId="751954850" sldId="261"/>
            <ac:graphicFrameMk id="4" creationId="{AF7DD6E2-4509-E7BA-E86F-E244D81197CC}"/>
          </ac:graphicFrameMkLst>
        </pc:graphicFrameChg>
      </pc:sldChg>
      <pc:sldChg chg="modSp mod">
        <pc:chgData name="Jussara Maria Sa Si Vieira (2431198)" userId="937cc800-273e-4a25-af21-5c506193b90e" providerId="ADAL" clId="{F2BC054E-B7D3-E54D-8C0B-DD687FCF92DA}" dt="2025-11-05T11:38:00.617" v="78" actId="113"/>
        <pc:sldMkLst>
          <pc:docMk/>
          <pc:sldMk cId="3287174386" sldId="268"/>
        </pc:sldMkLst>
        <pc:spChg chg="mod">
          <ac:chgData name="Jussara Maria Sa Si Vieira (2431198)" userId="937cc800-273e-4a25-af21-5c506193b90e" providerId="ADAL" clId="{F2BC054E-B7D3-E54D-8C0B-DD687FCF92DA}" dt="2025-11-05T11:38:00.617" v="78" actId="113"/>
          <ac:spMkLst>
            <pc:docMk/>
            <pc:sldMk cId="3287174386" sldId="268"/>
            <ac:spMk id="3" creationId="{6AB3EBBE-46DD-BC96-8F56-4D578C475D3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AB6036-CE4F-FC49-B25C-6DAE46710089}" type="datetimeFigureOut">
              <a:rPr lang="en-US" smtClean="0"/>
              <a:t>11/4/25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14C679-AF37-1442-80B7-3BED476E79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95771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14C679-AF37-1442-80B7-3BED476E79C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5893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34F8A-6B75-9F75-9710-DACC92916E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F353F3-DBB9-990E-5BBD-700C1C094A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9FB894-B4D3-D686-4755-C977B10D26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CA9AB-1560-2D42-A0B2-E1902321EA9D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2B5B5-D3EC-B507-7C19-406CFB349B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6DD99-9942-4159-71B0-58A3EF5D77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D3EF3-087A-B941-A616-4BF38E9C6F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53438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71BAD-02B8-01BF-DDBE-1B42607348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4D19C3-F6DC-775F-E7C8-FD279D5A95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265FF1-D63F-7077-C71E-33B78A12BA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CA9AB-1560-2D42-A0B2-E1902321EA9D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7F690C-1A82-BA91-0A70-5F9CA7400C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DC475-731F-1887-D5A4-4FABC478C1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D3EF3-087A-B941-A616-4BF38E9C6F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18592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A578B-5552-4833-7E66-E980386130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F35943-A431-7355-B70C-C651683836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CFF303-D3FC-0A90-D0F1-9E007F085D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CA9AB-1560-2D42-A0B2-E1902321EA9D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154D9E-444C-C35A-87D4-DD13DB9726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9E2D1-D470-DCB1-7C0E-6D799DD5E7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D3EF3-087A-B941-A616-4BF38E9C6F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7503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B67CF-5BD9-FE40-9F26-8CED4050C8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F90A93-4C75-158C-B9D6-4897C0029C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53F7B8-63B5-6797-A32A-73E23B141E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8F57E2-93A6-4B5F-5E25-208DC4D91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CA9AB-1560-2D42-A0B2-E1902321EA9D}" type="datetimeFigureOut">
              <a:rPr lang="en-US" smtClean="0"/>
              <a:t>11/4/25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107174-1D1E-B610-08A1-EAD3BC215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D635EA-7E9F-D97F-E74A-06A68B791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D3EF3-087A-B941-A616-4BF38E9C6F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3883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9ADDC-FB0B-C2BF-453B-93D817398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DB66D3-C144-4BA4-1AA5-6398F9C578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340936-58B2-ACB5-8D32-68E970C1DF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338E765-17E8-C5D1-59C3-2F75AF7771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15C5D2C-4B30-15AE-F639-D7E65E5274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BE3A0E8-DC3B-BEE7-B179-767C319B88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CA9AB-1560-2D42-A0B2-E1902321EA9D}" type="datetimeFigureOut">
              <a:rPr lang="en-US" smtClean="0"/>
              <a:t>11/4/25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E49C2ED-99BC-F284-9EC9-6E42DCEF9D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B46D3F-3E46-C826-B70F-21F28DBC18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D3EF3-087A-B941-A616-4BF38E9C6F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1288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00CA5-5168-6967-E6BA-04087860A6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CC7E6A-0C17-BE4F-37DA-2E44A06E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CA9AB-1560-2D42-A0B2-E1902321EA9D}" type="datetimeFigureOut">
              <a:rPr lang="en-US" smtClean="0"/>
              <a:t>11/4/25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C52594-E489-3EFA-8BF3-053429721C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C0A27B-3A48-5E5D-302C-215BBEC2B0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D3EF3-087A-B941-A616-4BF38E9C6F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844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71EB946-30F1-117C-1E86-057020BA7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CA9AB-1560-2D42-A0B2-E1902321EA9D}" type="datetimeFigureOut">
              <a:rPr lang="en-US" smtClean="0"/>
              <a:t>11/4/25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810B61-C56B-E328-5A4F-D85DE6A307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B8496E-D491-12D9-1629-D5B96D816B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D3EF3-087A-B941-A616-4BF38E9C6F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601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D4967-2D46-9253-433B-A1D550745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A65EDD-3875-81AD-9269-4B5607E86B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2F271D-6532-9129-357D-6A2C6D58A7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F5C105-92C8-362E-E941-77E568F772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CA9AB-1560-2D42-A0B2-E1902321EA9D}" type="datetimeFigureOut">
              <a:rPr lang="en-US" smtClean="0"/>
              <a:t>11/4/25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BD1AE2-254A-7B75-5061-0C9E731B07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AD6B05-03CB-B05A-CFEF-E5196F5368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D3EF3-087A-B941-A616-4BF38E9C6F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1624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8F002-968C-00A1-690D-60F9655C7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727C2F-3A3A-7114-C813-811A19BF15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DBA232-B1AC-5DDF-C435-209A069FBB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C28A40-C1FF-53CE-4993-BD851F50FB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CA9AB-1560-2D42-A0B2-E1902321EA9D}" type="datetimeFigureOut">
              <a:rPr lang="en-US" smtClean="0"/>
              <a:t>11/4/25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7066BE-1F56-87C8-A1A3-0FCFE6EA5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E41F27-2DF7-91F7-6E8C-F7ED745BE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D3EF3-087A-B941-A616-4BF38E9C6F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5539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6CA09-9F48-7D64-3A67-5D5131610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CD1BFC-8363-D1EC-C436-2D7A391462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DC2514-00E9-1DAF-7A7B-70F8E02AB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CA9AB-1560-2D42-A0B2-E1902321EA9D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6444CB-859B-0071-4558-A4BAD5D3C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E5588F-9F17-FE76-64C3-2E5438C3E1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D3EF3-087A-B941-A616-4BF38E9C6F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0152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BDAE3D4-50C1-5E90-8FE8-47FB5EDBF7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600409-B90C-96F5-BC92-24C49E6F24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48BB5C-535C-A116-0994-E594CB8E48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CA9AB-1560-2D42-A0B2-E1902321EA9D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2618B9-8D0F-FB7E-B0FE-B420C9955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672B66-B60F-40F2-FC6C-6C4059FA57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D3EF3-087A-B941-A616-4BF38E9C6F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11787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77518E2-C13F-5704-1EA6-70B8391A0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27B3B-40CA-A2D8-24E8-56C2423A59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8D4DE1-B14B-D4EF-81EB-7B1E92BBF4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E9CA9AB-1560-2D42-A0B2-E1902321EA9D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080127-0384-79AB-090A-19D7090E67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C97531-60BF-C714-0B9D-367FB91A46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37D3EF3-087A-B941-A616-4BF38E9C6F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34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file:///Suh,%20J.%20(2014).%20Theory%20and%20reality%20of%20integrated%20rice&#8211;duck%20farming%20in%20Asian%20developing%20countries/%20A%20systematic%20review%20and%20SWOT%20analysis.%20Agricultural%20Systems,%20125,%2074-81." TargetMode="External"/><Relationship Id="rId2" Type="http://schemas.openxmlformats.org/officeDocument/2006/relationships/hyperlink" Target="file:///Sabbaghi,%20Asghar,%20and%20Ganesh%20Vaidyanathan.%20%22SWOT%20analysis%20and%20theory%20of%20constraint%20in%20information%20technology%20projects.%22%20Information%20systems%20education%20journal%202.23%20(2004)/%201-19.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file:///Puyt,%20R.,%20Lie,%20F.%20B.,%20De%20Graaf,%20F.%20J.,%20&amp;%20Wilderom,%20C.%20P.%20(2020).%20Origins%20of%20SWOT%20analysis.%20In%20Academy%20of%20management%20proceedings%20(Vol.%202020,%20No.%201,%20p.%2017416).%20Briarcliff%20Manor,%20NY%2010510/%20Academy%20of%20Management." TargetMode="External"/><Relationship Id="rId5" Type="http://schemas.openxmlformats.org/officeDocument/2006/relationships/hyperlink" Target="Sarsby,%20A.%20(2016).%20SWOT%20analysis.%20Lulu.%20com." TargetMode="External"/><Relationship Id="rId4" Type="http://schemas.openxmlformats.org/officeDocument/2006/relationships/hyperlink" Target="Valentin,%20E.%20K.%20(2001).%20SWOT%20analysis%20from%20a%20resource-based%20view.%20Journal%20of%20marketing%20theory%20and%20practice,%209(2),%2054-69.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urful carved figures of humans">
            <a:extLst>
              <a:ext uri="{FF2B5EF4-FFF2-40B4-BE49-F238E27FC236}">
                <a16:creationId xmlns:a16="http://schemas.microsoft.com/office/drawing/2014/main" id="{6248FF27-7776-9A59-875D-59C3B3701CF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21052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A5FF857-DF47-F6C5-65AF-756958004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600" b="1">
                <a:solidFill>
                  <a:srgbClr val="FFFFFF"/>
                </a:solidFill>
              </a:rPr>
              <a:t>Introduction to Professional Career Development within Health and Social Care</a:t>
            </a:r>
          </a:p>
        </p:txBody>
      </p:sp>
    </p:spTree>
    <p:extLst>
      <p:ext uri="{BB962C8B-B14F-4D97-AF65-F5344CB8AC3E}">
        <p14:creationId xmlns:p14="http://schemas.microsoft.com/office/powerpoint/2010/main" val="13681582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954CC340-E2F2-8EBB-9B17-85C151F8E2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8541" y="591671"/>
            <a:ext cx="10865224" cy="5576047"/>
          </a:xfrm>
        </p:spPr>
        <p:txBody>
          <a:bodyPr/>
          <a:lstStyle/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No:</a:t>
            </a:r>
            <a:r>
              <a:rPr lang="en-GB" altLang="en-US" b="1" i="1" dirty="0"/>
              <a:t>  ASSIGNMENT 1</a:t>
            </a:r>
          </a:p>
          <a:p>
            <a:r>
              <a:rPr lang="en-GB" altLang="en-US" u="sng"/>
              <a:t>Student Name:</a:t>
            </a:r>
            <a:r>
              <a:rPr lang="en-GB" altLang="en-US" u="sng" dirty="0"/>
              <a:t> </a:t>
            </a:r>
            <a:r>
              <a:rPr lang="en-GB" altLang="en-US" b="1" i="1"/>
              <a:t> </a:t>
            </a:r>
            <a:r>
              <a:rPr lang="en-GB" altLang="en-US" b="1" i="1" dirty="0"/>
              <a:t>Jussara Maria Sa Si Vieira</a:t>
            </a:r>
          </a:p>
          <a:p>
            <a:r>
              <a:rPr lang="en-GB" altLang="en-US" u="sng" dirty="0"/>
              <a:t>Student ID:  </a:t>
            </a:r>
            <a:r>
              <a:rPr lang="en-GB" altLang="en-US" b="1" u="sng" dirty="0"/>
              <a:t>2431198</a:t>
            </a:r>
            <a:endParaRPr lang="en-GB" altLang="en-US" b="1" i="1" dirty="0"/>
          </a:p>
          <a:p>
            <a:r>
              <a:rPr lang="en-GB" altLang="en-US" u="sng" dirty="0"/>
              <a:t>Lecturer’s Name: </a:t>
            </a:r>
            <a:r>
              <a:rPr lang="en-GB" altLang="en-US" b="1" u="sng" dirty="0"/>
              <a:t>Jack Odette</a:t>
            </a:r>
          </a:p>
          <a:p>
            <a:endParaRPr lang="en-GB" b="1" u="sng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752E2C-9622-5F20-B308-CBB2BCAF06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200" y="3149600"/>
            <a:ext cx="2387600" cy="55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25313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83E32-6E89-AD39-D469-FC557C016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A650FD-235C-A874-5E61-50DAAF6913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Used IA only for grammar</a:t>
            </a:r>
          </a:p>
        </p:txBody>
      </p:sp>
    </p:spTree>
    <p:extLst>
      <p:ext uri="{BB962C8B-B14F-4D97-AF65-F5344CB8AC3E}">
        <p14:creationId xmlns:p14="http://schemas.microsoft.com/office/powerpoint/2010/main" val="7968848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D471D-CC7A-2623-A798-18687C100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B3EBBE-46DD-BC96-8F56-4D578C475D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r>
              <a:rPr 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What is SWOT Analysis and why is it important to your personal and professional development?</a:t>
            </a:r>
          </a:p>
          <a:p>
            <a:r>
              <a:rPr 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Describe your own Strengths, Weakness, Opportunities and Threats</a:t>
            </a:r>
          </a:p>
          <a:p>
            <a:r>
              <a:rPr 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Explain how you could leverage your strengths to overcome your weaknesses and minimize threats</a:t>
            </a:r>
          </a:p>
          <a:p>
            <a:r>
              <a:rPr 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What opportunities are available to you, and how you utilize them with your strengths </a:t>
            </a:r>
          </a:p>
          <a:p>
            <a:r>
              <a:rPr 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r>
              <a:rPr 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  <a:p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/>
          </a:p>
          <a:p>
            <a:r>
              <a:rPr lang="en-US" sz="2800" b="1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nalysis</a:t>
            </a:r>
            <a:r>
              <a:rPr lang="en-US" sz="2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why is it important to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71743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2A6653-D73D-447D-88A9-291E58E54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sz="3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SWOT Analysis and why is it important to your personal and professional development?</a:t>
            </a:r>
          </a:p>
        </p:txBody>
      </p:sp>
      <p:sp>
        <p:nvSpPr>
          <p:cNvPr id="31" name="Arc 3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ADA2DD72-45EF-4F9A-DE8C-35AF84205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SWOT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is a strategy used to evaluate and reflect on our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Strengths (S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),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Opportunities (O), Weaknesses (w)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Threats (T)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of a market, product, project to help in decision making and strategic planning, in my case I am using this strategy to help me in the development of my academic and professional career.</a:t>
            </a:r>
          </a:p>
          <a:p>
            <a:pPr algn="ctr"/>
            <a:r>
              <a:rPr lang="en-GB" sz="1600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Puyt</a:t>
            </a:r>
            <a:r>
              <a:rPr lang="en-GB" sz="16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(2020).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strategy is important because it allows us to evaluate advantages, identify areas where I need to improve and take opportunities that exist in my academic or professional environment. This SWOT strategy is simple but effective, helping me make more informed and targeted decisions.</a:t>
            </a:r>
          </a:p>
          <a:p>
            <a:pPr algn="ctr"/>
            <a:r>
              <a:rPr lang="en-GB" sz="1600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Sarsby</a:t>
            </a:r>
            <a:r>
              <a:rPr lang="en-GB" sz="16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(2016). </a:t>
            </a:r>
            <a:r>
              <a:rPr lang="en-GB" sz="16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SWOT analysis</a:t>
            </a:r>
            <a:r>
              <a:rPr lang="en-GB" sz="16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46956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5105D448-4A6C-48A3-8C3C-71AF58F3E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025579F-C5D8-43BE-AF84-3E66A482C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2544415"/>
          </a:xfrm>
          <a:prstGeom prst="rect">
            <a:avLst/>
          </a:prstGeom>
          <a:ln>
            <a:noFill/>
          </a:ln>
          <a:effectLst>
            <a:outerShdw blurRad="203200" dist="88900" dir="5460000" sx="95000" sy="95000" algn="t" rotWithShape="0">
              <a:srgbClr val="000000">
                <a:alpha val="2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EF7C9B-1E7D-FB73-D100-0A4E62F02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799" y="137514"/>
            <a:ext cx="9963509" cy="1616529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Describe your own Strengths, Weakness, Opportunities and Threats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F7DD6E2-4509-E7BA-E86F-E244D81197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2683291"/>
              </p:ext>
            </p:extLst>
          </p:nvPr>
        </p:nvGraphicFramePr>
        <p:xfrm>
          <a:off x="829733" y="1437614"/>
          <a:ext cx="10529468" cy="5226162"/>
        </p:xfrm>
        <a:graphic>
          <a:graphicData uri="http://schemas.openxmlformats.org/drawingml/2006/table">
            <a:tbl>
              <a:tblPr firstRow="1" bandRow="1">
                <a:tableStyleId>{85BE263C-DBD7-4A20-BB59-AAB30ACAA65A}</a:tableStyleId>
              </a:tblPr>
              <a:tblGrid>
                <a:gridCol w="4817782">
                  <a:extLst>
                    <a:ext uri="{9D8B030D-6E8A-4147-A177-3AD203B41FA5}">
                      <a16:colId xmlns:a16="http://schemas.microsoft.com/office/drawing/2014/main" val="1553221554"/>
                    </a:ext>
                  </a:extLst>
                </a:gridCol>
                <a:gridCol w="5711686">
                  <a:extLst>
                    <a:ext uri="{9D8B030D-6E8A-4147-A177-3AD203B41FA5}">
                      <a16:colId xmlns:a16="http://schemas.microsoft.com/office/drawing/2014/main" val="3011679572"/>
                    </a:ext>
                  </a:extLst>
                </a:gridCol>
              </a:tblGrid>
              <a:tr h="2462806">
                <a:tc>
                  <a:txBody>
                    <a:bodyPr/>
                    <a:lstStyle/>
                    <a:p>
                      <a:r>
                        <a:rPr lang="en-US" sz="1600" dirty="0"/>
                        <a:t>Strengths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i="0" u="none" strike="noStrike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Good communication, empathy, and active listening skills with people from diverse backgrounds, motivated to make a positive difference.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i="0" u="none" strike="noStrike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Organised and responsible, with a strong interest in learning about and applying person-centred care.</a:t>
                      </a:r>
                    </a:p>
                    <a:p>
                      <a:endParaRPr lang="en-US" sz="1600" dirty="0"/>
                    </a:p>
                  </a:txBody>
                  <a:tcPr marL="81116" marR="81116" marT="40558" marB="40558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Weaknesses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Overthinking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practical experience in real healthcare settings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Tendency to feel anxious during oral presentations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Difficulty managing time between studies and personal life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Intovertid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1116" marR="81116" marT="40558" marB="40558"/>
                </a:tc>
                <a:extLst>
                  <a:ext uri="{0D108BD9-81ED-4DB2-BD59-A6C34878D82A}">
                    <a16:rowId xmlns:a16="http://schemas.microsoft.com/office/drawing/2014/main" val="4103122400"/>
                  </a:ext>
                </a:extLst>
              </a:tr>
              <a:tr h="2701157">
                <a:tc>
                  <a:txBody>
                    <a:bodyPr/>
                    <a:lstStyle/>
                    <a:p>
                      <a:r>
                        <a:rPr lang="en-US" sz="1600" b="1" dirty="0"/>
                        <a:t>Opportunities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i="0" u="none" strike="noStrike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Participation in internships and volunteer experiences in healthcare and social support institutions, with opportunities for networking with experienced professionals in the field.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i="0" u="none" strike="noStrike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Access to free courses, workshops, and training programs offered by the NHS or the university, focused on developing digital and technical skills in the healthcare sector.</a:t>
                      </a:r>
                    </a:p>
                    <a:p>
                      <a:endParaRPr lang="en-US" sz="1600" b="1" dirty="0"/>
                    </a:p>
                  </a:txBody>
                  <a:tcPr marL="81116" marR="81116" marT="40558" marB="40558"/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Treats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Emotional stress caused by difficult cases or demanding patients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Large workloads</a:t>
                      </a:r>
                      <a:endParaRPr lang="en-US" sz="16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1116" marR="81116" marT="40558" marB="40558"/>
                </a:tc>
                <a:extLst>
                  <a:ext uri="{0D108BD9-81ED-4DB2-BD59-A6C34878D82A}">
                    <a16:rowId xmlns:a16="http://schemas.microsoft.com/office/drawing/2014/main" val="29325919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19548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0DEBA-F39A-2482-D0BF-F9D0C9F68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123024"/>
          </a:xfrm>
        </p:spPr>
        <p:txBody>
          <a:bodyPr anchor="t">
            <a:normAutofit/>
          </a:bodyPr>
          <a:lstStyle/>
          <a:p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Explain how you could leverage your strengths to overcome your weaknesses and minimize threats</a:t>
            </a:r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FAF8737F-C6DA-EBE5-4ED9-E9E49B50F5E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919" r="12220" b="1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62409E-4B47-01A2-3903-27B0C3BD7E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Good communication helps me seek support and learn from others.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Empathy and active listening build positive and collaborative relationships.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Strong motivation to help others keeps me focused during challenges.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Organization and responsibility support effective time and task management.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Genuine interest in person-centred care encourages continuous learning.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These qualities help me compensate for limited experience and adapt to new situations.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They also reduce external threats and strengthen my overall performance.</a:t>
            </a:r>
          </a:p>
          <a:p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7503524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Picture 26" descr="Person holding a puzzle piece">
            <a:extLst>
              <a:ext uri="{FF2B5EF4-FFF2-40B4-BE49-F238E27FC236}">
                <a16:creationId xmlns:a16="http://schemas.microsoft.com/office/drawing/2014/main" id="{21083568-543B-AEEA-B923-E67D3168B6E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439" r="23113" b="-1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F6132A-0067-C04B-6B74-F721868A3C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US" sz="2500" b="1" dirty="0">
                <a:latin typeface="Arial" panose="020B0604020202020204" pitchFamily="34" charset="0"/>
                <a:cs typeface="Arial" panose="020B0604020202020204" pitchFamily="34" charset="0"/>
              </a:rPr>
              <a:t>What opportunities are available to you, and how you utilize them with your strengths </a:t>
            </a: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EA0B30D2-4E0D-5462-7993-D0E5912D5F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Gain practical experience through placements and training.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Build professional networks in health and social care.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Use communication and empathy to connect with service users and colleagues.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Apply motivation and interest in person-centred care to enhance learning.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Use organization and responsibility to balance study and practice.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Take every opportunity for personal and professional growth.</a:t>
            </a:r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9213333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8B2BA-4619-8F73-CDC1-2D4F17AD74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F378A-AFDD-CF04-22B0-C7FA7D95E3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Overall, this reflection supports my personal and professional development, helping me grow into a confident, responsible, and compassionate practitioner who can contribute positively to the wellbeing of others.</a:t>
            </a:r>
          </a:p>
          <a:p>
            <a:endParaRPr lang="en-GB" sz="1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356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37C04-C4E7-AAA1-9D4A-60A3AACBC2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4C5BBC-34C6-65C5-8B4C-A4D831E917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2"/>
              </a:rPr>
              <a:t>Sabbaghi</a:t>
            </a:r>
            <a:r>
              <a:rPr lang="en-GB" sz="18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2"/>
              </a:rPr>
              <a:t>, Asghar, and Ganesh Vaidyanathan. "SWOT analysis and theory of constraint in information technology projects." </a:t>
            </a:r>
            <a:r>
              <a:rPr lang="en-GB" sz="18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2"/>
              </a:rPr>
              <a:t>Information systems education journal</a:t>
            </a:r>
            <a:r>
              <a:rPr lang="en-GB" sz="18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2"/>
              </a:rPr>
              <a:t> 2.23 (2004): 1-19.</a:t>
            </a:r>
            <a:endParaRPr lang="en-GB" sz="1800" b="0" i="0" u="none" strike="noStrike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GB" sz="18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3"/>
              </a:rPr>
              <a:t>Suh, J. (2014). Theory and reality of integrated rice–duck farming in Asian developing countries: A systematic review and SWOT analysis. </a:t>
            </a:r>
            <a:r>
              <a:rPr lang="en-GB" sz="18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3"/>
              </a:rPr>
              <a:t>Agricultural Systems</a:t>
            </a:r>
            <a:r>
              <a:rPr lang="en-GB" sz="18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3"/>
              </a:rPr>
              <a:t>, </a:t>
            </a:r>
            <a:r>
              <a:rPr lang="en-GB" sz="18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3"/>
              </a:rPr>
              <a:t>125</a:t>
            </a:r>
            <a:r>
              <a:rPr lang="en-GB" sz="18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3"/>
              </a:rPr>
              <a:t>, 74-81.</a:t>
            </a:r>
            <a:endParaRPr lang="en-GB" sz="1800" b="0" i="0" u="none" strike="noStrike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GB" sz="18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4"/>
              </a:rPr>
              <a:t>Valentin, E. K. (2001). SWOT analysis from a resource-based view. </a:t>
            </a:r>
            <a:r>
              <a:rPr lang="en-GB" sz="18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4"/>
              </a:rPr>
              <a:t>Journal of marketing theory and practice</a:t>
            </a:r>
            <a:r>
              <a:rPr lang="en-GB" sz="18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4"/>
              </a:rPr>
              <a:t>, </a:t>
            </a:r>
            <a:r>
              <a:rPr lang="en-GB" sz="18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4"/>
              </a:rPr>
              <a:t>9</a:t>
            </a:r>
            <a:r>
              <a:rPr lang="en-GB" sz="18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4"/>
              </a:rPr>
              <a:t>(2), 54-69.</a:t>
            </a:r>
            <a:endParaRPr lang="en-GB" sz="1800" b="0" i="0" u="none" strike="noStrike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GB" sz="1800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5"/>
              </a:rPr>
              <a:t>Sarsby</a:t>
            </a:r>
            <a:r>
              <a:rPr lang="en-GB" sz="18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5"/>
              </a:rPr>
              <a:t>, A. (2016). </a:t>
            </a:r>
            <a:r>
              <a:rPr lang="en-GB" sz="18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5"/>
              </a:rPr>
              <a:t>SWOT analysis</a:t>
            </a:r>
            <a:r>
              <a:rPr lang="en-GB" sz="18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5"/>
              </a:rPr>
              <a:t>. Lulu. com.</a:t>
            </a:r>
            <a:endParaRPr lang="en-GB" sz="1800" b="0" i="0" u="none" strike="noStrike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GB" sz="1800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6"/>
              </a:rPr>
              <a:t>Puyt</a:t>
            </a:r>
            <a:r>
              <a:rPr lang="en-GB" sz="18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6"/>
              </a:rPr>
              <a:t>, R., Lie, F. B., De Graaf, F. J., &amp; </a:t>
            </a:r>
            <a:r>
              <a:rPr lang="en-GB" sz="1800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6"/>
              </a:rPr>
              <a:t>Wilderom</a:t>
            </a:r>
            <a:r>
              <a:rPr lang="en-GB" sz="18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6"/>
              </a:rPr>
              <a:t>, C. P. (2020). Origins of SWOT analysis. In </a:t>
            </a:r>
            <a:r>
              <a:rPr lang="en-GB" sz="18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6"/>
              </a:rPr>
              <a:t>Academy of management proceedings</a:t>
            </a:r>
            <a:r>
              <a:rPr lang="en-GB" sz="18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6"/>
              </a:rPr>
              <a:t> (Vol. 2020, No. 1, p. 17416). Briarcliff Manor, NY 10510: Academy of Management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06491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14348</TotalTime>
  <Words>775</Words>
  <Application>Microsoft Macintosh PowerPoint</Application>
  <PresentationFormat>Widescreen</PresentationFormat>
  <Paragraphs>67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Introduction to Professional Career Development within Health and Social Care</vt:lpstr>
      <vt:lpstr>PowerPoint Presentation</vt:lpstr>
      <vt:lpstr>Acknowledge use of AI</vt:lpstr>
      <vt:lpstr>Overview</vt:lpstr>
      <vt:lpstr>What is SWOT Analysis and why is it important to your personal and professional development?</vt:lpstr>
      <vt:lpstr>Describe your own Strengths, Weakness, Opportunities and Threats</vt:lpstr>
      <vt:lpstr>Explain how you could leverage your strengths to overcome your weaknesses and minimize threats</vt:lpstr>
      <vt:lpstr>What opportunities are available to you, and how you utilize them with your strengths 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Jussara Maria Sa Si Vieira (2431198)</dc:creator>
  <cp:lastModifiedBy>Jussara Maria Sa Si Vieira (2431198)</cp:lastModifiedBy>
  <cp:revision>2</cp:revision>
  <dcterms:created xsi:type="dcterms:W3CDTF">2025-10-22T08:38:00Z</dcterms:created>
  <dcterms:modified xsi:type="dcterms:W3CDTF">2025-11-09T22:26:26Z</dcterms:modified>
</cp:coreProperties>
</file>