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75" r:id="rId7"/>
    <p:sldId id="261" r:id="rId8"/>
    <p:sldId id="277" r:id="rId9"/>
    <p:sldId id="262" r:id="rId10"/>
    <p:sldId id="263" r:id="rId11"/>
    <p:sldId id="264" r:id="rId12"/>
    <p:sldId id="265" r:id="rId13"/>
    <p:sldId id="266" r:id="rId14"/>
    <p:sldId id="267" r:id="rId15"/>
    <p:sldId id="268" r:id="rId16"/>
    <p:sldId id="269" r:id="rId17"/>
    <p:sldId id="270" r:id="rId18"/>
    <p:sldId id="271" r:id="rId19"/>
    <p:sldId id="272" r:id="rId20"/>
    <p:sldId id="278" r:id="rId21"/>
    <p:sldId id="273" r:id="rId22"/>
    <p:sldId id="274"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7"/>
    <p:restoredTop sz="94658"/>
  </p:normalViewPr>
  <p:slideViewPr>
    <p:cSldViewPr snapToGrid="0" snapToObjects="1">
      <p:cViewPr varScale="1">
        <p:scale>
          <a:sx n="115" d="100"/>
          <a:sy n="115" d="100"/>
        </p:scale>
        <p:origin x="1800" y="20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learninglink.oup.com/access/content/cranebe5e-student-resources/cranebe5e-chapter-1-multiple-choice-question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5" Type="http://schemas.openxmlformats.org/officeDocument/2006/relationships/image" Target="../media/image3.png"/><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overseas-business-risk-china/overseas-business-risk-china"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holding a globe">
            <a:extLst>
              <a:ext uri="{FF2B5EF4-FFF2-40B4-BE49-F238E27FC236}">
                <a16:creationId xmlns:a16="http://schemas.microsoft.com/office/drawing/2014/main" id="{AEE05ECE-AF1F-5CA1-4999-D9AB9CE892BC}"/>
              </a:ext>
            </a:extLst>
          </p:cNvPr>
          <p:cNvPicPr>
            <a:picLocks noChangeAspect="1"/>
          </p:cNvPicPr>
          <p:nvPr/>
        </p:nvPicPr>
        <p:blipFill>
          <a:blip r:embed="rId2"/>
          <a:srcRect l="10613" r="10280" b="-2"/>
          <a:stretch/>
        </p:blipFill>
        <p:spPr>
          <a:xfrm>
            <a:off x="-2585" y="-1"/>
            <a:ext cx="9146585"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064451" y="791834"/>
            <a:ext cx="3020876" cy="9154947"/>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584" y="0"/>
            <a:ext cx="2132551"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779028" y="21736"/>
            <a:ext cx="2364646"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585" y="5288433"/>
            <a:ext cx="9149779"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5100" y="2905286"/>
            <a:ext cx="3866773" cy="4082144"/>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4271" y="4121944"/>
            <a:ext cx="8165192" cy="1620665"/>
          </a:xfrm>
        </p:spPr>
        <p:txBody>
          <a:bodyPr vert="horz" lIns="91440" tIns="45720" rIns="91440" bIns="45720" rtlCol="0" anchor="b">
            <a:normAutofit/>
          </a:bodyPr>
          <a:lstStyle/>
          <a:p>
            <a:pPr algn="l" defTabSz="914400">
              <a:lnSpc>
                <a:spcPct val="90000"/>
              </a:lnSpc>
            </a:pPr>
            <a:r>
              <a:rPr lang="en-US" sz="3500" dirty="0">
                <a:solidFill>
                  <a:srgbClr val="FFFFFF"/>
                </a:solidFill>
              </a:rPr>
              <a:t>International Business Communications  Week 2: </a:t>
            </a:r>
            <a:br>
              <a:rPr lang="en-US" sz="3500" dirty="0">
                <a:solidFill>
                  <a:srgbClr val="FFFFFF"/>
                </a:solidFill>
              </a:rPr>
            </a:br>
            <a:r>
              <a:rPr lang="en-US" sz="3500" dirty="0">
                <a:solidFill>
                  <a:srgbClr val="FFFFFF"/>
                </a:solidFill>
              </a:rPr>
              <a:t>Global Interdependence</a:t>
            </a:r>
          </a:p>
        </p:txBody>
      </p:sp>
      <p:sp>
        <p:nvSpPr>
          <p:cNvPr id="3" name="Content Placeholder 2"/>
          <p:cNvSpPr>
            <a:spLocks noGrp="1"/>
          </p:cNvSpPr>
          <p:nvPr>
            <p:ph idx="1"/>
          </p:nvPr>
        </p:nvSpPr>
        <p:spPr>
          <a:xfrm>
            <a:off x="644271" y="5737867"/>
            <a:ext cx="5956785" cy="618479"/>
          </a:xfrm>
        </p:spPr>
        <p:txBody>
          <a:bodyPr vert="horz" lIns="91440" tIns="45720" rIns="91440" bIns="45720" rtlCol="0">
            <a:normAutofit/>
          </a:bodyPr>
          <a:lstStyle/>
          <a:p>
            <a:pPr marL="0" indent="0" defTabSz="914400">
              <a:lnSpc>
                <a:spcPct val="90000"/>
              </a:lnSpc>
              <a:spcBef>
                <a:spcPts val="1000"/>
              </a:spcBef>
              <a:buNone/>
            </a:pPr>
            <a:r>
              <a:rPr lang="en-US" sz="1700">
                <a:solidFill>
                  <a:srgbClr val="FFFFFF"/>
                </a:solidFill>
              </a:rPr>
              <a:t>Managing Social Responsibility and Ethics in Global Business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dirty="0"/>
              <a:t>Learning Goals</a:t>
            </a:r>
          </a:p>
        </p:txBody>
      </p:sp>
      <p:sp>
        <p:nvSpPr>
          <p:cNvPr id="3" name="Content Placeholder 2"/>
          <p:cNvSpPr>
            <a:spLocks noGrp="1"/>
          </p:cNvSpPr>
          <p:nvPr>
            <p:ph idx="1"/>
          </p:nvPr>
        </p:nvSpPr>
        <p:spPr>
          <a:xfrm>
            <a:off x="571351" y="2743200"/>
            <a:ext cx="3485179" cy="3613149"/>
          </a:xfrm>
        </p:spPr>
        <p:txBody>
          <a:bodyPr anchor="ctr">
            <a:normAutofit/>
          </a:bodyPr>
          <a:lstStyle/>
          <a:p>
            <a:pPr marL="0" indent="0" algn="just">
              <a:buNone/>
            </a:pPr>
            <a:r>
              <a:rPr lang="en-GB" sz="1700" dirty="0"/>
              <a:t>1. CSR towards stakeholders</a:t>
            </a:r>
          </a:p>
          <a:p>
            <a:pPr marL="0" indent="0" algn="just">
              <a:buNone/>
            </a:pPr>
            <a:r>
              <a:rPr lang="en-GB" sz="1700" dirty="0"/>
              <a:t>2. Ethics in management</a:t>
            </a:r>
          </a:p>
          <a:p>
            <a:pPr marL="0" indent="0" algn="just">
              <a:buNone/>
            </a:pPr>
            <a:r>
              <a:rPr lang="en-GB" sz="1700" dirty="0"/>
              <a:t>3. Sustainability &amp; interdependence</a:t>
            </a:r>
          </a:p>
        </p:txBody>
      </p:sp>
      <p:pic>
        <p:nvPicPr>
          <p:cNvPr id="5" name="Picture 4" descr="White arrows going to the red target">
            <a:extLst>
              <a:ext uri="{FF2B5EF4-FFF2-40B4-BE49-F238E27FC236}">
                <a16:creationId xmlns:a16="http://schemas.microsoft.com/office/drawing/2014/main" id="{D922C9CD-90B7-640F-7053-102D6B4EFE14}"/>
              </a:ext>
            </a:extLst>
          </p:cNvPr>
          <p:cNvPicPr>
            <a:picLocks noChangeAspect="1"/>
          </p:cNvPicPr>
          <p:nvPr/>
        </p:nvPicPr>
        <p:blipFill>
          <a:blip r:embed="rId2"/>
          <a:srcRect l="45482" r="9967" b="-2"/>
          <a:stretch/>
        </p:blipFill>
        <p:spPr>
          <a:xfrm>
            <a:off x="4572000" y="1"/>
            <a:ext cx="4577118" cy="6858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1714"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92281" y="666351"/>
            <a:ext cx="7918803" cy="3044335"/>
          </a:xfrm>
        </p:spPr>
        <p:txBody>
          <a:bodyPr vert="horz" lIns="91440" tIns="45720" rIns="91440" bIns="45720" rtlCol="0" anchor="b">
            <a:normAutofit/>
          </a:bodyPr>
          <a:lstStyle/>
          <a:p>
            <a:pPr algn="just" defTabSz="914400">
              <a:lnSpc>
                <a:spcPct val="90000"/>
              </a:lnSpc>
            </a:pPr>
            <a:r>
              <a:rPr lang="en-US" sz="4200" kern="1200" dirty="0">
                <a:solidFill>
                  <a:schemeClr val="bg1"/>
                </a:solidFill>
                <a:latin typeface="+mj-lt"/>
                <a:ea typeface="+mj-ea"/>
                <a:cs typeface="+mj-cs"/>
              </a:rPr>
              <a:t>The Bangladesh Disaster – </a:t>
            </a:r>
            <a:br>
              <a:rPr lang="en-US" sz="4200" kern="1200" dirty="0">
                <a:solidFill>
                  <a:schemeClr val="bg1"/>
                </a:solidFill>
                <a:latin typeface="+mj-lt"/>
                <a:ea typeface="+mj-ea"/>
                <a:cs typeface="+mj-cs"/>
              </a:rPr>
            </a:br>
            <a:r>
              <a:rPr lang="en-US" sz="4200" kern="1200" dirty="0">
                <a:solidFill>
                  <a:schemeClr val="bg1"/>
                </a:solidFill>
                <a:latin typeface="+mj-lt"/>
                <a:ea typeface="+mj-ea"/>
                <a:cs typeface="+mj-cs"/>
              </a:rPr>
              <a:t>Can Companies Outsource Responsibility?</a:t>
            </a:r>
          </a:p>
        </p:txBody>
      </p:sp>
      <p:sp>
        <p:nvSpPr>
          <p:cNvPr id="3" name="Content Placeholder 2"/>
          <p:cNvSpPr>
            <a:spLocks noGrp="1"/>
          </p:cNvSpPr>
          <p:nvPr>
            <p:ph idx="1"/>
          </p:nvPr>
        </p:nvSpPr>
        <p:spPr>
          <a:xfrm>
            <a:off x="592281" y="3866064"/>
            <a:ext cx="7918803" cy="2234485"/>
          </a:xfrm>
        </p:spPr>
        <p:txBody>
          <a:bodyPr vert="horz" lIns="91440" tIns="45720" rIns="91440" bIns="45720" rtlCol="0" anchor="t">
            <a:normAutofit/>
          </a:bodyPr>
          <a:lstStyle/>
          <a:p>
            <a:pPr marL="0" indent="0" algn="ctr" defTabSz="914400">
              <a:lnSpc>
                <a:spcPct val="90000"/>
              </a:lnSpc>
              <a:spcBef>
                <a:spcPts val="1000"/>
              </a:spcBef>
              <a:buNone/>
            </a:pPr>
            <a:r>
              <a:rPr lang="en-US" sz="2400" kern="1200" dirty="0">
                <a:solidFill>
                  <a:schemeClr val="bg1"/>
                </a:solidFill>
                <a:latin typeface="+mn-lt"/>
                <a:ea typeface="+mn-ea"/>
                <a:cs typeface="+mn-cs"/>
              </a:rPr>
              <a:t>Case Study: Rana Plaza disaster and responsibility of companies in outsourcing</a:t>
            </a:r>
          </a:p>
          <a:p>
            <a:pPr marL="0" indent="0" algn="ctr" defTabSz="914400">
              <a:lnSpc>
                <a:spcPct val="90000"/>
              </a:lnSpc>
              <a:spcBef>
                <a:spcPts val="1000"/>
              </a:spcBef>
              <a:buNone/>
            </a:pPr>
            <a:endParaRPr lang="en-US" sz="2400" kern="1200" dirty="0">
              <a:solidFill>
                <a:schemeClr val="bg1"/>
              </a:solidFill>
              <a:latin typeface="+mn-lt"/>
              <a:ea typeface="+mn-ea"/>
              <a:cs typeface="+mn-cs"/>
            </a:endParaRPr>
          </a:p>
        </p:txBody>
      </p:sp>
      <p:pic>
        <p:nvPicPr>
          <p:cNvPr id="4" name="Rana Plaza_ Supply Chain Ethics and Due Diligence.wav">
            <a:hlinkClick r:id="" action="ppaction://media"/>
            <a:extLst>
              <a:ext uri="{FF2B5EF4-FFF2-40B4-BE49-F238E27FC236}">
                <a16:creationId xmlns:a16="http://schemas.microsoft.com/office/drawing/2014/main" id="{2A2A26E2-6676-A647-F4EF-FF3D19D3E3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958779" y="4781295"/>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40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Rectangle 1048">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9706" y="679731"/>
            <a:ext cx="3128996" cy="3736540"/>
          </a:xfrm>
        </p:spPr>
        <p:txBody>
          <a:bodyPr vert="horz" lIns="91440" tIns="45720" rIns="91440" bIns="45720" rtlCol="0" anchor="b">
            <a:normAutofit fontScale="90000"/>
          </a:bodyPr>
          <a:lstStyle/>
          <a:p>
            <a:pPr algn="just" defTabSz="914400">
              <a:lnSpc>
                <a:spcPct val="90000"/>
              </a:lnSpc>
            </a:pPr>
            <a:r>
              <a:rPr lang="en-US" sz="2000" kern="1200" dirty="0">
                <a:solidFill>
                  <a:schemeClr val="tx1"/>
                </a:solidFill>
                <a:latin typeface="+mj-lt"/>
                <a:ea typeface="+mj-ea"/>
                <a:cs typeface="+mj-cs"/>
              </a:rPr>
              <a:t>Corporate Social Responsibility </a:t>
            </a:r>
            <a:br>
              <a:rPr lang="en-US" sz="2000" b="1" dirty="0"/>
            </a:br>
            <a:br>
              <a:rPr lang="en-US" sz="2000" kern="1200" dirty="0">
                <a:solidFill>
                  <a:schemeClr val="tx1"/>
                </a:solidFill>
                <a:latin typeface="+mj-lt"/>
                <a:ea typeface="+mj-ea"/>
                <a:cs typeface="+mj-cs"/>
              </a:rPr>
            </a:br>
            <a:r>
              <a:rPr lang="en-US" sz="2000" kern="1200" dirty="0">
                <a:solidFill>
                  <a:schemeClr val="tx1"/>
                </a:solidFill>
                <a:latin typeface="+mj-lt"/>
                <a:ea typeface="+mj-ea"/>
                <a:cs typeface="+mj-cs"/>
              </a:rPr>
              <a:t>Corporate social responsibility (CSR) is a business model that encourages companies to consider the social and environmental impact of their activities. CSR practices can help companies be more profitable and sustainable. </a:t>
            </a:r>
            <a:br>
              <a:rPr lang="en-US" sz="1500" kern="1200" dirty="0">
                <a:solidFill>
                  <a:schemeClr val="tx1"/>
                </a:solidFill>
                <a:latin typeface="+mj-lt"/>
                <a:ea typeface="+mj-ea"/>
                <a:cs typeface="+mj-cs"/>
              </a:rPr>
            </a:br>
            <a:br>
              <a:rPr lang="en-US" sz="1500" kern="1200" dirty="0">
                <a:solidFill>
                  <a:schemeClr val="tx1"/>
                </a:solidFill>
                <a:latin typeface="+mj-lt"/>
                <a:ea typeface="+mj-ea"/>
                <a:cs typeface="+mj-cs"/>
              </a:rPr>
            </a:br>
            <a:endParaRPr lang="en-US" sz="1500" kern="1200" dirty="0">
              <a:solidFill>
                <a:schemeClr val="tx1"/>
              </a:solidFill>
              <a:latin typeface="+mj-lt"/>
              <a:ea typeface="+mj-ea"/>
              <a:cs typeface="+mj-cs"/>
            </a:endParaRPr>
          </a:p>
        </p:txBody>
      </p:sp>
      <p:grpSp>
        <p:nvGrpSpPr>
          <p:cNvPr id="1051" name="Group 1050">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062324" y="1"/>
            <a:ext cx="1834788" cy="5777808"/>
            <a:chOff x="329184" y="1"/>
            <a:chExt cx="524256" cy="5777808"/>
          </a:xfrm>
        </p:grpSpPr>
        <p:cxnSp>
          <p:nvCxnSpPr>
            <p:cNvPr id="1052" name="Straight Connector 1051">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53" name="Rectangle 1052">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55" name="Rectangle 1054">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9948" y="269324"/>
            <a:ext cx="4587584"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Updated - Corporate Social Responsibility: A Brief History ...">
            <a:extLst>
              <a:ext uri="{FF2B5EF4-FFF2-40B4-BE49-F238E27FC236}">
                <a16:creationId xmlns:a16="http://schemas.microsoft.com/office/drawing/2014/main" id="{3A0BB748-0282-07EF-BB2A-CAD9762A457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30429" y="1270401"/>
            <a:ext cx="4206622" cy="42066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pPr algn="just"/>
            <a:r>
              <a:rPr lang="en-GB" sz="2800" dirty="0"/>
              <a:t>Multinational Corporation (MNC) Stakeholders</a:t>
            </a:r>
          </a:p>
        </p:txBody>
      </p:sp>
      <p:pic>
        <p:nvPicPr>
          <p:cNvPr id="5" name="Picture 4" descr="Wooden houses with one house standing out with its orange and red colour">
            <a:extLst>
              <a:ext uri="{FF2B5EF4-FFF2-40B4-BE49-F238E27FC236}">
                <a16:creationId xmlns:a16="http://schemas.microsoft.com/office/drawing/2014/main" id="{D3B2E8A4-2C74-1C03-1C4F-0B94C43B81E9}"/>
              </a:ext>
            </a:extLst>
          </p:cNvPr>
          <p:cNvPicPr>
            <a:picLocks noChangeAspect="1"/>
          </p:cNvPicPr>
          <p:nvPr/>
        </p:nvPicPr>
        <p:blipFill>
          <a:blip r:embed="rId2"/>
          <a:srcRect l="38162" r="24235" b="-1"/>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401417" y="2551176"/>
            <a:ext cx="4083287" cy="3591207"/>
          </a:xfrm>
        </p:spPr>
        <p:txBody>
          <a:bodyPr>
            <a:normAutofit/>
          </a:bodyPr>
          <a:lstStyle/>
          <a:p>
            <a:pPr algn="just"/>
            <a:r>
              <a:rPr lang="en-GB" sz="1100" b="1" i="0" u="none" strike="noStrike" dirty="0">
                <a:solidFill>
                  <a:srgbClr val="000000"/>
                </a:solidFill>
                <a:effectLst/>
              </a:rPr>
              <a:t>Home Country Stakeholders:</a:t>
            </a:r>
            <a:r>
              <a:rPr lang="en-GB" sz="1100" b="0" i="0" u="none" strike="noStrike" dirty="0">
                <a:solidFill>
                  <a:srgbClr val="000000"/>
                </a:solidFill>
                <a:effectLst/>
              </a:rPr>
              <a:t> These are individuals, organizations, or entities in the country where a multinational corporation (MNC) is headquartered. They include </a:t>
            </a:r>
            <a:r>
              <a:rPr lang="en-GB" sz="1100" b="1" i="0" u="none" strike="noStrike" dirty="0">
                <a:solidFill>
                  <a:srgbClr val="000000"/>
                </a:solidFill>
                <a:effectLst/>
              </a:rPr>
              <a:t>owners, investors, employees, unions, customers, suppliers, and the government</a:t>
            </a:r>
            <a:r>
              <a:rPr lang="en-GB" sz="1100" b="0" i="0" u="none" strike="noStrike" dirty="0">
                <a:solidFill>
                  <a:srgbClr val="000000"/>
                </a:solidFill>
                <a:effectLst/>
              </a:rPr>
              <a:t>, who influence and are impacted by the company’s operations.</a:t>
            </a:r>
          </a:p>
          <a:p>
            <a:pPr marL="0" indent="0" algn="just">
              <a:buNone/>
            </a:pPr>
            <a:endParaRPr lang="en-GB" sz="1100" b="0" i="0" u="none" strike="noStrike" dirty="0">
              <a:solidFill>
                <a:srgbClr val="000000"/>
              </a:solidFill>
              <a:effectLst/>
            </a:endParaRPr>
          </a:p>
          <a:p>
            <a:pPr algn="just"/>
            <a:r>
              <a:rPr lang="en-GB" sz="1100" b="1" i="0" u="none" strike="noStrike" dirty="0">
                <a:solidFill>
                  <a:srgbClr val="000000"/>
                </a:solidFill>
                <a:effectLst/>
              </a:rPr>
              <a:t>Host Country Stakeholders:</a:t>
            </a:r>
            <a:r>
              <a:rPr lang="en-GB" sz="1100" b="0" i="0" u="none" strike="noStrike" dirty="0">
                <a:solidFill>
                  <a:srgbClr val="000000"/>
                </a:solidFill>
                <a:effectLst/>
              </a:rPr>
              <a:t> These are stakeholders in the country where the MNC operates but is not headquartered. They include </a:t>
            </a:r>
            <a:r>
              <a:rPr lang="en-GB" sz="1100" b="1" i="0" u="none" strike="noStrike" dirty="0">
                <a:solidFill>
                  <a:srgbClr val="000000"/>
                </a:solidFill>
                <a:effectLst/>
              </a:rPr>
              <a:t>local employees, governments, suppliers, consumers, communities, and regulators</a:t>
            </a:r>
            <a:r>
              <a:rPr lang="en-GB" sz="1100" b="0" i="0" u="none" strike="noStrike" dirty="0">
                <a:solidFill>
                  <a:srgbClr val="000000"/>
                </a:solidFill>
                <a:effectLst/>
              </a:rPr>
              <a:t> who interact with or are affected by the company’s presence and business activities.</a:t>
            </a:r>
          </a:p>
          <a:p>
            <a:pPr marL="0" indent="0" algn="just">
              <a:buNone/>
            </a:pPr>
            <a:endParaRPr lang="en-GB" sz="17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C136A9-BB9B-B494-81D0-5C15B6634D71}"/>
              </a:ext>
            </a:extLst>
          </p:cNvPr>
          <p:cNvSpPr>
            <a:spLocks noGrp="1"/>
          </p:cNvSpPr>
          <p:nvPr>
            <p:ph type="title"/>
          </p:nvPr>
        </p:nvSpPr>
        <p:spPr>
          <a:xfrm>
            <a:off x="417399" y="643467"/>
            <a:ext cx="8408193" cy="744836"/>
          </a:xfrm>
        </p:spPr>
        <p:txBody>
          <a:bodyPr vert="horz" lIns="91440" tIns="45720" rIns="91440" bIns="45720" rtlCol="0" anchor="ctr">
            <a:normAutofit/>
          </a:bodyPr>
          <a:lstStyle/>
          <a:p>
            <a:pPr defTabSz="914400">
              <a:lnSpc>
                <a:spcPct val="90000"/>
              </a:lnSpc>
            </a:pPr>
            <a:r>
              <a:rPr lang="en-US" sz="2800" kern="1200">
                <a:solidFill>
                  <a:schemeClr val="bg1"/>
                </a:solidFill>
                <a:latin typeface="+mj-lt"/>
                <a:ea typeface="+mj-ea"/>
                <a:cs typeface="+mj-cs"/>
              </a:rPr>
              <a:t>Multinational Corporation (MNC) Stakeholders Cont…</a:t>
            </a:r>
          </a:p>
        </p:txBody>
      </p:sp>
      <p:graphicFrame>
        <p:nvGraphicFramePr>
          <p:cNvPr id="4" name="Content Placeholder 3">
            <a:extLst>
              <a:ext uri="{FF2B5EF4-FFF2-40B4-BE49-F238E27FC236}">
                <a16:creationId xmlns:a16="http://schemas.microsoft.com/office/drawing/2014/main" id="{EE859292-A3FC-F65F-98F8-530D1939D1A3}"/>
              </a:ext>
            </a:extLst>
          </p:cNvPr>
          <p:cNvGraphicFramePr>
            <a:graphicFrameLocks noGrp="1"/>
          </p:cNvGraphicFramePr>
          <p:nvPr>
            <p:ph idx="1"/>
            <p:extLst>
              <p:ext uri="{D42A27DB-BD31-4B8C-83A1-F6EECF244321}">
                <p14:modId xmlns:p14="http://schemas.microsoft.com/office/powerpoint/2010/main" val="3734335303"/>
              </p:ext>
            </p:extLst>
          </p:nvPr>
        </p:nvGraphicFramePr>
        <p:xfrm>
          <a:off x="1098433" y="1675227"/>
          <a:ext cx="6947134" cy="4394204"/>
        </p:xfrm>
        <a:graphic>
          <a:graphicData uri="http://schemas.openxmlformats.org/drawingml/2006/table">
            <a:tbl>
              <a:tblPr>
                <a:noFill/>
              </a:tblPr>
              <a:tblGrid>
                <a:gridCol w="1642896">
                  <a:extLst>
                    <a:ext uri="{9D8B030D-6E8A-4147-A177-3AD203B41FA5}">
                      <a16:colId xmlns:a16="http://schemas.microsoft.com/office/drawing/2014/main" val="2631063046"/>
                    </a:ext>
                  </a:extLst>
                </a:gridCol>
                <a:gridCol w="2673644">
                  <a:extLst>
                    <a:ext uri="{9D8B030D-6E8A-4147-A177-3AD203B41FA5}">
                      <a16:colId xmlns:a16="http://schemas.microsoft.com/office/drawing/2014/main" val="428172967"/>
                    </a:ext>
                  </a:extLst>
                </a:gridCol>
                <a:gridCol w="2630594">
                  <a:extLst>
                    <a:ext uri="{9D8B030D-6E8A-4147-A177-3AD203B41FA5}">
                      <a16:colId xmlns:a16="http://schemas.microsoft.com/office/drawing/2014/main" val="35286107"/>
                    </a:ext>
                  </a:extLst>
                </a:gridCol>
              </a:tblGrid>
              <a:tr h="322813">
                <a:tc>
                  <a:txBody>
                    <a:bodyPr/>
                    <a:lstStyle/>
                    <a:p>
                      <a:pPr algn="just"/>
                      <a:r>
                        <a:rPr lang="en-GB" sz="1100" b="1">
                          <a:solidFill>
                            <a:schemeClr val="tx1">
                              <a:lumMod val="75000"/>
                              <a:lumOff val="25000"/>
                            </a:schemeClr>
                          </a:solidFill>
                        </a:rPr>
                        <a:t>Aspect</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b="1">
                          <a:solidFill>
                            <a:schemeClr val="tx1">
                              <a:lumMod val="75000"/>
                              <a:lumOff val="25000"/>
                            </a:schemeClr>
                          </a:solidFill>
                        </a:rPr>
                        <a:t>Home Country Stakeholders</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b="1">
                          <a:solidFill>
                            <a:schemeClr val="tx1">
                              <a:lumMod val="75000"/>
                              <a:lumOff val="25000"/>
                            </a:schemeClr>
                          </a:solidFill>
                        </a:rPr>
                        <a:t>Host Country Stakeholders</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1052245493"/>
                  </a:ext>
                </a:extLst>
              </a:tr>
              <a:tr h="652213">
                <a:tc>
                  <a:txBody>
                    <a:bodyPr/>
                    <a:lstStyle/>
                    <a:p>
                      <a:pPr algn="just"/>
                      <a:r>
                        <a:rPr lang="en-GB" sz="1100" b="1">
                          <a:solidFill>
                            <a:schemeClr val="tx1">
                              <a:lumMod val="75000"/>
                              <a:lumOff val="25000"/>
                            </a:schemeClr>
                          </a:solidFill>
                        </a:rPr>
                        <a:t>Definition</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Stakeholders from the country where the MNC is headquartered.</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Stakeholders from the country where the MNC operates but is not headquartered.</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591686441"/>
                  </a:ext>
                </a:extLst>
              </a:tr>
              <a:tr h="652213">
                <a:tc>
                  <a:txBody>
                    <a:bodyPr/>
                    <a:lstStyle/>
                    <a:p>
                      <a:pPr algn="just"/>
                      <a:r>
                        <a:rPr lang="en-GB" sz="1100" b="1">
                          <a:solidFill>
                            <a:schemeClr val="tx1">
                              <a:lumMod val="75000"/>
                              <a:lumOff val="25000"/>
                            </a:schemeClr>
                          </a:solidFill>
                        </a:rPr>
                        <a:t>Key Stakeholders</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Owners, investors, employees, unions, government, suppliers, consumers.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dirty="0">
                          <a:solidFill>
                            <a:schemeClr val="tx1">
                              <a:lumMod val="75000"/>
                              <a:lumOff val="25000"/>
                            </a:schemeClr>
                          </a:solidFill>
                        </a:rPr>
                        <a:t>Local employees, suppliers, government, consumers, communities, regulatory agencies.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724086888"/>
                  </a:ext>
                </a:extLst>
              </a:tr>
              <a:tr h="487513">
                <a:tc>
                  <a:txBody>
                    <a:bodyPr/>
                    <a:lstStyle/>
                    <a:p>
                      <a:pPr algn="just"/>
                      <a:r>
                        <a:rPr lang="en-GB" sz="1100" b="1">
                          <a:solidFill>
                            <a:schemeClr val="tx1">
                              <a:lumMod val="75000"/>
                              <a:lumOff val="25000"/>
                            </a:schemeClr>
                          </a:solidFill>
                        </a:rPr>
                        <a:t>Influence</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Influence corporate strategy, governance, and global expansion.</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Influence local business practices, compliance, and operational decisions.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3944606127"/>
                  </a:ext>
                </a:extLst>
              </a:tr>
              <a:tr h="652213">
                <a:tc>
                  <a:txBody>
                    <a:bodyPr/>
                    <a:lstStyle/>
                    <a:p>
                      <a:pPr algn="just"/>
                      <a:r>
                        <a:rPr lang="en-GB" sz="1100" b="1">
                          <a:solidFill>
                            <a:schemeClr val="tx1">
                              <a:lumMod val="75000"/>
                              <a:lumOff val="25000"/>
                            </a:schemeClr>
                          </a:solidFill>
                        </a:rPr>
                        <a:t>Expectations</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Profitability, innovation, global market expansion, ethical governance.</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Job creation, fair wages, local investment, environmental responsibility.</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185017740"/>
                  </a:ext>
                </a:extLst>
              </a:tr>
              <a:tr h="487513">
                <a:tc>
                  <a:txBody>
                    <a:bodyPr/>
                    <a:lstStyle/>
                    <a:p>
                      <a:pPr algn="just"/>
                      <a:r>
                        <a:rPr lang="en-GB" sz="1100" b="1">
                          <a:solidFill>
                            <a:schemeClr val="tx1">
                              <a:lumMod val="75000"/>
                              <a:lumOff val="25000"/>
                            </a:schemeClr>
                          </a:solidFill>
                        </a:rPr>
                        <a:t>Corporate Responsibility</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Ethical sourcing, financial transparency, fair trade policies.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Compliance with local laws, sustainable operations, community support.</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4160911047"/>
                  </a:ext>
                </a:extLst>
              </a:tr>
              <a:tr h="487513">
                <a:tc>
                  <a:txBody>
                    <a:bodyPr/>
                    <a:lstStyle/>
                    <a:p>
                      <a:pPr algn="just"/>
                      <a:r>
                        <a:rPr lang="en-GB" sz="1100" b="1">
                          <a:solidFill>
                            <a:schemeClr val="tx1">
                              <a:lumMod val="75000"/>
                              <a:lumOff val="25000"/>
                            </a:schemeClr>
                          </a:solidFill>
                        </a:rPr>
                        <a:t>Regulatory Impact</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Affected by home country’s laws and international trade policies.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Subject to host country’s regulations, labor laws, and environmental policies.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2923650890"/>
                  </a:ext>
                </a:extLst>
              </a:tr>
              <a:tr h="652213">
                <a:tc>
                  <a:txBody>
                    <a:bodyPr/>
                    <a:lstStyle/>
                    <a:p>
                      <a:pPr algn="just"/>
                      <a:r>
                        <a:rPr lang="en-GB" sz="1100" b="1">
                          <a:solidFill>
                            <a:schemeClr val="tx1">
                              <a:lumMod val="75000"/>
                              <a:lumOff val="25000"/>
                            </a:schemeClr>
                          </a:solidFill>
                        </a:rPr>
                        <a:t>Challenges</a:t>
                      </a:r>
                      <a:endParaRPr lang="en-GB" sz="1100">
                        <a:solidFill>
                          <a:schemeClr val="tx1">
                            <a:lumMod val="75000"/>
                            <a:lumOff val="25000"/>
                          </a:schemeClr>
                        </a:solidFill>
                      </a:endParaRP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a:solidFill>
                            <a:schemeClr val="tx1">
                              <a:lumMod val="75000"/>
                              <a:lumOff val="25000"/>
                            </a:schemeClr>
                          </a:solidFill>
                        </a:rPr>
                        <a:t>Managing global operations, maintaining brand reputation, ensuring ethical practices abroad.</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tc>
                  <a:txBody>
                    <a:bodyPr/>
                    <a:lstStyle/>
                    <a:p>
                      <a:pPr algn="just"/>
                      <a:r>
                        <a:rPr lang="en-GB" sz="1100" dirty="0">
                          <a:solidFill>
                            <a:schemeClr val="tx1">
                              <a:lumMod val="75000"/>
                              <a:lumOff val="25000"/>
                            </a:schemeClr>
                          </a:solidFill>
                        </a:rPr>
                        <a:t>Balancing foreign investment benefits with local employment, environmental, and social concerns.</a:t>
                      </a:r>
                    </a:p>
                  </a:txBody>
                  <a:tcPr marL="131760" marR="34325" marT="65880" marB="65880" anchor="ctr">
                    <a:lnL w="9525" cap="flat" cmpd="sng" algn="ctr">
                      <a:solidFill>
                        <a:srgbClr val="D8DEDC"/>
                      </a:solidFill>
                      <a:prstDash val="solid"/>
                    </a:lnL>
                    <a:lnR w="9525" cap="flat" cmpd="sng" algn="ctr">
                      <a:solidFill>
                        <a:srgbClr val="D8DEDC"/>
                      </a:solidFill>
                      <a:prstDash val="solid"/>
                    </a:lnR>
                    <a:lnT w="9525" cap="flat" cmpd="sng" algn="ctr">
                      <a:solidFill>
                        <a:srgbClr val="D8DEDC"/>
                      </a:solidFill>
                      <a:prstDash val="solid"/>
                    </a:lnT>
                    <a:lnB w="9525" cap="flat" cmpd="sng" algn="ctr">
                      <a:solidFill>
                        <a:srgbClr val="D8DEDC"/>
                      </a:solidFill>
                      <a:prstDash val="solid"/>
                    </a:lnB>
                    <a:noFill/>
                  </a:tcPr>
                </a:tc>
                <a:extLst>
                  <a:ext uri="{0D108BD9-81ED-4DB2-BD59-A6C34878D82A}">
                    <a16:rowId xmlns:a16="http://schemas.microsoft.com/office/drawing/2014/main" val="371012701"/>
                  </a:ext>
                </a:extLst>
              </a:tr>
            </a:tbl>
          </a:graphicData>
        </a:graphic>
      </p:graphicFrame>
    </p:spTree>
    <p:extLst>
      <p:ext uri="{BB962C8B-B14F-4D97-AF65-F5344CB8AC3E}">
        <p14:creationId xmlns:p14="http://schemas.microsoft.com/office/powerpoint/2010/main" val="5415959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pPr algn="just"/>
            <a:r>
              <a:rPr lang="en-GB" sz="2800" dirty="0"/>
              <a:t>Benefits of CSR for Businesses</a:t>
            </a:r>
          </a:p>
        </p:txBody>
      </p:sp>
      <p:pic>
        <p:nvPicPr>
          <p:cNvPr id="5" name="Picture 4" descr="A wall painted with an arrow and a dartboard">
            <a:extLst>
              <a:ext uri="{FF2B5EF4-FFF2-40B4-BE49-F238E27FC236}">
                <a16:creationId xmlns:a16="http://schemas.microsoft.com/office/drawing/2014/main" id="{B6FA931C-97A1-C0E6-C960-D84A3A8E43B3}"/>
              </a:ext>
            </a:extLst>
          </p:cNvPr>
          <p:cNvPicPr>
            <a:picLocks noChangeAspect="1"/>
          </p:cNvPicPr>
          <p:nvPr/>
        </p:nvPicPr>
        <p:blipFill>
          <a:blip r:embed="rId2"/>
          <a:srcRect l="59721"/>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401417" y="2551176"/>
            <a:ext cx="4083287" cy="3591207"/>
          </a:xfrm>
        </p:spPr>
        <p:txBody>
          <a:bodyPr>
            <a:noAutofit/>
          </a:bodyPr>
          <a:lstStyle/>
          <a:p>
            <a:pPr algn="just"/>
            <a:r>
              <a:rPr lang="en-GB" sz="2000" b="0" i="0" u="none" strike="noStrike" dirty="0">
                <a:solidFill>
                  <a:srgbClr val="000000"/>
                </a:solidFill>
                <a:effectLst/>
                <a:latin typeface="-webkit-standard"/>
              </a:rPr>
              <a:t>Enhanced Brand Reputation</a:t>
            </a:r>
          </a:p>
          <a:p>
            <a:pPr algn="just"/>
            <a:r>
              <a:rPr lang="en-GB" sz="2000" b="0" i="0" u="none" strike="noStrike" dirty="0">
                <a:solidFill>
                  <a:srgbClr val="000000"/>
                </a:solidFill>
                <a:effectLst/>
                <a:latin typeface="-webkit-standard"/>
              </a:rPr>
              <a:t>Attracting and Retaining Talent</a:t>
            </a:r>
          </a:p>
          <a:p>
            <a:pPr algn="just"/>
            <a:r>
              <a:rPr lang="en-GB" sz="2000" b="0" i="0" u="none" strike="noStrike" dirty="0">
                <a:solidFill>
                  <a:srgbClr val="000000"/>
                </a:solidFill>
                <a:effectLst/>
                <a:latin typeface="-webkit-standard"/>
              </a:rPr>
              <a:t>Customer Loyalty</a:t>
            </a:r>
            <a:endParaRPr lang="en-GB" sz="2000" dirty="0">
              <a:solidFill>
                <a:srgbClr val="000000"/>
              </a:solidFill>
              <a:latin typeface="-webkit-standard"/>
            </a:endParaRPr>
          </a:p>
          <a:p>
            <a:pPr algn="just"/>
            <a:r>
              <a:rPr lang="en-GB" sz="2000" b="0" i="0" u="none" strike="noStrike" dirty="0">
                <a:solidFill>
                  <a:srgbClr val="000000"/>
                </a:solidFill>
                <a:effectLst/>
                <a:latin typeface="-webkit-standard"/>
              </a:rPr>
              <a:t>Competitive Advantage</a:t>
            </a:r>
          </a:p>
          <a:p>
            <a:pPr algn="just"/>
            <a:r>
              <a:rPr lang="en-GB" sz="2000" b="0" i="0" u="none" strike="noStrike" dirty="0">
                <a:solidFill>
                  <a:srgbClr val="000000"/>
                </a:solidFill>
                <a:effectLst/>
                <a:latin typeface="-webkit-standard"/>
              </a:rPr>
              <a:t>Cost Savings</a:t>
            </a:r>
            <a:endParaRPr lang="en-GB" sz="2000" dirty="0">
              <a:solidFill>
                <a:srgbClr val="000000"/>
              </a:solidFill>
              <a:latin typeface="-webkit-standard"/>
            </a:endParaRPr>
          </a:p>
          <a:p>
            <a:pPr algn="just"/>
            <a:r>
              <a:rPr lang="en-GB" sz="2000" b="0" i="0" u="none" strike="noStrike" dirty="0">
                <a:solidFill>
                  <a:srgbClr val="000000"/>
                </a:solidFill>
                <a:effectLst/>
                <a:latin typeface="-webkit-standard"/>
              </a:rPr>
              <a:t>Long-term Sustainability</a:t>
            </a:r>
          </a:p>
          <a:p>
            <a:pPr algn="just"/>
            <a:r>
              <a:rPr lang="en-GB" sz="2000" b="0" i="0" u="none" strike="noStrike" dirty="0">
                <a:solidFill>
                  <a:srgbClr val="000000"/>
                </a:solidFill>
                <a:effectLst/>
                <a:latin typeface="-webkit-standard"/>
              </a:rPr>
              <a:t>Government Relations</a:t>
            </a:r>
            <a:endParaRPr lang="en-GB" sz="2000" dirty="0">
              <a:solidFill>
                <a:srgbClr val="000000"/>
              </a:solidFill>
              <a:latin typeface="-webkit-standard"/>
            </a:endParaRPr>
          </a:p>
          <a:p>
            <a:pPr algn="just"/>
            <a:r>
              <a:rPr lang="en-GB" sz="2000" b="0" i="0" u="none" strike="noStrike" dirty="0">
                <a:solidFill>
                  <a:srgbClr val="000000"/>
                </a:solidFill>
                <a:effectLst/>
                <a:latin typeface="-webkit-standard"/>
              </a:rPr>
              <a:t>Risk Management</a:t>
            </a:r>
          </a:p>
          <a:p>
            <a:pPr algn="just"/>
            <a:r>
              <a:rPr lang="en-GB" sz="2000" b="0" i="0" u="none" strike="noStrike" dirty="0">
                <a:solidFill>
                  <a:srgbClr val="000000"/>
                </a:solidFill>
                <a:effectLst/>
                <a:latin typeface="-webkit-standard"/>
              </a:rPr>
              <a:t>Improved Community Relationships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28B7-DC33-92BE-62A7-2F1A7ED5979B}"/>
              </a:ext>
            </a:extLst>
          </p:cNvPr>
          <p:cNvSpPr>
            <a:spLocks noGrp="1"/>
          </p:cNvSpPr>
          <p:nvPr>
            <p:ph type="title"/>
          </p:nvPr>
        </p:nvSpPr>
        <p:spPr/>
        <p:txBody>
          <a:bodyPr/>
          <a:lstStyle/>
          <a:p>
            <a:r>
              <a:rPr lang="en-US" dirty="0"/>
              <a:t>TEST YOUR KNOWLEDGE</a:t>
            </a:r>
          </a:p>
        </p:txBody>
      </p:sp>
      <p:sp>
        <p:nvSpPr>
          <p:cNvPr id="3" name="Content Placeholder 2">
            <a:extLst>
              <a:ext uri="{FF2B5EF4-FFF2-40B4-BE49-F238E27FC236}">
                <a16:creationId xmlns:a16="http://schemas.microsoft.com/office/drawing/2014/main" id="{1C1283EA-9210-5A0B-9C31-09DDDEA60153}"/>
              </a:ext>
            </a:extLst>
          </p:cNvPr>
          <p:cNvSpPr>
            <a:spLocks noGrp="1"/>
          </p:cNvSpPr>
          <p:nvPr>
            <p:ph idx="1"/>
          </p:nvPr>
        </p:nvSpPr>
        <p:spPr/>
        <p:txBody>
          <a:bodyPr/>
          <a:lstStyle/>
          <a:p>
            <a:pPr marL="0" indent="0" algn="ctr">
              <a:buNone/>
            </a:pPr>
            <a:endParaRPr lang="en-US" dirty="0">
              <a:hlinkClick r:id="rId2"/>
            </a:endParaRPr>
          </a:p>
          <a:p>
            <a:pPr marL="0" indent="0" algn="ctr">
              <a:buNone/>
            </a:pPr>
            <a:endParaRPr lang="en-US" dirty="0">
              <a:hlinkClick r:id="rId2"/>
            </a:endParaRPr>
          </a:p>
          <a:p>
            <a:pPr marL="0" indent="0" algn="ctr">
              <a:buNone/>
            </a:pPr>
            <a:endParaRPr lang="en-US" dirty="0">
              <a:hlinkClick r:id="rId2"/>
            </a:endParaRPr>
          </a:p>
          <a:p>
            <a:pPr marL="0" indent="0" algn="ctr">
              <a:buNone/>
            </a:pPr>
            <a:r>
              <a:rPr lang="en-US" dirty="0">
                <a:hlinkClick r:id="rId2"/>
              </a:rPr>
              <a:t>Introducing Business Ethics</a:t>
            </a:r>
            <a:endParaRPr lang="en-US" dirty="0"/>
          </a:p>
        </p:txBody>
      </p:sp>
    </p:spTree>
    <p:extLst>
      <p:ext uri="{BB962C8B-B14F-4D97-AF65-F5344CB8AC3E}">
        <p14:creationId xmlns:p14="http://schemas.microsoft.com/office/powerpoint/2010/main" val="3293481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pPr algn="just"/>
            <a:r>
              <a:rPr lang="en-GB" sz="2800"/>
              <a:t>Global Corporate Culture</a:t>
            </a:r>
          </a:p>
        </p:txBody>
      </p:sp>
      <p:pic>
        <p:nvPicPr>
          <p:cNvPr id="5" name="Picture 4" descr="View of earth from space">
            <a:extLst>
              <a:ext uri="{FF2B5EF4-FFF2-40B4-BE49-F238E27FC236}">
                <a16:creationId xmlns:a16="http://schemas.microsoft.com/office/drawing/2014/main" id="{B92E54A2-F484-79F3-519D-CE54F449794A}"/>
              </a:ext>
            </a:extLst>
          </p:cNvPr>
          <p:cNvPicPr>
            <a:picLocks noChangeAspect="1"/>
          </p:cNvPicPr>
          <p:nvPr/>
        </p:nvPicPr>
        <p:blipFill>
          <a:blip r:embed="rId2"/>
          <a:srcRect l="36260" r="32475"/>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38" name="Table 37">
            <a:extLst>
              <a:ext uri="{FF2B5EF4-FFF2-40B4-BE49-F238E27FC236}">
                <a16:creationId xmlns:a16="http://schemas.microsoft.com/office/drawing/2014/main" id="{E9E193AF-433D-F1F7-179D-A9566BCFE708}"/>
              </a:ext>
            </a:extLst>
          </p:cNvPr>
          <p:cNvGraphicFramePr>
            <a:graphicFrameLocks noGrp="1"/>
          </p:cNvGraphicFramePr>
          <p:nvPr>
            <p:extLst>
              <p:ext uri="{D42A27DB-BD31-4B8C-83A1-F6EECF244321}">
                <p14:modId xmlns:p14="http://schemas.microsoft.com/office/powerpoint/2010/main" val="3348592510"/>
              </p:ext>
            </p:extLst>
          </p:nvPr>
        </p:nvGraphicFramePr>
        <p:xfrm>
          <a:off x="3969834" y="1839950"/>
          <a:ext cx="4828478" cy="4146906"/>
        </p:xfrm>
        <a:graphic>
          <a:graphicData uri="http://schemas.openxmlformats.org/drawingml/2006/table">
            <a:tbl>
              <a:tblPr>
                <a:tableStyleId>{5C22544A-7EE6-4342-B048-85BDC9FD1C3A}</a:tableStyleId>
              </a:tblPr>
              <a:tblGrid>
                <a:gridCol w="1407595">
                  <a:extLst>
                    <a:ext uri="{9D8B030D-6E8A-4147-A177-3AD203B41FA5}">
                      <a16:colId xmlns:a16="http://schemas.microsoft.com/office/drawing/2014/main" val="1208028882"/>
                    </a:ext>
                  </a:extLst>
                </a:gridCol>
                <a:gridCol w="1469017">
                  <a:extLst>
                    <a:ext uri="{9D8B030D-6E8A-4147-A177-3AD203B41FA5}">
                      <a16:colId xmlns:a16="http://schemas.microsoft.com/office/drawing/2014/main" val="4190398436"/>
                    </a:ext>
                  </a:extLst>
                </a:gridCol>
                <a:gridCol w="1951866">
                  <a:extLst>
                    <a:ext uri="{9D8B030D-6E8A-4147-A177-3AD203B41FA5}">
                      <a16:colId xmlns:a16="http://schemas.microsoft.com/office/drawing/2014/main" val="3512625126"/>
                    </a:ext>
                  </a:extLst>
                </a:gridCol>
              </a:tblGrid>
              <a:tr h="297373">
                <a:tc>
                  <a:txBody>
                    <a:bodyPr/>
                    <a:lstStyle/>
                    <a:p>
                      <a:pPr algn="l" fontAlgn="b"/>
                      <a:r>
                        <a:rPr lang="en-GB" sz="1100" u="none" strike="noStrike">
                          <a:effectLst/>
                        </a:rPr>
                        <a:t>Aspect</a:t>
                      </a:r>
                      <a:endParaRPr lang="en-GB" sz="1100" b="1"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U.S.</a:t>
                      </a:r>
                      <a:endParaRPr lang="en-GB" sz="1100" b="1"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Europe</a:t>
                      </a:r>
                      <a:endParaRPr lang="en-GB" sz="1100" b="1"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465677991"/>
                  </a:ext>
                </a:extLst>
              </a:tr>
              <a:tr h="405756">
                <a:tc>
                  <a:txBody>
                    <a:bodyPr/>
                    <a:lstStyle/>
                    <a:p>
                      <a:pPr algn="l" fontAlgn="b"/>
                      <a:r>
                        <a:rPr lang="en-GB" sz="1100" u="none" strike="noStrike">
                          <a:effectLst/>
                        </a:rPr>
                        <a:t>Regulation &amp; Government</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Market-driven, self-regulation</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Strict government oversight &amp; regulation</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717876422"/>
                  </a:ext>
                </a:extLst>
              </a:tr>
              <a:tr h="405756">
                <a:tc>
                  <a:txBody>
                    <a:bodyPr/>
                    <a:lstStyle/>
                    <a:p>
                      <a:pPr algn="l" fontAlgn="b"/>
                      <a:r>
                        <a:rPr lang="en-GB" sz="1100" u="none" strike="noStrike">
                          <a:effectLst/>
                        </a:rPr>
                        <a:t>Data Privacy &amp; Consumer Protection</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Less comprehensive, state-specific laws</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Strong protection (e.g., GDPR)</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1858911705"/>
                  </a:ext>
                </a:extLst>
              </a:tr>
              <a:tr h="405756">
                <a:tc>
                  <a:txBody>
                    <a:bodyPr/>
                    <a:lstStyle/>
                    <a:p>
                      <a:pPr algn="l" fontAlgn="b"/>
                      <a:r>
                        <a:rPr lang="en-GB" sz="1100" u="none" strike="noStrike">
                          <a:effectLst/>
                        </a:rPr>
                        <a:t>Environmental Responsibility</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Voluntary sustainability initiatives</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Strict environmental laws (e.g., EU Green Deal)</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2840997549"/>
                  </a:ext>
                </a:extLst>
              </a:tr>
              <a:tr h="603485">
                <a:tc>
                  <a:txBody>
                    <a:bodyPr/>
                    <a:lstStyle/>
                    <a:p>
                      <a:pPr algn="l" fontAlgn="b"/>
                      <a:r>
                        <a:rPr lang="en-GB" sz="1100" u="none" strike="noStrike">
                          <a:effectLst/>
                        </a:rPr>
                        <a:t>Labor Rights &amp; Work Conditions</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Fewer worker protections, less vacation</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Strong labor laws, more benefits (e.g., paid vacation)</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1173955251"/>
                  </a:ext>
                </a:extLst>
              </a:tr>
              <a:tr h="405756">
                <a:tc>
                  <a:txBody>
                    <a:bodyPr/>
                    <a:lstStyle/>
                    <a:p>
                      <a:pPr algn="l" fontAlgn="b"/>
                      <a:r>
                        <a:rPr lang="en-GB" sz="1100" u="none" strike="noStrike">
                          <a:effectLst/>
                        </a:rPr>
                        <a:t>Corporate Social Responsibility (CSR)</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Voluntary, driven by market demand</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dirty="0">
                          <a:effectLst/>
                        </a:rPr>
                        <a:t>- Embedded in business operations, often regulated</a:t>
                      </a:r>
                      <a:endParaRPr lang="en-GB" sz="1100" b="0" i="0" u="none" strike="noStrike" dirty="0">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1336227130"/>
                  </a:ext>
                </a:extLst>
              </a:tr>
              <a:tr h="405756">
                <a:tc>
                  <a:txBody>
                    <a:bodyPr/>
                    <a:lstStyle/>
                    <a:p>
                      <a:pPr algn="l" fontAlgn="b"/>
                      <a:r>
                        <a:rPr lang="en-GB" sz="1100" u="none" strike="noStrike">
                          <a:effectLst/>
                        </a:rPr>
                        <a:t>Innovation &amp; Ethics</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Focus on market freedom and innovation</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Caution, ethical review before adoption</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170983129"/>
                  </a:ext>
                </a:extLst>
              </a:tr>
              <a:tr h="405756">
                <a:tc>
                  <a:txBody>
                    <a:bodyPr/>
                    <a:lstStyle/>
                    <a:p>
                      <a:pPr algn="l" fontAlgn="b"/>
                      <a:r>
                        <a:rPr lang="en-GB" sz="1100" u="none" strike="noStrike">
                          <a:effectLst/>
                        </a:rPr>
                        <a:t>Corporate Governance</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Shareholder primacy, profit maximization</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Stakeholder-oriented, balancing interests</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2459794200"/>
                  </a:ext>
                </a:extLst>
              </a:tr>
              <a:tr h="405756">
                <a:tc>
                  <a:txBody>
                    <a:bodyPr/>
                    <a:lstStyle/>
                    <a:p>
                      <a:pPr algn="l" fontAlgn="b"/>
                      <a:r>
                        <a:rPr lang="en-GB" sz="1100" u="none" strike="noStrike">
                          <a:effectLst/>
                        </a:rPr>
                        <a:t>Accountability &amp; Transparency</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Legal compliance, reputational-driven</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Stricter reporting requirements, societal accountability</a:t>
                      </a:r>
                      <a:endParaRPr lang="en-GB" sz="1100" b="0" i="0" u="none" strike="noStrike">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2602731017"/>
                  </a:ext>
                </a:extLst>
              </a:tr>
              <a:tr h="405756">
                <a:tc>
                  <a:txBody>
                    <a:bodyPr/>
                    <a:lstStyle/>
                    <a:p>
                      <a:pPr algn="l" fontAlgn="b"/>
                      <a:r>
                        <a:rPr lang="en-GB" sz="1100" u="none" strike="noStrike">
                          <a:effectLst/>
                        </a:rPr>
                        <a:t>Corporate Culture &amp; Social Expectations</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a:effectLst/>
                        </a:rPr>
                        <a:t>- Focus on individualism, competitive</a:t>
                      </a:r>
                      <a:endParaRPr lang="en-GB" sz="1100" b="0" i="0" u="none" strike="noStrike">
                        <a:solidFill>
                          <a:srgbClr val="000000"/>
                        </a:solidFill>
                        <a:effectLst/>
                        <a:latin typeface="Times New Roman" panose="02020603050405020304" pitchFamily="18" charset="0"/>
                      </a:endParaRPr>
                    </a:p>
                  </a:txBody>
                  <a:tcPr marL="8730" marR="8730" marT="8730" marB="0" anchor="b"/>
                </a:tc>
                <a:tc>
                  <a:txBody>
                    <a:bodyPr/>
                    <a:lstStyle/>
                    <a:p>
                      <a:pPr algn="l" fontAlgn="b"/>
                      <a:r>
                        <a:rPr lang="en-GB" sz="1100" u="none" strike="noStrike" dirty="0">
                          <a:effectLst/>
                        </a:rPr>
                        <a:t>- Focus on community welfare, social justice</a:t>
                      </a:r>
                      <a:endParaRPr lang="en-GB" sz="1100" b="0" i="0" u="none" strike="noStrike" dirty="0">
                        <a:solidFill>
                          <a:srgbClr val="000000"/>
                        </a:solidFill>
                        <a:effectLst/>
                        <a:latin typeface="Times New Roman" panose="02020603050405020304" pitchFamily="18" charset="0"/>
                      </a:endParaRPr>
                    </a:p>
                  </a:txBody>
                  <a:tcPr marL="8730" marR="8730" marT="8730" marB="0" anchor="b"/>
                </a:tc>
                <a:extLst>
                  <a:ext uri="{0D108BD9-81ED-4DB2-BD59-A6C34878D82A}">
                    <a16:rowId xmlns:a16="http://schemas.microsoft.com/office/drawing/2014/main" val="2116552218"/>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pPr algn="just"/>
            <a:r>
              <a:rPr lang="en-GB" sz="2800" dirty="0"/>
              <a:t>Ethics in Global Business Management</a:t>
            </a:r>
          </a:p>
        </p:txBody>
      </p:sp>
      <p:pic>
        <p:nvPicPr>
          <p:cNvPr id="5" name="Picture 4" descr="Tall office building looking up">
            <a:extLst>
              <a:ext uri="{FF2B5EF4-FFF2-40B4-BE49-F238E27FC236}">
                <a16:creationId xmlns:a16="http://schemas.microsoft.com/office/drawing/2014/main" id="{E5AB434E-EC21-DB88-9EEC-118CFC1B3022}"/>
              </a:ext>
            </a:extLst>
          </p:cNvPr>
          <p:cNvPicPr>
            <a:picLocks noChangeAspect="1"/>
          </p:cNvPicPr>
          <p:nvPr/>
        </p:nvPicPr>
        <p:blipFill>
          <a:blip r:embed="rId2"/>
          <a:srcRect l="33277" r="29402" b="-1"/>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401417" y="2551176"/>
            <a:ext cx="4083287" cy="3591207"/>
          </a:xfrm>
        </p:spPr>
        <p:txBody>
          <a:bodyPr>
            <a:normAutofit/>
          </a:bodyPr>
          <a:lstStyle/>
          <a:p>
            <a:pPr algn="just"/>
            <a:r>
              <a:rPr lang="en-GB" sz="2000" b="0" i="0" u="none" strike="noStrike" dirty="0">
                <a:solidFill>
                  <a:srgbClr val="000000"/>
                </a:solidFill>
                <a:effectLst/>
                <a:latin typeface="-webkit-standard"/>
              </a:rPr>
              <a:t>Cultural Sensitivity and Respect</a:t>
            </a:r>
          </a:p>
          <a:p>
            <a:pPr algn="just"/>
            <a:r>
              <a:rPr lang="en-GB" sz="2000" b="0" i="0" u="none" strike="noStrike" dirty="0">
                <a:solidFill>
                  <a:srgbClr val="000000"/>
                </a:solidFill>
                <a:effectLst/>
                <a:latin typeface="-webkit-standard"/>
              </a:rPr>
              <a:t>Fair Labor Practices</a:t>
            </a:r>
            <a:endParaRPr lang="en-GB" sz="2000" dirty="0">
              <a:solidFill>
                <a:srgbClr val="000000"/>
              </a:solidFill>
              <a:latin typeface="-webkit-standard"/>
            </a:endParaRPr>
          </a:p>
          <a:p>
            <a:pPr algn="just"/>
            <a:r>
              <a:rPr lang="en-GB" sz="2000" b="0" i="0" u="none" strike="noStrike" dirty="0">
                <a:solidFill>
                  <a:srgbClr val="000000"/>
                </a:solidFill>
                <a:effectLst/>
                <a:latin typeface="-webkit-standard"/>
              </a:rPr>
              <a:t>Corruption and Bribery</a:t>
            </a:r>
          </a:p>
          <a:p>
            <a:pPr algn="just"/>
            <a:r>
              <a:rPr lang="en-GB" sz="2000" b="0" i="0" u="none" strike="noStrike" dirty="0">
                <a:solidFill>
                  <a:srgbClr val="000000"/>
                </a:solidFill>
                <a:effectLst/>
                <a:latin typeface="-webkit-standard"/>
              </a:rPr>
              <a:t>Environmental Responsibility</a:t>
            </a:r>
            <a:endParaRPr lang="en-GB" sz="2000" dirty="0">
              <a:solidFill>
                <a:srgbClr val="000000"/>
              </a:solidFill>
              <a:latin typeface="-webkit-standard"/>
            </a:endParaRPr>
          </a:p>
          <a:p>
            <a:pPr algn="just"/>
            <a:r>
              <a:rPr lang="en-GB" sz="2000" b="0" i="0" u="none" strike="noStrike" dirty="0">
                <a:solidFill>
                  <a:srgbClr val="000000"/>
                </a:solidFill>
                <a:effectLst/>
                <a:latin typeface="-webkit-standard"/>
              </a:rPr>
              <a:t>Intellectual Property Protection</a:t>
            </a:r>
          </a:p>
          <a:p>
            <a:pPr algn="just"/>
            <a:r>
              <a:rPr lang="en-GB" sz="2000" b="0" i="0" u="none" strike="noStrike" dirty="0">
                <a:solidFill>
                  <a:srgbClr val="000000"/>
                </a:solidFill>
                <a:effectLst/>
                <a:latin typeface="-webkit-standard"/>
              </a:rPr>
              <a:t>Human Rights and Social Responsibility</a:t>
            </a:r>
            <a:endParaRPr lang="en-GB" sz="2000" dirty="0">
              <a:solidFill>
                <a:srgbClr val="000000"/>
              </a:solidFill>
              <a:latin typeface="-webkit-standard"/>
            </a:endParaRPr>
          </a:p>
          <a:p>
            <a:pPr algn="just"/>
            <a:r>
              <a:rPr lang="en-GB" sz="2000" b="0" i="0" u="none" strike="noStrike" dirty="0">
                <a:solidFill>
                  <a:srgbClr val="000000"/>
                </a:solidFill>
                <a:effectLst/>
                <a:latin typeface="-webkit-standard"/>
              </a:rPr>
              <a:t>Transparency and Accountability</a:t>
            </a:r>
          </a:p>
          <a:p>
            <a:pPr algn="just"/>
            <a:r>
              <a:rPr lang="en-GB" sz="2000" b="0" i="0" u="none" strike="noStrike" dirty="0">
                <a:solidFill>
                  <a:srgbClr val="000000"/>
                </a:solidFill>
                <a:effectLst/>
                <a:latin typeface="-webkit-standard"/>
              </a:rPr>
              <a:t>Compliance with Local and International Laws</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pPr algn="just"/>
            <a:r>
              <a:rPr lang="en-GB" sz="2800" dirty="0"/>
              <a:t>International Codes of Conduct for MNCs</a:t>
            </a:r>
          </a:p>
        </p:txBody>
      </p:sp>
      <p:pic>
        <p:nvPicPr>
          <p:cNvPr id="5" name="Picture 4" descr="Sample being pipetted into a petri dish">
            <a:extLst>
              <a:ext uri="{FF2B5EF4-FFF2-40B4-BE49-F238E27FC236}">
                <a16:creationId xmlns:a16="http://schemas.microsoft.com/office/drawing/2014/main" id="{6DA4D547-BBC6-3A69-E4CF-62A87A31C477}"/>
              </a:ext>
            </a:extLst>
          </p:cNvPr>
          <p:cNvPicPr>
            <a:picLocks noChangeAspect="1"/>
          </p:cNvPicPr>
          <p:nvPr/>
        </p:nvPicPr>
        <p:blipFill>
          <a:blip r:embed="rId4"/>
          <a:srcRect l="47722" r="10168" b="-2"/>
          <a:stretch/>
        </p:blipFill>
        <p:spPr>
          <a:xfrm>
            <a:off x="20" y="10"/>
            <a:ext cx="3863363"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4" name="International Codes of Conduct for Multinational Corporations.wav">
            <a:hlinkClick r:id="" action="ppaction://media"/>
            <a:extLst>
              <a:ext uri="{FF2B5EF4-FFF2-40B4-BE49-F238E27FC236}">
                <a16:creationId xmlns:a16="http://schemas.microsoft.com/office/drawing/2014/main" id="{83674B18-9679-6550-0006-7C3B0D971438}"/>
              </a:ext>
            </a:extLst>
          </p:cNvPr>
          <p:cNvPicPr>
            <a:picLocks noGrp="1" noChangeAspect="1"/>
          </p:cNvPicPr>
          <p:nvPr>
            <p:ph idx="1"/>
            <a:audioFile r:link="rId2"/>
            <p:extLst>
              <p:ext uri="{DAA4B4D4-6D71-4841-9C94-3DE7FCFB9230}">
                <p14:media xmlns:p14="http://schemas.microsoft.com/office/powerpoint/2010/main" r:embed="rId1"/>
              </p:ext>
            </p:extLst>
          </p:nvPr>
        </p:nvPicPr>
        <p:blipFill>
          <a:blip r:embed="rId5"/>
          <a:stretch>
            <a:fillRect/>
          </a:stretch>
        </p:blipFill>
        <p:spPr>
          <a:xfrm>
            <a:off x="6037263" y="3940175"/>
            <a:ext cx="812800" cy="812800"/>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543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Red ad gree bar graphs and numbers above the city skyline">
            <a:extLst>
              <a:ext uri="{FF2B5EF4-FFF2-40B4-BE49-F238E27FC236}">
                <a16:creationId xmlns:a16="http://schemas.microsoft.com/office/drawing/2014/main" id="{0B7ADBCE-4DDD-5292-BF67-45544B6CB08C}"/>
              </a:ext>
            </a:extLst>
          </p:cNvPr>
          <p:cNvPicPr>
            <a:picLocks noChangeAspect="1"/>
          </p:cNvPicPr>
          <p:nvPr/>
        </p:nvPicPr>
        <p:blipFill>
          <a:blip r:embed="rId2"/>
          <a:srcRect l="43869" r="12348"/>
          <a:stretch/>
        </p:blipFill>
        <p:spPr>
          <a:xfrm>
            <a:off x="20" y="-2"/>
            <a:ext cx="4057627"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7647" y="-1"/>
            <a:ext cx="508635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572000" y="367990"/>
            <a:ext cx="3935505" cy="3496878"/>
          </a:xfrm>
        </p:spPr>
        <p:txBody>
          <a:bodyPr anchor="ctr">
            <a:normAutofit/>
          </a:bodyPr>
          <a:lstStyle/>
          <a:p>
            <a:pPr marL="0" indent="0" algn="just">
              <a:buNone/>
            </a:pPr>
            <a:r>
              <a:rPr lang="en-GB" sz="2000" dirty="0">
                <a:hlinkClick r:id="rId3"/>
              </a:rPr>
              <a:t>Overseas Business Risk: China</a:t>
            </a: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401417" y="1138036"/>
            <a:ext cx="4083287" cy="1402470"/>
          </a:xfrm>
        </p:spPr>
        <p:txBody>
          <a:bodyPr anchor="t">
            <a:normAutofit/>
          </a:bodyPr>
          <a:lstStyle/>
          <a:p>
            <a:pPr algn="just"/>
            <a:r>
              <a:rPr lang="en-GB" sz="2400" b="1" dirty="0"/>
              <a:t>Ethical Issues in Technology &amp; Data Protection</a:t>
            </a:r>
          </a:p>
        </p:txBody>
      </p:sp>
      <p:pic>
        <p:nvPicPr>
          <p:cNvPr id="13" name="Picture 12" descr="Computer script on a screen">
            <a:extLst>
              <a:ext uri="{FF2B5EF4-FFF2-40B4-BE49-F238E27FC236}">
                <a16:creationId xmlns:a16="http://schemas.microsoft.com/office/drawing/2014/main" id="{E8CF0979-5770-8E70-D47C-5B89F6B1538C}"/>
              </a:ext>
            </a:extLst>
          </p:cNvPr>
          <p:cNvPicPr>
            <a:picLocks noChangeAspect="1"/>
          </p:cNvPicPr>
          <p:nvPr/>
        </p:nvPicPr>
        <p:blipFill>
          <a:blip r:embed="rId2"/>
          <a:srcRect l="11312" r="51085" b="-1"/>
          <a:stretch/>
        </p:blipFill>
        <p:spPr>
          <a:xfrm>
            <a:off x="20" y="10"/>
            <a:ext cx="3863363" cy="6857990"/>
          </a:xfrm>
          <a:prstGeom prst="rect">
            <a:avLst/>
          </a:prstGeom>
        </p:spPr>
      </p:pic>
      <p:cxnSp>
        <p:nvCxnSpPr>
          <p:cNvPr id="14" name="Straight Connector 1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401417" y="2551176"/>
            <a:ext cx="4083287" cy="3591207"/>
          </a:xfrm>
        </p:spPr>
        <p:txBody>
          <a:bodyPr>
            <a:noAutofit/>
          </a:bodyPr>
          <a:lstStyle/>
          <a:p>
            <a:pPr marL="0" indent="0" algn="just">
              <a:buNone/>
            </a:pPr>
            <a:r>
              <a:rPr lang="en-GB" sz="2000" b="0" i="0" u="none" strike="noStrike" dirty="0">
                <a:solidFill>
                  <a:srgbClr val="000000"/>
                </a:solidFill>
                <a:effectLst/>
                <a:latin typeface="-webkit-standard"/>
              </a:rPr>
              <a:t>Privacy Concerns</a:t>
            </a:r>
          </a:p>
          <a:p>
            <a:pPr marL="0" indent="0" algn="just">
              <a:buNone/>
            </a:pPr>
            <a:r>
              <a:rPr lang="en-GB" sz="2000" b="0" i="0" u="none" strike="noStrike" dirty="0">
                <a:solidFill>
                  <a:srgbClr val="000000"/>
                </a:solidFill>
                <a:effectLst/>
                <a:latin typeface="-webkit-standard"/>
              </a:rPr>
              <a:t>Data Security</a:t>
            </a:r>
            <a:endParaRPr lang="en-GB" sz="2000" dirty="0">
              <a:solidFill>
                <a:srgbClr val="000000"/>
              </a:solidFill>
              <a:latin typeface="-webkit-standard"/>
            </a:endParaRPr>
          </a:p>
          <a:p>
            <a:pPr marL="0" indent="0" algn="just">
              <a:buNone/>
            </a:pPr>
            <a:r>
              <a:rPr lang="en-GB" sz="2000" b="0" i="0" u="none" strike="noStrike" dirty="0">
                <a:solidFill>
                  <a:srgbClr val="000000"/>
                </a:solidFill>
                <a:effectLst/>
                <a:latin typeface="-webkit-standard"/>
              </a:rPr>
              <a:t>Surveillance and Monitoring</a:t>
            </a:r>
          </a:p>
          <a:p>
            <a:pPr marL="0" indent="0" algn="just">
              <a:buNone/>
            </a:pPr>
            <a:r>
              <a:rPr lang="en-GB" sz="2000" b="0" i="0" u="none" strike="noStrike" dirty="0">
                <a:solidFill>
                  <a:srgbClr val="000000"/>
                </a:solidFill>
                <a:effectLst/>
                <a:latin typeface="-webkit-standard"/>
              </a:rPr>
              <a:t>Surveillance and Monitoring</a:t>
            </a:r>
            <a:endParaRPr lang="en-GB" sz="2000" dirty="0">
              <a:solidFill>
                <a:srgbClr val="000000"/>
              </a:solidFill>
              <a:latin typeface="-webkit-standard"/>
            </a:endParaRPr>
          </a:p>
          <a:p>
            <a:pPr marL="0" indent="0" algn="just">
              <a:buNone/>
            </a:pPr>
            <a:r>
              <a:rPr lang="en-GB" sz="2000" b="0" i="0" u="none" strike="noStrike" dirty="0">
                <a:solidFill>
                  <a:srgbClr val="000000"/>
                </a:solidFill>
                <a:effectLst/>
                <a:latin typeface="-webkit-standard"/>
              </a:rPr>
              <a:t>Data Ownership</a:t>
            </a:r>
          </a:p>
          <a:p>
            <a:pPr marL="0" indent="0" algn="just">
              <a:buNone/>
            </a:pPr>
            <a:r>
              <a:rPr lang="en-GB" sz="2000" b="0" i="0" u="none" strike="noStrike" dirty="0">
                <a:solidFill>
                  <a:srgbClr val="000000"/>
                </a:solidFill>
                <a:effectLst/>
                <a:latin typeface="-webkit-standard"/>
              </a:rPr>
              <a:t>Informed Consent</a:t>
            </a:r>
            <a:endParaRPr lang="en-GB" sz="2000" dirty="0">
              <a:solidFill>
                <a:srgbClr val="000000"/>
              </a:solidFill>
              <a:latin typeface="-webkit-standard"/>
            </a:endParaRPr>
          </a:p>
          <a:p>
            <a:pPr marL="0" indent="0" algn="just">
              <a:buNone/>
            </a:pPr>
            <a:r>
              <a:rPr lang="en-GB" sz="2000" b="0" i="0" u="none" strike="noStrike" dirty="0">
                <a:solidFill>
                  <a:srgbClr val="000000"/>
                </a:solidFill>
                <a:effectLst/>
                <a:latin typeface="-webkit-standard"/>
              </a:rPr>
              <a:t>Digital Divide</a:t>
            </a:r>
          </a:p>
          <a:p>
            <a:pPr marL="0" indent="0" algn="just">
              <a:buNone/>
            </a:pPr>
            <a:r>
              <a:rPr lang="en-GB" sz="2000" b="0" i="0" u="none" strike="noStrike" dirty="0">
                <a:solidFill>
                  <a:srgbClr val="000000"/>
                </a:solidFill>
                <a:effectLst/>
                <a:latin typeface="-webkit-standard"/>
              </a:rPr>
              <a:t>Data Exploitation</a:t>
            </a:r>
            <a:endParaRPr lang="en-GB" sz="2000" dirty="0">
              <a:solidFill>
                <a:srgbClr val="000000"/>
              </a:solidFill>
              <a:latin typeface="-webkit-standard"/>
            </a:endParaRPr>
          </a:p>
          <a:p>
            <a:pPr marL="0" indent="0" algn="just">
              <a:buNone/>
            </a:pPr>
            <a:r>
              <a:rPr lang="en-GB" sz="2000" b="0" i="0" u="none" strike="noStrike" dirty="0">
                <a:solidFill>
                  <a:srgbClr val="000000"/>
                </a:solidFill>
                <a:effectLst/>
                <a:latin typeface="-webkit-standard"/>
              </a:rPr>
              <a:t>Cybersecurity Ethics</a:t>
            </a:r>
          </a:p>
          <a:p>
            <a:pPr marL="0" indent="0" algn="just">
              <a:buNone/>
            </a:pPr>
            <a:r>
              <a:rPr lang="en-GB" sz="2000" b="0" i="0" u="none" strike="noStrike" dirty="0">
                <a:solidFill>
                  <a:srgbClr val="000000"/>
                </a:solidFill>
                <a:effectLst/>
                <a:latin typeface="-webkit-standard"/>
              </a:rPr>
              <a:t>Transparency and Accountability</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0"/>
            <a:ext cx="3490714"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6669" y="637762"/>
            <a:ext cx="2174676" cy="5576770"/>
          </a:xfrm>
        </p:spPr>
        <p:txBody>
          <a:bodyPr vert="horz" lIns="91440" tIns="45720" rIns="91440" bIns="45720" rtlCol="0" anchor="ctr">
            <a:normAutofit/>
          </a:bodyPr>
          <a:lstStyle/>
          <a:p>
            <a:pPr algn="just" defTabSz="914400">
              <a:lnSpc>
                <a:spcPct val="90000"/>
              </a:lnSpc>
            </a:pPr>
            <a:r>
              <a:rPr lang="en-US" sz="2900" kern="1200" dirty="0">
                <a:solidFill>
                  <a:schemeClr val="bg1"/>
                </a:solidFill>
                <a:latin typeface="+mj-lt"/>
                <a:ea typeface="+mj-ea"/>
                <a:cs typeface="+mj-cs"/>
              </a:rPr>
              <a:t>Bribery &amp; Corruption in International Business</a:t>
            </a:r>
          </a:p>
        </p:txBody>
      </p:sp>
      <p:sp>
        <p:nvSpPr>
          <p:cNvPr id="10" name="Rectangle 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9401" y="0"/>
            <a:ext cx="5654591"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083581" y="637762"/>
            <a:ext cx="4200435" cy="5576770"/>
          </a:xfrm>
        </p:spPr>
        <p:txBody>
          <a:bodyPr vert="horz" lIns="91440" tIns="45720" rIns="91440" bIns="45720" rtlCol="0" anchor="ctr">
            <a:normAutofit/>
          </a:bodyPr>
          <a:lstStyle/>
          <a:p>
            <a:pPr marL="0" indent="0" algn="just">
              <a:buNone/>
            </a:pPr>
            <a:r>
              <a:rPr lang="en-GB" sz="1600" b="1" dirty="0"/>
              <a:t>Bribery: </a:t>
            </a:r>
            <a:r>
              <a:rPr lang="en-GB" sz="1600" dirty="0"/>
              <a:t>Offering, giving, or receiving something of value to influence decisions.</a:t>
            </a:r>
          </a:p>
          <a:p>
            <a:pPr marL="0" indent="0" algn="just">
              <a:buNone/>
            </a:pPr>
            <a:endParaRPr lang="en-GB" sz="1600" dirty="0"/>
          </a:p>
          <a:p>
            <a:pPr marL="0" indent="0" algn="just">
              <a:buNone/>
            </a:pPr>
            <a:r>
              <a:rPr lang="en-GB" sz="1600" b="1" dirty="0"/>
              <a:t>Corruption: </a:t>
            </a:r>
            <a:r>
              <a:rPr lang="en-GB" sz="1600" dirty="0"/>
              <a:t>Abuse of power for personal gain, including bribery, fraud, and embezzlement.</a:t>
            </a:r>
          </a:p>
          <a:p>
            <a:pPr marL="0" indent="0" algn="just">
              <a:buNone/>
            </a:pPr>
            <a:endParaRPr lang="en-GB" sz="1600" b="1" dirty="0"/>
          </a:p>
          <a:p>
            <a:pPr marL="0" indent="0" algn="just">
              <a:buNone/>
            </a:pPr>
            <a:r>
              <a:rPr lang="en-GB" sz="1600" b="1" dirty="0"/>
              <a:t>Legal Frameworks</a:t>
            </a:r>
            <a:endParaRPr lang="en-GB" sz="1600" dirty="0"/>
          </a:p>
          <a:p>
            <a:pPr algn="just">
              <a:buFont typeface="Arial" panose="020B0604020202020204" pitchFamily="34" charset="0"/>
              <a:buChar char="•"/>
            </a:pPr>
            <a:r>
              <a:rPr lang="en-GB" sz="1600" dirty="0"/>
              <a:t>International laws like the </a:t>
            </a:r>
            <a:r>
              <a:rPr lang="en-GB" sz="1600" b="1" dirty="0"/>
              <a:t>Foreign Corrupt Practices Act (FCPA)</a:t>
            </a:r>
            <a:r>
              <a:rPr lang="en-GB" sz="1600" dirty="0"/>
              <a:t> and the </a:t>
            </a:r>
            <a:r>
              <a:rPr lang="en-GB" sz="1600" b="1" dirty="0"/>
              <a:t>UK Bribery Act</a:t>
            </a:r>
            <a:r>
              <a:rPr lang="en-GB" sz="1600" dirty="0"/>
              <a:t> prohibit bribery and corruption.</a:t>
            </a:r>
          </a:p>
          <a:p>
            <a:pPr algn="just">
              <a:buFont typeface="Arial" panose="020B0604020202020204" pitchFamily="34" charset="0"/>
              <a:buChar char="•"/>
            </a:pPr>
            <a:r>
              <a:rPr lang="en-GB" sz="1600" dirty="0"/>
              <a:t>Countries often have their own anti-corruption regulations, which may vary in strictness.</a:t>
            </a:r>
          </a:p>
          <a:p>
            <a:pPr marL="0" indent="0" algn="just">
              <a:buNone/>
            </a:pPr>
            <a:endParaRPr lang="en-GB" sz="1600" b="1" dirty="0"/>
          </a:p>
          <a:p>
            <a:pPr marL="0" indent="0" algn="just">
              <a:buNone/>
            </a:pPr>
            <a:r>
              <a:rPr lang="en-GB" sz="1600" b="1" dirty="0"/>
              <a:t>Impact on Business</a:t>
            </a:r>
            <a:endParaRPr lang="en-GB" sz="1600" dirty="0"/>
          </a:p>
          <a:p>
            <a:pPr algn="just">
              <a:buFont typeface="Arial" panose="020B0604020202020204" pitchFamily="34" charset="0"/>
              <a:buChar char="•"/>
            </a:pPr>
            <a:r>
              <a:rPr lang="en-GB" sz="1600" dirty="0"/>
              <a:t>Damages reputation and brand trust.</a:t>
            </a:r>
          </a:p>
          <a:p>
            <a:pPr algn="just">
              <a:buFont typeface="Arial" panose="020B0604020202020204" pitchFamily="34" charset="0"/>
              <a:buChar char="•"/>
            </a:pPr>
            <a:r>
              <a:rPr lang="en-GB" sz="1600" dirty="0"/>
              <a:t>Leads to legal consequences, fines, and penalties.</a:t>
            </a:r>
          </a:p>
          <a:p>
            <a:pPr algn="just">
              <a:buFont typeface="Arial" panose="020B0604020202020204" pitchFamily="34" charset="0"/>
              <a:buChar char="•"/>
            </a:pPr>
            <a:r>
              <a:rPr lang="en-GB" sz="1600" dirty="0"/>
              <a:t>Disrupts fair competition and market integrity.</a:t>
            </a:r>
          </a:p>
          <a:p>
            <a:pPr marL="0" indent="0" algn="just" defTabSz="914400">
              <a:lnSpc>
                <a:spcPct val="90000"/>
              </a:lnSpc>
              <a:spcBef>
                <a:spcPts val="1000"/>
              </a:spcBef>
              <a:buNone/>
            </a:pPr>
            <a:endParaRPr lang="en-US" sz="2800" kern="1200" dirty="0">
              <a:solidFill>
                <a:schemeClr val="tx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88" y="0"/>
            <a:ext cx="4548176"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592281" y="841664"/>
            <a:ext cx="3655995" cy="5156800"/>
          </a:xfrm>
        </p:spPr>
        <p:txBody>
          <a:bodyPr vert="horz" lIns="91440" tIns="45720" rIns="91440" bIns="45720" rtlCol="0" anchor="ctr">
            <a:normAutofit/>
          </a:bodyPr>
          <a:lstStyle/>
          <a:p>
            <a:pPr algn="just" defTabSz="914400">
              <a:lnSpc>
                <a:spcPct val="90000"/>
              </a:lnSpc>
            </a:pPr>
            <a:r>
              <a:rPr lang="en-US" sz="4200" kern="1200" dirty="0">
                <a:solidFill>
                  <a:schemeClr val="bg1"/>
                </a:solidFill>
                <a:latin typeface="+mj-lt"/>
                <a:ea typeface="+mj-ea"/>
                <a:cs typeface="+mj-cs"/>
              </a:rPr>
              <a:t>Managing Corruption &amp; Business Ethics</a:t>
            </a:r>
          </a:p>
        </p:txBody>
      </p:sp>
      <p:sp>
        <p:nvSpPr>
          <p:cNvPr id="3" name="Content Placeholder 2"/>
          <p:cNvSpPr>
            <a:spLocks noGrp="1"/>
          </p:cNvSpPr>
          <p:nvPr>
            <p:ph idx="1"/>
          </p:nvPr>
        </p:nvSpPr>
        <p:spPr>
          <a:xfrm>
            <a:off x="4901015" y="841664"/>
            <a:ext cx="3650704" cy="5156800"/>
          </a:xfrm>
        </p:spPr>
        <p:txBody>
          <a:bodyPr vert="horz" lIns="91440" tIns="45720" rIns="91440" bIns="45720" rtlCol="0" anchor="ctr">
            <a:noAutofit/>
          </a:bodyPr>
          <a:lstStyle/>
          <a:p>
            <a:pPr marL="0" indent="0" algn="just" defTabSz="914400">
              <a:lnSpc>
                <a:spcPct val="90000"/>
              </a:lnSpc>
              <a:spcBef>
                <a:spcPts val="1000"/>
              </a:spcBef>
              <a:buNone/>
            </a:pPr>
            <a:r>
              <a:rPr lang="en-GB" sz="1800" b="0" i="0" u="none" strike="noStrike" dirty="0">
                <a:solidFill>
                  <a:srgbClr val="000000"/>
                </a:solidFill>
                <a:effectLst/>
                <a:latin typeface="-webkit-standard"/>
              </a:rPr>
              <a:t>Establish Strong Ethical Policies</a:t>
            </a:r>
          </a:p>
          <a:p>
            <a:pPr marL="0" indent="0" algn="just" defTabSz="914400">
              <a:lnSpc>
                <a:spcPct val="90000"/>
              </a:lnSpc>
              <a:spcBef>
                <a:spcPts val="1000"/>
              </a:spcBef>
              <a:buNone/>
            </a:pPr>
            <a:r>
              <a:rPr lang="en-GB" sz="1800" b="0" i="0" u="none" strike="noStrike" dirty="0">
                <a:solidFill>
                  <a:srgbClr val="000000"/>
                </a:solidFill>
                <a:effectLst/>
                <a:latin typeface="-webkit-standard"/>
              </a:rPr>
              <a:t>Promote Ethical Leadership</a:t>
            </a:r>
            <a:endParaRPr lang="en-GB" sz="1800" dirty="0">
              <a:solidFill>
                <a:srgbClr val="000000"/>
              </a:solidFill>
              <a:latin typeface="-webkit-standard"/>
            </a:endParaRPr>
          </a:p>
          <a:p>
            <a:pPr marL="0" indent="0" algn="just" defTabSz="914400">
              <a:lnSpc>
                <a:spcPct val="90000"/>
              </a:lnSpc>
              <a:spcBef>
                <a:spcPts val="1000"/>
              </a:spcBef>
              <a:buNone/>
            </a:pPr>
            <a:r>
              <a:rPr lang="en-GB" sz="1800" b="0" i="0" u="none" strike="noStrike" dirty="0">
                <a:solidFill>
                  <a:srgbClr val="000000"/>
                </a:solidFill>
                <a:effectLst/>
                <a:latin typeface="-webkit-standard"/>
              </a:rPr>
              <a:t>Promote Ethical Leadership</a:t>
            </a:r>
          </a:p>
          <a:p>
            <a:pPr marL="0" indent="0" algn="just" defTabSz="914400">
              <a:lnSpc>
                <a:spcPct val="90000"/>
              </a:lnSpc>
              <a:spcBef>
                <a:spcPts val="1000"/>
              </a:spcBef>
              <a:buNone/>
            </a:pPr>
            <a:r>
              <a:rPr lang="en-GB" sz="1800" b="0" i="0" u="none" strike="noStrike" dirty="0">
                <a:solidFill>
                  <a:srgbClr val="000000"/>
                </a:solidFill>
                <a:effectLst/>
                <a:latin typeface="-webkit-standard"/>
              </a:rPr>
              <a:t>Implement Anti-Corruption Programs</a:t>
            </a:r>
            <a:endParaRPr lang="en-GB" sz="1800" dirty="0">
              <a:solidFill>
                <a:srgbClr val="000000"/>
              </a:solidFill>
              <a:latin typeface="-webkit-standard"/>
            </a:endParaRPr>
          </a:p>
          <a:p>
            <a:pPr marL="0" indent="0" algn="just" defTabSz="914400">
              <a:lnSpc>
                <a:spcPct val="90000"/>
              </a:lnSpc>
              <a:spcBef>
                <a:spcPts val="1000"/>
              </a:spcBef>
              <a:buNone/>
            </a:pPr>
            <a:r>
              <a:rPr lang="en-GB" sz="1800" b="0" i="0" u="none" strike="noStrike" dirty="0">
                <a:solidFill>
                  <a:srgbClr val="000000"/>
                </a:solidFill>
                <a:effectLst/>
                <a:latin typeface="-webkit-standard"/>
              </a:rPr>
              <a:t>Due Diligence on Partners and Third Parties</a:t>
            </a:r>
          </a:p>
          <a:p>
            <a:pPr marL="0" indent="0" algn="just" defTabSz="914400">
              <a:lnSpc>
                <a:spcPct val="90000"/>
              </a:lnSpc>
              <a:spcBef>
                <a:spcPts val="1000"/>
              </a:spcBef>
              <a:buNone/>
            </a:pPr>
            <a:r>
              <a:rPr lang="en-GB" sz="1800" b="0" i="0" u="none" strike="noStrike" dirty="0">
                <a:solidFill>
                  <a:srgbClr val="000000"/>
                </a:solidFill>
                <a:effectLst/>
                <a:latin typeface="-webkit-standard"/>
              </a:rPr>
              <a:t>Whistleblower Protection</a:t>
            </a:r>
            <a:endParaRPr lang="en-GB" sz="1800" dirty="0">
              <a:solidFill>
                <a:srgbClr val="000000"/>
              </a:solidFill>
              <a:latin typeface="-webkit-standard"/>
            </a:endParaRPr>
          </a:p>
          <a:p>
            <a:pPr marL="0" indent="0" algn="just" defTabSz="914400">
              <a:lnSpc>
                <a:spcPct val="90000"/>
              </a:lnSpc>
              <a:spcBef>
                <a:spcPts val="1000"/>
              </a:spcBef>
              <a:buNone/>
            </a:pPr>
            <a:r>
              <a:rPr lang="en-GB" sz="1800" b="0" i="0" u="none" strike="noStrike" dirty="0">
                <a:solidFill>
                  <a:srgbClr val="000000"/>
                </a:solidFill>
                <a:effectLst/>
                <a:latin typeface="-webkit-standard"/>
              </a:rPr>
              <a:t>Foster a Transparent Business Culture</a:t>
            </a:r>
          </a:p>
          <a:p>
            <a:pPr marL="0" indent="0" algn="just" defTabSz="914400">
              <a:lnSpc>
                <a:spcPct val="90000"/>
              </a:lnSpc>
              <a:spcBef>
                <a:spcPts val="1000"/>
              </a:spcBef>
              <a:buNone/>
            </a:pPr>
            <a:r>
              <a:rPr lang="en-GB" sz="1800" b="0" i="0" u="none" strike="noStrike" dirty="0">
                <a:solidFill>
                  <a:srgbClr val="000000"/>
                </a:solidFill>
                <a:effectLst/>
                <a:latin typeface="-webkit-standard"/>
              </a:rPr>
              <a:t>Compliance with Local &amp; International Laws</a:t>
            </a:r>
            <a:endParaRPr lang="en-GB" sz="1800" dirty="0">
              <a:solidFill>
                <a:srgbClr val="000000"/>
              </a:solidFill>
              <a:latin typeface="-webkit-standard"/>
            </a:endParaRPr>
          </a:p>
          <a:p>
            <a:pPr marL="0" indent="0" algn="just" defTabSz="914400">
              <a:lnSpc>
                <a:spcPct val="90000"/>
              </a:lnSpc>
              <a:spcBef>
                <a:spcPts val="1000"/>
              </a:spcBef>
              <a:buNone/>
            </a:pPr>
            <a:r>
              <a:rPr lang="en-GB" sz="1800" b="0" i="0" u="none" strike="noStrike" dirty="0">
                <a:solidFill>
                  <a:srgbClr val="000000"/>
                </a:solidFill>
                <a:effectLst/>
                <a:latin typeface="-webkit-standard"/>
              </a:rPr>
              <a:t>Monitor and Audit Business Activities</a:t>
            </a:r>
          </a:p>
          <a:p>
            <a:pPr marL="0" indent="0" algn="just" defTabSz="914400">
              <a:lnSpc>
                <a:spcPct val="90000"/>
              </a:lnSpc>
              <a:spcBef>
                <a:spcPts val="1000"/>
              </a:spcBef>
              <a:buNone/>
            </a:pPr>
            <a:r>
              <a:rPr lang="en-GB" sz="1800" b="0" i="0" u="none" strike="noStrike" dirty="0">
                <a:solidFill>
                  <a:srgbClr val="000000"/>
                </a:solidFill>
                <a:effectLst/>
                <a:latin typeface="-webkit-standard"/>
              </a:rPr>
              <a:t>Encourage Corporate Social Responsibility (CSR)</a:t>
            </a:r>
            <a:endParaRPr lang="en-GB" sz="1800" dirty="0">
              <a:solidFill>
                <a:srgbClr val="000000"/>
              </a:solidFill>
              <a:latin typeface="-webkit-standard"/>
            </a:endParaRPr>
          </a:p>
          <a:p>
            <a:pPr marL="0" indent="0" algn="just" defTabSz="914400">
              <a:lnSpc>
                <a:spcPct val="90000"/>
              </a:lnSpc>
              <a:spcBef>
                <a:spcPts val="1000"/>
              </a:spcBef>
              <a:buNone/>
            </a:pPr>
            <a:r>
              <a:rPr lang="en-GB" sz="1800" b="0" i="0" u="none" strike="noStrike" dirty="0">
                <a:solidFill>
                  <a:srgbClr val="000000"/>
                </a:solidFill>
                <a:effectLst/>
                <a:latin typeface="-webkit-standard"/>
              </a:rPr>
              <a:t>Take Immediate Action Against Violations</a:t>
            </a:r>
            <a:endParaRPr lang="en-US" sz="1800" kern="1200" dirty="0">
              <a:solidFill>
                <a:schemeClr val="tx2"/>
              </a:solidFill>
              <a:latin typeface="+mn-lt"/>
              <a:ea typeface="+mn-ea"/>
              <a:cs typeface="+mn-c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59483" y="841664"/>
            <a:ext cx="3866304" cy="5156800"/>
          </a:xfrm>
        </p:spPr>
        <p:txBody>
          <a:bodyPr vert="horz" lIns="91440" tIns="45720" rIns="91440" bIns="45720" rtlCol="0" anchor="ctr">
            <a:normAutofit/>
          </a:bodyPr>
          <a:lstStyle/>
          <a:p>
            <a:pPr algn="l" defTabSz="914400">
              <a:lnSpc>
                <a:spcPct val="90000"/>
              </a:lnSpc>
            </a:pPr>
            <a:r>
              <a:rPr lang="en-US" sz="4200" kern="1200" dirty="0">
                <a:solidFill>
                  <a:schemeClr val="bg1"/>
                </a:solidFill>
                <a:latin typeface="+mj-lt"/>
                <a:ea typeface="+mj-ea"/>
                <a:cs typeface="+mj-cs"/>
              </a:rPr>
              <a:t>MNCs and Host Country Challenges</a:t>
            </a:r>
          </a:p>
        </p:txBody>
      </p:sp>
      <p:sp>
        <p:nvSpPr>
          <p:cNvPr id="3" name="Content Placeholder 2"/>
          <p:cNvSpPr>
            <a:spLocks noGrp="1"/>
          </p:cNvSpPr>
          <p:nvPr>
            <p:ph idx="1"/>
          </p:nvPr>
        </p:nvSpPr>
        <p:spPr>
          <a:xfrm>
            <a:off x="4901015" y="841664"/>
            <a:ext cx="3451888" cy="5156800"/>
          </a:xfrm>
        </p:spPr>
        <p:txBody>
          <a:bodyPr vert="horz" lIns="91440" tIns="45720" rIns="91440" bIns="45720" rtlCol="0" anchor="ctr">
            <a:normAutofit/>
          </a:bodyPr>
          <a:lstStyle/>
          <a:p>
            <a:pPr marL="0" indent="0" algn="just" defTabSz="914400">
              <a:lnSpc>
                <a:spcPct val="90000"/>
              </a:lnSpc>
              <a:spcBef>
                <a:spcPts val="1000"/>
              </a:spcBef>
              <a:buNone/>
            </a:pPr>
            <a:r>
              <a:rPr lang="en-US" sz="2400" kern="1200" dirty="0">
                <a:solidFill>
                  <a:schemeClr val="bg1"/>
                </a:solidFill>
                <a:latin typeface="+mn-lt"/>
                <a:ea typeface="+mn-ea"/>
                <a:cs typeface="+mn-cs"/>
              </a:rPr>
              <a:t>Job creation vs. resource exploitation</a:t>
            </a:r>
          </a:p>
          <a:p>
            <a:pPr marL="0" indent="0" algn="just" defTabSz="914400">
              <a:lnSpc>
                <a:spcPct val="90000"/>
              </a:lnSpc>
              <a:spcBef>
                <a:spcPts val="1000"/>
              </a:spcBef>
              <a:buNone/>
            </a:pPr>
            <a:r>
              <a:rPr lang="en-US" sz="2400" dirty="0">
                <a:solidFill>
                  <a:schemeClr val="bg1"/>
                </a:solidFill>
              </a:rPr>
              <a:t>E</a:t>
            </a:r>
            <a:r>
              <a:rPr lang="en-US" sz="2400" kern="1200" dirty="0">
                <a:solidFill>
                  <a:schemeClr val="bg1"/>
                </a:solidFill>
                <a:latin typeface="+mn-lt"/>
                <a:ea typeface="+mn-ea"/>
                <a:cs typeface="+mn-cs"/>
              </a:rPr>
              <a:t>thical sourcing</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8" y="0"/>
            <a:ext cx="914171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36" y="0"/>
            <a:ext cx="9141711" cy="6858000"/>
            <a:chOff x="-2848" y="0"/>
            <a:chExt cx="12188949" cy="6858000"/>
          </a:xfrm>
        </p:grpSpPr>
        <p:sp>
          <p:nvSpPr>
            <p:cNvPr id="11"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2"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grpSp>
      <p:grpSp>
        <p:nvGrpSpPr>
          <p:cNvPr id="14" name="Group 13">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8459" y="598259"/>
            <a:ext cx="8167081" cy="5680742"/>
            <a:chOff x="651279" y="598259"/>
            <a:chExt cx="10889442" cy="5680742"/>
          </a:xfrm>
        </p:grpSpPr>
        <p:sp>
          <p:nvSpPr>
            <p:cNvPr id="15"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sp>
          <p:nvSpPr>
            <p:cNvPr id="16"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3" y="0"/>
            <a:ext cx="9141717"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just"/>
              <a:endParaRPr lang="en-US"/>
            </a:p>
          </p:txBody>
        </p:sp>
      </p:grpSp>
      <p:sp>
        <p:nvSpPr>
          <p:cNvPr id="2" name="Title 1"/>
          <p:cNvSpPr>
            <a:spLocks noGrp="1"/>
          </p:cNvSpPr>
          <p:nvPr>
            <p:ph type="title"/>
          </p:nvPr>
        </p:nvSpPr>
        <p:spPr>
          <a:xfrm>
            <a:off x="759483" y="841664"/>
            <a:ext cx="3866304" cy="5156800"/>
          </a:xfrm>
        </p:spPr>
        <p:txBody>
          <a:bodyPr vert="horz" lIns="91440" tIns="45720" rIns="91440" bIns="45720" rtlCol="0" anchor="ctr">
            <a:normAutofit/>
          </a:bodyPr>
          <a:lstStyle/>
          <a:p>
            <a:pPr algn="just" defTabSz="914400">
              <a:lnSpc>
                <a:spcPct val="90000"/>
              </a:lnSpc>
            </a:pPr>
            <a:r>
              <a:rPr lang="en-US" sz="3900" kern="1200">
                <a:solidFill>
                  <a:schemeClr val="bg1"/>
                </a:solidFill>
                <a:latin typeface="+mj-lt"/>
                <a:ea typeface="+mj-ea"/>
                <a:cs typeface="+mj-cs"/>
              </a:rPr>
              <a:t>Managing Global Interdependence</a:t>
            </a:r>
          </a:p>
        </p:txBody>
      </p:sp>
      <p:sp>
        <p:nvSpPr>
          <p:cNvPr id="3" name="Content Placeholder 2"/>
          <p:cNvSpPr>
            <a:spLocks noGrp="1"/>
          </p:cNvSpPr>
          <p:nvPr>
            <p:ph idx="1"/>
          </p:nvPr>
        </p:nvSpPr>
        <p:spPr>
          <a:xfrm>
            <a:off x="4901015" y="841664"/>
            <a:ext cx="3451888" cy="5156800"/>
          </a:xfrm>
        </p:spPr>
        <p:txBody>
          <a:bodyPr vert="horz" lIns="91440" tIns="45720" rIns="91440" bIns="45720" rtlCol="0" anchor="ctr">
            <a:normAutofit/>
          </a:bodyPr>
          <a:lstStyle/>
          <a:p>
            <a:pPr marL="0" indent="0" algn="just" defTabSz="914400">
              <a:lnSpc>
                <a:spcPct val="90000"/>
              </a:lnSpc>
              <a:spcBef>
                <a:spcPts val="1000"/>
              </a:spcBef>
              <a:buNone/>
            </a:pPr>
            <a:r>
              <a:rPr lang="en-US" sz="2400" kern="1200" dirty="0">
                <a:solidFill>
                  <a:schemeClr val="bg1"/>
                </a:solidFill>
                <a:latin typeface="+mn-lt"/>
                <a:ea typeface="+mn-ea"/>
                <a:cs typeface="+mn-cs"/>
              </a:rPr>
              <a:t>Nationalism, Protectionism, Sustainability </a:t>
            </a:r>
            <a:r>
              <a:rPr lang="en-US" sz="2400" kern="1200" dirty="0" err="1">
                <a:solidFill>
                  <a:schemeClr val="bg1"/>
                </a:solidFill>
                <a:latin typeface="+mn-lt"/>
                <a:ea typeface="+mn-ea"/>
                <a:cs typeface="+mn-cs"/>
              </a:rPr>
              <a:t>trategies</a:t>
            </a:r>
            <a:endParaRPr lang="en-US" sz="2400" kern="1200" dirty="0">
              <a:solidFill>
                <a:schemeClr val="bg1"/>
              </a:solidFill>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0" name="Rectangle 5129">
            <a:extLst>
              <a:ext uri="{FF2B5EF4-FFF2-40B4-BE49-F238E27FC236}">
                <a16:creationId xmlns:a16="http://schemas.microsoft.com/office/drawing/2014/main" id="{F0087D53-9295-4463-AAE4-D5C626046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9160" y="4501453"/>
            <a:ext cx="8182230" cy="1065836"/>
          </a:xfrm>
        </p:spPr>
        <p:txBody>
          <a:bodyPr vert="horz" lIns="91440" tIns="45720" rIns="91440" bIns="45720" rtlCol="0" anchor="ctr">
            <a:normAutofit/>
          </a:bodyPr>
          <a:lstStyle/>
          <a:p>
            <a:pPr defTabSz="914400">
              <a:lnSpc>
                <a:spcPct val="90000"/>
              </a:lnSpc>
            </a:pPr>
            <a:r>
              <a:rPr lang="en-US" sz="4800" dirty="0"/>
              <a:t>Corporate Sustainability Model</a:t>
            </a:r>
          </a:p>
        </p:txBody>
      </p:sp>
      <p:pic>
        <p:nvPicPr>
          <p:cNvPr id="5122" name="Picture 2" descr="A diagram of a company's corporate sustainability model&#10;&#10;AI-generated content may be incorrect.">
            <a:extLst>
              <a:ext uri="{FF2B5EF4-FFF2-40B4-BE49-F238E27FC236}">
                <a16:creationId xmlns:a16="http://schemas.microsoft.com/office/drawing/2014/main" id="{FFF4E349-9857-5165-A646-4BFC73EEC86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7977" y="320040"/>
            <a:ext cx="3914918" cy="389534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Four teal balls">
            <a:extLst>
              <a:ext uri="{FF2B5EF4-FFF2-40B4-BE49-F238E27FC236}">
                <a16:creationId xmlns:a16="http://schemas.microsoft.com/office/drawing/2014/main" id="{4B020D95-22F5-676B-7E4A-EE6116840700}"/>
              </a:ext>
            </a:extLst>
          </p:cNvPr>
          <p:cNvPicPr>
            <a:picLocks noChangeAspect="1"/>
          </p:cNvPicPr>
          <p:nvPr/>
        </p:nvPicPr>
        <p:blipFill>
          <a:blip r:embed="rId3"/>
          <a:srcRect l="21881" r="33568" b="-2"/>
          <a:stretch/>
        </p:blipFill>
        <p:spPr>
          <a:xfrm>
            <a:off x="5496368" y="320040"/>
            <a:ext cx="2599820" cy="3895344"/>
          </a:xfrm>
          <a:prstGeom prst="rect">
            <a:avLst/>
          </a:prstGeom>
        </p:spPr>
      </p:pic>
      <p:sp>
        <p:nvSpPr>
          <p:cNvPr id="5129"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37560" y="5594358"/>
            <a:ext cx="2468880" cy="18288"/>
          </a:xfrm>
          <a:custGeom>
            <a:avLst/>
            <a:gdLst>
              <a:gd name="connsiteX0" fmla="*/ 0 w 2468880"/>
              <a:gd name="connsiteY0" fmla="*/ 0 h 18288"/>
              <a:gd name="connsiteX1" fmla="*/ 592531 w 2468880"/>
              <a:gd name="connsiteY1" fmla="*/ 0 h 18288"/>
              <a:gd name="connsiteX2" fmla="*/ 1160374 w 2468880"/>
              <a:gd name="connsiteY2" fmla="*/ 0 h 18288"/>
              <a:gd name="connsiteX3" fmla="*/ 1728216 w 2468880"/>
              <a:gd name="connsiteY3" fmla="*/ 0 h 18288"/>
              <a:gd name="connsiteX4" fmla="*/ 2468880 w 2468880"/>
              <a:gd name="connsiteY4" fmla="*/ 0 h 18288"/>
              <a:gd name="connsiteX5" fmla="*/ 2468880 w 2468880"/>
              <a:gd name="connsiteY5" fmla="*/ 18288 h 18288"/>
              <a:gd name="connsiteX6" fmla="*/ 1802282 w 2468880"/>
              <a:gd name="connsiteY6" fmla="*/ 18288 h 18288"/>
              <a:gd name="connsiteX7" fmla="*/ 1209751 w 2468880"/>
              <a:gd name="connsiteY7" fmla="*/ 18288 h 18288"/>
              <a:gd name="connsiteX8" fmla="*/ 641909 w 2468880"/>
              <a:gd name="connsiteY8" fmla="*/ 18288 h 18288"/>
              <a:gd name="connsiteX9" fmla="*/ 0 w 2468880"/>
              <a:gd name="connsiteY9" fmla="*/ 18288 h 18288"/>
              <a:gd name="connsiteX10" fmla="*/ 0 w 246888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68880" h="18288" fill="none" extrusionOk="0">
                <a:moveTo>
                  <a:pt x="0" y="0"/>
                </a:moveTo>
                <a:cubicBezTo>
                  <a:pt x="171523" y="-1510"/>
                  <a:pt x="416079" y="20036"/>
                  <a:pt x="592531" y="0"/>
                </a:cubicBezTo>
                <a:cubicBezTo>
                  <a:pt x="768983" y="-20036"/>
                  <a:pt x="878305" y="13110"/>
                  <a:pt x="1160374" y="0"/>
                </a:cubicBezTo>
                <a:cubicBezTo>
                  <a:pt x="1442443" y="-13110"/>
                  <a:pt x="1612108" y="24695"/>
                  <a:pt x="1728216" y="0"/>
                </a:cubicBezTo>
                <a:cubicBezTo>
                  <a:pt x="1844324" y="-24695"/>
                  <a:pt x="2271040" y="20667"/>
                  <a:pt x="2468880" y="0"/>
                </a:cubicBezTo>
                <a:cubicBezTo>
                  <a:pt x="2468302" y="4771"/>
                  <a:pt x="2469633" y="12323"/>
                  <a:pt x="2468880" y="18288"/>
                </a:cubicBezTo>
                <a:cubicBezTo>
                  <a:pt x="2229297" y="-14659"/>
                  <a:pt x="2066775" y="30253"/>
                  <a:pt x="1802282" y="18288"/>
                </a:cubicBezTo>
                <a:cubicBezTo>
                  <a:pt x="1537789" y="6323"/>
                  <a:pt x="1379930" y="22266"/>
                  <a:pt x="1209751" y="18288"/>
                </a:cubicBezTo>
                <a:cubicBezTo>
                  <a:pt x="1039572" y="14310"/>
                  <a:pt x="837025" y="12850"/>
                  <a:pt x="641909" y="18288"/>
                </a:cubicBezTo>
                <a:cubicBezTo>
                  <a:pt x="446793" y="23726"/>
                  <a:pt x="170561" y="18472"/>
                  <a:pt x="0" y="18288"/>
                </a:cubicBezTo>
                <a:cubicBezTo>
                  <a:pt x="841" y="12879"/>
                  <a:pt x="-726" y="3977"/>
                  <a:pt x="0" y="0"/>
                </a:cubicBezTo>
                <a:close/>
              </a:path>
              <a:path w="2468880" h="18288" stroke="0" extrusionOk="0">
                <a:moveTo>
                  <a:pt x="0" y="0"/>
                </a:moveTo>
                <a:cubicBezTo>
                  <a:pt x="190931" y="24910"/>
                  <a:pt x="333688" y="11559"/>
                  <a:pt x="567842" y="0"/>
                </a:cubicBezTo>
                <a:cubicBezTo>
                  <a:pt x="801996" y="-11559"/>
                  <a:pt x="939971" y="-5677"/>
                  <a:pt x="1234440" y="0"/>
                </a:cubicBezTo>
                <a:cubicBezTo>
                  <a:pt x="1528909" y="5677"/>
                  <a:pt x="1658539" y="5184"/>
                  <a:pt x="1777594" y="0"/>
                </a:cubicBezTo>
                <a:cubicBezTo>
                  <a:pt x="1896649" y="-5184"/>
                  <a:pt x="2186164" y="23915"/>
                  <a:pt x="2468880" y="0"/>
                </a:cubicBezTo>
                <a:cubicBezTo>
                  <a:pt x="2468266" y="8857"/>
                  <a:pt x="2469384" y="13619"/>
                  <a:pt x="2468880" y="18288"/>
                </a:cubicBezTo>
                <a:cubicBezTo>
                  <a:pt x="2271330" y="36599"/>
                  <a:pt x="2001027" y="31554"/>
                  <a:pt x="1876349" y="18288"/>
                </a:cubicBezTo>
                <a:cubicBezTo>
                  <a:pt x="1751671" y="5022"/>
                  <a:pt x="1364652" y="15063"/>
                  <a:pt x="1209751" y="18288"/>
                </a:cubicBezTo>
                <a:cubicBezTo>
                  <a:pt x="1054850" y="21513"/>
                  <a:pt x="748438" y="20074"/>
                  <a:pt x="617220" y="18288"/>
                </a:cubicBezTo>
                <a:cubicBezTo>
                  <a:pt x="486002" y="16502"/>
                  <a:pt x="237432" y="27200"/>
                  <a:pt x="0" y="18288"/>
                </a:cubicBezTo>
                <a:cubicBezTo>
                  <a:pt x="-487" y="10816"/>
                  <a:pt x="-839" y="605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nSpc>
                <a:spcPct val="90000"/>
              </a:lnSpc>
            </a:pPr>
            <a:r>
              <a:rPr lang="en-GB" sz="2700" dirty="0"/>
              <a:t>Key Recommendations for MNCs in Developing Nations</a:t>
            </a:r>
          </a:p>
        </p:txBody>
      </p:sp>
      <p:sp>
        <p:nvSpPr>
          <p:cNvPr id="3" name="Content Placeholder 2"/>
          <p:cNvSpPr>
            <a:spLocks noGrp="1"/>
          </p:cNvSpPr>
          <p:nvPr>
            <p:ph idx="1"/>
          </p:nvPr>
        </p:nvSpPr>
        <p:spPr>
          <a:xfrm>
            <a:off x="571351" y="2743200"/>
            <a:ext cx="3485179" cy="3613149"/>
          </a:xfrm>
        </p:spPr>
        <p:txBody>
          <a:bodyPr anchor="ctr">
            <a:noAutofit/>
          </a:bodyPr>
          <a:lstStyle/>
          <a:p>
            <a:pPr algn="just"/>
            <a:r>
              <a:rPr lang="en-GB" sz="1600" b="0" i="0" u="none" strike="noStrike" dirty="0">
                <a:solidFill>
                  <a:srgbClr val="000000"/>
                </a:solidFill>
                <a:effectLst/>
                <a:latin typeface="-webkit-standard"/>
              </a:rPr>
              <a:t>Respect Local Cultures and Values</a:t>
            </a:r>
          </a:p>
          <a:p>
            <a:pPr algn="just"/>
            <a:r>
              <a:rPr lang="en-GB" sz="1600" b="0" i="0" u="none" strike="noStrike" dirty="0">
                <a:solidFill>
                  <a:srgbClr val="000000"/>
                </a:solidFill>
                <a:effectLst/>
                <a:latin typeface="-webkit-standard"/>
              </a:rPr>
              <a:t>Adhere to Ethical Business Practices</a:t>
            </a:r>
            <a:endParaRPr lang="en-GB" sz="1600" dirty="0">
              <a:solidFill>
                <a:srgbClr val="000000"/>
              </a:solidFill>
              <a:latin typeface="-webkit-standard"/>
            </a:endParaRPr>
          </a:p>
          <a:p>
            <a:pPr algn="just"/>
            <a:r>
              <a:rPr lang="en-GB" sz="1600" b="0" i="0" u="none" strike="noStrike" dirty="0">
                <a:solidFill>
                  <a:srgbClr val="000000"/>
                </a:solidFill>
                <a:effectLst/>
                <a:latin typeface="-webkit-standard"/>
              </a:rPr>
              <a:t>Focus on Local Talent Development</a:t>
            </a:r>
          </a:p>
          <a:p>
            <a:pPr algn="just"/>
            <a:r>
              <a:rPr lang="en-GB" sz="1600" b="0" i="0" u="none" strike="noStrike" dirty="0">
                <a:solidFill>
                  <a:srgbClr val="000000"/>
                </a:solidFill>
                <a:effectLst/>
                <a:latin typeface="-webkit-standard"/>
              </a:rPr>
              <a:t>Collaborate with Local Communities</a:t>
            </a:r>
            <a:endParaRPr lang="en-GB" sz="1600" dirty="0">
              <a:solidFill>
                <a:srgbClr val="000000"/>
              </a:solidFill>
              <a:latin typeface="-webkit-standard"/>
            </a:endParaRPr>
          </a:p>
          <a:p>
            <a:pPr algn="just"/>
            <a:r>
              <a:rPr lang="en-GB" sz="1600" b="0" i="0" u="none" strike="noStrike" dirty="0">
                <a:solidFill>
                  <a:srgbClr val="000000"/>
                </a:solidFill>
                <a:effectLst/>
                <a:latin typeface="-webkit-standard"/>
              </a:rPr>
              <a:t>Commit to Sustainable Business Practices</a:t>
            </a:r>
          </a:p>
          <a:p>
            <a:pPr algn="just"/>
            <a:r>
              <a:rPr lang="en-GB" sz="1600" b="0" i="0" u="none" strike="noStrike" dirty="0">
                <a:solidFill>
                  <a:srgbClr val="000000"/>
                </a:solidFill>
                <a:effectLst/>
                <a:latin typeface="-webkit-standard"/>
              </a:rPr>
              <a:t>Understand and Navigate Local Regulations</a:t>
            </a:r>
            <a:endParaRPr lang="en-GB" sz="1600" dirty="0">
              <a:solidFill>
                <a:srgbClr val="000000"/>
              </a:solidFill>
              <a:latin typeface="-webkit-standard"/>
            </a:endParaRPr>
          </a:p>
          <a:p>
            <a:pPr algn="just"/>
            <a:r>
              <a:rPr lang="en-GB" sz="1600" b="0" i="0" u="none" strike="noStrike" dirty="0">
                <a:solidFill>
                  <a:srgbClr val="000000"/>
                </a:solidFill>
                <a:effectLst/>
                <a:latin typeface="-webkit-standard"/>
              </a:rPr>
              <a:t>Ensure Fair Labor Practices</a:t>
            </a:r>
          </a:p>
          <a:p>
            <a:pPr algn="just"/>
            <a:r>
              <a:rPr lang="en-GB" sz="1600" b="0" i="0" u="none" strike="noStrike" dirty="0">
                <a:solidFill>
                  <a:srgbClr val="000000"/>
                </a:solidFill>
                <a:effectLst/>
                <a:latin typeface="-webkit-standard"/>
              </a:rPr>
              <a:t>Foster Corporate Social Responsibility (CSR)</a:t>
            </a:r>
            <a:endParaRPr lang="en-GB" sz="1600" dirty="0">
              <a:solidFill>
                <a:srgbClr val="000000"/>
              </a:solidFill>
              <a:latin typeface="-webkit-standard"/>
            </a:endParaRPr>
          </a:p>
          <a:p>
            <a:pPr algn="just"/>
            <a:r>
              <a:rPr lang="en-GB" sz="1600" b="0" i="0" u="none" strike="noStrike" dirty="0">
                <a:solidFill>
                  <a:srgbClr val="000000"/>
                </a:solidFill>
                <a:effectLst/>
                <a:latin typeface="-webkit-standard"/>
              </a:rPr>
              <a:t>Promote Knowledge Transfer and Technology Sharing</a:t>
            </a:r>
          </a:p>
          <a:p>
            <a:pPr algn="just"/>
            <a:r>
              <a:rPr lang="en-GB" sz="1600" b="0" i="0" u="none" strike="noStrike" dirty="0">
                <a:solidFill>
                  <a:srgbClr val="000000"/>
                </a:solidFill>
                <a:effectLst/>
                <a:latin typeface="-webkit-standard"/>
              </a:rPr>
              <a:t>Build Strong Local Partnerships</a:t>
            </a:r>
            <a:endParaRPr lang="en-GB" sz="1600" dirty="0"/>
          </a:p>
        </p:txBody>
      </p:sp>
      <p:pic>
        <p:nvPicPr>
          <p:cNvPr id="5" name="Picture 4" descr="A close up image of chess pawns">
            <a:extLst>
              <a:ext uri="{FF2B5EF4-FFF2-40B4-BE49-F238E27FC236}">
                <a16:creationId xmlns:a16="http://schemas.microsoft.com/office/drawing/2014/main" id="{25D4F0BB-B4AC-0516-E590-B377E92024D1}"/>
              </a:ext>
            </a:extLst>
          </p:cNvPr>
          <p:cNvPicPr>
            <a:picLocks noChangeAspect="1"/>
          </p:cNvPicPr>
          <p:nvPr/>
        </p:nvPicPr>
        <p:blipFill>
          <a:blip r:embed="rId2"/>
          <a:srcRect l="37793" r="18324"/>
          <a:stretch/>
        </p:blipFill>
        <p:spPr>
          <a:xfrm>
            <a:off x="4572000" y="1"/>
            <a:ext cx="4577118"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721C0-B4B7-E45B-5610-4FD78B215B9E}"/>
              </a:ext>
            </a:extLst>
          </p:cNvPr>
          <p:cNvSpPr>
            <a:spLocks noGrp="1"/>
          </p:cNvSpPr>
          <p:nvPr>
            <p:ph type="title"/>
          </p:nvPr>
        </p:nvSpPr>
        <p:spPr/>
        <p:txBody>
          <a:bodyPr/>
          <a:lstStyle/>
          <a:p>
            <a:r>
              <a:rPr lang="en-US" dirty="0"/>
              <a:t>Debate </a:t>
            </a:r>
          </a:p>
        </p:txBody>
      </p:sp>
      <p:sp>
        <p:nvSpPr>
          <p:cNvPr id="3" name="Content Placeholder 2">
            <a:extLst>
              <a:ext uri="{FF2B5EF4-FFF2-40B4-BE49-F238E27FC236}">
                <a16:creationId xmlns:a16="http://schemas.microsoft.com/office/drawing/2014/main" id="{544C2F65-7F30-59AC-71AB-F710128B2D49}"/>
              </a:ext>
            </a:extLst>
          </p:cNvPr>
          <p:cNvSpPr>
            <a:spLocks noGrp="1"/>
          </p:cNvSpPr>
          <p:nvPr>
            <p:ph idx="1"/>
          </p:nvPr>
        </p:nvSpPr>
        <p:spPr/>
        <p:txBody>
          <a:bodyPr/>
          <a:lstStyle/>
          <a:p>
            <a:pPr marL="0" indent="0" algn="just">
              <a:buNone/>
            </a:pPr>
            <a:r>
              <a:rPr lang="en-GB" b="0" i="0" u="none" strike="noStrike" dirty="0">
                <a:solidFill>
                  <a:srgbClr val="000000"/>
                </a:solidFill>
                <a:effectLst/>
                <a:latin typeface="-webkit-standard"/>
              </a:rPr>
              <a:t>This class believes that CSR strategies are most effective when they are fully integrated into a company’s core business model rather than treated as separate initiatives. </a:t>
            </a:r>
          </a:p>
          <a:p>
            <a:pPr marL="0" indent="0" algn="just">
              <a:buNone/>
            </a:pPr>
            <a:endParaRPr lang="en-US" dirty="0"/>
          </a:p>
        </p:txBody>
      </p:sp>
    </p:spTree>
    <p:extLst>
      <p:ext uri="{BB962C8B-B14F-4D97-AF65-F5344CB8AC3E}">
        <p14:creationId xmlns:p14="http://schemas.microsoft.com/office/powerpoint/2010/main" val="1706321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pPr algn="just"/>
            <a:r>
              <a:rPr lang="en-GB" sz="3500"/>
              <a:t>Conclusion</a:t>
            </a:r>
          </a:p>
        </p:txBody>
      </p:sp>
      <p:sp>
        <p:nvSpPr>
          <p:cNvPr id="3" name="Content Placeholder 2"/>
          <p:cNvSpPr>
            <a:spLocks noGrp="1"/>
          </p:cNvSpPr>
          <p:nvPr>
            <p:ph idx="1"/>
          </p:nvPr>
        </p:nvSpPr>
        <p:spPr>
          <a:xfrm>
            <a:off x="571351" y="1974716"/>
            <a:ext cx="3799927" cy="4381633"/>
          </a:xfrm>
        </p:spPr>
        <p:txBody>
          <a:bodyPr anchor="ctr">
            <a:noAutofit/>
          </a:bodyPr>
          <a:lstStyle/>
          <a:p>
            <a:pPr marL="0" indent="0" algn="just">
              <a:buNone/>
            </a:pPr>
            <a:r>
              <a:rPr lang="en-GB" sz="1500" b="0" i="0" u="none" strike="noStrike" dirty="0">
                <a:solidFill>
                  <a:srgbClr val="000000"/>
                </a:solidFill>
                <a:effectLst/>
                <a:latin typeface="-webkit-standard"/>
              </a:rPr>
              <a:t>In conclusion, Corporate Social Responsibility (CSR) and strong ethical practices are key drivers of business success and long-term sustainability in today’s interconnected global marketplace. As businesses expand across borders, they must recognize the growing interdependence between nations, economies, and communities. By prioritizing ethical behaviour, environmental stewardship, and community engagement, companies not only enhance their reputation but also build trust with stakeholders worldwide. Embracing CSR and ethics empowers businesses to contribute to global sustainability, promote social equity, and create shared value, ensuring a positive impact for future generations in a globally interdependent world.</a:t>
            </a:r>
            <a:endParaRPr lang="en-GB" sz="1500" dirty="0"/>
          </a:p>
        </p:txBody>
      </p:sp>
      <p:pic>
        <p:nvPicPr>
          <p:cNvPr id="5" name="Picture 4" descr="Vibrant green forest">
            <a:extLst>
              <a:ext uri="{FF2B5EF4-FFF2-40B4-BE49-F238E27FC236}">
                <a16:creationId xmlns:a16="http://schemas.microsoft.com/office/drawing/2014/main" id="{E797D824-B1D2-5E38-BE4C-A94C0E224872}"/>
              </a:ext>
            </a:extLst>
          </p:cNvPr>
          <p:cNvPicPr>
            <a:picLocks noChangeAspect="1"/>
          </p:cNvPicPr>
          <p:nvPr/>
        </p:nvPicPr>
        <p:blipFill>
          <a:blip r:embed="rId2"/>
          <a:srcRect l="25224" r="30226" b="-2"/>
          <a:stretch/>
        </p:blipFill>
        <p:spPr>
          <a:xfrm>
            <a:off x="4572000" y="1"/>
            <a:ext cx="4577118"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7908" y="741391"/>
            <a:ext cx="3368866" cy="1616203"/>
          </a:xfrm>
        </p:spPr>
        <p:txBody>
          <a:bodyPr anchor="b">
            <a:normAutofit/>
          </a:bodyPr>
          <a:lstStyle/>
          <a:p>
            <a:r>
              <a:rPr lang="en-GB" sz="2800"/>
              <a:t>References</a:t>
            </a:r>
          </a:p>
        </p:txBody>
      </p:sp>
      <p:pic>
        <p:nvPicPr>
          <p:cNvPr id="5" name="Picture 4" descr="Angled shot of pen on a graph">
            <a:extLst>
              <a:ext uri="{FF2B5EF4-FFF2-40B4-BE49-F238E27FC236}">
                <a16:creationId xmlns:a16="http://schemas.microsoft.com/office/drawing/2014/main" id="{E2C483DF-2D65-0E59-A1C5-DDEB5CE9E07C}"/>
              </a:ext>
            </a:extLst>
          </p:cNvPr>
          <p:cNvPicPr>
            <a:picLocks noChangeAspect="1"/>
          </p:cNvPicPr>
          <p:nvPr/>
        </p:nvPicPr>
        <p:blipFill>
          <a:blip r:embed="rId2"/>
          <a:srcRect l="9017" r="46483" b="-1"/>
          <a:stretch/>
        </p:blipFill>
        <p:spPr>
          <a:xfrm>
            <a:off x="20" y="10"/>
            <a:ext cx="4571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2521"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5117908" y="2533476"/>
            <a:ext cx="3368865" cy="3447832"/>
          </a:xfrm>
        </p:spPr>
        <p:txBody>
          <a:bodyPr anchor="t">
            <a:normAutofit/>
          </a:bodyPr>
          <a:lstStyle/>
          <a:p>
            <a:pPr marL="0" indent="0" algn="just">
              <a:buNone/>
            </a:pPr>
            <a:r>
              <a:rPr lang="en-GB" sz="1700" dirty="0" err="1"/>
              <a:t>Deresky</a:t>
            </a:r>
            <a:r>
              <a:rPr lang="en-GB" sz="1700" dirty="0"/>
              <a:t> (2017), OECD, Transparency International, Harvard </a:t>
            </a:r>
            <a:r>
              <a:rPr lang="en-GB" sz="1700"/>
              <a:t>Business Review. </a:t>
            </a:r>
            <a:endParaRPr lang="en-GB" sz="1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86</TotalTime>
  <Words>1067</Words>
  <Application>Microsoft Macintosh PowerPoint</Application>
  <PresentationFormat>On-screen Show (4:3)</PresentationFormat>
  <Paragraphs>154</Paragraphs>
  <Slides>22</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-webkit-standard</vt:lpstr>
      <vt:lpstr>Arial</vt:lpstr>
      <vt:lpstr>Calibri</vt:lpstr>
      <vt:lpstr>Times New Roman</vt:lpstr>
      <vt:lpstr>Office Theme</vt:lpstr>
      <vt:lpstr>International Business Communications  Week 2:  Global Interdependence</vt:lpstr>
      <vt:lpstr>Learning Goals</vt:lpstr>
      <vt:lpstr>The Bangladesh Disaster –  Can Companies Outsource Responsibility?</vt:lpstr>
      <vt:lpstr>Corporate Social Responsibility   Corporate social responsibility (CSR) is a business model that encourages companies to consider the social and environmental impact of their activities. CSR practices can help companies be more profitable and sustainable.   </vt:lpstr>
      <vt:lpstr>Multinational Corporation (MNC) Stakeholders</vt:lpstr>
      <vt:lpstr>Multinational Corporation (MNC) Stakeholders Cont…</vt:lpstr>
      <vt:lpstr>Benefits of CSR for Businesses</vt:lpstr>
      <vt:lpstr>TEST YOUR KNOWLEDGE</vt:lpstr>
      <vt:lpstr>Global Corporate Culture</vt:lpstr>
      <vt:lpstr>Ethics in Global Business Management</vt:lpstr>
      <vt:lpstr>International Codes of Conduct for MNCs</vt:lpstr>
      <vt:lpstr>PowerPoint Presentation</vt:lpstr>
      <vt:lpstr>Ethical Issues in Technology &amp; Data Protection</vt:lpstr>
      <vt:lpstr>Bribery &amp; Corruption in International Business</vt:lpstr>
      <vt:lpstr>Managing Corruption &amp; Business Ethics</vt:lpstr>
      <vt:lpstr>MNCs and Host Country Challenges</vt:lpstr>
      <vt:lpstr>Managing Global Interdependence</vt:lpstr>
      <vt:lpstr>Corporate Sustainability Model</vt:lpstr>
      <vt:lpstr>Key Recommendations for MNCs in Developing Nations</vt:lpstr>
      <vt:lpstr>Debate </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Afzal Munna (Staff)</cp:lastModifiedBy>
  <cp:revision>39</cp:revision>
  <dcterms:created xsi:type="dcterms:W3CDTF">2013-01-27T09:14:16Z</dcterms:created>
  <dcterms:modified xsi:type="dcterms:W3CDTF">2025-02-16T17:38:26Z</dcterms:modified>
  <cp:category/>
</cp:coreProperties>
</file>