
<file path=[Content_Types].xml><?xml version="1.0" encoding="utf-8"?>
<Types xmlns="http://schemas.openxmlformats.org/package/2006/content-types">
  <Default Extension="jpeg" ContentType="image/jpeg"/>
  <Default Extension="jpg" ContentType="image/jpeg"/>
  <Default Extension="jpg&amp;ehk=vaofB3uQyAi60KoSVslIgg&amp;r=0&amp;pid=OfficeInsert" ContentType="image/jpeg"/>
  <Default Extension="jpg&amp;ehk=XLtxDKCvso9wrr1saJreAw&amp;r=0&amp;pid=OfficeInsert"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4"/>
    <p:sldMasterId id="2147483692" r:id="rId5"/>
  </p:sldMasterIdLst>
  <p:notesMasterIdLst>
    <p:notesMasterId r:id="rId36"/>
  </p:notesMasterIdLst>
  <p:handoutMasterIdLst>
    <p:handoutMasterId r:id="rId37"/>
  </p:handoutMasterIdLst>
  <p:sldIdLst>
    <p:sldId id="286" r:id="rId6"/>
    <p:sldId id="320" r:id="rId7"/>
    <p:sldId id="403" r:id="rId8"/>
    <p:sldId id="431" r:id="rId9"/>
    <p:sldId id="434" r:id="rId10"/>
    <p:sldId id="331" r:id="rId11"/>
    <p:sldId id="329" r:id="rId12"/>
    <p:sldId id="330" r:id="rId13"/>
    <p:sldId id="432" r:id="rId14"/>
    <p:sldId id="377" r:id="rId15"/>
    <p:sldId id="333" r:id="rId16"/>
    <p:sldId id="433" r:id="rId17"/>
    <p:sldId id="324" r:id="rId18"/>
    <p:sldId id="435" r:id="rId19"/>
    <p:sldId id="378" r:id="rId20"/>
    <p:sldId id="436" r:id="rId21"/>
    <p:sldId id="335" r:id="rId22"/>
    <p:sldId id="345" r:id="rId23"/>
    <p:sldId id="323" r:id="rId24"/>
    <p:sldId id="340" r:id="rId25"/>
    <p:sldId id="437" r:id="rId26"/>
    <p:sldId id="438" r:id="rId27"/>
    <p:sldId id="439" r:id="rId28"/>
    <p:sldId id="267" r:id="rId29"/>
    <p:sldId id="339" r:id="rId30"/>
    <p:sldId id="342" r:id="rId31"/>
    <p:sldId id="379" r:id="rId32"/>
    <p:sldId id="380" r:id="rId33"/>
    <p:sldId id="441" r:id="rId34"/>
    <p:sldId id="442" r:id="rId35"/>
  </p:sldIdLst>
  <p:sldSz cx="9144000" cy="6858000" type="screen4x3"/>
  <p:notesSz cx="6815138" cy="9942513"/>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89BE48-D477-4106-B469-B42BB368284A}" v="13" dt="2020-01-30T13:38:36.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1287" autoAdjust="0"/>
  </p:normalViewPr>
  <p:slideViewPr>
    <p:cSldViewPr>
      <p:cViewPr varScale="1">
        <p:scale>
          <a:sx n="70" d="100"/>
          <a:sy n="70" d="100"/>
        </p:scale>
        <p:origin x="1042"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527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8195" name="Rectangle 3"/>
          <p:cNvSpPr>
            <a:spLocks noGrp="1" noChangeArrowheads="1"/>
          </p:cNvSpPr>
          <p:nvPr>
            <p:ph type="dt" sz="quarter" idx="1"/>
          </p:nvPr>
        </p:nvSpPr>
        <p:spPr bwMode="auto">
          <a:xfrm>
            <a:off x="3860800" y="0"/>
            <a:ext cx="29527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8196" name="Rectangle 4"/>
          <p:cNvSpPr>
            <a:spLocks noGrp="1" noChangeArrowheads="1"/>
          </p:cNvSpPr>
          <p:nvPr>
            <p:ph type="ftr" sz="quarter" idx="2"/>
          </p:nvPr>
        </p:nvSpPr>
        <p:spPr bwMode="auto">
          <a:xfrm>
            <a:off x="0" y="9444038"/>
            <a:ext cx="29527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8197" name="Rectangle 5"/>
          <p:cNvSpPr>
            <a:spLocks noGrp="1" noChangeArrowheads="1"/>
          </p:cNvSpPr>
          <p:nvPr>
            <p:ph type="sldNum" sz="quarter" idx="3"/>
          </p:nvPr>
        </p:nvSpPr>
        <p:spPr bwMode="auto">
          <a:xfrm>
            <a:off x="3860800" y="9444038"/>
            <a:ext cx="29527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66CBB878-96AF-46B6-9548-BC5208742744}" type="slidenum">
              <a:rPr lang="en-GB" altLang="en-US"/>
              <a:pPr/>
              <a:t>‹#›</a:t>
            </a:fld>
            <a:endParaRPr lang="en-GB" altLang="en-US"/>
          </a:p>
        </p:txBody>
      </p:sp>
    </p:spTree>
    <p:extLst>
      <p:ext uri="{BB962C8B-B14F-4D97-AF65-F5344CB8AC3E}">
        <p14:creationId xmlns:p14="http://schemas.microsoft.com/office/powerpoint/2010/main" val="7541416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hdr" sz="quarter"/>
          </p:nvPr>
        </p:nvSpPr>
        <p:spPr bwMode="auto">
          <a:xfrm>
            <a:off x="0" y="0"/>
            <a:ext cx="29527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43011" name="Rectangle 3"/>
          <p:cNvSpPr>
            <a:spLocks noGrp="1" noChangeArrowheads="1"/>
          </p:cNvSpPr>
          <p:nvPr>
            <p:ph type="dt" idx="1"/>
          </p:nvPr>
        </p:nvSpPr>
        <p:spPr bwMode="auto">
          <a:xfrm>
            <a:off x="3860800" y="0"/>
            <a:ext cx="29527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19460" name="Rectangle 4"/>
          <p:cNvSpPr>
            <a:spLocks noGrp="1" noRot="1" noChangeAspect="1" noChangeArrowheads="1" noTextEdit="1"/>
          </p:cNvSpPr>
          <p:nvPr>
            <p:ph type="sldImg" idx="2"/>
          </p:nvPr>
        </p:nvSpPr>
        <p:spPr bwMode="auto">
          <a:xfrm>
            <a:off x="923925" y="746125"/>
            <a:ext cx="4968875" cy="37274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3" name="Rectangle 5"/>
          <p:cNvSpPr>
            <a:spLocks noGrp="1" noChangeArrowheads="1"/>
          </p:cNvSpPr>
          <p:nvPr>
            <p:ph type="body" sz="quarter" idx="3"/>
          </p:nvPr>
        </p:nvSpPr>
        <p:spPr bwMode="auto">
          <a:xfrm>
            <a:off x="681038" y="4722813"/>
            <a:ext cx="5453062" cy="44735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3014" name="Rectangle 6"/>
          <p:cNvSpPr>
            <a:spLocks noGrp="1" noChangeArrowheads="1"/>
          </p:cNvSpPr>
          <p:nvPr>
            <p:ph type="ftr" sz="quarter" idx="4"/>
          </p:nvPr>
        </p:nvSpPr>
        <p:spPr bwMode="auto">
          <a:xfrm>
            <a:off x="0" y="9444038"/>
            <a:ext cx="29527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43015" name="Rectangle 7"/>
          <p:cNvSpPr>
            <a:spLocks noGrp="1" noChangeArrowheads="1"/>
          </p:cNvSpPr>
          <p:nvPr>
            <p:ph type="sldNum" sz="quarter" idx="5"/>
          </p:nvPr>
        </p:nvSpPr>
        <p:spPr bwMode="auto">
          <a:xfrm>
            <a:off x="3860800" y="9444038"/>
            <a:ext cx="29527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28001249-307C-46CD-9090-A92EC46B75F1}" type="slidenum">
              <a:rPr lang="en-US" altLang="en-US"/>
              <a:pPr/>
              <a:t>‹#›</a:t>
            </a:fld>
            <a:endParaRPr lang="en-US" altLang="en-US"/>
          </a:p>
        </p:txBody>
      </p:sp>
    </p:spTree>
    <p:extLst>
      <p:ext uri="{BB962C8B-B14F-4D97-AF65-F5344CB8AC3E}">
        <p14:creationId xmlns:p14="http://schemas.microsoft.com/office/powerpoint/2010/main" val="12366352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3</a:t>
            </a:fld>
            <a:endParaRPr lang="en-GB"/>
          </a:p>
        </p:txBody>
      </p:sp>
    </p:spTree>
    <p:extLst>
      <p:ext uri="{BB962C8B-B14F-4D97-AF65-F5344CB8AC3E}">
        <p14:creationId xmlns:p14="http://schemas.microsoft.com/office/powerpoint/2010/main" val="4086870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4</a:t>
            </a:fld>
            <a:endParaRPr lang="en-GB"/>
          </a:p>
        </p:txBody>
      </p:sp>
    </p:spTree>
    <p:extLst>
      <p:ext uri="{BB962C8B-B14F-4D97-AF65-F5344CB8AC3E}">
        <p14:creationId xmlns:p14="http://schemas.microsoft.com/office/powerpoint/2010/main" val="3567378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5</a:t>
            </a:fld>
            <a:endParaRPr lang="en-GB"/>
          </a:p>
        </p:txBody>
      </p:sp>
    </p:spTree>
    <p:extLst>
      <p:ext uri="{BB962C8B-B14F-4D97-AF65-F5344CB8AC3E}">
        <p14:creationId xmlns:p14="http://schemas.microsoft.com/office/powerpoint/2010/main" val="2302400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11</a:t>
            </a:fld>
            <a:endParaRPr lang="en-GB"/>
          </a:p>
        </p:txBody>
      </p:sp>
    </p:spTree>
    <p:extLst>
      <p:ext uri="{BB962C8B-B14F-4D97-AF65-F5344CB8AC3E}">
        <p14:creationId xmlns:p14="http://schemas.microsoft.com/office/powerpoint/2010/main" val="12933327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13</a:t>
            </a:fld>
            <a:endParaRPr lang="en-GB"/>
          </a:p>
        </p:txBody>
      </p:sp>
    </p:spTree>
    <p:extLst>
      <p:ext uri="{BB962C8B-B14F-4D97-AF65-F5344CB8AC3E}">
        <p14:creationId xmlns:p14="http://schemas.microsoft.com/office/powerpoint/2010/main" val="2390605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14</a:t>
            </a:fld>
            <a:endParaRPr lang="en-GB"/>
          </a:p>
        </p:txBody>
      </p:sp>
    </p:spTree>
    <p:extLst>
      <p:ext uri="{BB962C8B-B14F-4D97-AF65-F5344CB8AC3E}">
        <p14:creationId xmlns:p14="http://schemas.microsoft.com/office/powerpoint/2010/main" val="3826557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15</a:t>
            </a:fld>
            <a:endParaRPr lang="en-GB"/>
          </a:p>
        </p:txBody>
      </p:sp>
    </p:spTree>
    <p:extLst>
      <p:ext uri="{BB962C8B-B14F-4D97-AF65-F5344CB8AC3E}">
        <p14:creationId xmlns:p14="http://schemas.microsoft.com/office/powerpoint/2010/main" val="1566800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16</a:t>
            </a:fld>
            <a:endParaRPr lang="en-GB"/>
          </a:p>
        </p:txBody>
      </p:sp>
    </p:spTree>
    <p:extLst>
      <p:ext uri="{BB962C8B-B14F-4D97-AF65-F5344CB8AC3E}">
        <p14:creationId xmlns:p14="http://schemas.microsoft.com/office/powerpoint/2010/main" val="1032126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17</a:t>
            </a:fld>
            <a:endParaRPr lang="en-GB"/>
          </a:p>
        </p:txBody>
      </p:sp>
    </p:spTree>
    <p:extLst>
      <p:ext uri="{BB962C8B-B14F-4D97-AF65-F5344CB8AC3E}">
        <p14:creationId xmlns:p14="http://schemas.microsoft.com/office/powerpoint/2010/main" val="6789057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18</a:t>
            </a:fld>
            <a:endParaRPr lang="en-GB"/>
          </a:p>
        </p:txBody>
      </p:sp>
    </p:spTree>
    <p:extLst>
      <p:ext uri="{BB962C8B-B14F-4D97-AF65-F5344CB8AC3E}">
        <p14:creationId xmlns:p14="http://schemas.microsoft.com/office/powerpoint/2010/main" val="3590130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ED76BBE-9978-4AD6-8DD1-F95C4609344F}" type="slidenum">
              <a:rPr lang="en-US" altLang="en-US"/>
              <a:pPr/>
              <a:t>24</a:t>
            </a:fld>
            <a:endParaRPr lang="en-US" altLang="en-US"/>
          </a:p>
        </p:txBody>
      </p:sp>
    </p:spTree>
    <p:extLst>
      <p:ext uri="{BB962C8B-B14F-4D97-AF65-F5344CB8AC3E}">
        <p14:creationId xmlns:p14="http://schemas.microsoft.com/office/powerpoint/2010/main" val="1454461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ED76BBE-9978-4AD6-8DD1-F95C4609344F}" type="slidenum">
              <a:rPr lang="en-US" altLang="en-US"/>
              <a:pPr/>
              <a:t>25</a:t>
            </a:fld>
            <a:endParaRPr lang="en-US" altLang="en-US"/>
          </a:p>
        </p:txBody>
      </p:sp>
    </p:spTree>
    <p:extLst>
      <p:ext uri="{BB962C8B-B14F-4D97-AF65-F5344CB8AC3E}">
        <p14:creationId xmlns:p14="http://schemas.microsoft.com/office/powerpoint/2010/main" val="3264552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26</a:t>
            </a:fld>
            <a:endParaRPr lang="en-GB"/>
          </a:p>
        </p:txBody>
      </p:sp>
    </p:spTree>
    <p:extLst>
      <p:ext uri="{BB962C8B-B14F-4D97-AF65-F5344CB8AC3E}">
        <p14:creationId xmlns:p14="http://schemas.microsoft.com/office/powerpoint/2010/main" val="20486265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27</a:t>
            </a:fld>
            <a:endParaRPr lang="en-GB"/>
          </a:p>
        </p:txBody>
      </p:sp>
    </p:spTree>
    <p:extLst>
      <p:ext uri="{BB962C8B-B14F-4D97-AF65-F5344CB8AC3E}">
        <p14:creationId xmlns:p14="http://schemas.microsoft.com/office/powerpoint/2010/main" val="2603773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28</a:t>
            </a:fld>
            <a:endParaRPr lang="en-GB"/>
          </a:p>
        </p:txBody>
      </p:sp>
    </p:spTree>
    <p:extLst>
      <p:ext uri="{BB962C8B-B14F-4D97-AF65-F5344CB8AC3E}">
        <p14:creationId xmlns:p14="http://schemas.microsoft.com/office/powerpoint/2010/main" val="1251840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B903D519-1E37-4FE3-B96E-288BC582D385}" type="slidenum">
              <a:rPr lang="en-GB" altLang="en-US" smtClean="0"/>
              <a:pPr/>
              <a:t>‹#›</a:t>
            </a:fld>
            <a:endParaRPr lang="en-GB" altLang="en-US"/>
          </a:p>
        </p:txBody>
      </p:sp>
    </p:spTree>
    <p:extLst>
      <p:ext uri="{BB962C8B-B14F-4D97-AF65-F5344CB8AC3E}">
        <p14:creationId xmlns:p14="http://schemas.microsoft.com/office/powerpoint/2010/main" val="1671674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10341D47-7683-46CC-85BF-C248DF2D5C6B}" type="slidenum">
              <a:rPr lang="en-GB" altLang="en-US" smtClean="0"/>
              <a:pPr/>
              <a:t>‹#›</a:t>
            </a:fld>
            <a:endParaRPr lang="en-GB" altLang="en-US"/>
          </a:p>
        </p:txBody>
      </p:sp>
    </p:spTree>
    <p:extLst>
      <p:ext uri="{BB962C8B-B14F-4D97-AF65-F5344CB8AC3E}">
        <p14:creationId xmlns:p14="http://schemas.microsoft.com/office/powerpoint/2010/main" val="30211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B53FDF-CD1F-4E0D-9EA9-94DB0E44EF4E}" type="slidenum">
              <a:rPr lang="en-GB" altLang="en-US" smtClean="0"/>
              <a:pPr/>
              <a:t>‹#›</a:t>
            </a:fld>
            <a:endParaRPr lang="en-GB" altLang="en-US"/>
          </a:p>
        </p:txBody>
      </p:sp>
    </p:spTree>
    <p:extLst>
      <p:ext uri="{BB962C8B-B14F-4D97-AF65-F5344CB8AC3E}">
        <p14:creationId xmlns:p14="http://schemas.microsoft.com/office/powerpoint/2010/main" val="949966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1A27EF3-9FA0-4A1B-A1EE-71AA1EB5658D}" type="slidenum">
              <a:rPr lang="en-GB" altLang="en-US" smtClean="0"/>
              <a:pPr/>
              <a:t>‹#›</a:t>
            </a:fld>
            <a:endParaRPr lang="en-GB" altLang="en-US"/>
          </a:p>
        </p:txBody>
      </p:sp>
    </p:spTree>
    <p:extLst>
      <p:ext uri="{BB962C8B-B14F-4D97-AF65-F5344CB8AC3E}">
        <p14:creationId xmlns:p14="http://schemas.microsoft.com/office/powerpoint/2010/main" val="1700979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807115E0-D4EE-4BF2-BF1E-F4470BE29B3E}" type="slidenum">
              <a:rPr lang="en-GB" altLang="en-US" smtClean="0"/>
              <a:pPr/>
              <a:t>‹#›</a:t>
            </a:fld>
            <a:endParaRPr lang="en-GB" altLang="en-US"/>
          </a:p>
        </p:txBody>
      </p:sp>
    </p:spTree>
    <p:extLst>
      <p:ext uri="{BB962C8B-B14F-4D97-AF65-F5344CB8AC3E}">
        <p14:creationId xmlns:p14="http://schemas.microsoft.com/office/powerpoint/2010/main" val="1055155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844636B3-0D86-4F0A-B328-91F50749BA1D}" type="slidenum">
              <a:rPr lang="en-GB" altLang="en-US" smtClean="0"/>
              <a:pPr/>
              <a:t>‹#›</a:t>
            </a:fld>
            <a:endParaRPr lang="en-GB" altLang="en-US"/>
          </a:p>
        </p:txBody>
      </p:sp>
    </p:spTree>
    <p:extLst>
      <p:ext uri="{BB962C8B-B14F-4D97-AF65-F5344CB8AC3E}">
        <p14:creationId xmlns:p14="http://schemas.microsoft.com/office/powerpoint/2010/main" val="86212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FAB27D1-B478-4C3F-BA64-ED55932EE6B7}" type="slidenum">
              <a:rPr lang="en-GB" altLang="en-US" smtClean="0"/>
              <a:pPr/>
              <a:t>‹#›</a:t>
            </a:fld>
            <a:endParaRPr lang="en-GB" altLang="en-US"/>
          </a:p>
        </p:txBody>
      </p:sp>
    </p:spTree>
    <p:extLst>
      <p:ext uri="{BB962C8B-B14F-4D97-AF65-F5344CB8AC3E}">
        <p14:creationId xmlns:p14="http://schemas.microsoft.com/office/powerpoint/2010/main" val="1567374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4C719FF0-1464-42B7-AF2B-EF6A4D0508E5}" type="slidenum">
              <a:rPr lang="en-GB" altLang="en-US" smtClean="0"/>
              <a:pPr/>
              <a:t>‹#›</a:t>
            </a:fld>
            <a:endParaRPr lang="en-GB" altLang="en-US"/>
          </a:p>
        </p:txBody>
      </p:sp>
    </p:spTree>
    <p:extLst>
      <p:ext uri="{BB962C8B-B14F-4D97-AF65-F5344CB8AC3E}">
        <p14:creationId xmlns:p14="http://schemas.microsoft.com/office/powerpoint/2010/main" val="1836084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02DB9B9-CABA-4BE7-9FB0-4BE93D4F7985}" type="slidenum">
              <a:rPr lang="en-GB" altLang="en-US" smtClean="0"/>
              <a:pPr/>
              <a:t>‹#›</a:t>
            </a:fld>
            <a:endParaRPr lang="en-GB" altLang="en-US"/>
          </a:p>
        </p:txBody>
      </p:sp>
    </p:spTree>
    <p:extLst>
      <p:ext uri="{BB962C8B-B14F-4D97-AF65-F5344CB8AC3E}">
        <p14:creationId xmlns:p14="http://schemas.microsoft.com/office/powerpoint/2010/main" val="1885197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6E671D4-AF75-4E10-B854-7F20A5E33F4A}" type="slidenum">
              <a:rPr lang="en-GB" altLang="en-US" smtClean="0"/>
              <a:pPr/>
              <a:t>‹#›</a:t>
            </a:fld>
            <a:endParaRPr lang="en-GB" altLang="en-US"/>
          </a:p>
        </p:txBody>
      </p:sp>
    </p:spTree>
    <p:extLst>
      <p:ext uri="{BB962C8B-B14F-4D97-AF65-F5344CB8AC3E}">
        <p14:creationId xmlns:p14="http://schemas.microsoft.com/office/powerpoint/2010/main" val="536620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70DFD18-3B77-40FF-A245-8E021C2FCCBF}" type="slidenum">
              <a:rPr lang="en-GB" altLang="en-US" smtClean="0"/>
              <a:pPr/>
              <a:t>‹#›</a:t>
            </a:fld>
            <a:endParaRPr lang="en-GB" altLang="en-US"/>
          </a:p>
        </p:txBody>
      </p:sp>
    </p:spTree>
    <p:extLst>
      <p:ext uri="{BB962C8B-B14F-4D97-AF65-F5344CB8AC3E}">
        <p14:creationId xmlns:p14="http://schemas.microsoft.com/office/powerpoint/2010/main" val="17050107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13/02/2020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2091560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13/02/2020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60058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13/02/2020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996308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13/02/2020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17918016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13/02/2020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1282283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13/02/2020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42100558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13/02/2020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27582257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13/02/2020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416282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13/02/2020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34295073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13/02/2020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37246346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13/02/2020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36374119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2154011221"/>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2AA954F-68CD-429A-8099-B7B557558F42}" type="slidenum">
              <a:rPr lang="en-GB" altLang="en-US" smtClean="0"/>
              <a:pPr/>
              <a:t>‹#›</a:t>
            </a:fld>
            <a:endParaRPr lang="en-GB" altLang="en-US"/>
          </a:p>
        </p:txBody>
      </p:sp>
    </p:spTree>
    <p:extLst>
      <p:ext uri="{BB962C8B-B14F-4D97-AF65-F5344CB8AC3E}">
        <p14:creationId xmlns:p14="http://schemas.microsoft.com/office/powerpoint/2010/main" val="1147127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13/02/2020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186996854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eng4u-summer2013.wikispaces.com/EWC4U+Assignments" TargetMode="External"/><Relationship Id="rId2" Type="http://schemas.openxmlformats.org/officeDocument/2006/relationships/image" Target="../media/image3.jpg&amp;ehk=XLtxDKCvso9wrr1saJreAw&amp;r=0&amp;pid=OfficeInsert"/><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photo.stackexchange.com/questions/11274/what-is-one-single-point-perspective-photography" TargetMode="External"/><Relationship Id="rId2" Type="http://schemas.openxmlformats.org/officeDocument/2006/relationships/image" Target="../media/image4.jpg&amp;ehk=vaofB3uQyAi60KoSVslIgg&amp;r=0&amp;pid=OfficeInsert"/><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photo.stackexchange.com/questions/11274/what-is-one-single-point-perspective-photography" TargetMode="External"/><Relationship Id="rId2" Type="http://schemas.openxmlformats.org/officeDocument/2006/relationships/image" Target="../media/image4.jpg&amp;ehk=vaofB3uQyAi60KoSVslIgg&amp;r=0&amp;pid=OfficeInsert"/><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hyperlink" Target="https://www.thebalancecareers.com/top-leadership-skills-2063782" TargetMode="External"/><Relationship Id="rId2" Type="http://schemas.openxmlformats.org/officeDocument/2006/relationships/hyperlink" Target="https://www.thebalancecareers.com/leadership-skills-list-2063757" TargetMode="External"/><Relationship Id="rId1" Type="http://schemas.openxmlformats.org/officeDocument/2006/relationships/slideLayout" Target="../slideLayouts/slideLayout16.xml"/><Relationship Id="rId4" Type="http://schemas.openxmlformats.org/officeDocument/2006/relationships/hyperlink" Target="http://www.supervisionandcoaching.com/index-2.html"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uwtsd.ac.uk/media/uwtsd-website/content-assets/documents/library-and-learning-resources/infoskills/harvard-eng.PDF" TargetMode="External"/><Relationship Id="rId2" Type="http://schemas.openxmlformats.org/officeDocument/2006/relationships/hyperlink" Target="https://www.exeter.ac.uk/ambassadors/HESTEM/resources/General/STEMNET%20Employability%20skills%20guide.pdf"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335695"/>
            <a:ext cx="7772400"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BMSK4001</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Academic &amp; Employability Skills</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Module Assessment</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412474" y="119675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Skills for the Workplace Outreach</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836712"/>
            <a:ext cx="8229600" cy="3917032"/>
          </a:xfrm>
        </p:spPr>
        <p:txBody>
          <a:bodyPr>
            <a:normAutofit/>
          </a:bodyPr>
          <a:lstStyle/>
          <a:p>
            <a:pPr marL="0" indent="0">
              <a:buNone/>
            </a:pPr>
            <a:r>
              <a:rPr lang="en-GB" sz="4800" dirty="0">
                <a:effectLst>
                  <a:outerShdw blurRad="38100" dist="38100" dir="2700000" algn="tl">
                    <a:srgbClr val="000000">
                      <a:alpha val="43137"/>
                    </a:srgbClr>
                  </a:outerShdw>
                </a:effectLst>
                <a:latin typeface="Arial Rounded MT Bold" panose="020F0704030504030204" pitchFamily="34" charset="0"/>
              </a:rPr>
              <a:t>Report </a:t>
            </a:r>
          </a:p>
          <a:p>
            <a:endParaRPr lang="en-GB" sz="3600" dirty="0"/>
          </a:p>
        </p:txBody>
      </p:sp>
      <p:pic>
        <p:nvPicPr>
          <p:cNvPr id="5" name="Picture 4">
            <a:extLst>
              <a:ext uri="{FF2B5EF4-FFF2-40B4-BE49-F238E27FC236}">
                <a16:creationId xmlns:a16="http://schemas.microsoft.com/office/drawing/2014/main" id="{37D546F5-D4C8-4054-81AF-AE35E84FA7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75656" y="3140968"/>
            <a:ext cx="6336704" cy="2178242"/>
          </a:xfrm>
          <a:prstGeom prst="rect">
            <a:avLst/>
          </a:prstGeom>
        </p:spPr>
      </p:pic>
      <p:sp>
        <p:nvSpPr>
          <p:cNvPr id="7" name="TextBox 6">
            <a:extLst>
              <a:ext uri="{FF2B5EF4-FFF2-40B4-BE49-F238E27FC236}">
                <a16:creationId xmlns:a16="http://schemas.microsoft.com/office/drawing/2014/main" id="{985BD5E3-216A-49FE-AE1C-6DEE192F828C}"/>
              </a:ext>
            </a:extLst>
          </p:cNvPr>
          <p:cNvSpPr txBox="1"/>
          <p:nvPr/>
        </p:nvSpPr>
        <p:spPr>
          <a:xfrm>
            <a:off x="5436096" y="1776941"/>
            <a:ext cx="3456384"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Reflection</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476672"/>
            <a:ext cx="8229600" cy="623593"/>
          </a:xfrm>
        </p:spPr>
        <p:txBody>
          <a:bodyPr/>
          <a:lstStyle/>
          <a:p>
            <a:r>
              <a:rPr lang="en-GB" sz="3600" dirty="0">
                <a:effectLst>
                  <a:outerShdw blurRad="38100" dist="38100" dir="2700000" algn="tl">
                    <a:srgbClr val="000000">
                      <a:alpha val="43137"/>
                    </a:srgbClr>
                  </a:outerShdw>
                </a:effectLst>
                <a:latin typeface="Arial Rounded MT Bold" panose="020F0704030504030204" pitchFamily="34" charset="0"/>
              </a:rPr>
              <a:t>The Assignment</a:t>
            </a:r>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539552" y="1412776"/>
            <a:ext cx="8279644" cy="3744416"/>
          </a:xfrm>
        </p:spPr>
        <p:txBody>
          <a:bodyPr>
            <a:noAutofit/>
          </a:bodyPr>
          <a:lstStyle/>
          <a:p>
            <a:pPr marL="0" indent="0">
              <a:lnSpc>
                <a:spcPct val="150000"/>
              </a:lnSpc>
              <a:buNone/>
            </a:pPr>
            <a:r>
              <a:rPr lang="en-US" sz="2400" dirty="0">
                <a:latin typeface="Arial" panose="020B0604020202020204" pitchFamily="34" charset="0"/>
                <a:cs typeface="Arial" panose="020B0604020202020204" pitchFamily="34" charset="0"/>
              </a:rPr>
              <a:t>This assignment expects you to focus on the academic and employability skills covered during the module and to examine your own strengths and weaknesses in these areas; before producing gap analyses and action plans (for academic and employability skills separately), designed to remedy any shortcomings discovered during research and reflection.</a:t>
            </a:r>
            <a:endParaRPr lang="en-GB" sz="24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107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251520" y="260648"/>
            <a:ext cx="8229600" cy="623593"/>
          </a:xfrm>
        </p:spPr>
        <p:txBody>
          <a:bodyPr/>
          <a:lstStyle/>
          <a:p>
            <a:r>
              <a:rPr lang="en-GB" sz="3600" dirty="0">
                <a:effectLst>
                  <a:outerShdw blurRad="38100" dist="38100" dir="2700000" algn="tl">
                    <a:srgbClr val="000000">
                      <a:alpha val="43137"/>
                    </a:srgbClr>
                  </a:outerShdw>
                </a:effectLst>
                <a:latin typeface="Arial Rounded MT Bold" panose="020F0704030504030204" pitchFamily="34" charset="0"/>
              </a:rPr>
              <a:t>The Assignment</a:t>
            </a:r>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739422" y="1268760"/>
            <a:ext cx="7665156" cy="4032448"/>
          </a:xfrm>
        </p:spPr>
        <p:txBody>
          <a:bodyPr>
            <a:noAutofit/>
          </a:bodyPr>
          <a:lstStyle/>
          <a:p>
            <a:pPr marL="0" indent="0">
              <a:buNone/>
            </a:pPr>
            <a:r>
              <a:rPr lang="en-US" sz="2400" b="1" dirty="0">
                <a:latin typeface="Arial" panose="020B0604020202020204" pitchFamily="34" charset="0"/>
                <a:cs typeface="Arial" panose="020B0604020202020204" pitchFamily="34" charset="0"/>
              </a:rPr>
              <a:t>Part 1 </a:t>
            </a:r>
            <a:r>
              <a:rPr lang="en-US" sz="2400" dirty="0">
                <a:latin typeface="Arial" panose="020B0604020202020204" pitchFamily="34" charset="0"/>
                <a:cs typeface="Arial" panose="020B0604020202020204" pitchFamily="34" charset="0"/>
              </a:rPr>
              <a:t>will consist of a 2000-word (+/- 10%) report on the Employability Skills required by Managers and Leaders in the workplace.</a:t>
            </a:r>
            <a:endParaRPr lang="en-GB" sz="2400" dirty="0">
              <a:latin typeface="Arial" panose="020B0604020202020204" pitchFamily="34" charset="0"/>
              <a:cs typeface="Arial" panose="020B0604020202020204" pitchFamily="34" charset="0"/>
            </a:endParaRPr>
          </a:p>
          <a:p>
            <a:pPr marL="0" indent="0">
              <a:buNone/>
            </a:pPr>
            <a:r>
              <a:rPr lang="en-US" sz="2400" b="1" dirty="0">
                <a:latin typeface="Arial" panose="020B0604020202020204" pitchFamily="34" charset="0"/>
                <a:cs typeface="Arial" panose="020B0604020202020204" pitchFamily="34" charset="0"/>
              </a:rPr>
              <a:t>1.0 </a:t>
            </a:r>
            <a:br>
              <a:rPr lang="en-US" sz="2400" b="1" dirty="0">
                <a:latin typeface="Arial" panose="020B0604020202020204" pitchFamily="34" charset="0"/>
                <a:cs typeface="Arial" panose="020B0604020202020204" pitchFamily="34" charset="0"/>
              </a:rPr>
            </a:br>
            <a:r>
              <a:rPr lang="en-GB" sz="2400" dirty="0"/>
              <a:t>Explore the employability skills required at the leadership and management level of employment</a:t>
            </a:r>
            <a:endParaRPr lang="en-GB" sz="2400" dirty="0">
              <a:latin typeface="Arial" panose="020B0604020202020204" pitchFamily="34" charset="0"/>
              <a:cs typeface="Arial" panose="020B0604020202020204" pitchFamily="34" charset="0"/>
            </a:endParaRPr>
          </a:p>
          <a:p>
            <a:pPr marL="0" indent="0">
              <a:buNone/>
            </a:pPr>
            <a:r>
              <a:rPr lang="en-US" sz="2400" b="1" dirty="0">
                <a:latin typeface="Arial" panose="020B0604020202020204" pitchFamily="34" charset="0"/>
                <a:cs typeface="Arial" panose="020B0604020202020204" pitchFamily="34" charset="0"/>
              </a:rPr>
              <a:t>1.2</a:t>
            </a:r>
            <a:r>
              <a:rPr lang="en-US" sz="2400" dirty="0">
                <a:latin typeface="Arial" panose="020B0604020202020204" pitchFamily="34" charset="0"/>
                <a:cs typeface="Arial" panose="020B0604020202020204" pitchFamily="34" charset="0"/>
              </a:rPr>
              <a:t> </a:t>
            </a:r>
            <a:br>
              <a:rPr lang="en-US" sz="2400" dirty="0">
                <a:latin typeface="Arial" panose="020B0604020202020204" pitchFamily="34" charset="0"/>
                <a:cs typeface="Arial" panose="020B0604020202020204" pitchFamily="34" charset="0"/>
              </a:rPr>
            </a:br>
            <a:r>
              <a:rPr lang="en-GB" sz="2400" dirty="0"/>
              <a:t>Evaluate own employability skills to identify potential areas for improvement and plan the improvement accordingly</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283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41111"/>
            <a:ext cx="8229600" cy="623593"/>
          </a:xfrm>
        </p:spPr>
        <p:txBody>
          <a:bodyPr/>
          <a:lstStyle/>
          <a:p>
            <a:r>
              <a:rPr lang="en-GB" sz="3600" dirty="0">
                <a:effectLst>
                  <a:outerShdw blurRad="38100" dist="38100" dir="2700000" algn="tl">
                    <a:srgbClr val="000000">
                      <a:alpha val="43137"/>
                    </a:srgbClr>
                  </a:outerShdw>
                </a:effectLst>
                <a:latin typeface="Arial Rounded MT Bold" panose="020F0704030504030204" pitchFamily="34" charset="0"/>
              </a:rPr>
              <a:t>The Assignment</a:t>
            </a:r>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611560" y="908720"/>
            <a:ext cx="7953188" cy="4572508"/>
          </a:xfrm>
        </p:spPr>
        <p:txBody>
          <a:bodyPr>
            <a:noAutofit/>
          </a:bodyPr>
          <a:lstStyle/>
          <a:p>
            <a:pPr marL="0" indent="0">
              <a:buNone/>
            </a:pPr>
            <a:r>
              <a:rPr lang="en-US" sz="2400" b="1" dirty="0">
                <a:latin typeface="Arial" panose="020B0604020202020204" pitchFamily="34" charset="0"/>
                <a:cs typeface="Arial" panose="020B0604020202020204" pitchFamily="34" charset="0"/>
              </a:rPr>
              <a:t>Part 2 </a:t>
            </a:r>
            <a:r>
              <a:rPr lang="en-US" sz="2400" dirty="0">
                <a:latin typeface="Arial" panose="020B0604020202020204" pitchFamily="34" charset="0"/>
                <a:cs typeface="Arial" panose="020B0604020202020204" pitchFamily="34" charset="0"/>
              </a:rPr>
              <a:t>will be reflecting upon your understanding of Academic Skills in general and examining ways in which your own skills may be improved.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This will also be of 2000 words (+/- 10%) in length.</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2.0 </a:t>
            </a:r>
            <a:br>
              <a:rPr lang="en-US" sz="2400" dirty="0">
                <a:latin typeface="Arial" panose="020B0604020202020204" pitchFamily="34" charset="0"/>
                <a:cs typeface="Arial" panose="020B0604020202020204" pitchFamily="34" charset="0"/>
              </a:rPr>
            </a:br>
            <a:r>
              <a:rPr lang="en-GB" sz="2400" dirty="0"/>
              <a:t>Prepare an individual reflective submission demonstrating your awareness of the academic skills required for your learning journey</a:t>
            </a:r>
          </a:p>
          <a:p>
            <a:pPr marL="0" indent="0">
              <a:buNone/>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2.1</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Evaluate your own academic skills to identify potential areas for improvement and plan the improvement accordingly.</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1787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2F3A01-AD41-438E-8370-0572D15E05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06" y="0"/>
            <a:ext cx="9136193" cy="5733256"/>
          </a:xfrm>
          <a:prstGeom prst="rect">
            <a:avLst/>
          </a:prstGeom>
        </p:spPr>
      </p:pic>
      <p:sp>
        <p:nvSpPr>
          <p:cNvPr id="2" name="Title 1">
            <a:extLst>
              <a:ext uri="{FF2B5EF4-FFF2-40B4-BE49-F238E27FC236}">
                <a16:creationId xmlns:a16="http://schemas.microsoft.com/office/drawing/2014/main" id="{16CAB6AF-1B15-4916-BA4F-7DF7B53D4A48}"/>
              </a:ext>
            </a:extLst>
          </p:cNvPr>
          <p:cNvSpPr>
            <a:spLocks noGrp="1"/>
          </p:cNvSpPr>
          <p:nvPr>
            <p:ph type="title"/>
          </p:nvPr>
        </p:nvSpPr>
        <p:spPr>
          <a:xfrm>
            <a:off x="539552" y="260648"/>
            <a:ext cx="8229600" cy="1143000"/>
          </a:xfrm>
        </p:spPr>
        <p:txBody>
          <a:bodyPr/>
          <a:lstStyle/>
          <a:p>
            <a:r>
              <a:rPr lang="en-GB" dirty="0">
                <a:solidFill>
                  <a:schemeClr val="accent6">
                    <a:lumMod val="20000"/>
                    <a:lumOff val="80000"/>
                  </a:schemeClr>
                </a:solidFill>
                <a:latin typeface="Arial Rounded MT Bold" panose="020F0704030504030204" pitchFamily="34" charset="0"/>
              </a:rPr>
              <a:t>Assignment Part 1</a:t>
            </a:r>
          </a:p>
        </p:txBody>
      </p:sp>
      <p:sp>
        <p:nvSpPr>
          <p:cNvPr id="3" name="Content Placeholder 2">
            <a:extLst>
              <a:ext uri="{FF2B5EF4-FFF2-40B4-BE49-F238E27FC236}">
                <a16:creationId xmlns:a16="http://schemas.microsoft.com/office/drawing/2014/main" id="{323F5096-716C-4F74-BA94-31C419363732}"/>
              </a:ext>
            </a:extLst>
          </p:cNvPr>
          <p:cNvSpPr>
            <a:spLocks noGrp="1"/>
          </p:cNvSpPr>
          <p:nvPr>
            <p:ph idx="1"/>
          </p:nvPr>
        </p:nvSpPr>
        <p:spPr>
          <a:xfrm>
            <a:off x="461102" y="2258008"/>
            <a:ext cx="8229600" cy="2620887"/>
          </a:xfrm>
        </p:spPr>
        <p:txBody>
          <a:bodyPr/>
          <a:lstStyle/>
          <a:p>
            <a:pPr marL="0" indent="0" algn="ctr">
              <a:buNone/>
            </a:pPr>
            <a:endParaRPr lang="en-GB" b="1" dirty="0"/>
          </a:p>
          <a:p>
            <a:pPr marL="0" indent="0" algn="ctr">
              <a:buNone/>
            </a:pPr>
            <a:endParaRPr lang="en-GB" b="1" dirty="0"/>
          </a:p>
          <a:p>
            <a:pPr marL="0" indent="0" algn="ctr">
              <a:buNone/>
            </a:pPr>
            <a:r>
              <a:rPr lang="en-GB" sz="3600" b="1" dirty="0">
                <a:solidFill>
                  <a:schemeClr val="bg1"/>
                </a:solidFill>
                <a:latin typeface="Calibri" panose="020F0502020204030204" pitchFamily="34" charset="0"/>
                <a:cs typeface="Calibri" panose="020F0502020204030204" pitchFamily="34" charset="0"/>
              </a:rPr>
              <a:t>A Report on the Employability Skills required at the Leadership and Management level of employment. </a:t>
            </a:r>
          </a:p>
        </p:txBody>
      </p:sp>
    </p:spTree>
    <p:extLst>
      <p:ext uri="{BB962C8B-B14F-4D97-AF65-F5344CB8AC3E}">
        <p14:creationId xmlns:p14="http://schemas.microsoft.com/office/powerpoint/2010/main" val="2637322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457200" y="404664"/>
            <a:ext cx="8229600" cy="5256584"/>
          </a:xfrm>
        </p:spPr>
        <p:txBody>
          <a:bodyPr>
            <a:noAutofit/>
          </a:bodyPr>
          <a:lstStyle/>
          <a:p>
            <a:pPr marL="0" indent="0">
              <a:buNone/>
            </a:pPr>
            <a:r>
              <a:rPr lang="en-US" sz="2000" b="1" dirty="0">
                <a:latin typeface="Arial" panose="020B0604020202020204" pitchFamily="34" charset="0"/>
                <a:cs typeface="Arial" panose="020B0604020202020204" pitchFamily="34" charset="0"/>
              </a:rPr>
              <a:t>1.0 Explore the employability skills required at leadership and management level</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This section will be focused on exploring the </a:t>
            </a:r>
            <a:r>
              <a:rPr lang="en-GB" sz="2000" b="1" dirty="0">
                <a:latin typeface="Arial" panose="020B0604020202020204" pitchFamily="34" charset="0"/>
                <a:cs typeface="Arial" panose="020B0604020202020204" pitchFamily="34" charset="0"/>
              </a:rPr>
              <a:t>employability skills </a:t>
            </a:r>
            <a:r>
              <a:rPr lang="en-GB" sz="2000" dirty="0">
                <a:latin typeface="Arial" panose="020B0604020202020204" pitchFamily="34" charset="0"/>
                <a:cs typeface="Arial" panose="020B0604020202020204" pitchFamily="34" charset="0"/>
              </a:rPr>
              <a:t>needed to become an ‘</a:t>
            </a:r>
            <a:r>
              <a:rPr lang="en-GB" sz="2000" i="1" dirty="0">
                <a:latin typeface="Arial" panose="020B0604020202020204" pitchFamily="34" charset="0"/>
                <a:cs typeface="Arial" panose="020B0604020202020204" pitchFamily="34" charset="0"/>
              </a:rPr>
              <a:t>effective</a:t>
            </a:r>
            <a:r>
              <a:rPr lang="en-GB" sz="2000" dirty="0">
                <a:latin typeface="Arial" panose="020B0604020202020204" pitchFamily="34" charset="0"/>
                <a:cs typeface="Arial" panose="020B0604020202020204" pitchFamily="34" charset="0"/>
              </a:rPr>
              <a:t>’ Leader or Manager.</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You will need to conduct some research both online and offline (use the textbooks for the course!) to determine how the employability skills that are required by Managers and Leaders are </a:t>
            </a:r>
            <a:r>
              <a:rPr lang="en-GB" sz="2000" i="1" dirty="0">
                <a:latin typeface="Arial" panose="020B0604020202020204" pitchFamily="34" charset="0"/>
                <a:cs typeface="Arial" panose="020B0604020202020204" pitchFamily="34" charset="0"/>
              </a:rPr>
              <a:t>different </a:t>
            </a:r>
            <a:r>
              <a:rPr lang="en-GB" sz="2000" dirty="0">
                <a:latin typeface="Arial" panose="020B0604020202020204" pitchFamily="34" charset="0"/>
                <a:cs typeface="Arial" panose="020B0604020202020204" pitchFamily="34" charset="0"/>
              </a:rPr>
              <a:t>from those required by other staff. These differences may be subtle or very obvious.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You should begin by familiarising yourself with what are generally understood to be ‘employability skills’ and the list below of the </a:t>
            </a:r>
            <a:r>
              <a:rPr lang="en-GB" sz="2000" b="1" dirty="0">
                <a:latin typeface="Arial" panose="020B0604020202020204" pitchFamily="34" charset="0"/>
                <a:cs typeface="Arial" panose="020B0604020202020204" pitchFamily="34" charset="0"/>
              </a:rPr>
              <a:t>Top 10 Employability Skills* </a:t>
            </a:r>
            <a:r>
              <a:rPr lang="en-GB" sz="2000" dirty="0">
                <a:latin typeface="Arial" panose="020B0604020202020204" pitchFamily="34" charset="0"/>
                <a:cs typeface="Arial" panose="020B0604020202020204" pitchFamily="34" charset="0"/>
              </a:rPr>
              <a:t>(as compiled by UK Employers) is a good starting point. </a:t>
            </a:r>
          </a:p>
          <a:p>
            <a:endParaRPr lang="en-GB" sz="2400" dirty="0"/>
          </a:p>
        </p:txBody>
      </p:sp>
    </p:spTree>
    <p:extLst>
      <p:ext uri="{BB962C8B-B14F-4D97-AF65-F5344CB8AC3E}">
        <p14:creationId xmlns:p14="http://schemas.microsoft.com/office/powerpoint/2010/main" val="1716337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A358D72D-C6C0-401F-B68F-F3D55851F0EC}"/>
              </a:ext>
            </a:extLst>
          </p:cNvPr>
          <p:cNvPicPr>
            <a:picLocks noGrp="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691680" y="116632"/>
            <a:ext cx="5472608" cy="5400600"/>
          </a:xfrm>
          <a:prstGeom prst="rect">
            <a:avLst/>
          </a:prstGeom>
        </p:spPr>
      </p:pic>
    </p:spTree>
    <p:extLst>
      <p:ext uri="{BB962C8B-B14F-4D97-AF65-F5344CB8AC3E}">
        <p14:creationId xmlns:p14="http://schemas.microsoft.com/office/powerpoint/2010/main" val="185888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209CC804-1C96-48A5-8D71-05E493332D51}"/>
              </a:ext>
            </a:extLst>
          </p:cNvPr>
          <p:cNvPicPr>
            <a:picLocks noGrp="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2267744" y="116632"/>
            <a:ext cx="4752528" cy="5400600"/>
          </a:xfrm>
          <a:prstGeom prst="rect">
            <a:avLst/>
          </a:prstGeom>
        </p:spPr>
      </p:pic>
    </p:spTree>
    <p:extLst>
      <p:ext uri="{BB962C8B-B14F-4D97-AF65-F5344CB8AC3E}">
        <p14:creationId xmlns:p14="http://schemas.microsoft.com/office/powerpoint/2010/main" val="1607709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323528" y="188640"/>
            <a:ext cx="8229600" cy="4005839"/>
          </a:xfrm>
        </p:spPr>
        <p:txBody>
          <a:bodyPr>
            <a:noAutofit/>
          </a:bodyPr>
          <a:lstStyle/>
          <a:p>
            <a:pPr marL="0" indent="0">
              <a:lnSpc>
                <a:spcPct val="150000"/>
              </a:lnSpc>
              <a:buNone/>
            </a:pPr>
            <a:r>
              <a:rPr lang="en-US" sz="1600" dirty="0">
                <a:latin typeface="Arial" panose="020B0604020202020204" pitchFamily="34" charset="0"/>
                <a:cs typeface="Arial" panose="020B0604020202020204" pitchFamily="34" charset="0"/>
              </a:rPr>
              <a:t>Having examined the general employability skills above - including the second column describing what each skill means - you should think about any *</a:t>
            </a:r>
            <a:r>
              <a:rPr lang="en-US" sz="1600" b="1" dirty="0">
                <a:latin typeface="Arial" panose="020B0604020202020204" pitchFamily="34" charset="0"/>
                <a:cs typeface="Arial" panose="020B0604020202020204" pitchFamily="34" charset="0"/>
              </a:rPr>
              <a:t>added extras</a:t>
            </a:r>
            <a:r>
              <a:rPr lang="en-US" sz="1600" dirty="0">
                <a:latin typeface="Arial" panose="020B0604020202020204" pitchFamily="34" charset="0"/>
                <a:cs typeface="Arial" panose="020B0604020202020204" pitchFamily="34" charset="0"/>
              </a:rPr>
              <a:t>* a manager/leader may need to develop for each one.</a:t>
            </a:r>
            <a:endParaRPr lang="en-GB" sz="1600" dirty="0">
              <a:latin typeface="Arial" panose="020B0604020202020204" pitchFamily="34" charset="0"/>
              <a:cs typeface="Arial" panose="020B0604020202020204" pitchFamily="34" charset="0"/>
            </a:endParaRPr>
          </a:p>
          <a:p>
            <a:pPr marL="0" indent="0">
              <a:buNone/>
            </a:pPr>
            <a:endParaRPr lang="en-US" sz="1800" u="sng" dirty="0"/>
          </a:p>
          <a:p>
            <a:pPr marL="0" indent="0">
              <a:buNone/>
            </a:pPr>
            <a:r>
              <a:rPr lang="en-US" sz="1800" u="sng" dirty="0"/>
              <a:t>For example:</a:t>
            </a:r>
            <a:endParaRPr lang="en-GB" sz="1800" dirty="0"/>
          </a:p>
          <a:p>
            <a:pPr marL="0" indent="0">
              <a:buNone/>
            </a:pPr>
            <a:endParaRPr lang="en-GB" sz="2400" dirty="0"/>
          </a:p>
        </p:txBody>
      </p:sp>
      <p:pic>
        <p:nvPicPr>
          <p:cNvPr id="11" name="Picture 10" descr="A screenshot of a cell phone&#10;&#10;Description automatically generated">
            <a:extLst>
              <a:ext uri="{FF2B5EF4-FFF2-40B4-BE49-F238E27FC236}">
                <a16:creationId xmlns:a16="http://schemas.microsoft.com/office/drawing/2014/main" id="{1D03F158-C6F8-407E-92D9-1D117CDB0415}"/>
              </a:ext>
            </a:extLst>
          </p:cNvPr>
          <p:cNvPicPr/>
          <p:nvPr/>
        </p:nvPicPr>
        <p:blipFill>
          <a:blip r:embed="rId2">
            <a:extLst>
              <a:ext uri="{28A0092B-C50C-407E-A947-70E740481C1C}">
                <a14:useLocalDpi xmlns:a14="http://schemas.microsoft.com/office/drawing/2010/main" val="0"/>
              </a:ext>
            </a:extLst>
          </a:blip>
          <a:stretch>
            <a:fillRect/>
          </a:stretch>
        </p:blipFill>
        <p:spPr>
          <a:xfrm>
            <a:off x="1089956" y="2071064"/>
            <a:ext cx="6696744" cy="1224136"/>
          </a:xfrm>
          <a:prstGeom prst="rect">
            <a:avLst/>
          </a:prstGeom>
        </p:spPr>
      </p:pic>
      <p:sp>
        <p:nvSpPr>
          <p:cNvPr id="9" name="Rectangle 8">
            <a:extLst>
              <a:ext uri="{FF2B5EF4-FFF2-40B4-BE49-F238E27FC236}">
                <a16:creationId xmlns:a16="http://schemas.microsoft.com/office/drawing/2014/main" id="{BF9FAB66-221A-4319-9ABA-9FF108F4D237}"/>
              </a:ext>
            </a:extLst>
          </p:cNvPr>
          <p:cNvSpPr/>
          <p:nvPr/>
        </p:nvSpPr>
        <p:spPr>
          <a:xfrm>
            <a:off x="696620" y="3322659"/>
            <a:ext cx="7834290" cy="2262671"/>
          </a:xfrm>
          <a:prstGeom prst="rect">
            <a:avLst/>
          </a:prstGeom>
        </p:spPr>
        <p:txBody>
          <a:bodyPr wrap="square">
            <a:spAutoFit/>
          </a:bodyPr>
          <a:lstStyle/>
          <a:p>
            <a:pPr>
              <a:lnSpc>
                <a:spcPct val="150000"/>
              </a:lnSpc>
              <a:spcBef>
                <a:spcPts val="40"/>
              </a:spcBef>
              <a:spcAft>
                <a:spcPts val="0"/>
              </a:spcAft>
            </a:pPr>
            <a:r>
              <a:rPr lang="en-US" sz="1600" dirty="0">
                <a:ea typeface="Times New Roman" panose="02020603050405020304" pitchFamily="18" charset="0"/>
                <a:cs typeface="Arial" panose="020B0604020202020204" pitchFamily="34" charset="0"/>
              </a:rPr>
              <a:t>Skill 1: Communication and interpersonal skills from the list above talks about: </a:t>
            </a:r>
            <a:endParaRPr lang="en-GB" sz="1600" dirty="0">
              <a:ea typeface="Times New Roman" panose="02020603050405020304" pitchFamily="18" charset="0"/>
              <a:cs typeface="Times New Roman" panose="02020603050405020304" pitchFamily="18" charset="0"/>
            </a:endParaRPr>
          </a:p>
          <a:p>
            <a:pPr>
              <a:lnSpc>
                <a:spcPct val="150000"/>
              </a:lnSpc>
              <a:spcBef>
                <a:spcPts val="40"/>
              </a:spcBef>
              <a:spcAft>
                <a:spcPts val="0"/>
              </a:spcAft>
            </a:pPr>
            <a:r>
              <a:rPr lang="en-US" sz="1600" dirty="0">
                <a:ea typeface="Times New Roman" panose="02020603050405020304" pitchFamily="18" charset="0"/>
                <a:cs typeface="Arial" panose="020B0604020202020204" pitchFamily="34" charset="0"/>
              </a:rPr>
              <a:t>Having the ability to …..</a:t>
            </a:r>
            <a:r>
              <a:rPr lang="en-US" sz="1600" i="1" dirty="0">
                <a:ea typeface="Times New Roman" panose="02020603050405020304" pitchFamily="18" charset="0"/>
                <a:cs typeface="Arial" panose="020B0604020202020204" pitchFamily="34" charset="0"/>
              </a:rPr>
              <a:t>act upon key information/instructions.</a:t>
            </a:r>
            <a:r>
              <a:rPr lang="en-US" sz="1600" dirty="0">
                <a:ea typeface="Times New Roman" panose="02020603050405020304" pitchFamily="18" charset="0"/>
                <a:cs typeface="Arial" panose="020B0604020202020204" pitchFamily="34" charset="0"/>
              </a:rPr>
              <a:t> </a:t>
            </a:r>
            <a:endParaRPr lang="en-GB" sz="1600" dirty="0">
              <a:ea typeface="Times New Roman" panose="02020603050405020304" pitchFamily="18" charset="0"/>
              <a:cs typeface="Times New Roman" panose="02020603050405020304" pitchFamily="18" charset="0"/>
            </a:endParaRPr>
          </a:p>
          <a:p>
            <a:pPr>
              <a:lnSpc>
                <a:spcPct val="150000"/>
              </a:lnSpc>
              <a:spcBef>
                <a:spcPts val="40"/>
              </a:spcBef>
              <a:spcAft>
                <a:spcPts val="0"/>
              </a:spcAft>
            </a:pPr>
            <a:r>
              <a:rPr lang="en-US" sz="1600" dirty="0">
                <a:ea typeface="Times New Roman" panose="02020603050405020304" pitchFamily="18" charset="0"/>
                <a:cs typeface="Arial" panose="020B0604020202020204" pitchFamily="34" charset="0"/>
              </a:rPr>
              <a:t>As a Manager, you would often be the one </a:t>
            </a:r>
            <a:r>
              <a:rPr lang="en-US" sz="1600" b="1" dirty="0">
                <a:ea typeface="Times New Roman" panose="02020603050405020304" pitchFamily="18" charset="0"/>
                <a:cs typeface="Arial" panose="020B0604020202020204" pitchFamily="34" charset="0"/>
              </a:rPr>
              <a:t>giving the information/instructions</a:t>
            </a:r>
            <a:r>
              <a:rPr lang="en-US" sz="1600" dirty="0">
                <a:ea typeface="Times New Roman" panose="02020603050405020304" pitchFamily="18" charset="0"/>
                <a:cs typeface="Arial" panose="020B0604020202020204" pitchFamily="34" charset="0"/>
              </a:rPr>
              <a:t> and would therefore need to ensure that your instructions are clear, precise, unambiguous (it is obvious what is wanted and could not be mistaken for something else) and completely understood by your team.</a:t>
            </a:r>
            <a:endParaRPr lang="en-GB" sz="1600" dirty="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8226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395536" y="764704"/>
            <a:ext cx="8507288" cy="4429135"/>
          </a:xfrm>
        </p:spPr>
        <p:txBody>
          <a:bodyPr>
            <a:normAutofit fontScale="25000" lnSpcReduction="20000"/>
          </a:bodyPr>
          <a:lstStyle/>
          <a:p>
            <a:pPr marL="0" indent="0">
              <a:lnSpc>
                <a:spcPct val="170000"/>
              </a:lnSpc>
              <a:buNone/>
            </a:pPr>
            <a:br>
              <a:rPr lang="en-GB" sz="2400" dirty="0">
                <a:solidFill>
                  <a:srgbClr val="FF0000"/>
                </a:solidFill>
                <a:latin typeface="Arial Rounded MT Bold" panose="020F0704030504030204" pitchFamily="34" charset="0"/>
                <a:cs typeface="Calibri" panose="020F0502020204030204" pitchFamily="34" charset="0"/>
              </a:rPr>
            </a:br>
            <a:r>
              <a:rPr lang="en-GB" sz="7200" dirty="0">
                <a:cs typeface="Calibri" panose="020F0502020204030204" pitchFamily="34" charset="0"/>
              </a:rPr>
              <a:t>These are *added extras* a Manager will need </a:t>
            </a:r>
            <a:r>
              <a:rPr lang="en-GB" sz="7200" i="1" dirty="0">
                <a:cs typeface="Calibri" panose="020F0502020204030204" pitchFamily="34" charset="0"/>
              </a:rPr>
              <a:t>over and above the basics of communication with people generally. </a:t>
            </a:r>
          </a:p>
          <a:p>
            <a:pPr marL="0" indent="0">
              <a:lnSpc>
                <a:spcPct val="170000"/>
              </a:lnSpc>
              <a:buNone/>
            </a:pPr>
            <a:r>
              <a:rPr lang="en-GB" sz="7200" dirty="0">
                <a:cs typeface="Calibri" panose="020F0502020204030204" pitchFamily="34" charset="0"/>
              </a:rPr>
              <a:t>If you conduct this exercise with all 10 skills (some of which will not need any *added extras*) plus some of your own research, you will then be able to answer Question 1. </a:t>
            </a:r>
          </a:p>
          <a:p>
            <a:pPr marL="0" indent="0">
              <a:lnSpc>
                <a:spcPct val="170000"/>
              </a:lnSpc>
              <a:buNone/>
            </a:pPr>
            <a:r>
              <a:rPr lang="en-GB" sz="7200" dirty="0">
                <a:cs typeface="Calibri" panose="020F0502020204030204" pitchFamily="34" charset="0"/>
              </a:rPr>
              <a:t>Two more particularly useful </a:t>
            </a:r>
            <a:r>
              <a:rPr lang="en-GB" sz="7200" b="1" dirty="0">
                <a:cs typeface="Calibri" panose="020F0502020204030204" pitchFamily="34" charset="0"/>
              </a:rPr>
              <a:t>*added extras* </a:t>
            </a:r>
            <a:r>
              <a:rPr lang="en-GB" sz="7200" dirty="0">
                <a:cs typeface="Calibri" panose="020F0502020204030204" pitchFamily="34" charset="0"/>
              </a:rPr>
              <a:t>for a Manager/Leader to develop are:</a:t>
            </a:r>
          </a:p>
          <a:p>
            <a:pPr>
              <a:lnSpc>
                <a:spcPct val="170000"/>
              </a:lnSpc>
              <a:buFont typeface="Wingdings" panose="05000000000000000000" pitchFamily="2" charset="2"/>
              <a:buChar char="Ø"/>
            </a:pPr>
            <a:r>
              <a:rPr lang="en-GB" sz="7200" i="1" dirty="0">
                <a:solidFill>
                  <a:schemeClr val="accent4">
                    <a:lumMod val="75000"/>
                  </a:schemeClr>
                </a:solidFill>
                <a:cs typeface="Calibri" panose="020F0502020204030204" pitchFamily="34" charset="0"/>
              </a:rPr>
              <a:t>Self-evaluation - the ability to see ourselves as others see us</a:t>
            </a:r>
          </a:p>
          <a:p>
            <a:pPr>
              <a:lnSpc>
                <a:spcPct val="170000"/>
              </a:lnSpc>
              <a:buFont typeface="Wingdings" panose="05000000000000000000" pitchFamily="2" charset="2"/>
              <a:buChar char="Ø"/>
            </a:pPr>
            <a:r>
              <a:rPr lang="en-GB" sz="7200" i="1" dirty="0">
                <a:solidFill>
                  <a:schemeClr val="accent4">
                    <a:lumMod val="75000"/>
                  </a:schemeClr>
                </a:solidFill>
                <a:cs typeface="Calibri" panose="020F0502020204030204" pitchFamily="34" charset="0"/>
              </a:rPr>
              <a:t>An ability to Reflect upon events and make future changes based on this reflection</a:t>
            </a:r>
          </a:p>
          <a:p>
            <a:pPr marL="514350" indent="-514350">
              <a:buAutoNum type="arabicPeriod"/>
            </a:pPr>
            <a:endParaRPr lang="en-GB" dirty="0"/>
          </a:p>
        </p:txBody>
      </p:sp>
    </p:spTree>
    <p:extLst>
      <p:ext uri="{BB962C8B-B14F-4D97-AF65-F5344CB8AC3E}">
        <p14:creationId xmlns:p14="http://schemas.microsoft.com/office/powerpoint/2010/main" val="4293138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323089" y="404664"/>
            <a:ext cx="8229600" cy="4005839"/>
          </a:xfrm>
        </p:spPr>
        <p:txBody>
          <a:bodyPr>
            <a:noAutofit/>
          </a:bodyPr>
          <a:lstStyle/>
          <a:p>
            <a:pPr marL="0" indent="0">
              <a:buNone/>
            </a:pPr>
            <a:r>
              <a:rPr lang="en-US" sz="1600" dirty="0"/>
              <a:t>The articles </a:t>
            </a:r>
            <a:r>
              <a:rPr lang="en-US" sz="1600" i="1" dirty="0"/>
              <a:t>Leadership Skills List and Examples</a:t>
            </a:r>
            <a:r>
              <a:rPr lang="en-US" sz="1600" dirty="0"/>
              <a:t> (Doyle, 2018) and </a:t>
            </a:r>
            <a:r>
              <a:rPr lang="en-US" sz="1600" i="1" dirty="0"/>
              <a:t>Top 10 Leadership Skills Employers Look For </a:t>
            </a:r>
            <a:r>
              <a:rPr lang="en-US" sz="1600" dirty="0"/>
              <a:t>(Doyle, 2019)</a:t>
            </a:r>
            <a:r>
              <a:rPr lang="en-US" sz="1600" i="1" dirty="0"/>
              <a:t> </a:t>
            </a:r>
            <a:r>
              <a:rPr lang="en-US" sz="1600" dirty="0"/>
              <a:t>on The Balance Careers website are also worth reading. (Links available in the bibliography at the end of this guide) </a:t>
            </a:r>
            <a:endParaRPr lang="en-GB" sz="1600" dirty="0"/>
          </a:p>
          <a:p>
            <a:pPr marL="0" indent="0">
              <a:buNone/>
            </a:pPr>
            <a:endParaRPr lang="en-US" sz="1800" u="sng" dirty="0"/>
          </a:p>
          <a:p>
            <a:pPr marL="0" indent="0">
              <a:buNone/>
            </a:pPr>
            <a:endParaRPr lang="en-GB" sz="2400" dirty="0"/>
          </a:p>
        </p:txBody>
      </p:sp>
      <p:pic>
        <p:nvPicPr>
          <p:cNvPr id="5" name="Picture 4" descr="A close up of a logo&#10;&#10;Description automatically generated">
            <a:extLst>
              <a:ext uri="{FF2B5EF4-FFF2-40B4-BE49-F238E27FC236}">
                <a16:creationId xmlns:a16="http://schemas.microsoft.com/office/drawing/2014/main" id="{24C1E70A-C9A3-440F-B413-E5F892A09A0B}"/>
              </a:ext>
            </a:extLst>
          </p:cNvPr>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849838" y="1412776"/>
            <a:ext cx="5444323" cy="4320480"/>
          </a:xfrm>
          <a:prstGeom prst="rect">
            <a:avLst/>
          </a:prstGeom>
        </p:spPr>
      </p:pic>
    </p:spTree>
    <p:extLst>
      <p:ext uri="{BB962C8B-B14F-4D97-AF65-F5344CB8AC3E}">
        <p14:creationId xmlns:p14="http://schemas.microsoft.com/office/powerpoint/2010/main" val="2775720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16632"/>
            <a:ext cx="8229600" cy="1143000"/>
          </a:xfrm>
        </p:spPr>
        <p:txBody>
          <a:bodyPr/>
          <a:lstStyle/>
          <a:p>
            <a:pPr algn="l"/>
            <a:r>
              <a:rPr lang="en-US" sz="2000" b="1" dirty="0">
                <a:latin typeface="+mn-lt"/>
              </a:rPr>
              <a:t>1.2 </a:t>
            </a:r>
            <a:br>
              <a:rPr lang="en-US" sz="2000" dirty="0">
                <a:latin typeface="+mn-lt"/>
              </a:rPr>
            </a:br>
            <a:r>
              <a:rPr lang="en-US" sz="2000" dirty="0"/>
              <a:t>Evaluate own employability skills to identify potential areas for improvement and plan the improvement accordingly.</a:t>
            </a:r>
            <a:endParaRPr lang="en-GB" sz="2000" dirty="0"/>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318356" y="1556792"/>
            <a:ext cx="8507288" cy="4176464"/>
          </a:xfrm>
        </p:spPr>
        <p:txBody>
          <a:bodyPr>
            <a:normAutofit fontScale="32500" lnSpcReduction="20000"/>
          </a:bodyPr>
          <a:lstStyle/>
          <a:p>
            <a:pPr marL="0" indent="0">
              <a:spcBef>
                <a:spcPts val="1200"/>
              </a:spcBef>
              <a:spcAft>
                <a:spcPts val="300"/>
              </a:spcAft>
              <a:buNone/>
            </a:pPr>
            <a:r>
              <a:rPr lang="en-US" sz="4900" b="1" dirty="0">
                <a:ea typeface="Calibri Light" panose="020F0302020204030204" pitchFamily="34" charset="0"/>
                <a:cs typeface="Times New Roman" panose="02020603050405020304" pitchFamily="18" charset="0"/>
              </a:rPr>
              <a:t>1.2.1</a:t>
            </a:r>
            <a:r>
              <a:rPr lang="en-US" sz="4900" b="1" spc="20" dirty="0">
                <a:ea typeface="Calibri Light" panose="020F0302020204030204" pitchFamily="34" charset="0"/>
                <a:cs typeface="Times New Roman" panose="02020603050405020304" pitchFamily="18" charset="0"/>
              </a:rPr>
              <a:t> </a:t>
            </a:r>
            <a:r>
              <a:rPr lang="en-US" sz="4900" b="1" spc="5" dirty="0">
                <a:ea typeface="Calibri Light" panose="020F0302020204030204" pitchFamily="34" charset="0"/>
                <a:cs typeface="Times New Roman" panose="02020603050405020304" pitchFamily="18" charset="0"/>
              </a:rPr>
              <a:t>C</a:t>
            </a:r>
            <a:r>
              <a:rPr lang="en-US" sz="4900" b="1" dirty="0">
                <a:ea typeface="Calibri Light" panose="020F0302020204030204" pitchFamily="34" charset="0"/>
                <a:cs typeface="Times New Roman" panose="02020603050405020304" pitchFamily="18" charset="0"/>
              </a:rPr>
              <a:t>u</a:t>
            </a:r>
            <a:r>
              <a:rPr lang="en-US" sz="4900" b="1" spc="-5" dirty="0">
                <a:ea typeface="Calibri Light" panose="020F0302020204030204" pitchFamily="34" charset="0"/>
                <a:cs typeface="Times New Roman" panose="02020603050405020304" pitchFamily="18" charset="0"/>
              </a:rPr>
              <a:t>rre</a:t>
            </a:r>
            <a:r>
              <a:rPr lang="en-US" sz="4900" b="1" dirty="0">
                <a:ea typeface="Calibri Light" panose="020F0302020204030204" pitchFamily="34" charset="0"/>
                <a:cs typeface="Times New Roman" panose="02020603050405020304" pitchFamily="18" charset="0"/>
              </a:rPr>
              <a:t>nt</a:t>
            </a:r>
            <a:r>
              <a:rPr lang="en-US" sz="4900" b="1" spc="5" dirty="0">
                <a:ea typeface="Calibri Light" panose="020F0302020204030204" pitchFamily="34" charset="0"/>
                <a:cs typeface="Times New Roman" panose="02020603050405020304" pitchFamily="18" charset="0"/>
              </a:rPr>
              <a:t> </a:t>
            </a:r>
            <a:r>
              <a:rPr lang="en-US" sz="4900" b="1" dirty="0">
                <a:ea typeface="Calibri Light" panose="020F0302020204030204" pitchFamily="34" charset="0"/>
                <a:cs typeface="Times New Roman" panose="02020603050405020304" pitchFamily="18" charset="0"/>
              </a:rPr>
              <a:t>L</a:t>
            </a:r>
            <a:r>
              <a:rPr lang="en-US" sz="4900" b="1" spc="-5" dirty="0">
                <a:ea typeface="Calibri Light" panose="020F0302020204030204" pitchFamily="34" charset="0"/>
                <a:cs typeface="Times New Roman" panose="02020603050405020304" pitchFamily="18" charset="0"/>
              </a:rPr>
              <a:t>e</a:t>
            </a:r>
            <a:r>
              <a:rPr lang="en-US" sz="4900" b="1" dirty="0">
                <a:ea typeface="Calibri Light" panose="020F0302020204030204" pitchFamily="34" charset="0"/>
                <a:cs typeface="Times New Roman" panose="02020603050405020304" pitchFamily="18" charset="0"/>
              </a:rPr>
              <a:t>ad</a:t>
            </a:r>
            <a:r>
              <a:rPr lang="en-US" sz="4900" b="1" spc="5" dirty="0">
                <a:ea typeface="Calibri Light" panose="020F0302020204030204" pitchFamily="34" charset="0"/>
                <a:cs typeface="Times New Roman" panose="02020603050405020304" pitchFamily="18" charset="0"/>
              </a:rPr>
              <a:t>e</a:t>
            </a:r>
            <a:r>
              <a:rPr lang="en-US" sz="4900" b="1" spc="-5" dirty="0">
                <a:ea typeface="Calibri Light" panose="020F0302020204030204" pitchFamily="34" charset="0"/>
                <a:cs typeface="Times New Roman" panose="02020603050405020304" pitchFamily="18" charset="0"/>
              </a:rPr>
              <a:t>r</a:t>
            </a:r>
            <a:r>
              <a:rPr lang="en-US" sz="4900" b="1" dirty="0">
                <a:ea typeface="Calibri Light" panose="020F0302020204030204" pitchFamily="34" charset="0"/>
                <a:cs typeface="Times New Roman" panose="02020603050405020304" pitchFamily="18" charset="0"/>
              </a:rPr>
              <a:t>s</a:t>
            </a:r>
            <a:r>
              <a:rPr lang="en-US" sz="4900" b="1" spc="5" dirty="0">
                <a:ea typeface="Calibri Light" panose="020F0302020204030204" pitchFamily="34" charset="0"/>
                <a:cs typeface="Times New Roman" panose="02020603050405020304" pitchFamily="18" charset="0"/>
              </a:rPr>
              <a:t>h</a:t>
            </a:r>
            <a:r>
              <a:rPr lang="en-US" sz="4900" b="1" dirty="0">
                <a:ea typeface="Calibri Light" panose="020F0302020204030204" pitchFamily="34" charset="0"/>
                <a:cs typeface="Times New Roman" panose="02020603050405020304" pitchFamily="18" charset="0"/>
              </a:rPr>
              <a:t>ip Employability </a:t>
            </a:r>
            <a:r>
              <a:rPr lang="en-US" sz="4900" b="1" spc="5" dirty="0">
                <a:ea typeface="Calibri Light" panose="020F0302020204030204" pitchFamily="34" charset="0"/>
                <a:cs typeface="Times New Roman" panose="02020603050405020304" pitchFamily="18" charset="0"/>
              </a:rPr>
              <a:t>S</a:t>
            </a:r>
            <a:r>
              <a:rPr lang="en-US" sz="4900" b="1" dirty="0">
                <a:ea typeface="Calibri Light" panose="020F0302020204030204" pitchFamily="34" charset="0"/>
                <a:cs typeface="Times New Roman" panose="02020603050405020304" pitchFamily="18" charset="0"/>
              </a:rPr>
              <a:t>ki</a:t>
            </a:r>
            <a:r>
              <a:rPr lang="en-US" sz="4900" b="1" spc="-5" dirty="0">
                <a:ea typeface="Calibri Light" panose="020F0302020204030204" pitchFamily="34" charset="0"/>
                <a:cs typeface="Times New Roman" panose="02020603050405020304" pitchFamily="18" charset="0"/>
              </a:rPr>
              <a:t>l</a:t>
            </a:r>
            <a:r>
              <a:rPr lang="en-US" sz="4900" b="1" dirty="0">
                <a:ea typeface="Calibri Light" panose="020F0302020204030204" pitchFamily="34" charset="0"/>
                <a:cs typeface="Times New Roman" panose="02020603050405020304" pitchFamily="18" charset="0"/>
              </a:rPr>
              <a:t>ls</a:t>
            </a:r>
          </a:p>
          <a:p>
            <a:pPr marL="0" indent="0">
              <a:buNone/>
            </a:pPr>
            <a:endParaRPr lang="en-US" sz="4900" dirty="0"/>
          </a:p>
          <a:p>
            <a:pPr>
              <a:lnSpc>
                <a:spcPct val="170000"/>
              </a:lnSpc>
            </a:pPr>
            <a:r>
              <a:rPr lang="en-US" sz="4900" dirty="0"/>
              <a:t>Having identified the sorts of skills needed by Managers and Leaders in the workplace, how do your own skills currently match up?</a:t>
            </a:r>
          </a:p>
          <a:p>
            <a:pPr>
              <a:lnSpc>
                <a:spcPct val="170000"/>
              </a:lnSpc>
            </a:pPr>
            <a:r>
              <a:rPr lang="en-US" sz="4900" dirty="0"/>
              <a:t>Take some online questionnaires and read the articles mentioned above and linked to in the bibliography to start your thought processes off.</a:t>
            </a:r>
          </a:p>
          <a:p>
            <a:pPr>
              <a:lnSpc>
                <a:spcPct val="170000"/>
              </a:lnSpc>
            </a:pPr>
            <a:r>
              <a:rPr lang="en-US" sz="4900" dirty="0"/>
              <a:t>You will be conducting a Gap Analysis of what you can already do and where the ‘gaps’ are which need to be filled to get you to where you want to be, using the template provided on Moodle. </a:t>
            </a:r>
          </a:p>
          <a:p>
            <a:pPr>
              <a:lnSpc>
                <a:spcPct val="170000"/>
              </a:lnSpc>
            </a:pPr>
            <a:r>
              <a:rPr lang="en-US" sz="4900" dirty="0"/>
              <a:t>At least 3 objectives should be listed here, (you can add more if needed) and you should explain the table in more detail in your narrative (discussion).</a:t>
            </a:r>
            <a:endParaRPr lang="en-GB" sz="4900" dirty="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1853836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16632"/>
            <a:ext cx="8229600" cy="1143000"/>
          </a:xfrm>
        </p:spPr>
        <p:txBody>
          <a:bodyPr/>
          <a:lstStyle/>
          <a:p>
            <a:pPr algn="l"/>
            <a:r>
              <a:rPr lang="en-US" sz="2000" b="1" dirty="0">
                <a:latin typeface="+mn-lt"/>
              </a:rPr>
              <a:t>1.2 </a:t>
            </a:r>
            <a:br>
              <a:rPr lang="en-US" sz="2000" dirty="0">
                <a:latin typeface="+mn-lt"/>
              </a:rPr>
            </a:br>
            <a:r>
              <a:rPr lang="en-US" sz="2000" dirty="0"/>
              <a:t>Evaluate own employability skills to identify potential areas for improvement and plan the improvement accordingly.</a:t>
            </a:r>
            <a:endParaRPr lang="en-GB" sz="2000" dirty="0"/>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318356" y="1556792"/>
            <a:ext cx="8507288" cy="4176464"/>
          </a:xfrm>
        </p:spPr>
        <p:txBody>
          <a:bodyPr>
            <a:normAutofit fontScale="32500" lnSpcReduction="20000"/>
          </a:bodyPr>
          <a:lstStyle/>
          <a:p>
            <a:pPr marL="0" indent="0">
              <a:spcBef>
                <a:spcPts val="1200"/>
              </a:spcBef>
              <a:spcAft>
                <a:spcPts val="300"/>
              </a:spcAft>
              <a:buNone/>
            </a:pPr>
            <a:r>
              <a:rPr lang="en-US" sz="4900" b="1" dirty="0">
                <a:ea typeface="Calibri Light" panose="020F0302020204030204" pitchFamily="34" charset="0"/>
                <a:cs typeface="Times New Roman" panose="02020603050405020304" pitchFamily="18" charset="0"/>
              </a:rPr>
              <a:t>1.2.1</a:t>
            </a:r>
            <a:r>
              <a:rPr lang="en-US" sz="4900" b="1" spc="20" dirty="0">
                <a:ea typeface="Calibri Light" panose="020F0302020204030204" pitchFamily="34" charset="0"/>
                <a:cs typeface="Times New Roman" panose="02020603050405020304" pitchFamily="18" charset="0"/>
              </a:rPr>
              <a:t> </a:t>
            </a:r>
            <a:r>
              <a:rPr lang="en-US" sz="4900" b="1" spc="5" dirty="0">
                <a:ea typeface="Calibri Light" panose="020F0302020204030204" pitchFamily="34" charset="0"/>
                <a:cs typeface="Times New Roman" panose="02020603050405020304" pitchFamily="18" charset="0"/>
              </a:rPr>
              <a:t>C</a:t>
            </a:r>
            <a:r>
              <a:rPr lang="en-US" sz="4900" b="1" dirty="0">
                <a:ea typeface="Calibri Light" panose="020F0302020204030204" pitchFamily="34" charset="0"/>
                <a:cs typeface="Times New Roman" panose="02020603050405020304" pitchFamily="18" charset="0"/>
              </a:rPr>
              <a:t>u</a:t>
            </a:r>
            <a:r>
              <a:rPr lang="en-US" sz="4900" b="1" spc="-5" dirty="0">
                <a:ea typeface="Calibri Light" panose="020F0302020204030204" pitchFamily="34" charset="0"/>
                <a:cs typeface="Times New Roman" panose="02020603050405020304" pitchFamily="18" charset="0"/>
              </a:rPr>
              <a:t>rre</a:t>
            </a:r>
            <a:r>
              <a:rPr lang="en-US" sz="4900" b="1" dirty="0">
                <a:ea typeface="Calibri Light" panose="020F0302020204030204" pitchFamily="34" charset="0"/>
                <a:cs typeface="Times New Roman" panose="02020603050405020304" pitchFamily="18" charset="0"/>
              </a:rPr>
              <a:t>nt</a:t>
            </a:r>
            <a:r>
              <a:rPr lang="en-US" sz="4900" b="1" spc="5" dirty="0">
                <a:ea typeface="Calibri Light" panose="020F0302020204030204" pitchFamily="34" charset="0"/>
                <a:cs typeface="Times New Roman" panose="02020603050405020304" pitchFamily="18" charset="0"/>
              </a:rPr>
              <a:t> </a:t>
            </a:r>
            <a:r>
              <a:rPr lang="en-US" sz="4900" b="1" dirty="0">
                <a:ea typeface="Calibri Light" panose="020F0302020204030204" pitchFamily="34" charset="0"/>
                <a:cs typeface="Times New Roman" panose="02020603050405020304" pitchFamily="18" charset="0"/>
              </a:rPr>
              <a:t>L</a:t>
            </a:r>
            <a:r>
              <a:rPr lang="en-US" sz="4900" b="1" spc="-5" dirty="0">
                <a:ea typeface="Calibri Light" panose="020F0302020204030204" pitchFamily="34" charset="0"/>
                <a:cs typeface="Times New Roman" panose="02020603050405020304" pitchFamily="18" charset="0"/>
              </a:rPr>
              <a:t>e</a:t>
            </a:r>
            <a:r>
              <a:rPr lang="en-US" sz="4900" b="1" dirty="0">
                <a:ea typeface="Calibri Light" panose="020F0302020204030204" pitchFamily="34" charset="0"/>
                <a:cs typeface="Times New Roman" panose="02020603050405020304" pitchFamily="18" charset="0"/>
              </a:rPr>
              <a:t>ad</a:t>
            </a:r>
            <a:r>
              <a:rPr lang="en-US" sz="4900" b="1" spc="5" dirty="0">
                <a:ea typeface="Calibri Light" panose="020F0302020204030204" pitchFamily="34" charset="0"/>
                <a:cs typeface="Times New Roman" panose="02020603050405020304" pitchFamily="18" charset="0"/>
              </a:rPr>
              <a:t>e</a:t>
            </a:r>
            <a:r>
              <a:rPr lang="en-US" sz="4900" b="1" spc="-5" dirty="0">
                <a:ea typeface="Calibri Light" panose="020F0302020204030204" pitchFamily="34" charset="0"/>
                <a:cs typeface="Times New Roman" panose="02020603050405020304" pitchFamily="18" charset="0"/>
              </a:rPr>
              <a:t>r</a:t>
            </a:r>
            <a:r>
              <a:rPr lang="en-US" sz="4900" b="1" dirty="0">
                <a:ea typeface="Calibri Light" panose="020F0302020204030204" pitchFamily="34" charset="0"/>
                <a:cs typeface="Times New Roman" panose="02020603050405020304" pitchFamily="18" charset="0"/>
              </a:rPr>
              <a:t>s</a:t>
            </a:r>
            <a:r>
              <a:rPr lang="en-US" sz="4900" b="1" spc="5" dirty="0">
                <a:ea typeface="Calibri Light" panose="020F0302020204030204" pitchFamily="34" charset="0"/>
                <a:cs typeface="Times New Roman" panose="02020603050405020304" pitchFamily="18" charset="0"/>
              </a:rPr>
              <a:t>h</a:t>
            </a:r>
            <a:r>
              <a:rPr lang="en-US" sz="4900" b="1" dirty="0">
                <a:ea typeface="Calibri Light" panose="020F0302020204030204" pitchFamily="34" charset="0"/>
                <a:cs typeface="Times New Roman" panose="02020603050405020304" pitchFamily="18" charset="0"/>
              </a:rPr>
              <a:t>ip Employability </a:t>
            </a:r>
            <a:r>
              <a:rPr lang="en-US" sz="4900" b="1" spc="5" dirty="0">
                <a:ea typeface="Calibri Light" panose="020F0302020204030204" pitchFamily="34" charset="0"/>
                <a:cs typeface="Times New Roman" panose="02020603050405020304" pitchFamily="18" charset="0"/>
              </a:rPr>
              <a:t>S</a:t>
            </a:r>
            <a:r>
              <a:rPr lang="en-US" sz="4900" b="1" dirty="0">
                <a:ea typeface="Calibri Light" panose="020F0302020204030204" pitchFamily="34" charset="0"/>
                <a:cs typeface="Times New Roman" panose="02020603050405020304" pitchFamily="18" charset="0"/>
              </a:rPr>
              <a:t>ki</a:t>
            </a:r>
            <a:r>
              <a:rPr lang="en-US" sz="4900" b="1" spc="-5" dirty="0">
                <a:ea typeface="Calibri Light" panose="020F0302020204030204" pitchFamily="34" charset="0"/>
                <a:cs typeface="Times New Roman" panose="02020603050405020304" pitchFamily="18" charset="0"/>
              </a:rPr>
              <a:t>l</a:t>
            </a:r>
            <a:r>
              <a:rPr lang="en-US" sz="4900" b="1" dirty="0">
                <a:ea typeface="Calibri Light" panose="020F0302020204030204" pitchFamily="34" charset="0"/>
                <a:cs typeface="Times New Roman" panose="02020603050405020304" pitchFamily="18" charset="0"/>
              </a:rPr>
              <a:t>ls</a:t>
            </a:r>
          </a:p>
          <a:p>
            <a:pPr marL="0" indent="0">
              <a:buNone/>
            </a:pPr>
            <a:endParaRPr lang="en-US" sz="4900" dirty="0"/>
          </a:p>
          <a:p>
            <a:pPr>
              <a:lnSpc>
                <a:spcPct val="170000"/>
              </a:lnSpc>
            </a:pPr>
            <a:r>
              <a:rPr lang="en-US" sz="4900" dirty="0"/>
              <a:t>Having identified the sorts of skills needed by Managers and Leaders in the workplace, how do your own skills currently match up?</a:t>
            </a:r>
          </a:p>
          <a:p>
            <a:pPr>
              <a:lnSpc>
                <a:spcPct val="170000"/>
              </a:lnSpc>
            </a:pPr>
            <a:r>
              <a:rPr lang="en-US" sz="4900" dirty="0"/>
              <a:t>Take some online questionnaires and read the articles mentioned above and linked to in the bibliography to start your thought processes off.</a:t>
            </a:r>
          </a:p>
          <a:p>
            <a:pPr>
              <a:lnSpc>
                <a:spcPct val="170000"/>
              </a:lnSpc>
            </a:pPr>
            <a:r>
              <a:rPr lang="en-US" sz="4900" dirty="0"/>
              <a:t>You will be conducting a </a:t>
            </a:r>
            <a:r>
              <a:rPr lang="en-US" sz="4900" b="1" dirty="0"/>
              <a:t>Gap Analysis </a:t>
            </a:r>
            <a:r>
              <a:rPr lang="en-US" sz="4900" dirty="0"/>
              <a:t>of what you can already do and where the ‘gaps’ are which need to be filled to get you to where you want to be, using the template provided on Moodle and shown here. </a:t>
            </a:r>
          </a:p>
          <a:p>
            <a:pPr>
              <a:lnSpc>
                <a:spcPct val="170000"/>
              </a:lnSpc>
            </a:pPr>
            <a:r>
              <a:rPr lang="en-US" sz="4900" dirty="0"/>
              <a:t>At least 3 objectives should be listed here, (you can add more if needed) and you should explain the table in more detail in your narrative (discussion).</a:t>
            </a:r>
            <a:endParaRPr lang="en-GB" sz="4900" dirty="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859484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364476" y="116632"/>
            <a:ext cx="8507288" cy="720080"/>
          </a:xfrm>
        </p:spPr>
        <p:txBody>
          <a:bodyPr/>
          <a:lstStyle/>
          <a:p>
            <a:pPr marL="0" indent="0">
              <a:buNone/>
            </a:pPr>
            <a:r>
              <a:rPr lang="en-GB" sz="28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1.2.1 Gap Analysis Template:</a:t>
            </a:r>
          </a:p>
        </p:txBody>
      </p:sp>
      <p:pic>
        <p:nvPicPr>
          <p:cNvPr id="4" name="Picture 3">
            <a:extLst>
              <a:ext uri="{FF2B5EF4-FFF2-40B4-BE49-F238E27FC236}">
                <a16:creationId xmlns:a16="http://schemas.microsoft.com/office/drawing/2014/main" id="{072317A1-0F69-44B1-BC51-3BDD4EF69A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5147" y="764704"/>
            <a:ext cx="6087504" cy="4824536"/>
          </a:xfrm>
          <a:prstGeom prst="rect">
            <a:avLst/>
          </a:prstGeom>
        </p:spPr>
      </p:pic>
    </p:spTree>
    <p:extLst>
      <p:ext uri="{BB962C8B-B14F-4D97-AF65-F5344CB8AC3E}">
        <p14:creationId xmlns:p14="http://schemas.microsoft.com/office/powerpoint/2010/main" val="1979759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16632"/>
            <a:ext cx="8229600" cy="1143000"/>
          </a:xfrm>
        </p:spPr>
        <p:txBody>
          <a:bodyPr/>
          <a:lstStyle/>
          <a:p>
            <a:pPr algn="l"/>
            <a:r>
              <a:rPr lang="en-US" sz="2000" b="1" dirty="0">
                <a:latin typeface="+mn-lt"/>
              </a:rPr>
              <a:t>1.2 </a:t>
            </a:r>
            <a:br>
              <a:rPr lang="en-US" sz="2000" dirty="0">
                <a:latin typeface="+mn-lt"/>
              </a:rPr>
            </a:br>
            <a:r>
              <a:rPr lang="en-US" sz="2000" dirty="0"/>
              <a:t>Evaluate own employability skills to identify potential areas for improvement and plan the improvement accordingly.</a:t>
            </a:r>
            <a:endParaRPr lang="en-GB" sz="2000" dirty="0"/>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318356" y="1556792"/>
            <a:ext cx="8507288" cy="3888432"/>
          </a:xfrm>
        </p:spPr>
        <p:txBody>
          <a:bodyPr>
            <a:normAutofit fontScale="62500" lnSpcReduction="20000"/>
          </a:bodyPr>
          <a:lstStyle/>
          <a:p>
            <a:pPr marL="0" indent="0">
              <a:spcBef>
                <a:spcPts val="1200"/>
              </a:spcBef>
              <a:spcAft>
                <a:spcPts val="300"/>
              </a:spcAft>
              <a:buNone/>
            </a:pPr>
            <a:r>
              <a:rPr lang="en-US" sz="2600" b="1" dirty="0">
                <a:ea typeface="Calibri Light" panose="020F0302020204030204" pitchFamily="34" charset="0"/>
                <a:cs typeface="Times New Roman" panose="02020603050405020304" pitchFamily="18" charset="0"/>
              </a:rPr>
              <a:t>1.2.2</a:t>
            </a:r>
            <a:r>
              <a:rPr lang="en-US" sz="2600" b="1" spc="20" dirty="0">
                <a:ea typeface="Calibri Light" panose="020F0302020204030204" pitchFamily="34" charset="0"/>
                <a:cs typeface="Times New Roman" panose="02020603050405020304" pitchFamily="18" charset="0"/>
              </a:rPr>
              <a:t> </a:t>
            </a:r>
            <a:r>
              <a:rPr lang="en-US" sz="2600" b="1" spc="5" dirty="0">
                <a:ea typeface="Calibri Light" panose="020F0302020204030204" pitchFamily="34" charset="0"/>
                <a:cs typeface="Times New Roman" panose="02020603050405020304" pitchFamily="18" charset="0"/>
              </a:rPr>
              <a:t>Action Plan for Improvement</a:t>
            </a:r>
            <a:endParaRPr lang="en-US" sz="2600" b="1" dirty="0">
              <a:ea typeface="Calibri Light" panose="020F0302020204030204" pitchFamily="34" charset="0"/>
              <a:cs typeface="Times New Roman" panose="02020603050405020304" pitchFamily="18" charset="0"/>
            </a:endParaRPr>
          </a:p>
          <a:p>
            <a:pPr marL="0" indent="0">
              <a:buNone/>
            </a:pPr>
            <a:endParaRPr lang="en-US" sz="2600" dirty="0"/>
          </a:p>
          <a:p>
            <a:pPr marL="0" indent="0">
              <a:lnSpc>
                <a:spcPct val="170000"/>
              </a:lnSpc>
              <a:buNone/>
            </a:pPr>
            <a:r>
              <a:rPr lang="en-US" sz="2600" dirty="0"/>
              <a:t>Finally in this Part, you should produce an </a:t>
            </a:r>
            <a:r>
              <a:rPr lang="en-US" sz="2600" b="1" dirty="0"/>
              <a:t>Action Plan </a:t>
            </a:r>
            <a:r>
              <a:rPr lang="en-US" sz="2600" dirty="0"/>
              <a:t>detailing how you propose to go about improving your own employability skills to prepare you for a Leadership role in the future (or to make you a better leader if currently employed as a Leader/Manager)</a:t>
            </a:r>
          </a:p>
          <a:p>
            <a:pPr>
              <a:lnSpc>
                <a:spcPct val="170000"/>
              </a:lnSpc>
            </a:pPr>
            <a:endParaRPr lang="en-US" sz="2600" dirty="0"/>
          </a:p>
          <a:p>
            <a:pPr marL="0" indent="0">
              <a:lnSpc>
                <a:spcPct val="170000"/>
              </a:lnSpc>
              <a:buNone/>
            </a:pPr>
            <a:r>
              <a:rPr lang="en-US" sz="2600" dirty="0"/>
              <a:t>You are expected to provide at least 3 actions here and put your Action Plan in the body of your assignment as it </a:t>
            </a:r>
            <a:r>
              <a:rPr lang="en-US" sz="2600" b="1" dirty="0"/>
              <a:t>does count towards your overall word count</a:t>
            </a:r>
            <a:r>
              <a:rPr lang="en-US" sz="2600" dirty="0"/>
              <a:t>.</a:t>
            </a:r>
            <a:endParaRPr lang="en-GB" sz="2600" dirty="0"/>
          </a:p>
          <a:p>
            <a:pPr marL="0" indent="0">
              <a:lnSpc>
                <a:spcPct val="170000"/>
              </a:lnSpc>
              <a:buNone/>
            </a:pPr>
            <a:r>
              <a:rPr lang="en-US" sz="2600" dirty="0"/>
              <a:t>The Action Plan itself does not need to contain a lot of detail, but you should discuss and explain your proposed Actions in this section as part of the narrative. </a:t>
            </a:r>
            <a:endParaRPr lang="en-GB" sz="2600" dirty="0"/>
          </a:p>
          <a:p>
            <a:pPr marL="0" indent="0">
              <a:buNone/>
            </a:pPr>
            <a:endParaRPr lang="en-GB" sz="2000" dirty="0"/>
          </a:p>
        </p:txBody>
      </p:sp>
    </p:spTree>
    <p:extLst>
      <p:ext uri="{BB962C8B-B14F-4D97-AF65-F5344CB8AC3E}">
        <p14:creationId xmlns:p14="http://schemas.microsoft.com/office/powerpoint/2010/main" val="2206303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71400"/>
            <a:ext cx="8229600" cy="1143000"/>
          </a:xfrm>
        </p:spPr>
        <p:txBody>
          <a:bodyPr/>
          <a:lstStyle/>
          <a:p>
            <a:pPr marL="0" indent="0">
              <a:buNone/>
            </a:pPr>
            <a:r>
              <a:rPr lang="en-GB"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What is an Action Plan?</a:t>
            </a:r>
          </a:p>
        </p:txBody>
      </p:sp>
      <p:pic>
        <p:nvPicPr>
          <p:cNvPr id="5" name="Picture 4" descr="A screenshot of a cell phone&#10;&#10;Description generated with very high confidence">
            <a:extLst>
              <a:ext uri="{FF2B5EF4-FFF2-40B4-BE49-F238E27FC236}">
                <a16:creationId xmlns:a16="http://schemas.microsoft.com/office/drawing/2014/main" id="{E3960D4E-BD06-4878-8E6F-D6EA9B1DF8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954764"/>
            <a:ext cx="6696744" cy="4734300"/>
          </a:xfrm>
          <a:prstGeom prst="rect">
            <a:avLst/>
          </a:prstGeom>
        </p:spPr>
      </p:pic>
    </p:spTree>
    <p:extLst>
      <p:ext uri="{BB962C8B-B14F-4D97-AF65-F5344CB8AC3E}">
        <p14:creationId xmlns:p14="http://schemas.microsoft.com/office/powerpoint/2010/main" val="552739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260648"/>
            <a:ext cx="8229600" cy="648072"/>
          </a:xfrm>
        </p:spPr>
        <p:txBody>
          <a:bodyPr/>
          <a:lstStyle/>
          <a:p>
            <a:pPr marL="0" indent="0">
              <a:buNone/>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1.2.2 SMART Action Plan:</a:t>
            </a:r>
          </a:p>
        </p:txBody>
      </p:sp>
      <p:pic>
        <p:nvPicPr>
          <p:cNvPr id="4" name="Picture 3">
            <a:extLst>
              <a:ext uri="{FF2B5EF4-FFF2-40B4-BE49-F238E27FC236}">
                <a16:creationId xmlns:a16="http://schemas.microsoft.com/office/drawing/2014/main" id="{89A083FB-9C97-497A-855B-48A37DD24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1660" y="908720"/>
            <a:ext cx="6120680" cy="4710386"/>
          </a:xfrm>
          <a:prstGeom prst="rect">
            <a:avLst/>
          </a:prstGeom>
        </p:spPr>
      </p:pic>
    </p:spTree>
    <p:extLst>
      <p:ext uri="{BB962C8B-B14F-4D97-AF65-F5344CB8AC3E}">
        <p14:creationId xmlns:p14="http://schemas.microsoft.com/office/powerpoint/2010/main" val="1684744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2F3A01-AD41-438E-8370-0572D15E05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06" y="0"/>
            <a:ext cx="9136193" cy="5733256"/>
          </a:xfrm>
          <a:prstGeom prst="rect">
            <a:avLst/>
          </a:prstGeom>
        </p:spPr>
      </p:pic>
      <p:sp>
        <p:nvSpPr>
          <p:cNvPr id="2" name="Title 1">
            <a:extLst>
              <a:ext uri="{FF2B5EF4-FFF2-40B4-BE49-F238E27FC236}">
                <a16:creationId xmlns:a16="http://schemas.microsoft.com/office/drawing/2014/main" id="{16CAB6AF-1B15-4916-BA4F-7DF7B53D4A48}"/>
              </a:ext>
            </a:extLst>
          </p:cNvPr>
          <p:cNvSpPr>
            <a:spLocks noGrp="1"/>
          </p:cNvSpPr>
          <p:nvPr>
            <p:ph type="title"/>
          </p:nvPr>
        </p:nvSpPr>
        <p:spPr>
          <a:xfrm>
            <a:off x="539552" y="260648"/>
            <a:ext cx="8229600" cy="1143000"/>
          </a:xfrm>
        </p:spPr>
        <p:txBody>
          <a:bodyPr/>
          <a:lstStyle/>
          <a:p>
            <a:r>
              <a:rPr lang="en-GB" dirty="0">
                <a:solidFill>
                  <a:schemeClr val="accent6">
                    <a:lumMod val="20000"/>
                    <a:lumOff val="80000"/>
                  </a:schemeClr>
                </a:solidFill>
                <a:latin typeface="Arial Rounded MT Bold" panose="020F0704030504030204" pitchFamily="34" charset="0"/>
              </a:rPr>
              <a:t>Assignment Part 2</a:t>
            </a:r>
          </a:p>
        </p:txBody>
      </p:sp>
      <p:sp>
        <p:nvSpPr>
          <p:cNvPr id="3" name="Content Placeholder 2">
            <a:extLst>
              <a:ext uri="{FF2B5EF4-FFF2-40B4-BE49-F238E27FC236}">
                <a16:creationId xmlns:a16="http://schemas.microsoft.com/office/drawing/2014/main" id="{323F5096-716C-4F74-BA94-31C419363732}"/>
              </a:ext>
            </a:extLst>
          </p:cNvPr>
          <p:cNvSpPr>
            <a:spLocks noGrp="1"/>
          </p:cNvSpPr>
          <p:nvPr>
            <p:ph idx="1"/>
          </p:nvPr>
        </p:nvSpPr>
        <p:spPr>
          <a:xfrm>
            <a:off x="461102" y="2258008"/>
            <a:ext cx="8229600" cy="2620887"/>
          </a:xfrm>
        </p:spPr>
        <p:txBody>
          <a:bodyPr/>
          <a:lstStyle/>
          <a:p>
            <a:pPr marL="0" indent="0" algn="ctr">
              <a:buNone/>
            </a:pPr>
            <a:endParaRPr lang="en-GB" b="1" dirty="0"/>
          </a:p>
          <a:p>
            <a:pPr marL="0" indent="0" algn="ctr">
              <a:buNone/>
            </a:pPr>
            <a:endParaRPr lang="en-GB" b="1" dirty="0"/>
          </a:p>
          <a:p>
            <a:pPr marL="0" indent="0" algn="ctr">
              <a:buNone/>
            </a:pPr>
            <a:r>
              <a:rPr lang="en-GB" sz="3600" b="1" dirty="0">
                <a:solidFill>
                  <a:schemeClr val="bg1"/>
                </a:solidFill>
                <a:latin typeface="Calibri" panose="020F0502020204030204" pitchFamily="34" charset="0"/>
                <a:cs typeface="Calibri" panose="020F0502020204030204" pitchFamily="34" charset="0"/>
              </a:rPr>
              <a:t>A Reflective Review on </a:t>
            </a:r>
          </a:p>
          <a:p>
            <a:pPr marL="0" indent="0" algn="ctr">
              <a:buNone/>
            </a:pPr>
            <a:r>
              <a:rPr lang="en-GB" sz="3600" b="1" dirty="0">
                <a:solidFill>
                  <a:schemeClr val="bg1"/>
                </a:solidFill>
                <a:latin typeface="Calibri" panose="020F0502020204030204" pitchFamily="34" charset="0"/>
                <a:cs typeface="Calibri" panose="020F0502020204030204" pitchFamily="34" charset="0"/>
              </a:rPr>
              <a:t>the Academic Skills required to begin your </a:t>
            </a:r>
          </a:p>
          <a:p>
            <a:pPr marL="0" indent="0" algn="ctr">
              <a:buNone/>
            </a:pPr>
            <a:r>
              <a:rPr lang="en-GB" sz="3600" b="1" dirty="0">
                <a:solidFill>
                  <a:schemeClr val="bg1"/>
                </a:solidFill>
                <a:latin typeface="Calibri" panose="020F0502020204030204" pitchFamily="34" charset="0"/>
                <a:cs typeface="Calibri" panose="020F0502020204030204" pitchFamily="34" charset="0"/>
              </a:rPr>
              <a:t>HE Learning Journey</a:t>
            </a:r>
          </a:p>
        </p:txBody>
      </p:sp>
    </p:spTree>
    <p:extLst>
      <p:ext uri="{BB962C8B-B14F-4D97-AF65-F5344CB8AC3E}">
        <p14:creationId xmlns:p14="http://schemas.microsoft.com/office/powerpoint/2010/main" val="2320399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457200" y="404664"/>
            <a:ext cx="8229600" cy="3917032"/>
          </a:xfrm>
        </p:spPr>
        <p:txBody>
          <a:bodyPr>
            <a:noAutofit/>
          </a:bodyPr>
          <a:lstStyle/>
          <a:p>
            <a:pPr marL="0" indent="0">
              <a:buNone/>
            </a:pPr>
            <a:r>
              <a:rPr lang="en-US" sz="2000" b="1" dirty="0"/>
              <a:t>2.0 </a:t>
            </a:r>
          </a:p>
          <a:p>
            <a:pPr marL="0" indent="0">
              <a:buNone/>
            </a:pPr>
            <a:r>
              <a:rPr lang="en-US" sz="2000" b="1" dirty="0"/>
              <a:t>Prepare an individual reflective submission demonstrating awareness of academic skills required for your learning journey.</a:t>
            </a:r>
            <a:endParaRPr lang="en-GB" sz="2000" b="1" dirty="0"/>
          </a:p>
          <a:p>
            <a:pPr marL="0" indent="0">
              <a:lnSpc>
                <a:spcPct val="150000"/>
              </a:lnSpc>
              <a:buNone/>
            </a:pPr>
            <a:endParaRPr lang="en-GB" sz="2000" dirty="0"/>
          </a:p>
          <a:p>
            <a:pPr marL="0" indent="0">
              <a:lnSpc>
                <a:spcPct val="150000"/>
              </a:lnSpc>
              <a:buNone/>
            </a:pPr>
            <a:endParaRPr lang="en-GB" sz="2000" dirty="0"/>
          </a:p>
          <a:p>
            <a:pPr marL="0" indent="0">
              <a:lnSpc>
                <a:spcPct val="150000"/>
              </a:lnSpc>
              <a:buNone/>
            </a:pPr>
            <a:r>
              <a:rPr lang="en-US" sz="2000" dirty="0"/>
              <a:t>In this part of your assignment, you will need to use the employability skill of </a:t>
            </a:r>
            <a:r>
              <a:rPr lang="en-US" sz="2000" b="1" i="1" dirty="0"/>
              <a:t>Reflection </a:t>
            </a:r>
            <a:r>
              <a:rPr lang="en-US" sz="2000" dirty="0"/>
              <a:t>to look back on what you have learned about </a:t>
            </a:r>
            <a:r>
              <a:rPr lang="en-US" sz="2000" b="1" dirty="0"/>
              <a:t>Academic Skills </a:t>
            </a:r>
            <a:r>
              <a:rPr lang="en-US" sz="2000" dirty="0"/>
              <a:t>from the process of undertaking this module</a:t>
            </a:r>
            <a:r>
              <a:rPr lang="en-US" sz="2000" i="1" dirty="0"/>
              <a:t>.</a:t>
            </a:r>
            <a:endParaRPr lang="en-GB" sz="2000" dirty="0"/>
          </a:p>
          <a:p>
            <a:endParaRPr lang="en-GB" sz="2400" dirty="0"/>
          </a:p>
        </p:txBody>
      </p:sp>
    </p:spTree>
    <p:extLst>
      <p:ext uri="{BB962C8B-B14F-4D97-AF65-F5344CB8AC3E}">
        <p14:creationId xmlns:p14="http://schemas.microsoft.com/office/powerpoint/2010/main" val="1722171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539552" y="332656"/>
            <a:ext cx="8229600" cy="5256584"/>
          </a:xfrm>
        </p:spPr>
        <p:txBody>
          <a:bodyPr>
            <a:noAutofit/>
          </a:bodyPr>
          <a:lstStyle/>
          <a:p>
            <a:pPr marL="0" indent="0">
              <a:buNone/>
            </a:pPr>
            <a:r>
              <a:rPr lang="en-US" sz="2000" b="1" dirty="0"/>
              <a:t>What are the academic skills that you have been learning about?</a:t>
            </a:r>
            <a:br>
              <a:rPr lang="en-US" sz="2000" b="1" dirty="0"/>
            </a:br>
            <a:br>
              <a:rPr lang="en-US" sz="1800" u="sng" dirty="0"/>
            </a:br>
            <a:endParaRPr lang="en-GB" sz="1800" dirty="0"/>
          </a:p>
          <a:p>
            <a:pPr>
              <a:buFont typeface="Wingdings" panose="05000000000000000000" pitchFamily="2" charset="2"/>
              <a:buChar char="Ø"/>
            </a:pPr>
            <a:r>
              <a:rPr lang="en-US" sz="1800" i="1" dirty="0"/>
              <a:t>Communicating and presenting information:</a:t>
            </a:r>
            <a:br>
              <a:rPr lang="en-GB" sz="1800" i="1" dirty="0"/>
            </a:br>
            <a:r>
              <a:rPr lang="en-US" sz="1800" dirty="0"/>
              <a:t>Presenting information clearly and professionally in a report or PowerPoint presentation, using correct grammar, structure and layout</a:t>
            </a:r>
            <a:br>
              <a:rPr lang="en-GB" sz="1800" dirty="0"/>
            </a:br>
            <a:r>
              <a:rPr lang="en-US" sz="1800" dirty="0"/>
              <a:t>Developing the ability to analyse facts, opinions and arguments</a:t>
            </a:r>
            <a:endParaRPr lang="en-GB" sz="1800" dirty="0"/>
          </a:p>
          <a:p>
            <a:pPr marL="0" indent="0">
              <a:buNone/>
            </a:pPr>
            <a:endParaRPr lang="en-US" sz="1800" dirty="0"/>
          </a:p>
          <a:p>
            <a:pPr>
              <a:buFont typeface="Wingdings" panose="05000000000000000000" pitchFamily="2" charset="2"/>
              <a:buChar char="Ø"/>
            </a:pPr>
            <a:r>
              <a:rPr lang="en-US" sz="1800" i="1" dirty="0"/>
              <a:t>Use of digital technologies to support learning:</a:t>
            </a:r>
            <a:br>
              <a:rPr lang="en-GB" sz="1800" i="1" dirty="0"/>
            </a:br>
            <a:r>
              <a:rPr lang="en-US" sz="1800" dirty="0"/>
              <a:t>CRAAP Test</a:t>
            </a:r>
            <a:br>
              <a:rPr lang="en-GB" sz="1800" dirty="0"/>
            </a:br>
            <a:r>
              <a:rPr lang="en-US" sz="1800" dirty="0"/>
              <a:t>Searching Effectively</a:t>
            </a:r>
            <a:br>
              <a:rPr lang="en-GB" sz="1800" dirty="0"/>
            </a:br>
            <a:r>
              <a:rPr lang="en-US" sz="1800" dirty="0"/>
              <a:t>Using the Online Library</a:t>
            </a:r>
            <a:br>
              <a:rPr lang="en-US" sz="1800" dirty="0"/>
            </a:br>
            <a:endParaRPr lang="en-GB" sz="1800" dirty="0"/>
          </a:p>
          <a:p>
            <a:pPr marL="0" indent="0">
              <a:buNone/>
            </a:pPr>
            <a:r>
              <a:rPr lang="en-US" sz="1800" dirty="0"/>
              <a:t>➢  </a:t>
            </a:r>
            <a:r>
              <a:rPr lang="en-US" sz="1800" i="1" dirty="0"/>
              <a:t>Information gathering techniques:</a:t>
            </a:r>
            <a:br>
              <a:rPr lang="en-GB" sz="1800" i="1" dirty="0"/>
            </a:br>
            <a:r>
              <a:rPr lang="en-GB" sz="1800" dirty="0"/>
              <a:t>      </a:t>
            </a:r>
            <a:r>
              <a:rPr lang="en-US" sz="1800" dirty="0"/>
              <a:t>Basic Research Methods</a:t>
            </a:r>
            <a:br>
              <a:rPr lang="en-GB" sz="1800" dirty="0"/>
            </a:br>
            <a:r>
              <a:rPr lang="en-GB" sz="1800" dirty="0"/>
              <a:t>      </a:t>
            </a:r>
            <a:r>
              <a:rPr lang="en-US" sz="1800" dirty="0"/>
              <a:t>Data handling</a:t>
            </a:r>
            <a:br>
              <a:rPr lang="en-GB" sz="1800" dirty="0"/>
            </a:br>
            <a:r>
              <a:rPr lang="en-GB" sz="1800" dirty="0"/>
              <a:t>      </a:t>
            </a:r>
            <a:r>
              <a:rPr lang="en-US" sz="1800" dirty="0"/>
              <a:t>Statistics</a:t>
            </a:r>
            <a:br>
              <a:rPr lang="en-GB" sz="1800" dirty="0"/>
            </a:br>
            <a:r>
              <a:rPr lang="en-GB" sz="1800" dirty="0"/>
              <a:t>      </a:t>
            </a:r>
            <a:r>
              <a:rPr lang="en-US" sz="1800" dirty="0"/>
              <a:t>Graphs</a:t>
            </a:r>
            <a:br>
              <a:rPr lang="en-US" sz="1800" dirty="0"/>
            </a:br>
            <a:endParaRPr lang="en-GB" sz="1800" dirty="0"/>
          </a:p>
          <a:p>
            <a:pPr marL="0" indent="0">
              <a:buNone/>
            </a:pPr>
            <a:endParaRPr lang="en-GB" sz="2400" dirty="0"/>
          </a:p>
        </p:txBody>
      </p:sp>
    </p:spTree>
    <p:extLst>
      <p:ext uri="{BB962C8B-B14F-4D97-AF65-F5344CB8AC3E}">
        <p14:creationId xmlns:p14="http://schemas.microsoft.com/office/powerpoint/2010/main" val="532519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457200" y="404664"/>
            <a:ext cx="8229600" cy="4968552"/>
          </a:xfrm>
        </p:spPr>
        <p:txBody>
          <a:bodyPr>
            <a:noAutofit/>
          </a:bodyPr>
          <a:lstStyle/>
          <a:p>
            <a:pPr marL="0" indent="0">
              <a:buNone/>
            </a:pPr>
            <a:r>
              <a:rPr lang="en-US" sz="2000" b="1" dirty="0"/>
              <a:t>What are the academic skills that you have been learning about?</a:t>
            </a:r>
            <a:br>
              <a:rPr lang="en-US" sz="2000" b="1" dirty="0"/>
            </a:br>
            <a:endParaRPr lang="en-US" sz="2000" b="1" dirty="0"/>
          </a:p>
          <a:p>
            <a:pPr marL="0" indent="0">
              <a:buNone/>
            </a:pPr>
            <a:endParaRPr lang="en-US" sz="1800" u="sng" dirty="0"/>
          </a:p>
          <a:p>
            <a:pPr marL="0" indent="0">
              <a:buNone/>
            </a:pPr>
            <a:endParaRPr lang="en-GB" sz="1800" dirty="0"/>
          </a:p>
          <a:p>
            <a:pPr>
              <a:buFont typeface="Wingdings" panose="05000000000000000000" pitchFamily="2" charset="2"/>
              <a:buChar char="Ø"/>
            </a:pPr>
            <a:r>
              <a:rPr lang="en-US" sz="1800" i="1" dirty="0"/>
              <a:t>Researching and analysing literature and presenting findings:</a:t>
            </a:r>
            <a:endParaRPr lang="en-GB" sz="1800" i="1" dirty="0"/>
          </a:p>
          <a:p>
            <a:pPr marL="0" indent="0">
              <a:buNone/>
            </a:pPr>
            <a:r>
              <a:rPr lang="en-US" sz="1800" dirty="0"/>
              <a:t>      Researching books, journals and websites</a:t>
            </a:r>
            <a:endParaRPr lang="en-GB" sz="1800" dirty="0"/>
          </a:p>
          <a:p>
            <a:pPr marL="0" indent="0">
              <a:buNone/>
            </a:pPr>
            <a:r>
              <a:rPr lang="en-US" sz="1800" dirty="0"/>
              <a:t>      Analysing and evaluating information</a:t>
            </a:r>
            <a:endParaRPr lang="en-GB" sz="1800" dirty="0"/>
          </a:p>
          <a:p>
            <a:pPr marL="0" indent="0">
              <a:buNone/>
            </a:pPr>
            <a:r>
              <a:rPr lang="en-US" sz="1800" dirty="0"/>
              <a:t> </a:t>
            </a:r>
            <a:r>
              <a:rPr lang="en-GB" sz="1800" dirty="0"/>
              <a:t>     </a:t>
            </a:r>
            <a:r>
              <a:rPr lang="en-US" sz="1800" dirty="0"/>
              <a:t>Harvard Referencing and inline Citations</a:t>
            </a:r>
            <a:br>
              <a:rPr lang="en-US" sz="1800" dirty="0"/>
            </a:br>
            <a:endParaRPr lang="en-GB" sz="1800" dirty="0"/>
          </a:p>
          <a:p>
            <a:pPr>
              <a:buFont typeface="Wingdings" panose="05000000000000000000" pitchFamily="2" charset="2"/>
              <a:buChar char="Ø"/>
            </a:pPr>
            <a:r>
              <a:rPr lang="en-US" sz="1800" dirty="0"/>
              <a:t> </a:t>
            </a:r>
            <a:r>
              <a:rPr lang="en-US" sz="1800" i="1" dirty="0"/>
              <a:t>Organising your study effectively:</a:t>
            </a:r>
            <a:endParaRPr lang="en-GB" sz="1800" i="1" dirty="0"/>
          </a:p>
          <a:p>
            <a:pPr marL="0" indent="0">
              <a:buNone/>
            </a:pPr>
            <a:r>
              <a:rPr lang="en-US" sz="1800" dirty="0"/>
              <a:t> </a:t>
            </a:r>
            <a:r>
              <a:rPr lang="en-GB" sz="1800" dirty="0"/>
              <a:t>     </a:t>
            </a:r>
            <a:r>
              <a:rPr lang="en-US" sz="1800" dirty="0"/>
              <a:t>Time Management</a:t>
            </a:r>
            <a:endParaRPr lang="en-GB" sz="1800" dirty="0"/>
          </a:p>
          <a:p>
            <a:pPr marL="0" indent="0">
              <a:buNone/>
            </a:pPr>
            <a:r>
              <a:rPr lang="en-US" sz="1800" dirty="0"/>
              <a:t> </a:t>
            </a:r>
            <a:r>
              <a:rPr lang="en-GB" sz="1800" dirty="0"/>
              <a:t>    </a:t>
            </a:r>
            <a:r>
              <a:rPr lang="en-US" sz="1800" dirty="0"/>
              <a:t> Support from family and friends</a:t>
            </a:r>
          </a:p>
          <a:p>
            <a:pPr marL="0" indent="0">
              <a:buNone/>
            </a:pPr>
            <a:r>
              <a:rPr lang="en-US" sz="1800" dirty="0"/>
              <a:t>      Overcoming barriers to learning</a:t>
            </a:r>
            <a:endParaRPr lang="en-GB" sz="1800" dirty="0"/>
          </a:p>
          <a:p>
            <a:pPr marL="0" indent="0">
              <a:buNone/>
            </a:pPr>
            <a:endParaRPr lang="en-GB" sz="2400" dirty="0"/>
          </a:p>
        </p:txBody>
      </p:sp>
    </p:spTree>
    <p:extLst>
      <p:ext uri="{BB962C8B-B14F-4D97-AF65-F5344CB8AC3E}">
        <p14:creationId xmlns:p14="http://schemas.microsoft.com/office/powerpoint/2010/main" val="26129363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457200" y="404664"/>
            <a:ext cx="8229600" cy="4968552"/>
          </a:xfrm>
        </p:spPr>
        <p:txBody>
          <a:bodyPr>
            <a:noAutofit/>
          </a:bodyPr>
          <a:lstStyle/>
          <a:p>
            <a:pPr marL="0" indent="0" algn="ctr">
              <a:buNone/>
            </a:pPr>
            <a:r>
              <a:rPr lang="en-US" sz="2400" b="1" dirty="0"/>
              <a:t>How do I reflect on these skills?</a:t>
            </a:r>
          </a:p>
          <a:p>
            <a:pPr marL="0" indent="0">
              <a:buNone/>
            </a:pPr>
            <a:endParaRPr lang="en-GB" sz="1800" dirty="0"/>
          </a:p>
          <a:p>
            <a:r>
              <a:rPr lang="en-US" sz="1800" dirty="0"/>
              <a:t>Use a recognised model of Reflection such as Gibbs (1988), Kolb and Fry (1975), Driscoll (1994) or Borton (1970). Any model is acceptable, as long as it enables you to write a Reflective essay.</a:t>
            </a:r>
            <a:endParaRPr lang="en-GB" sz="1800" dirty="0"/>
          </a:p>
          <a:p>
            <a:pPr marL="0" indent="0">
              <a:buNone/>
            </a:pPr>
            <a:r>
              <a:rPr lang="en-US" sz="1800" dirty="0"/>
              <a:t> </a:t>
            </a:r>
            <a:endParaRPr lang="en-GB" sz="1800" dirty="0"/>
          </a:p>
          <a:p>
            <a:r>
              <a:rPr lang="en-US" sz="1800" dirty="0"/>
              <a:t>You might want to use the guide on how to use Gibbs in a Reflective essay (available on Moodle) to help you with layout and structure of your reflection.</a:t>
            </a:r>
            <a:endParaRPr lang="en-GB" sz="1800" dirty="0"/>
          </a:p>
          <a:p>
            <a:pPr marL="0" indent="0">
              <a:buNone/>
            </a:pPr>
            <a:r>
              <a:rPr lang="en-US" sz="1800" dirty="0"/>
              <a:t> </a:t>
            </a:r>
            <a:endParaRPr lang="en-GB" sz="1800" dirty="0"/>
          </a:p>
          <a:p>
            <a:r>
              <a:rPr lang="en-US" sz="1800" dirty="0"/>
              <a:t>Conclusion and Action Plan in this model will need modifying to discuss what you have learned, rather then what else you could have done (Conclusion) and what is your Action Plan going forward to remedy gaps in your knowledge (Gap Analysis) rather than if it arose again, what would you do?</a:t>
            </a:r>
            <a:endParaRPr lang="en-GB" sz="1800" dirty="0"/>
          </a:p>
          <a:p>
            <a:pPr marL="0" indent="0">
              <a:buNone/>
            </a:pPr>
            <a:endParaRPr lang="en-GB" sz="2400" dirty="0"/>
          </a:p>
        </p:txBody>
      </p:sp>
    </p:spTree>
    <p:extLst>
      <p:ext uri="{BB962C8B-B14F-4D97-AF65-F5344CB8AC3E}">
        <p14:creationId xmlns:p14="http://schemas.microsoft.com/office/powerpoint/2010/main" val="2994330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473"/>
            <a:ext cx="8229600" cy="1143000"/>
          </a:xfrm>
        </p:spPr>
        <p:txBody>
          <a:bodyPr>
            <a:normAutofit/>
          </a:bodyPr>
          <a:lstStyle/>
          <a:p>
            <a:pPr>
              <a:defRPr/>
            </a:pPr>
            <a:r>
              <a:rPr lang="en-GB" sz="3200" dirty="0">
                <a:latin typeface="Arial Rounded MT Bold" charset="0"/>
                <a:ea typeface="Arial Rounded MT Bold" charset="0"/>
                <a:cs typeface="Arial Rounded MT Bold" charset="0"/>
              </a:rPr>
              <a:t>Gibbs’ Model of Reflection (1988)</a:t>
            </a:r>
          </a:p>
        </p:txBody>
      </p:sp>
      <p:pic>
        <p:nvPicPr>
          <p:cNvPr id="15363"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121910" y="980728"/>
            <a:ext cx="5474425" cy="4661556"/>
          </a:xfr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F4EDDC0-21A7-46FB-8727-A8D389753DEE}" type="slidenum">
              <a:rPr lang="en-GB" altLang="en-US"/>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60648"/>
            <a:ext cx="8229600" cy="1143000"/>
          </a:xfrm>
        </p:spPr>
        <p:txBody>
          <a:bodyPr>
            <a:normAutofit/>
          </a:bodyPr>
          <a:lstStyle/>
          <a:p>
            <a:pPr>
              <a:defRPr/>
            </a:pPr>
            <a:r>
              <a:rPr lang="en-GB" sz="3200" dirty="0">
                <a:latin typeface="Arial Rounded MT Bold" charset="0"/>
                <a:ea typeface="Arial Rounded MT Bold" charset="0"/>
                <a:cs typeface="Arial Rounded MT Bold" charset="0"/>
              </a:rPr>
              <a:t>Gibbs’ Model of Reflection (1988)</a:t>
            </a:r>
          </a:p>
        </p:txBody>
      </p:sp>
      <p:sp>
        <p:nvSpPr>
          <p:cNvPr id="5" name="Content Placeholder 4">
            <a:extLst>
              <a:ext uri="{FF2B5EF4-FFF2-40B4-BE49-F238E27FC236}">
                <a16:creationId xmlns:a16="http://schemas.microsoft.com/office/drawing/2014/main" id="{5FC1BA69-F6F2-4C39-B42C-D9D0892058C3}"/>
              </a:ext>
            </a:extLst>
          </p:cNvPr>
          <p:cNvSpPr>
            <a:spLocks noGrp="1"/>
          </p:cNvSpPr>
          <p:nvPr>
            <p:ph idx="1"/>
          </p:nvPr>
        </p:nvSpPr>
        <p:spPr>
          <a:xfrm>
            <a:off x="634210" y="1988840"/>
            <a:ext cx="8229600" cy="2016224"/>
          </a:xfrm>
        </p:spPr>
        <p:txBody>
          <a:bodyPr>
            <a:normAutofit/>
          </a:bodyPr>
          <a:lstStyle/>
          <a:p>
            <a:pPr marL="0" indent="0">
              <a:lnSpc>
                <a:spcPct val="90000"/>
              </a:lnSpc>
              <a:buNone/>
              <a:defRPr/>
            </a:pPr>
            <a:r>
              <a:rPr lang="en-GB" sz="2400" dirty="0">
                <a:latin typeface="Arial" panose="020B0604020202020204" pitchFamily="34" charset="0"/>
                <a:cs typeface="Arial" panose="020B0604020202020204" pitchFamily="34" charset="0"/>
              </a:rPr>
              <a:t>You may also find the following guide useful in structuring your Reflective Review. </a:t>
            </a:r>
          </a:p>
          <a:p>
            <a:pPr marL="0" indent="0">
              <a:lnSpc>
                <a:spcPct val="90000"/>
              </a:lnSpc>
              <a:buNone/>
              <a:defRPr/>
            </a:pPr>
            <a:r>
              <a:rPr lang="en-GB" sz="2400" b="1" i="1" dirty="0">
                <a:latin typeface="Arial" panose="020B0604020202020204" pitchFamily="34" charset="0"/>
                <a:cs typeface="Arial" panose="020B0604020202020204" pitchFamily="34" charset="0"/>
              </a:rPr>
              <a:t>‘How to use Gibbs’ Model in your Reflective Assignment’ </a:t>
            </a:r>
            <a:r>
              <a:rPr lang="en-GB" sz="2400" dirty="0">
                <a:latin typeface="Arial" panose="020B0604020202020204" pitchFamily="34" charset="0"/>
                <a:cs typeface="Arial" panose="020B0604020202020204" pitchFamily="34" charset="0"/>
              </a:rPr>
              <a:t>available on Moodle.</a:t>
            </a:r>
          </a:p>
        </p:txBody>
      </p:sp>
    </p:spTree>
    <p:extLst>
      <p:ext uri="{BB962C8B-B14F-4D97-AF65-F5344CB8AC3E}">
        <p14:creationId xmlns:p14="http://schemas.microsoft.com/office/powerpoint/2010/main" val="4168173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52636"/>
            <a:ext cx="8229600" cy="936104"/>
          </a:xfrm>
        </p:spPr>
        <p:txBody>
          <a:bodyPr/>
          <a:lstStyle/>
          <a:p>
            <a:pPr algn="l"/>
            <a:r>
              <a:rPr lang="en-US" sz="1800" b="1" dirty="0">
                <a:latin typeface="+mn-lt"/>
              </a:rPr>
              <a:t>2.1 </a:t>
            </a:r>
            <a:br>
              <a:rPr lang="en-US" sz="1800" b="1" dirty="0">
                <a:latin typeface="+mn-lt"/>
              </a:rPr>
            </a:br>
            <a:r>
              <a:rPr lang="en-US" sz="1800" b="1" dirty="0">
                <a:latin typeface="+mn-lt"/>
              </a:rPr>
              <a:t>Evaluate own academic skills to identify potential areas for improvement and plan the improvement accordingly</a:t>
            </a:r>
            <a:endParaRPr lang="en-GB" dirty="0"/>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318356" y="1286762"/>
            <a:ext cx="8507288" cy="4284476"/>
          </a:xfrm>
        </p:spPr>
        <p:txBody>
          <a:bodyPr>
            <a:noAutofit/>
          </a:bodyPr>
          <a:lstStyle/>
          <a:p>
            <a:pPr marL="0" indent="0">
              <a:buNone/>
            </a:pPr>
            <a:r>
              <a:rPr lang="en-US" sz="1600" b="1" dirty="0"/>
              <a:t>2.1.1</a:t>
            </a:r>
            <a:r>
              <a:rPr lang="en-US" sz="1600" dirty="0"/>
              <a:t> </a:t>
            </a:r>
            <a:br>
              <a:rPr lang="en-US" sz="1600" dirty="0"/>
            </a:br>
            <a:r>
              <a:rPr lang="en-US" sz="1600" dirty="0"/>
              <a:t>You will need to examine where you are now in order to understand the gaps in your knowledge and discuss these when producing an </a:t>
            </a:r>
            <a:r>
              <a:rPr lang="en-US" sz="1600" b="1" dirty="0"/>
              <a:t>Action Plan (PDP)</a:t>
            </a:r>
            <a:r>
              <a:rPr lang="en-US" sz="1600" dirty="0"/>
              <a:t> to remedy these deficiencies.</a:t>
            </a:r>
            <a:br>
              <a:rPr lang="en-US" sz="1600" dirty="0"/>
            </a:br>
            <a:endParaRPr lang="en-GB" sz="1600" dirty="0"/>
          </a:p>
          <a:p>
            <a:pPr marL="0" indent="0">
              <a:buNone/>
            </a:pPr>
            <a:r>
              <a:rPr lang="en-US" sz="1600" b="1" dirty="0"/>
              <a:t>2.1.2 </a:t>
            </a:r>
            <a:br>
              <a:rPr lang="en-US" sz="1600" dirty="0"/>
            </a:br>
            <a:r>
              <a:rPr lang="en-US" sz="1600" dirty="0"/>
              <a:t>You should use the </a:t>
            </a:r>
            <a:r>
              <a:rPr lang="en-US" sz="1600" b="1" dirty="0"/>
              <a:t>Gap Analysis </a:t>
            </a:r>
            <a:r>
              <a:rPr lang="en-US" sz="1600" dirty="0"/>
              <a:t>template below again as a first step to help you examine the criteria in 1.0 to discover what your weaknesses are and think about what ‘actions’ you will need to take to close these gaps.</a:t>
            </a:r>
            <a:br>
              <a:rPr lang="en-US" sz="1600" dirty="0"/>
            </a:br>
            <a:endParaRPr lang="en-GB" sz="1600" dirty="0"/>
          </a:p>
          <a:p>
            <a:pPr marL="0" indent="0">
              <a:buNone/>
            </a:pPr>
            <a:r>
              <a:rPr lang="en-US" sz="1600" dirty="0"/>
              <a:t> </a:t>
            </a:r>
            <a:r>
              <a:rPr lang="en-US" sz="1600" b="1" dirty="0"/>
              <a:t>2.1.3 </a:t>
            </a:r>
            <a:br>
              <a:rPr lang="en-US" sz="1600" dirty="0"/>
            </a:br>
            <a:r>
              <a:rPr lang="en-US" sz="1600" dirty="0"/>
              <a:t>You can then produce an </a:t>
            </a:r>
            <a:r>
              <a:rPr lang="en-US" sz="1600" b="1" dirty="0"/>
              <a:t>Action Plan </a:t>
            </a:r>
            <a:r>
              <a:rPr lang="en-US" sz="1600" dirty="0"/>
              <a:t>(also below again)</a:t>
            </a:r>
            <a:r>
              <a:rPr lang="en-US" sz="1600" b="1" dirty="0"/>
              <a:t> </a:t>
            </a:r>
            <a:r>
              <a:rPr lang="en-US" sz="1600" dirty="0"/>
              <a:t>setting out exactly how and when you are going to go about doing this. You are expected to provide at least 3 actions here and put your Action Plan in the body of your assignment as it </a:t>
            </a:r>
            <a:r>
              <a:rPr lang="en-US" sz="1600" b="1" dirty="0"/>
              <a:t>does count towards your overall word count</a:t>
            </a:r>
            <a:r>
              <a:rPr lang="en-US" sz="1600" dirty="0"/>
              <a:t>. The Action Plan itself does not need to contain a lot of detail, but you should discuss and explain your proposed Actions in this section.</a:t>
            </a:r>
            <a:endParaRPr lang="en-GB" sz="1600" dirty="0"/>
          </a:p>
          <a:p>
            <a:pPr marL="0" indent="0">
              <a:buNone/>
            </a:pPr>
            <a:br>
              <a:rPr lang="en-US" sz="1600" dirty="0"/>
            </a:br>
            <a:endParaRPr lang="en-GB" sz="1600" dirty="0"/>
          </a:p>
        </p:txBody>
      </p:sp>
    </p:spTree>
    <p:extLst>
      <p:ext uri="{BB962C8B-B14F-4D97-AF65-F5344CB8AC3E}">
        <p14:creationId xmlns:p14="http://schemas.microsoft.com/office/powerpoint/2010/main" val="14309380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287524" y="44624"/>
            <a:ext cx="8568952" cy="588059"/>
          </a:xfrm>
        </p:spPr>
        <p:txBody>
          <a:bodyPr/>
          <a:lstStyle/>
          <a:p>
            <a:pPr marL="0" indent="0">
              <a:buNone/>
            </a:pPr>
            <a:r>
              <a:rPr lang="en-GB" sz="32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2.1.2 Gap Analysis Template:</a:t>
            </a:r>
          </a:p>
        </p:txBody>
      </p:sp>
      <p:pic>
        <p:nvPicPr>
          <p:cNvPr id="4" name="Picture 3">
            <a:extLst>
              <a:ext uri="{FF2B5EF4-FFF2-40B4-BE49-F238E27FC236}">
                <a16:creationId xmlns:a16="http://schemas.microsoft.com/office/drawing/2014/main" id="{072317A1-0F69-44B1-BC51-3BDD4EF69A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1267" y="944344"/>
            <a:ext cx="5913706" cy="4686796"/>
          </a:xfrm>
          <a:prstGeom prst="rect">
            <a:avLst/>
          </a:prstGeom>
        </p:spPr>
      </p:pic>
    </p:spTree>
    <p:extLst>
      <p:ext uri="{BB962C8B-B14F-4D97-AF65-F5344CB8AC3E}">
        <p14:creationId xmlns:p14="http://schemas.microsoft.com/office/powerpoint/2010/main" val="3980244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260648"/>
            <a:ext cx="8229600" cy="648072"/>
          </a:xfrm>
        </p:spPr>
        <p:txBody>
          <a:bodyPr/>
          <a:lstStyle/>
          <a:p>
            <a:pPr marL="0" indent="0">
              <a:buNone/>
            </a:pPr>
            <a:r>
              <a:rPr lang="en-GB" sz="32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2.1.3 SMART Action Plan</a:t>
            </a:r>
          </a:p>
        </p:txBody>
      </p:sp>
      <p:pic>
        <p:nvPicPr>
          <p:cNvPr id="4" name="Picture 3">
            <a:extLst>
              <a:ext uri="{FF2B5EF4-FFF2-40B4-BE49-F238E27FC236}">
                <a16:creationId xmlns:a16="http://schemas.microsoft.com/office/drawing/2014/main" id="{89A083FB-9C97-497A-855B-48A37DD24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7664" y="908720"/>
            <a:ext cx="6120680" cy="4710386"/>
          </a:xfrm>
          <a:prstGeom prst="rect">
            <a:avLst/>
          </a:prstGeom>
        </p:spPr>
      </p:pic>
    </p:spTree>
    <p:extLst>
      <p:ext uri="{BB962C8B-B14F-4D97-AF65-F5344CB8AC3E}">
        <p14:creationId xmlns:p14="http://schemas.microsoft.com/office/powerpoint/2010/main" val="26150301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ABFF0-4930-4447-9A79-43F37C7AA369}"/>
              </a:ext>
            </a:extLst>
          </p:cNvPr>
          <p:cNvSpPr>
            <a:spLocks noGrp="1"/>
          </p:cNvSpPr>
          <p:nvPr>
            <p:ph type="title"/>
          </p:nvPr>
        </p:nvSpPr>
        <p:spPr>
          <a:xfrm>
            <a:off x="384175" y="144671"/>
            <a:ext cx="8229600" cy="778098"/>
          </a:xfrm>
        </p:spPr>
        <p:txBody>
          <a:bodyPr/>
          <a:lstStyle/>
          <a:p>
            <a:r>
              <a:rPr lang="en-GB" dirty="0"/>
              <a:t>Bibliography</a:t>
            </a:r>
          </a:p>
        </p:txBody>
      </p:sp>
      <p:sp>
        <p:nvSpPr>
          <p:cNvPr id="4" name="Content Placeholder 3">
            <a:extLst>
              <a:ext uri="{FF2B5EF4-FFF2-40B4-BE49-F238E27FC236}">
                <a16:creationId xmlns:a16="http://schemas.microsoft.com/office/drawing/2014/main" id="{51DE9A13-FDC1-4969-BCBD-3231B82C0C32}"/>
              </a:ext>
            </a:extLst>
          </p:cNvPr>
          <p:cNvSpPr>
            <a:spLocks noGrp="1"/>
          </p:cNvSpPr>
          <p:nvPr>
            <p:ph sz="half" idx="2"/>
          </p:nvPr>
        </p:nvSpPr>
        <p:spPr>
          <a:xfrm>
            <a:off x="413757" y="1052736"/>
            <a:ext cx="4040188" cy="4225559"/>
          </a:xfrm>
        </p:spPr>
        <p:txBody>
          <a:bodyPr/>
          <a:lstStyle/>
          <a:p>
            <a:pPr marL="0" indent="0">
              <a:buNone/>
            </a:pPr>
            <a:r>
              <a:rPr lang="en-US" sz="1200" dirty="0"/>
              <a:t>Baker, T. (2016) </a:t>
            </a:r>
            <a:r>
              <a:rPr lang="en-US" sz="1200" i="1" dirty="0"/>
              <a:t>Is it CRAAP or Not? Using the CRAAP Test to Evaluate Resources</a:t>
            </a:r>
            <a:r>
              <a:rPr lang="en-US" sz="1200" dirty="0"/>
              <a:t>, [online] available at </a:t>
            </a:r>
            <a:r>
              <a:rPr lang="en-US" sz="1200" u="sng" dirty="0"/>
              <a:t>https://www.youtube.com/watch?v=YAs7UH1-0s8</a:t>
            </a:r>
            <a:r>
              <a:rPr lang="en-US" sz="1200" dirty="0"/>
              <a:t> (accessed on 17.11.17)</a:t>
            </a:r>
            <a:endParaRPr lang="en-GB" sz="1200" dirty="0"/>
          </a:p>
          <a:p>
            <a:pPr marL="0" indent="0">
              <a:buNone/>
            </a:pPr>
            <a:r>
              <a:rPr lang="en-US" sz="1200" dirty="0"/>
              <a:t> </a:t>
            </a:r>
            <a:endParaRPr lang="en-GB" sz="1200" dirty="0"/>
          </a:p>
          <a:p>
            <a:pPr marL="0" indent="0">
              <a:buNone/>
            </a:pPr>
            <a:r>
              <a:rPr lang="en-US" sz="1200" dirty="0"/>
              <a:t>Bornstein, A. and Bornstein J. (2016) </a:t>
            </a:r>
            <a:r>
              <a:rPr lang="en-US" sz="1200" i="1" dirty="0"/>
              <a:t>22 Qualities That Make a Great Leader, </a:t>
            </a:r>
            <a:r>
              <a:rPr lang="en-US" sz="1200" dirty="0"/>
              <a:t>[online] available at </a:t>
            </a:r>
            <a:r>
              <a:rPr lang="en-US" sz="1200" u="sng" dirty="0"/>
              <a:t>https://www.entrepreneur.com/slideshow/299443</a:t>
            </a:r>
            <a:r>
              <a:rPr lang="en-US" sz="1200" dirty="0"/>
              <a:t> (accessed 17.11.17)</a:t>
            </a:r>
            <a:endParaRPr lang="en-GB" sz="1200" dirty="0"/>
          </a:p>
          <a:p>
            <a:pPr marL="0" indent="0">
              <a:buNone/>
            </a:pPr>
            <a:r>
              <a:rPr lang="en-US" sz="1200" dirty="0"/>
              <a:t> </a:t>
            </a:r>
            <a:endParaRPr lang="en-GB" sz="1200" dirty="0"/>
          </a:p>
          <a:p>
            <a:pPr marL="0" indent="0">
              <a:buNone/>
            </a:pPr>
            <a:r>
              <a:rPr lang="en-US" sz="1200" dirty="0"/>
              <a:t>Borton, T. (1970) Reach, touch, and teach: Student concerns and process education. New York,: McGraw-Hill Paperbacks.</a:t>
            </a:r>
            <a:endParaRPr lang="en-GB" sz="1200" dirty="0"/>
          </a:p>
          <a:p>
            <a:pPr marL="0" indent="0">
              <a:buNone/>
            </a:pPr>
            <a:r>
              <a:rPr lang="en-US" sz="1200" dirty="0"/>
              <a:t> </a:t>
            </a:r>
            <a:endParaRPr lang="en-GB" sz="1200" dirty="0"/>
          </a:p>
          <a:p>
            <a:pPr marL="0" indent="0">
              <a:buNone/>
            </a:pPr>
            <a:r>
              <a:rPr lang="en-US" sz="1200" dirty="0"/>
              <a:t>Downard, B. (2017) </a:t>
            </a:r>
            <a:r>
              <a:rPr lang="en-US" sz="1200" i="1" dirty="0"/>
              <a:t>101 Best Leadership Skills, Traits &amp; Qualities – The Complete List </a:t>
            </a:r>
            <a:r>
              <a:rPr lang="en-US" sz="1200" dirty="0"/>
              <a:t>[online] available at </a:t>
            </a:r>
            <a:r>
              <a:rPr lang="en-US" sz="1200" u="sng" dirty="0"/>
              <a:t>http://briandownard.com/leadership-skills-list/</a:t>
            </a:r>
            <a:r>
              <a:rPr lang="en-US" sz="1200" dirty="0"/>
              <a:t> (accessed 17.11.17)</a:t>
            </a:r>
            <a:br>
              <a:rPr lang="en-US" sz="1200" dirty="0"/>
            </a:br>
            <a:endParaRPr lang="en-GB" sz="1200" dirty="0"/>
          </a:p>
          <a:p>
            <a:pPr marL="0" indent="0">
              <a:buNone/>
            </a:pPr>
            <a:r>
              <a:rPr lang="en-US" sz="1200" dirty="0"/>
              <a:t>Doyle, A. (2018) </a:t>
            </a:r>
            <a:r>
              <a:rPr lang="en-US" sz="1200" i="1" dirty="0"/>
              <a:t>Leadership Skills List and Examples. </a:t>
            </a:r>
            <a:r>
              <a:rPr lang="en-US" sz="1200" dirty="0"/>
              <a:t>[online] available at: </a:t>
            </a:r>
            <a:r>
              <a:rPr lang="en-US" sz="1200" u="sng" dirty="0">
                <a:hlinkClick r:id="rId2"/>
              </a:rPr>
              <a:t>https://www.thebalancecareers.com/leadership-skills-list-2063757</a:t>
            </a:r>
            <a:r>
              <a:rPr lang="en-US" sz="1200" dirty="0"/>
              <a:t> (accessed 07.03.19)</a:t>
            </a:r>
            <a:endParaRPr lang="en-GB" sz="1200" dirty="0"/>
          </a:p>
          <a:p>
            <a:pPr marL="0" indent="0">
              <a:buNone/>
            </a:pPr>
            <a:r>
              <a:rPr lang="en-US" sz="1200" dirty="0"/>
              <a:t> </a:t>
            </a:r>
            <a:endParaRPr lang="en-GB" sz="1200" dirty="0"/>
          </a:p>
          <a:p>
            <a:pPr marL="0" indent="0">
              <a:buNone/>
            </a:pPr>
            <a:r>
              <a:rPr lang="en-US" sz="1000" dirty="0"/>
              <a:t> </a:t>
            </a:r>
            <a:endParaRPr lang="en-GB" sz="1000" dirty="0"/>
          </a:p>
        </p:txBody>
      </p:sp>
      <p:sp>
        <p:nvSpPr>
          <p:cNvPr id="6" name="Content Placeholder 5">
            <a:extLst>
              <a:ext uri="{FF2B5EF4-FFF2-40B4-BE49-F238E27FC236}">
                <a16:creationId xmlns:a16="http://schemas.microsoft.com/office/drawing/2014/main" id="{43C75133-007A-4780-A665-9671A46DACF0}"/>
              </a:ext>
            </a:extLst>
          </p:cNvPr>
          <p:cNvSpPr>
            <a:spLocks noGrp="1"/>
          </p:cNvSpPr>
          <p:nvPr>
            <p:ph sz="quarter" idx="4"/>
          </p:nvPr>
        </p:nvSpPr>
        <p:spPr>
          <a:xfrm>
            <a:off x="4572000" y="1052736"/>
            <a:ext cx="4041775" cy="4442720"/>
          </a:xfrm>
        </p:spPr>
        <p:txBody>
          <a:bodyPr/>
          <a:lstStyle/>
          <a:p>
            <a:pPr marL="0" indent="0">
              <a:buNone/>
            </a:pPr>
            <a:r>
              <a:rPr lang="en-US" sz="1200" dirty="0"/>
              <a:t>Doyle, A. (2019) </a:t>
            </a:r>
            <a:r>
              <a:rPr lang="en-US" sz="1200" i="1" dirty="0"/>
              <a:t>Top 10 Leadership Skills Employers Look For. </a:t>
            </a:r>
            <a:r>
              <a:rPr lang="en-US" sz="1200" dirty="0"/>
              <a:t>[online] available at: </a:t>
            </a:r>
            <a:r>
              <a:rPr lang="en-US" sz="1200" u="sng" dirty="0">
                <a:hlinkClick r:id="rId3"/>
              </a:rPr>
              <a:t>https://www.thebalancecareers.com/top-leadership-skills-2063782</a:t>
            </a:r>
            <a:r>
              <a:rPr lang="en-US" sz="1200" dirty="0"/>
              <a:t>  (accessed 07.03.19)</a:t>
            </a:r>
            <a:endParaRPr lang="en-GB" sz="1200" dirty="0"/>
          </a:p>
          <a:p>
            <a:pPr marL="0" indent="0">
              <a:buNone/>
            </a:pPr>
            <a:r>
              <a:rPr lang="en-US" sz="1200" dirty="0"/>
              <a:t>Driscoll J. (1994) Reflective practice for practise, Senior Nurse</a:t>
            </a:r>
            <a:r>
              <a:rPr lang="en-US" sz="1200" b="1" dirty="0"/>
              <a:t>, </a:t>
            </a:r>
            <a:r>
              <a:rPr lang="en-US" sz="1200" dirty="0"/>
              <a:t>Vol.13 Jan/Feb. 47 -50</a:t>
            </a:r>
            <a:endParaRPr lang="en-GB" sz="1200" dirty="0"/>
          </a:p>
          <a:p>
            <a:pPr marL="0" indent="0">
              <a:buNone/>
            </a:pPr>
            <a:r>
              <a:rPr lang="en-US" sz="1200" dirty="0"/>
              <a:t> </a:t>
            </a:r>
            <a:endParaRPr lang="en-GB" sz="1200" dirty="0"/>
          </a:p>
          <a:p>
            <a:pPr marL="0" indent="0">
              <a:buNone/>
            </a:pPr>
            <a:r>
              <a:rPr lang="en-US" sz="1200" dirty="0"/>
              <a:t>Driscoll, J. (2011) </a:t>
            </a:r>
            <a:r>
              <a:rPr lang="en-US" sz="1200" i="1" dirty="0"/>
              <a:t>Meeting your potential through Reflection</a:t>
            </a:r>
            <a:r>
              <a:rPr lang="en-US" sz="1200" dirty="0"/>
              <a:t>, [online] available at</a:t>
            </a:r>
            <a:r>
              <a:rPr lang="en-US" sz="1200" dirty="0">
                <a:hlinkClick r:id="rId4"/>
              </a:rPr>
              <a:t> http://www.supervisionandcoaching.com/index-2.html a</a:t>
            </a:r>
            <a:r>
              <a:rPr lang="en-US" sz="1200" dirty="0"/>
              <a:t>ccessed 18.04.201</a:t>
            </a:r>
            <a:endParaRPr lang="en-GB" sz="1200" dirty="0"/>
          </a:p>
          <a:p>
            <a:pPr marL="0" indent="0">
              <a:buNone/>
            </a:pPr>
            <a:r>
              <a:rPr lang="en-GB" sz="1200" dirty="0"/>
              <a:t>Folkman, F. and Zenger, J. (2013) How effective a leader are you?, [online] available at</a:t>
            </a:r>
          </a:p>
          <a:p>
            <a:pPr marL="0" indent="0">
              <a:buNone/>
            </a:pPr>
            <a:r>
              <a:rPr lang="en-GB" sz="1200" dirty="0"/>
              <a:t>https://hbr.org/2013/08/how-effective-a-leader-are-you (accessed 17.11.17)</a:t>
            </a:r>
          </a:p>
          <a:p>
            <a:pPr marL="0" indent="0">
              <a:buNone/>
            </a:pPr>
            <a:endParaRPr lang="en-GB" sz="1200" dirty="0"/>
          </a:p>
          <a:p>
            <a:pPr marL="0" indent="0">
              <a:buNone/>
            </a:pPr>
            <a:r>
              <a:rPr lang="en-GB" sz="1200" dirty="0"/>
              <a:t>Gibbs, G. (1988) Learning by doing: A guide to teaching and learning methods. London: FEU</a:t>
            </a:r>
          </a:p>
          <a:p>
            <a:pPr marL="0" indent="0">
              <a:buNone/>
            </a:pPr>
            <a:endParaRPr lang="en-GB" sz="1200" dirty="0"/>
          </a:p>
          <a:p>
            <a:pPr marL="0" indent="0">
              <a:buNone/>
            </a:pPr>
            <a:r>
              <a:rPr lang="en-GB" sz="1200" dirty="0"/>
              <a:t>Kolb. D. A. and Fry, R. (1975) Toward an applied theory of experiential learning, in C. Cooper (ed.), Theories of Group Process, London: John Wiley</a:t>
            </a:r>
          </a:p>
          <a:p>
            <a:endParaRPr lang="en-GB" sz="1200" dirty="0"/>
          </a:p>
          <a:p>
            <a:endParaRPr lang="en-GB" dirty="0"/>
          </a:p>
        </p:txBody>
      </p:sp>
      <p:sp>
        <p:nvSpPr>
          <p:cNvPr id="7" name="Slide Number Placeholder 6">
            <a:extLst>
              <a:ext uri="{FF2B5EF4-FFF2-40B4-BE49-F238E27FC236}">
                <a16:creationId xmlns:a16="http://schemas.microsoft.com/office/drawing/2014/main" id="{1717D971-B083-45E4-87DC-E9D578FC04DB}"/>
              </a:ext>
            </a:extLst>
          </p:cNvPr>
          <p:cNvSpPr>
            <a:spLocks noGrp="1"/>
          </p:cNvSpPr>
          <p:nvPr>
            <p:ph type="sldNum" sz="quarter" idx="11"/>
          </p:nvPr>
        </p:nvSpPr>
        <p:spPr/>
        <p:txBody>
          <a:bodyPr/>
          <a:lstStyle/>
          <a:p>
            <a:pPr>
              <a:defRPr/>
            </a:pPr>
            <a:fld id="{0855403F-8250-4DD1-A4C2-92980B391513}" type="slidenum">
              <a:rPr lang="en-GB" smtClean="0"/>
              <a:pPr>
                <a:defRPr/>
              </a:pPr>
              <a:t>29</a:t>
            </a:fld>
            <a:endParaRPr lang="en-GB"/>
          </a:p>
        </p:txBody>
      </p:sp>
    </p:spTree>
    <p:extLst>
      <p:ext uri="{BB962C8B-B14F-4D97-AF65-F5344CB8AC3E}">
        <p14:creationId xmlns:p14="http://schemas.microsoft.com/office/powerpoint/2010/main" val="1858296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ABFF0-4930-4447-9A79-43F37C7AA369}"/>
              </a:ext>
            </a:extLst>
          </p:cNvPr>
          <p:cNvSpPr>
            <a:spLocks noGrp="1"/>
          </p:cNvSpPr>
          <p:nvPr>
            <p:ph type="title"/>
          </p:nvPr>
        </p:nvSpPr>
        <p:spPr>
          <a:xfrm>
            <a:off x="422920" y="136525"/>
            <a:ext cx="8229600" cy="778098"/>
          </a:xfrm>
        </p:spPr>
        <p:txBody>
          <a:bodyPr/>
          <a:lstStyle/>
          <a:p>
            <a:r>
              <a:rPr lang="en-GB" dirty="0"/>
              <a:t>Bibliography</a:t>
            </a:r>
          </a:p>
        </p:txBody>
      </p:sp>
      <p:sp>
        <p:nvSpPr>
          <p:cNvPr id="4" name="Content Placeholder 3">
            <a:extLst>
              <a:ext uri="{FF2B5EF4-FFF2-40B4-BE49-F238E27FC236}">
                <a16:creationId xmlns:a16="http://schemas.microsoft.com/office/drawing/2014/main" id="{51DE9A13-FDC1-4969-BCBD-3231B82C0C32}"/>
              </a:ext>
            </a:extLst>
          </p:cNvPr>
          <p:cNvSpPr>
            <a:spLocks noGrp="1"/>
          </p:cNvSpPr>
          <p:nvPr>
            <p:ph sz="half" idx="2"/>
          </p:nvPr>
        </p:nvSpPr>
        <p:spPr>
          <a:xfrm>
            <a:off x="531812" y="1340768"/>
            <a:ext cx="8154988" cy="3796646"/>
          </a:xfrm>
        </p:spPr>
        <p:txBody>
          <a:bodyPr/>
          <a:lstStyle/>
          <a:p>
            <a:pPr marL="0" indent="0">
              <a:buNone/>
            </a:pPr>
            <a:r>
              <a:rPr lang="en-US" sz="1200" dirty="0"/>
              <a:t>Newlands, M. (2015) </a:t>
            </a:r>
            <a:r>
              <a:rPr lang="en-US" sz="1200" i="1" dirty="0"/>
              <a:t>12 Things You Can Do Starting Today to Be a Better leader, </a:t>
            </a:r>
            <a:r>
              <a:rPr lang="en-US" sz="1200" dirty="0"/>
              <a:t>[online] available at </a:t>
            </a:r>
            <a:r>
              <a:rPr lang="en-US" sz="1200" u="sng" dirty="0"/>
              <a:t>https://www.entrepreneur.com/article/247615</a:t>
            </a:r>
            <a:r>
              <a:rPr lang="en-US" sz="1200" dirty="0"/>
              <a:t> (accessed 17.11.17)</a:t>
            </a:r>
            <a:endParaRPr lang="en-GB" sz="1200" dirty="0"/>
          </a:p>
          <a:p>
            <a:pPr marL="0" indent="0">
              <a:buNone/>
            </a:pPr>
            <a:r>
              <a:rPr lang="en-US" sz="1200" dirty="0"/>
              <a:t> </a:t>
            </a:r>
            <a:endParaRPr lang="en-GB" sz="1200" dirty="0"/>
          </a:p>
          <a:p>
            <a:pPr marL="0" indent="0">
              <a:buNone/>
            </a:pPr>
            <a:r>
              <a:rPr lang="en-US" sz="1200" dirty="0"/>
              <a:t>STEMNET (no date) </a:t>
            </a:r>
            <a:r>
              <a:rPr lang="en-US" sz="1200" i="1" dirty="0"/>
              <a:t>Top 10 Employability Skills’</a:t>
            </a:r>
            <a:r>
              <a:rPr lang="en-US" sz="1200" dirty="0"/>
              <a:t> [online] available at </a:t>
            </a:r>
            <a:r>
              <a:rPr lang="en-US" sz="1200" u="sng" dirty="0">
                <a:hlinkClick r:id="rId2"/>
              </a:rPr>
              <a:t>https://www.exeter.ac.uk/ambassadors/HESTEM/resources/General/STEMNET%20Employability%20skill</a:t>
            </a:r>
            <a:r>
              <a:rPr lang="en-US" sz="1200" dirty="0"/>
              <a:t> </a:t>
            </a:r>
            <a:r>
              <a:rPr lang="en-US" sz="1200" u="sng" dirty="0">
                <a:hlinkClick r:id="rId2"/>
              </a:rPr>
              <a:t>s%20guide.pdf</a:t>
            </a:r>
            <a:r>
              <a:rPr lang="en-US" sz="1200" dirty="0">
                <a:hlinkClick r:id="rId2"/>
              </a:rPr>
              <a:t> (</a:t>
            </a:r>
            <a:r>
              <a:rPr lang="en-US" sz="1200" dirty="0"/>
              <a:t>accessed 16.11.17)</a:t>
            </a:r>
            <a:endParaRPr lang="en-GB" sz="1200" dirty="0"/>
          </a:p>
          <a:p>
            <a:pPr marL="0" indent="0">
              <a:buNone/>
            </a:pPr>
            <a:r>
              <a:rPr lang="en-US" sz="1200" dirty="0"/>
              <a:t> </a:t>
            </a:r>
            <a:endParaRPr lang="en-GB" sz="1200" dirty="0"/>
          </a:p>
          <a:p>
            <a:pPr marL="0" indent="0">
              <a:buNone/>
            </a:pPr>
            <a:r>
              <a:rPr lang="en-US" sz="1200" dirty="0"/>
              <a:t>Swales, C. (2017) </a:t>
            </a:r>
            <a:r>
              <a:rPr lang="en-US" sz="1200" i="1" dirty="0"/>
              <a:t>Develop leadership skills in any job, </a:t>
            </a:r>
            <a:r>
              <a:rPr lang="en-US" sz="1200" dirty="0"/>
              <a:t>[online] available at </a:t>
            </a:r>
            <a:r>
              <a:rPr lang="en-US" sz="1200" u="sng" dirty="0"/>
              <a:t>https://www.monster.com/career-advice/article/develop-leadership-skills-in-any-job</a:t>
            </a:r>
            <a:r>
              <a:rPr lang="en-US" sz="1200" dirty="0"/>
              <a:t> (accessed 17.11.17)</a:t>
            </a:r>
            <a:endParaRPr lang="en-GB" sz="1200" dirty="0"/>
          </a:p>
          <a:p>
            <a:pPr marL="0" indent="0">
              <a:buNone/>
            </a:pPr>
            <a:r>
              <a:rPr lang="en-US" sz="1200" dirty="0"/>
              <a:t> </a:t>
            </a:r>
            <a:endParaRPr lang="en-GB" sz="1200" dirty="0"/>
          </a:p>
          <a:p>
            <a:pPr marL="0" indent="0">
              <a:buNone/>
            </a:pPr>
            <a:r>
              <a:rPr lang="en-US" sz="1200" dirty="0"/>
              <a:t>UWTSD (2019) </a:t>
            </a:r>
            <a:r>
              <a:rPr lang="en-US" sz="1200" i="1" dirty="0"/>
              <a:t>Referencing Handbook, Harvard. </a:t>
            </a:r>
            <a:r>
              <a:rPr lang="en-US" sz="1200" dirty="0"/>
              <a:t>[online] available at: </a:t>
            </a:r>
            <a:r>
              <a:rPr lang="en-US" sz="1200" u="sng" dirty="0">
                <a:hlinkClick r:id="rId3"/>
              </a:rPr>
              <a:t>https://www.uwtsd.ac.uk/media/uwtsd-website/content-assets/documents/library-and-learning-resources/infoskills/harvard-eng.PDF</a:t>
            </a:r>
            <a:r>
              <a:rPr lang="en-US" sz="1200" dirty="0"/>
              <a:t>  (accessed 08.03.19)</a:t>
            </a:r>
            <a:endParaRPr lang="en-GB" sz="1200" dirty="0"/>
          </a:p>
          <a:p>
            <a:pPr marL="0" indent="0">
              <a:buNone/>
            </a:pPr>
            <a:r>
              <a:rPr lang="en-US" sz="1200" dirty="0"/>
              <a:t> </a:t>
            </a:r>
            <a:endParaRPr lang="en-GB" sz="1200" dirty="0"/>
          </a:p>
          <a:p>
            <a:pPr marL="0" indent="0">
              <a:buNone/>
            </a:pPr>
            <a:r>
              <a:rPr lang="en-US" sz="1200" dirty="0"/>
              <a:t>Woodcock, B. (2017)  </a:t>
            </a:r>
            <a:r>
              <a:rPr lang="en-US" sz="1200" i="1" dirty="0"/>
              <a:t>Analyse your employability skills, </a:t>
            </a:r>
            <a:r>
              <a:rPr lang="en-US" sz="1200" dirty="0"/>
              <a:t>[online] available at  </a:t>
            </a:r>
            <a:r>
              <a:rPr lang="en-US" sz="1200" u="sng" dirty="0"/>
              <a:t>https://www.kent.ac.uk/careers/sk/skillstest.html (</a:t>
            </a:r>
            <a:r>
              <a:rPr lang="en-US" sz="1200" dirty="0"/>
              <a:t>accessed 16.11.17)</a:t>
            </a:r>
            <a:endParaRPr lang="en-GB" sz="1200" dirty="0"/>
          </a:p>
          <a:p>
            <a:pPr marL="0" indent="0">
              <a:buNone/>
            </a:pPr>
            <a:endParaRPr lang="en-GB" dirty="0"/>
          </a:p>
        </p:txBody>
      </p:sp>
      <p:sp>
        <p:nvSpPr>
          <p:cNvPr id="7" name="Slide Number Placeholder 6">
            <a:extLst>
              <a:ext uri="{FF2B5EF4-FFF2-40B4-BE49-F238E27FC236}">
                <a16:creationId xmlns:a16="http://schemas.microsoft.com/office/drawing/2014/main" id="{1717D971-B083-45E4-87DC-E9D578FC04DB}"/>
              </a:ext>
            </a:extLst>
          </p:cNvPr>
          <p:cNvSpPr>
            <a:spLocks noGrp="1"/>
          </p:cNvSpPr>
          <p:nvPr>
            <p:ph type="sldNum" sz="quarter" idx="11"/>
          </p:nvPr>
        </p:nvSpPr>
        <p:spPr/>
        <p:txBody>
          <a:bodyPr/>
          <a:lstStyle/>
          <a:p>
            <a:pPr>
              <a:defRPr/>
            </a:pPr>
            <a:fld id="{0855403F-8250-4DD1-A4C2-92980B391513}" type="slidenum">
              <a:rPr lang="en-GB" smtClean="0"/>
              <a:pPr>
                <a:defRPr/>
              </a:pPr>
              <a:t>30</a:t>
            </a:fld>
            <a:endParaRPr lang="en-GB"/>
          </a:p>
        </p:txBody>
      </p:sp>
    </p:spTree>
    <p:extLst>
      <p:ext uri="{BB962C8B-B14F-4D97-AF65-F5344CB8AC3E}">
        <p14:creationId xmlns:p14="http://schemas.microsoft.com/office/powerpoint/2010/main" val="39053457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0" ma:contentTypeDescription="Create a new document." ma:contentTypeScope="" ma:versionID="e0541e7154bb3f712d97a0810d791772">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42544b206df2f82f3b9f8e2908e3acb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1486F4-C5DF-48B5-826F-754FBBCC90C5}">
  <ds:schemaRefs>
    <ds:schemaRef ds:uri="af73078d-a5bc-48dc-b246-bc0132131284"/>
    <ds:schemaRef ds:uri="http://purl.org/dc/terms/"/>
    <ds:schemaRef ds:uri="http://purl.org/dc/dcmitype/"/>
    <ds:schemaRef ds:uri="http://purl.org/dc/elements/1.1/"/>
    <ds:schemaRef ds:uri="http://www.w3.org/XML/1998/namespace"/>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40CECE2F-5FDE-485C-AD62-5287A80AF185}">
  <ds:schemaRefs>
    <ds:schemaRef ds:uri="http://schemas.microsoft.com/sharepoint/v3/contenttype/forms"/>
  </ds:schemaRefs>
</ds:datastoreItem>
</file>

<file path=customXml/itemProps3.xml><?xml version="1.0" encoding="utf-8"?>
<ds:datastoreItem xmlns:ds="http://schemas.openxmlformats.org/officeDocument/2006/customXml" ds:itemID="{AC9D8523-D902-43C0-B092-07408FE7F2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4012</TotalTime>
  <Words>2299</Words>
  <Application>Microsoft Office PowerPoint</Application>
  <PresentationFormat>On-screen Show (4:3)</PresentationFormat>
  <Paragraphs>154</Paragraphs>
  <Slides>30</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30</vt:i4>
      </vt:variant>
    </vt:vector>
  </HeadingPairs>
  <TitlesOfParts>
    <vt:vector size="38" baseType="lpstr">
      <vt:lpstr>Arial</vt:lpstr>
      <vt:lpstr>Arial Rounded MT Bold</vt:lpstr>
      <vt:lpstr>Calibri</vt:lpstr>
      <vt:lpstr>Corbel</vt:lpstr>
      <vt:lpstr>Myriad Pro</vt:lpstr>
      <vt:lpstr>Wingdings</vt:lpstr>
      <vt:lpstr>20140311PresentationUWTSDTemplate</vt:lpstr>
      <vt:lpstr>SftWP July 15</vt:lpstr>
      <vt:lpstr>BMSK4001  Academic &amp; Employability Skills  Module Assessment </vt:lpstr>
      <vt:lpstr>PowerPoint Presentation</vt:lpstr>
      <vt:lpstr>The Assignment</vt:lpstr>
      <vt:lpstr>The Assignment</vt:lpstr>
      <vt:lpstr>The Assignment</vt:lpstr>
      <vt:lpstr>Assignment Part 1</vt:lpstr>
      <vt:lpstr>PowerPoint Presentation</vt:lpstr>
      <vt:lpstr>PowerPoint Presentation</vt:lpstr>
      <vt:lpstr>PowerPoint Presentation</vt:lpstr>
      <vt:lpstr>PowerPoint Presentation</vt:lpstr>
      <vt:lpstr>PowerPoint Presentation</vt:lpstr>
      <vt:lpstr>PowerPoint Presentation</vt:lpstr>
      <vt:lpstr>1.2  Evaluate own employability skills to identify potential areas for improvement and plan the improvement accordingly.</vt:lpstr>
      <vt:lpstr>1.2  Evaluate own employability skills to identify potential areas for improvement and plan the improvement accordingly.</vt:lpstr>
      <vt:lpstr>1.2.1 Gap Analysis Template:</vt:lpstr>
      <vt:lpstr>1.2  Evaluate own employability skills to identify potential areas for improvement and plan the improvement accordingly.</vt:lpstr>
      <vt:lpstr>What is an Action Plan?</vt:lpstr>
      <vt:lpstr>1.2.2 SMART Action Plan:</vt:lpstr>
      <vt:lpstr>Assignment Part 2</vt:lpstr>
      <vt:lpstr>PowerPoint Presentation</vt:lpstr>
      <vt:lpstr>PowerPoint Presentation</vt:lpstr>
      <vt:lpstr>PowerPoint Presentation</vt:lpstr>
      <vt:lpstr>PowerPoint Presentation</vt:lpstr>
      <vt:lpstr>Gibbs’ Model of Reflection (1988)</vt:lpstr>
      <vt:lpstr>Gibbs’ Model of Reflection (1988)</vt:lpstr>
      <vt:lpstr>2.1  Evaluate own academic skills to identify potential areas for improvement and plan the improvement accordingly</vt:lpstr>
      <vt:lpstr>2.1.2 Gap Analysis Template:</vt:lpstr>
      <vt:lpstr>2.1.3 SMART Action Plan</vt:lpstr>
      <vt:lpstr>Bibliography</vt:lpstr>
      <vt:lpstr>Bibliography</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BMSK4001 Module Assessment</dc:title>
  <dc:creator>Julia Ann Ault</dc:creator>
  <cp:lastModifiedBy>Julia Ault</cp:lastModifiedBy>
  <cp:revision>97</cp:revision>
  <dcterms:created xsi:type="dcterms:W3CDTF">2008-11-04T15:28:15Z</dcterms:created>
  <dcterms:modified xsi:type="dcterms:W3CDTF">2020-02-13T13:19:33Z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