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3"/>
  </p:notesMasterIdLst>
  <p:sldIdLst>
    <p:sldId id="256" r:id="rId2"/>
    <p:sldId id="286" r:id="rId3"/>
    <p:sldId id="260" r:id="rId4"/>
    <p:sldId id="261" r:id="rId5"/>
    <p:sldId id="707" r:id="rId6"/>
    <p:sldId id="331" r:id="rId7"/>
    <p:sldId id="706" r:id="rId8"/>
    <p:sldId id="474" r:id="rId9"/>
    <p:sldId id="437" r:id="rId10"/>
    <p:sldId id="475" r:id="rId11"/>
    <p:sldId id="438" r:id="rId12"/>
    <p:sldId id="439" r:id="rId13"/>
    <p:sldId id="332" r:id="rId14"/>
    <p:sldId id="450" r:id="rId15"/>
    <p:sldId id="440" r:id="rId16"/>
    <p:sldId id="451" r:id="rId17"/>
    <p:sldId id="452" r:id="rId18"/>
    <p:sldId id="259" r:id="rId19"/>
    <p:sldId id="449" r:id="rId20"/>
    <p:sldId id="454" r:id="rId21"/>
    <p:sldId id="320" r:id="rId22"/>
    <p:sldId id="321" r:id="rId23"/>
    <p:sldId id="290" r:id="rId24"/>
    <p:sldId id="708" r:id="rId25"/>
    <p:sldId id="709" r:id="rId26"/>
    <p:sldId id="292" r:id="rId27"/>
    <p:sldId id="293" r:id="rId28"/>
    <p:sldId id="294" r:id="rId29"/>
    <p:sldId id="295" r:id="rId30"/>
    <p:sldId id="296" r:id="rId31"/>
    <p:sldId id="297" r:id="rId32"/>
    <p:sldId id="299" r:id="rId33"/>
    <p:sldId id="323" r:id="rId34"/>
    <p:sldId id="325" r:id="rId35"/>
    <p:sldId id="324" r:id="rId36"/>
    <p:sldId id="300" r:id="rId37"/>
    <p:sldId id="301" r:id="rId38"/>
    <p:sldId id="333" r:id="rId39"/>
    <p:sldId id="334" r:id="rId40"/>
    <p:sldId id="305" r:id="rId41"/>
    <p:sldId id="306" r:id="rId42"/>
    <p:sldId id="326" r:id="rId43"/>
    <p:sldId id="327" r:id="rId44"/>
    <p:sldId id="307" r:id="rId45"/>
    <p:sldId id="335" r:id="rId46"/>
    <p:sldId id="308" r:id="rId47"/>
    <p:sldId id="312" r:id="rId48"/>
    <p:sldId id="318" r:id="rId49"/>
    <p:sldId id="319" r:id="rId50"/>
    <p:sldId id="322" r:id="rId51"/>
    <p:sldId id="310" r:id="rId52"/>
    <p:sldId id="453" r:id="rId53"/>
    <p:sldId id="446" r:id="rId54"/>
    <p:sldId id="447" r:id="rId55"/>
    <p:sldId id="258" r:id="rId56"/>
    <p:sldId id="607" r:id="rId57"/>
    <p:sldId id="608" r:id="rId58"/>
    <p:sldId id="609" r:id="rId59"/>
    <p:sldId id="604" r:id="rId60"/>
    <p:sldId id="368" r:id="rId61"/>
    <p:sldId id="611" r:id="rId62"/>
    <p:sldId id="610" r:id="rId63"/>
    <p:sldId id="612" r:id="rId64"/>
    <p:sldId id="613" r:id="rId65"/>
    <p:sldId id="288" r:id="rId66"/>
    <p:sldId id="614" r:id="rId67"/>
    <p:sldId id="615" r:id="rId68"/>
    <p:sldId id="273" r:id="rId69"/>
    <p:sldId id="616" r:id="rId70"/>
    <p:sldId id="617" r:id="rId71"/>
    <p:sldId id="618" r:id="rId72"/>
    <p:sldId id="619" r:id="rId73"/>
    <p:sldId id="620" r:id="rId74"/>
    <p:sldId id="621" r:id="rId75"/>
    <p:sldId id="433" r:id="rId76"/>
    <p:sldId id="271" r:id="rId77"/>
    <p:sldId id="622" r:id="rId78"/>
    <p:sldId id="597" r:id="rId79"/>
    <p:sldId id="643" r:id="rId80"/>
    <p:sldId id="644" r:id="rId81"/>
    <p:sldId id="645" r:id="rId82"/>
    <p:sldId id="646" r:id="rId83"/>
    <p:sldId id="647" r:id="rId84"/>
    <p:sldId id="648" r:id="rId85"/>
    <p:sldId id="649" r:id="rId86"/>
    <p:sldId id="650" r:id="rId87"/>
    <p:sldId id="651" r:id="rId88"/>
    <p:sldId id="652" r:id="rId89"/>
    <p:sldId id="431" r:id="rId90"/>
    <p:sldId id="315" r:id="rId91"/>
    <p:sldId id="653" r:id="rId92"/>
    <p:sldId id="654" r:id="rId93"/>
    <p:sldId id="655" r:id="rId94"/>
    <p:sldId id="656" r:id="rId95"/>
    <p:sldId id="657" r:id="rId96"/>
    <p:sldId id="658" r:id="rId97"/>
    <p:sldId id="689" r:id="rId98"/>
    <p:sldId id="690" r:id="rId99"/>
    <p:sldId id="264" r:id="rId100"/>
    <p:sldId id="691" r:id="rId101"/>
    <p:sldId id="692" r:id="rId10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E9EECFF-2386-C843-AE6C-131AD97550C0}">
          <p14:sldIdLst>
            <p14:sldId id="256"/>
            <p14:sldId id="286"/>
            <p14:sldId id="260"/>
            <p14:sldId id="261"/>
            <p14:sldId id="707"/>
            <p14:sldId id="331"/>
            <p14:sldId id="706"/>
            <p14:sldId id="474"/>
            <p14:sldId id="437"/>
            <p14:sldId id="475"/>
            <p14:sldId id="438"/>
            <p14:sldId id="439"/>
            <p14:sldId id="332"/>
            <p14:sldId id="450"/>
            <p14:sldId id="440"/>
            <p14:sldId id="451"/>
            <p14:sldId id="452"/>
            <p14:sldId id="259"/>
            <p14:sldId id="449"/>
            <p14:sldId id="454"/>
            <p14:sldId id="320"/>
            <p14:sldId id="321"/>
            <p14:sldId id="290"/>
            <p14:sldId id="708"/>
            <p14:sldId id="709"/>
            <p14:sldId id="292"/>
            <p14:sldId id="293"/>
            <p14:sldId id="294"/>
            <p14:sldId id="295"/>
            <p14:sldId id="296"/>
            <p14:sldId id="297"/>
            <p14:sldId id="299"/>
            <p14:sldId id="323"/>
            <p14:sldId id="325"/>
            <p14:sldId id="324"/>
            <p14:sldId id="300"/>
            <p14:sldId id="301"/>
            <p14:sldId id="333"/>
            <p14:sldId id="334"/>
            <p14:sldId id="305"/>
            <p14:sldId id="306"/>
            <p14:sldId id="326"/>
            <p14:sldId id="327"/>
            <p14:sldId id="307"/>
            <p14:sldId id="335"/>
            <p14:sldId id="308"/>
            <p14:sldId id="312"/>
          </p14:sldIdLst>
        </p14:section>
        <p14:section name="Untitled Section" id="{1563979C-D55C-C244-B4CC-5AB971081AF8}">
          <p14:sldIdLst>
            <p14:sldId id="318"/>
            <p14:sldId id="319"/>
            <p14:sldId id="322"/>
            <p14:sldId id="310"/>
            <p14:sldId id="453"/>
            <p14:sldId id="446"/>
            <p14:sldId id="447"/>
            <p14:sldId id="258"/>
            <p14:sldId id="607"/>
            <p14:sldId id="608"/>
            <p14:sldId id="609"/>
            <p14:sldId id="604"/>
            <p14:sldId id="368"/>
            <p14:sldId id="611"/>
            <p14:sldId id="610"/>
            <p14:sldId id="612"/>
            <p14:sldId id="613"/>
            <p14:sldId id="288"/>
            <p14:sldId id="614"/>
            <p14:sldId id="615"/>
            <p14:sldId id="273"/>
            <p14:sldId id="616"/>
            <p14:sldId id="617"/>
            <p14:sldId id="618"/>
            <p14:sldId id="619"/>
            <p14:sldId id="620"/>
            <p14:sldId id="621"/>
            <p14:sldId id="433"/>
            <p14:sldId id="271"/>
            <p14:sldId id="622"/>
            <p14:sldId id="597"/>
            <p14:sldId id="643"/>
            <p14:sldId id="644"/>
            <p14:sldId id="645"/>
            <p14:sldId id="646"/>
            <p14:sldId id="647"/>
            <p14:sldId id="648"/>
            <p14:sldId id="649"/>
            <p14:sldId id="650"/>
            <p14:sldId id="651"/>
            <p14:sldId id="652"/>
            <p14:sldId id="431"/>
            <p14:sldId id="315"/>
            <p14:sldId id="653"/>
            <p14:sldId id="654"/>
            <p14:sldId id="655"/>
            <p14:sldId id="656"/>
            <p14:sldId id="657"/>
            <p14:sldId id="658"/>
            <p14:sldId id="689"/>
            <p14:sldId id="690"/>
            <p14:sldId id="264"/>
            <p14:sldId id="691"/>
            <p14:sldId id="69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15"/>
    <p:restoredTop sz="75578"/>
  </p:normalViewPr>
  <p:slideViewPr>
    <p:cSldViewPr snapToGrid="0" snapToObjects="1">
      <p:cViewPr varScale="1">
        <p:scale>
          <a:sx n="86" d="100"/>
          <a:sy n="86" d="100"/>
        </p:scale>
        <p:origin x="1332" y="84"/>
      </p:cViewPr>
      <p:guideLst/>
    </p:cSldViewPr>
  </p:slideViewPr>
  <p:notesTextViewPr>
    <p:cViewPr>
      <p:scale>
        <a:sx n="1" d="1"/>
        <a:sy n="1" d="1"/>
      </p:scale>
      <p:origin x="0" y="0"/>
    </p:cViewPr>
  </p:notesTextViewPr>
  <p:notesViewPr>
    <p:cSldViewPr snapToGrid="0" snapToObjects="1">
      <p:cViewPr varScale="1">
        <p:scale>
          <a:sx n="70" d="100"/>
          <a:sy n="70" d="100"/>
        </p:scale>
        <p:origin x="1832" y="19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ableStyles" Target="tableStyle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614A1B-C878-4CA4-B691-40D63ED230A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F21618-0476-4A01-9066-60FCB85F5520}">
      <dgm:prSet custT="1"/>
      <dgm:spPr/>
      <dgm:t>
        <a:bodyPr/>
        <a:lstStyle/>
        <a:p>
          <a:r>
            <a:rPr lang="en-GB" sz="4000" dirty="0"/>
            <a:t>Component 1: </a:t>
          </a:r>
          <a:br>
            <a:rPr lang="en-GB" sz="4000" dirty="0"/>
          </a:br>
          <a:r>
            <a:rPr lang="en-GB" sz="2400" dirty="0"/>
            <a:t>Presentation 50% (Individual)</a:t>
          </a:r>
          <a:br>
            <a:rPr lang="en-GB" sz="2400" dirty="0"/>
          </a:br>
          <a:r>
            <a:rPr lang="en-GB" sz="2400" dirty="0"/>
            <a:t>November 7</a:t>
          </a:r>
          <a:r>
            <a:rPr lang="en-GB" sz="2400" baseline="30000" dirty="0"/>
            <a:t>th</a:t>
          </a:r>
          <a:r>
            <a:rPr lang="en-GB" sz="2400" dirty="0"/>
            <a:t> 2023  </a:t>
          </a:r>
          <a:br>
            <a:rPr lang="en-GB" sz="4000" dirty="0"/>
          </a:br>
          <a:endParaRPr lang="en-US" sz="4000" dirty="0"/>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custT="1"/>
      <dgm:spPr/>
      <dgm:t>
        <a:bodyPr/>
        <a:lstStyle/>
        <a:p>
          <a:r>
            <a:rPr lang="en-GB" sz="3600" dirty="0"/>
            <a:t>Component</a:t>
          </a:r>
          <a:r>
            <a:rPr lang="en-GB" sz="3200" dirty="0"/>
            <a:t> 2: </a:t>
          </a:r>
          <a:br>
            <a:rPr lang="en-GB" sz="3200" dirty="0"/>
          </a:br>
          <a:r>
            <a:rPr lang="en-GB" sz="2400" dirty="0"/>
            <a:t>Exam 2 hours 50% </a:t>
          </a:r>
          <a:br>
            <a:rPr lang="en-GB" sz="2400" dirty="0"/>
          </a:br>
          <a:r>
            <a:rPr lang="en-GB" sz="2400" dirty="0"/>
            <a:t>Jan TBC </a:t>
          </a:r>
          <a:br>
            <a:rPr lang="en-GB" sz="3200" dirty="0"/>
          </a:br>
          <a:endParaRPr lang="en-GB" sz="3200"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B594A351-92AC-0349-A74B-8E92ED5836C4}" type="pres">
      <dgm:prSet presAssocID="{46614A1B-C878-4CA4-B691-40D63ED230AF}" presName="linear" presStyleCnt="0">
        <dgm:presLayoutVars>
          <dgm:animLvl val="lvl"/>
          <dgm:resizeHandles val="exact"/>
        </dgm:presLayoutVars>
      </dgm:prSet>
      <dgm:spPr/>
    </dgm:pt>
    <dgm:pt modelId="{C465F967-BD8A-1A4B-BB35-EE4B01114CDE}" type="pres">
      <dgm:prSet presAssocID="{59F21618-0476-4A01-9066-60FCB85F5520}" presName="parentText" presStyleLbl="node1" presStyleIdx="0" presStyleCnt="2">
        <dgm:presLayoutVars>
          <dgm:chMax val="0"/>
          <dgm:bulletEnabled val="1"/>
        </dgm:presLayoutVars>
      </dgm:prSet>
      <dgm:spPr/>
    </dgm:pt>
    <dgm:pt modelId="{2DFB9CA2-7CAF-A84B-B072-560060AA64CE}" type="pres">
      <dgm:prSet presAssocID="{AA114A8D-1BA0-43B7-B916-E88BF2C1CCFF}" presName="spacer" presStyleCnt="0"/>
      <dgm:spPr/>
    </dgm:pt>
    <dgm:pt modelId="{B56B7927-4E1A-0446-8A43-F61372574308}" type="pres">
      <dgm:prSet presAssocID="{114FA89B-158E-495D-A885-55D7FD212F80}" presName="parentText" presStyleLbl="node1" presStyleIdx="1" presStyleCnt="2" custLinFactNeighborY="95662">
        <dgm:presLayoutVars>
          <dgm:chMax val="0"/>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905CE48D-2A18-B441-A897-E3BA2543B8D0}" type="presOf" srcId="{59F21618-0476-4A01-9066-60FCB85F5520}" destId="{C465F967-BD8A-1A4B-BB35-EE4B01114CDE}" srcOrd="0" destOrd="0" presId="urn:microsoft.com/office/officeart/2005/8/layout/vList2"/>
    <dgm:cxn modelId="{E53B95C3-D615-4640-8C6C-31883B3B7F4F}" type="presOf" srcId="{114FA89B-158E-495D-A885-55D7FD212F80}" destId="{B56B7927-4E1A-0446-8A43-F61372574308}" srcOrd="0" destOrd="0" presId="urn:microsoft.com/office/officeart/2005/8/layout/vList2"/>
    <dgm:cxn modelId="{7B8001E8-A7CA-C143-B33A-805F46EE3FCB}" type="presOf" srcId="{46614A1B-C878-4CA4-B691-40D63ED230AF}" destId="{B594A351-92AC-0349-A74B-8E92ED5836C4}" srcOrd="0" destOrd="0" presId="urn:microsoft.com/office/officeart/2005/8/layout/vList2"/>
    <dgm:cxn modelId="{06954335-ADE1-354B-A69C-4D3FFD79E95D}" type="presParOf" srcId="{B594A351-92AC-0349-A74B-8E92ED5836C4}" destId="{C465F967-BD8A-1A4B-BB35-EE4B01114CDE}" srcOrd="0" destOrd="0" presId="urn:microsoft.com/office/officeart/2005/8/layout/vList2"/>
    <dgm:cxn modelId="{5C742FB9-824E-3348-A785-A8474CC40DBB}" type="presParOf" srcId="{B594A351-92AC-0349-A74B-8E92ED5836C4}" destId="{2DFB9CA2-7CAF-A84B-B072-560060AA64CE}" srcOrd="1" destOrd="0" presId="urn:microsoft.com/office/officeart/2005/8/layout/vList2"/>
    <dgm:cxn modelId="{B2F5007A-1831-4349-BA81-E15C55E8D851}" type="presParOf" srcId="{B594A351-92AC-0349-A74B-8E92ED5836C4}" destId="{B56B7927-4E1A-0446-8A43-F6137257430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172AB2-9AFD-4872-9037-9853B963A91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7F9C25D-B9F5-4AA2-AC4D-34A1B5564A05}">
      <dgm:prSet/>
      <dgm:spPr/>
      <dgm:t>
        <a:bodyPr/>
        <a:lstStyle/>
        <a:p>
          <a:r>
            <a:rPr lang="en-US" dirty="0"/>
            <a:t>Local Policing </a:t>
          </a:r>
        </a:p>
      </dgm:t>
    </dgm:pt>
    <dgm:pt modelId="{1B2E078E-3395-4E13-99F7-95DF9DA39ED5}" type="parTrans" cxnId="{D0D7EF2F-8631-4422-AA42-BD2FD361C7B5}">
      <dgm:prSet/>
      <dgm:spPr/>
      <dgm:t>
        <a:bodyPr/>
        <a:lstStyle/>
        <a:p>
          <a:endParaRPr lang="en-US"/>
        </a:p>
      </dgm:t>
    </dgm:pt>
    <dgm:pt modelId="{EFDEFC12-3924-4447-B75C-99A1FF397158}" type="sibTrans" cxnId="{D0D7EF2F-8631-4422-AA42-BD2FD361C7B5}">
      <dgm:prSet/>
      <dgm:spPr/>
      <dgm:t>
        <a:bodyPr/>
        <a:lstStyle/>
        <a:p>
          <a:endParaRPr lang="en-US"/>
        </a:p>
      </dgm:t>
    </dgm:pt>
    <dgm:pt modelId="{634FAF40-85E7-4C8B-84EE-F5A33A788368}">
      <dgm:prSet/>
      <dgm:spPr/>
      <dgm:t>
        <a:bodyPr/>
        <a:lstStyle/>
        <a:p>
          <a:r>
            <a:rPr lang="en-US"/>
            <a:t>Specialist Capabilities</a:t>
          </a:r>
        </a:p>
      </dgm:t>
    </dgm:pt>
    <dgm:pt modelId="{08D6B2B2-FBCF-4863-BD03-F70090825B12}" type="parTrans" cxnId="{2E42F7CF-344E-42C1-9843-161624F0A949}">
      <dgm:prSet/>
      <dgm:spPr/>
      <dgm:t>
        <a:bodyPr/>
        <a:lstStyle/>
        <a:p>
          <a:endParaRPr lang="en-US"/>
        </a:p>
      </dgm:t>
    </dgm:pt>
    <dgm:pt modelId="{91B17582-281A-46C6-B575-311AEC24B108}" type="sibTrans" cxnId="{2E42F7CF-344E-42C1-9843-161624F0A949}">
      <dgm:prSet/>
      <dgm:spPr/>
      <dgm:t>
        <a:bodyPr/>
        <a:lstStyle/>
        <a:p>
          <a:endParaRPr lang="en-US"/>
        </a:p>
      </dgm:t>
    </dgm:pt>
    <dgm:pt modelId="{F5860F7A-81A3-4648-B737-D3F20512EFB5}">
      <dgm:prSet/>
      <dgm:spPr/>
      <dgm:t>
        <a:bodyPr/>
        <a:lstStyle/>
        <a:p>
          <a:r>
            <a:rPr lang="en-US"/>
            <a:t>Workforce</a:t>
          </a:r>
        </a:p>
      </dgm:t>
    </dgm:pt>
    <dgm:pt modelId="{82CAE1E4-00AF-4952-9D30-F7378429661E}" type="parTrans" cxnId="{4E9AC4C0-BADE-43CC-8D4E-CE236EC77CA3}">
      <dgm:prSet/>
      <dgm:spPr/>
      <dgm:t>
        <a:bodyPr/>
        <a:lstStyle/>
        <a:p>
          <a:endParaRPr lang="en-US"/>
        </a:p>
      </dgm:t>
    </dgm:pt>
    <dgm:pt modelId="{874CE045-08D8-4583-8091-4080D2397160}" type="sibTrans" cxnId="{4E9AC4C0-BADE-43CC-8D4E-CE236EC77CA3}">
      <dgm:prSet/>
      <dgm:spPr/>
      <dgm:t>
        <a:bodyPr/>
        <a:lstStyle/>
        <a:p>
          <a:endParaRPr lang="en-US"/>
        </a:p>
      </dgm:t>
    </dgm:pt>
    <dgm:pt modelId="{89901BC0-9933-4239-9895-EDBC4BE3458C}">
      <dgm:prSet/>
      <dgm:spPr/>
      <dgm:t>
        <a:bodyPr/>
        <a:lstStyle/>
        <a:p>
          <a:r>
            <a:rPr lang="en-US"/>
            <a:t>Enabling Business Delivery </a:t>
          </a:r>
        </a:p>
      </dgm:t>
    </dgm:pt>
    <dgm:pt modelId="{E8179788-F31F-46F9-A877-DF56C0392D57}" type="parTrans" cxnId="{518B1496-9407-4E77-8539-746BB2BDD712}">
      <dgm:prSet/>
      <dgm:spPr/>
      <dgm:t>
        <a:bodyPr/>
        <a:lstStyle/>
        <a:p>
          <a:endParaRPr lang="en-US"/>
        </a:p>
      </dgm:t>
    </dgm:pt>
    <dgm:pt modelId="{18A29A8E-2F73-4C87-A301-E63915A2F8F5}" type="sibTrans" cxnId="{518B1496-9407-4E77-8539-746BB2BDD712}">
      <dgm:prSet/>
      <dgm:spPr/>
      <dgm:t>
        <a:bodyPr/>
        <a:lstStyle/>
        <a:p>
          <a:endParaRPr lang="en-US"/>
        </a:p>
      </dgm:t>
    </dgm:pt>
    <dgm:pt modelId="{A739739F-19E8-42AF-9179-8AB4D4B354DA}">
      <dgm:prSet/>
      <dgm:spPr/>
      <dgm:t>
        <a:bodyPr/>
        <a:lstStyle/>
        <a:p>
          <a:r>
            <a:rPr lang="en-US"/>
            <a:t>Digital Policing </a:t>
          </a:r>
        </a:p>
      </dgm:t>
    </dgm:pt>
    <dgm:pt modelId="{3F9546AD-C1DF-4274-806D-8860706F1C77}" type="parTrans" cxnId="{2B38B098-CC69-4B46-87E2-7EE3F1F5C3B3}">
      <dgm:prSet/>
      <dgm:spPr/>
      <dgm:t>
        <a:bodyPr/>
        <a:lstStyle/>
        <a:p>
          <a:endParaRPr lang="en-US"/>
        </a:p>
      </dgm:t>
    </dgm:pt>
    <dgm:pt modelId="{897757C6-035A-4D6F-B4B9-ED0910EBF388}" type="sibTrans" cxnId="{2B38B098-CC69-4B46-87E2-7EE3F1F5C3B3}">
      <dgm:prSet/>
      <dgm:spPr/>
      <dgm:t>
        <a:bodyPr/>
        <a:lstStyle/>
        <a:p>
          <a:endParaRPr lang="en-US"/>
        </a:p>
      </dgm:t>
    </dgm:pt>
    <dgm:pt modelId="{432A38C0-74B7-2B4E-BE65-E6E4FD198D8B}" type="pres">
      <dgm:prSet presAssocID="{1F172AB2-9AFD-4872-9037-9853B963A91B}" presName="linear" presStyleCnt="0">
        <dgm:presLayoutVars>
          <dgm:animLvl val="lvl"/>
          <dgm:resizeHandles val="exact"/>
        </dgm:presLayoutVars>
      </dgm:prSet>
      <dgm:spPr/>
    </dgm:pt>
    <dgm:pt modelId="{74093097-56DE-5C47-B1C3-51C0C891A641}" type="pres">
      <dgm:prSet presAssocID="{D7F9C25D-B9F5-4AA2-AC4D-34A1B5564A05}" presName="parentText" presStyleLbl="node1" presStyleIdx="0" presStyleCnt="5">
        <dgm:presLayoutVars>
          <dgm:chMax val="0"/>
          <dgm:bulletEnabled val="1"/>
        </dgm:presLayoutVars>
      </dgm:prSet>
      <dgm:spPr/>
    </dgm:pt>
    <dgm:pt modelId="{DA6C9AA5-F48D-7948-8CB7-DD6F1C420CAE}" type="pres">
      <dgm:prSet presAssocID="{EFDEFC12-3924-4447-B75C-99A1FF397158}" presName="spacer" presStyleCnt="0"/>
      <dgm:spPr/>
    </dgm:pt>
    <dgm:pt modelId="{D5A8E142-30A4-A64F-96AD-E5BC701A2A6E}" type="pres">
      <dgm:prSet presAssocID="{634FAF40-85E7-4C8B-84EE-F5A33A788368}" presName="parentText" presStyleLbl="node1" presStyleIdx="1" presStyleCnt="5">
        <dgm:presLayoutVars>
          <dgm:chMax val="0"/>
          <dgm:bulletEnabled val="1"/>
        </dgm:presLayoutVars>
      </dgm:prSet>
      <dgm:spPr/>
    </dgm:pt>
    <dgm:pt modelId="{BD19647B-4672-7C44-92DC-C666DBFBA90B}" type="pres">
      <dgm:prSet presAssocID="{91B17582-281A-46C6-B575-311AEC24B108}" presName="spacer" presStyleCnt="0"/>
      <dgm:spPr/>
    </dgm:pt>
    <dgm:pt modelId="{DCF7FB94-6DB0-764F-B5F4-F0B7FF245C54}" type="pres">
      <dgm:prSet presAssocID="{F5860F7A-81A3-4648-B737-D3F20512EFB5}" presName="parentText" presStyleLbl="node1" presStyleIdx="2" presStyleCnt="5">
        <dgm:presLayoutVars>
          <dgm:chMax val="0"/>
          <dgm:bulletEnabled val="1"/>
        </dgm:presLayoutVars>
      </dgm:prSet>
      <dgm:spPr/>
    </dgm:pt>
    <dgm:pt modelId="{ED86A675-4C60-4145-8F17-A4ED0731D0BE}" type="pres">
      <dgm:prSet presAssocID="{874CE045-08D8-4583-8091-4080D2397160}" presName="spacer" presStyleCnt="0"/>
      <dgm:spPr/>
    </dgm:pt>
    <dgm:pt modelId="{AD4FA9D0-FAA9-5C44-A614-A19C0F33FCF7}" type="pres">
      <dgm:prSet presAssocID="{89901BC0-9933-4239-9895-EDBC4BE3458C}" presName="parentText" presStyleLbl="node1" presStyleIdx="3" presStyleCnt="5">
        <dgm:presLayoutVars>
          <dgm:chMax val="0"/>
          <dgm:bulletEnabled val="1"/>
        </dgm:presLayoutVars>
      </dgm:prSet>
      <dgm:spPr/>
    </dgm:pt>
    <dgm:pt modelId="{01A42F22-D346-7144-AD54-B731146D4620}" type="pres">
      <dgm:prSet presAssocID="{18A29A8E-2F73-4C87-A301-E63915A2F8F5}" presName="spacer" presStyleCnt="0"/>
      <dgm:spPr/>
    </dgm:pt>
    <dgm:pt modelId="{5691CF26-28BD-1F42-AC50-61EDB84B027C}" type="pres">
      <dgm:prSet presAssocID="{A739739F-19E8-42AF-9179-8AB4D4B354DA}" presName="parentText" presStyleLbl="node1" presStyleIdx="4" presStyleCnt="5">
        <dgm:presLayoutVars>
          <dgm:chMax val="0"/>
          <dgm:bulletEnabled val="1"/>
        </dgm:presLayoutVars>
      </dgm:prSet>
      <dgm:spPr/>
    </dgm:pt>
  </dgm:ptLst>
  <dgm:cxnLst>
    <dgm:cxn modelId="{C6B2CC1B-43ED-1845-B696-6C8CA6BAE0F8}" type="presOf" srcId="{D7F9C25D-B9F5-4AA2-AC4D-34A1B5564A05}" destId="{74093097-56DE-5C47-B1C3-51C0C891A641}" srcOrd="0" destOrd="0" presId="urn:microsoft.com/office/officeart/2005/8/layout/vList2"/>
    <dgm:cxn modelId="{D0D7EF2F-8631-4422-AA42-BD2FD361C7B5}" srcId="{1F172AB2-9AFD-4872-9037-9853B963A91B}" destId="{D7F9C25D-B9F5-4AA2-AC4D-34A1B5564A05}" srcOrd="0" destOrd="0" parTransId="{1B2E078E-3395-4E13-99F7-95DF9DA39ED5}" sibTransId="{EFDEFC12-3924-4447-B75C-99A1FF397158}"/>
    <dgm:cxn modelId="{8E51A943-2620-A043-A728-431F561F3D48}" type="presOf" srcId="{89901BC0-9933-4239-9895-EDBC4BE3458C}" destId="{AD4FA9D0-FAA9-5C44-A614-A19C0F33FCF7}" srcOrd="0" destOrd="0" presId="urn:microsoft.com/office/officeart/2005/8/layout/vList2"/>
    <dgm:cxn modelId="{685F8F4C-196D-3540-B7BD-FC2ABE7AEC89}" type="presOf" srcId="{A739739F-19E8-42AF-9179-8AB4D4B354DA}" destId="{5691CF26-28BD-1F42-AC50-61EDB84B027C}" srcOrd="0" destOrd="0" presId="urn:microsoft.com/office/officeart/2005/8/layout/vList2"/>
    <dgm:cxn modelId="{1E9FF16D-B469-1A41-AB65-ED74FB5AF90B}" type="presOf" srcId="{634FAF40-85E7-4C8B-84EE-F5A33A788368}" destId="{D5A8E142-30A4-A64F-96AD-E5BC701A2A6E}" srcOrd="0" destOrd="0" presId="urn:microsoft.com/office/officeart/2005/8/layout/vList2"/>
    <dgm:cxn modelId="{4ACBA16E-2760-2549-839B-D9AF61873320}" type="presOf" srcId="{F5860F7A-81A3-4648-B737-D3F20512EFB5}" destId="{DCF7FB94-6DB0-764F-B5F4-F0B7FF245C54}" srcOrd="0" destOrd="0" presId="urn:microsoft.com/office/officeart/2005/8/layout/vList2"/>
    <dgm:cxn modelId="{518B1496-9407-4E77-8539-746BB2BDD712}" srcId="{1F172AB2-9AFD-4872-9037-9853B963A91B}" destId="{89901BC0-9933-4239-9895-EDBC4BE3458C}" srcOrd="3" destOrd="0" parTransId="{E8179788-F31F-46F9-A877-DF56C0392D57}" sibTransId="{18A29A8E-2F73-4C87-A301-E63915A2F8F5}"/>
    <dgm:cxn modelId="{2B38B098-CC69-4B46-87E2-7EE3F1F5C3B3}" srcId="{1F172AB2-9AFD-4872-9037-9853B963A91B}" destId="{A739739F-19E8-42AF-9179-8AB4D4B354DA}" srcOrd="4" destOrd="0" parTransId="{3F9546AD-C1DF-4274-806D-8860706F1C77}" sibTransId="{897757C6-035A-4D6F-B4B9-ED0910EBF388}"/>
    <dgm:cxn modelId="{4E9AC4C0-BADE-43CC-8D4E-CE236EC77CA3}" srcId="{1F172AB2-9AFD-4872-9037-9853B963A91B}" destId="{F5860F7A-81A3-4648-B737-D3F20512EFB5}" srcOrd="2" destOrd="0" parTransId="{82CAE1E4-00AF-4952-9D30-F7378429661E}" sibTransId="{874CE045-08D8-4583-8091-4080D2397160}"/>
    <dgm:cxn modelId="{2E42F7CF-344E-42C1-9843-161624F0A949}" srcId="{1F172AB2-9AFD-4872-9037-9853B963A91B}" destId="{634FAF40-85E7-4C8B-84EE-F5A33A788368}" srcOrd="1" destOrd="0" parTransId="{08D6B2B2-FBCF-4863-BD03-F70090825B12}" sibTransId="{91B17582-281A-46C6-B575-311AEC24B108}"/>
    <dgm:cxn modelId="{37F557E1-CFF3-AB43-BBD3-8A97393F947B}" type="presOf" srcId="{1F172AB2-9AFD-4872-9037-9853B963A91B}" destId="{432A38C0-74B7-2B4E-BE65-E6E4FD198D8B}" srcOrd="0" destOrd="0" presId="urn:microsoft.com/office/officeart/2005/8/layout/vList2"/>
    <dgm:cxn modelId="{9FF11E02-376F-EA4B-B74D-3C5E908554FF}" type="presParOf" srcId="{432A38C0-74B7-2B4E-BE65-E6E4FD198D8B}" destId="{74093097-56DE-5C47-B1C3-51C0C891A641}" srcOrd="0" destOrd="0" presId="urn:microsoft.com/office/officeart/2005/8/layout/vList2"/>
    <dgm:cxn modelId="{D7075523-34EA-604A-A7D3-E0F77538914F}" type="presParOf" srcId="{432A38C0-74B7-2B4E-BE65-E6E4FD198D8B}" destId="{DA6C9AA5-F48D-7948-8CB7-DD6F1C420CAE}" srcOrd="1" destOrd="0" presId="urn:microsoft.com/office/officeart/2005/8/layout/vList2"/>
    <dgm:cxn modelId="{73C409E3-57C9-C84F-8614-206F062B7CD6}" type="presParOf" srcId="{432A38C0-74B7-2B4E-BE65-E6E4FD198D8B}" destId="{D5A8E142-30A4-A64F-96AD-E5BC701A2A6E}" srcOrd="2" destOrd="0" presId="urn:microsoft.com/office/officeart/2005/8/layout/vList2"/>
    <dgm:cxn modelId="{52FBB4BF-C09A-BA40-8A5F-F596EE1994D9}" type="presParOf" srcId="{432A38C0-74B7-2B4E-BE65-E6E4FD198D8B}" destId="{BD19647B-4672-7C44-92DC-C666DBFBA90B}" srcOrd="3" destOrd="0" presId="urn:microsoft.com/office/officeart/2005/8/layout/vList2"/>
    <dgm:cxn modelId="{C90EF067-90F9-0444-A050-D536D14B8846}" type="presParOf" srcId="{432A38C0-74B7-2B4E-BE65-E6E4FD198D8B}" destId="{DCF7FB94-6DB0-764F-B5F4-F0B7FF245C54}" srcOrd="4" destOrd="0" presId="urn:microsoft.com/office/officeart/2005/8/layout/vList2"/>
    <dgm:cxn modelId="{458EF481-F4D0-1146-AAA0-EA9B3E6F1CC6}" type="presParOf" srcId="{432A38C0-74B7-2B4E-BE65-E6E4FD198D8B}" destId="{ED86A675-4C60-4145-8F17-A4ED0731D0BE}" srcOrd="5" destOrd="0" presId="urn:microsoft.com/office/officeart/2005/8/layout/vList2"/>
    <dgm:cxn modelId="{2BD7A2F2-85FB-744C-91F8-B672C6E994E2}" type="presParOf" srcId="{432A38C0-74B7-2B4E-BE65-E6E4FD198D8B}" destId="{AD4FA9D0-FAA9-5C44-A614-A19C0F33FCF7}" srcOrd="6" destOrd="0" presId="urn:microsoft.com/office/officeart/2005/8/layout/vList2"/>
    <dgm:cxn modelId="{CE098BF8-D9A5-D148-B1B7-0FCD96E2B735}" type="presParOf" srcId="{432A38C0-74B7-2B4E-BE65-E6E4FD198D8B}" destId="{01A42F22-D346-7144-AD54-B731146D4620}" srcOrd="7" destOrd="0" presId="urn:microsoft.com/office/officeart/2005/8/layout/vList2"/>
    <dgm:cxn modelId="{FD3C96D4-63F5-EC40-9EF2-06AD64E4FFBE}" type="presParOf" srcId="{432A38C0-74B7-2B4E-BE65-E6E4FD198D8B}" destId="{5691CF26-28BD-1F42-AC50-61EDB84B027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0D7D12-3DB1-4EC4-8C30-8636C642C51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8C9525C-E936-4E6B-9AB2-ED03D0BB7909}">
      <dgm:prSet/>
      <dgm:spPr/>
      <dgm:t>
        <a:bodyPr/>
        <a:lstStyle/>
        <a:p>
          <a:r>
            <a:rPr lang="en-US"/>
            <a:t>To critically analyse investigative strategies from a digital policing perspective</a:t>
          </a:r>
        </a:p>
      </dgm:t>
    </dgm:pt>
    <dgm:pt modelId="{653D5E20-C2E8-4402-8176-0360BE6595A0}" type="parTrans" cxnId="{6B9D50E3-0C65-4E09-BECD-8D921037B946}">
      <dgm:prSet/>
      <dgm:spPr/>
      <dgm:t>
        <a:bodyPr/>
        <a:lstStyle/>
        <a:p>
          <a:endParaRPr lang="en-US"/>
        </a:p>
      </dgm:t>
    </dgm:pt>
    <dgm:pt modelId="{7166AE90-E531-46AB-9606-FD2CC7D1871A}" type="sibTrans" cxnId="{6B9D50E3-0C65-4E09-BECD-8D921037B946}">
      <dgm:prSet/>
      <dgm:spPr/>
      <dgm:t>
        <a:bodyPr/>
        <a:lstStyle/>
        <a:p>
          <a:endParaRPr lang="en-US"/>
        </a:p>
      </dgm:t>
    </dgm:pt>
    <dgm:pt modelId="{5AE08D6A-0776-4EBB-9A40-53C87A2514DB}">
      <dgm:prSet/>
      <dgm:spPr/>
      <dgm:t>
        <a:bodyPr/>
        <a:lstStyle/>
        <a:p>
          <a:r>
            <a:rPr lang="en-US"/>
            <a:t>To understand the role of technology from the initial call to police </a:t>
          </a:r>
        </a:p>
      </dgm:t>
    </dgm:pt>
    <dgm:pt modelId="{52844F0F-9975-48B1-B9C7-2198ECB11C82}" type="parTrans" cxnId="{BA0D99CF-DB1E-4150-866E-0F22880BA2CC}">
      <dgm:prSet/>
      <dgm:spPr/>
      <dgm:t>
        <a:bodyPr/>
        <a:lstStyle/>
        <a:p>
          <a:endParaRPr lang="en-US"/>
        </a:p>
      </dgm:t>
    </dgm:pt>
    <dgm:pt modelId="{37773DDD-1130-412D-B036-8B064DD12F0A}" type="sibTrans" cxnId="{BA0D99CF-DB1E-4150-866E-0F22880BA2CC}">
      <dgm:prSet/>
      <dgm:spPr/>
      <dgm:t>
        <a:bodyPr/>
        <a:lstStyle/>
        <a:p>
          <a:endParaRPr lang="en-US"/>
        </a:p>
      </dgm:t>
    </dgm:pt>
    <dgm:pt modelId="{5D778293-89C7-4775-AFA7-76771C5BB0FE}">
      <dgm:prSet/>
      <dgm:spPr/>
      <dgm:t>
        <a:bodyPr/>
        <a:lstStyle/>
        <a:p>
          <a:r>
            <a:rPr lang="en-US" dirty="0"/>
            <a:t>To explain several different strategies which can assist in gathering material (digital formats) </a:t>
          </a:r>
        </a:p>
      </dgm:t>
    </dgm:pt>
    <dgm:pt modelId="{82140F90-F3F4-4EE6-8060-0A1A631E12AE}" type="parTrans" cxnId="{57C2E30A-9FF9-412A-8ED5-1B214608A170}">
      <dgm:prSet/>
      <dgm:spPr/>
      <dgm:t>
        <a:bodyPr/>
        <a:lstStyle/>
        <a:p>
          <a:endParaRPr lang="en-US"/>
        </a:p>
      </dgm:t>
    </dgm:pt>
    <dgm:pt modelId="{B8B561E7-9A8A-4E8F-8B17-C3504284EB12}" type="sibTrans" cxnId="{57C2E30A-9FF9-412A-8ED5-1B214608A170}">
      <dgm:prSet/>
      <dgm:spPr/>
      <dgm:t>
        <a:bodyPr/>
        <a:lstStyle/>
        <a:p>
          <a:endParaRPr lang="en-US"/>
        </a:p>
      </dgm:t>
    </dgm:pt>
    <dgm:pt modelId="{C9D9687A-EDF7-AA44-B712-436DE5BFACF4}" type="pres">
      <dgm:prSet presAssocID="{3F0D7D12-3DB1-4EC4-8C30-8636C642C51A}" presName="outerComposite" presStyleCnt="0">
        <dgm:presLayoutVars>
          <dgm:chMax val="5"/>
          <dgm:dir/>
          <dgm:resizeHandles val="exact"/>
        </dgm:presLayoutVars>
      </dgm:prSet>
      <dgm:spPr/>
    </dgm:pt>
    <dgm:pt modelId="{13C7D83A-54E6-844D-A14F-90F91A006DD4}" type="pres">
      <dgm:prSet presAssocID="{3F0D7D12-3DB1-4EC4-8C30-8636C642C51A}" presName="dummyMaxCanvas" presStyleCnt="0">
        <dgm:presLayoutVars/>
      </dgm:prSet>
      <dgm:spPr/>
    </dgm:pt>
    <dgm:pt modelId="{1F3FA28E-FFBA-7941-9EC0-7DF163FFDAEF}" type="pres">
      <dgm:prSet presAssocID="{3F0D7D12-3DB1-4EC4-8C30-8636C642C51A}" presName="ThreeNodes_1" presStyleLbl="node1" presStyleIdx="0" presStyleCnt="3">
        <dgm:presLayoutVars>
          <dgm:bulletEnabled val="1"/>
        </dgm:presLayoutVars>
      </dgm:prSet>
      <dgm:spPr/>
    </dgm:pt>
    <dgm:pt modelId="{CF500742-4B10-BB48-90CE-4EB9CC256967}" type="pres">
      <dgm:prSet presAssocID="{3F0D7D12-3DB1-4EC4-8C30-8636C642C51A}" presName="ThreeNodes_2" presStyleLbl="node1" presStyleIdx="1" presStyleCnt="3">
        <dgm:presLayoutVars>
          <dgm:bulletEnabled val="1"/>
        </dgm:presLayoutVars>
      </dgm:prSet>
      <dgm:spPr/>
    </dgm:pt>
    <dgm:pt modelId="{E95FA413-1398-F648-9633-85E1BEB64A57}" type="pres">
      <dgm:prSet presAssocID="{3F0D7D12-3DB1-4EC4-8C30-8636C642C51A}" presName="ThreeNodes_3" presStyleLbl="node1" presStyleIdx="2" presStyleCnt="3">
        <dgm:presLayoutVars>
          <dgm:bulletEnabled val="1"/>
        </dgm:presLayoutVars>
      </dgm:prSet>
      <dgm:spPr/>
    </dgm:pt>
    <dgm:pt modelId="{3C3DEC96-8165-8545-8D60-5C23DDECAC20}" type="pres">
      <dgm:prSet presAssocID="{3F0D7D12-3DB1-4EC4-8C30-8636C642C51A}" presName="ThreeConn_1-2" presStyleLbl="fgAccFollowNode1" presStyleIdx="0" presStyleCnt="2">
        <dgm:presLayoutVars>
          <dgm:bulletEnabled val="1"/>
        </dgm:presLayoutVars>
      </dgm:prSet>
      <dgm:spPr/>
    </dgm:pt>
    <dgm:pt modelId="{40798E8C-325A-9640-B157-DC68D9A10735}" type="pres">
      <dgm:prSet presAssocID="{3F0D7D12-3DB1-4EC4-8C30-8636C642C51A}" presName="ThreeConn_2-3" presStyleLbl="fgAccFollowNode1" presStyleIdx="1" presStyleCnt="2">
        <dgm:presLayoutVars>
          <dgm:bulletEnabled val="1"/>
        </dgm:presLayoutVars>
      </dgm:prSet>
      <dgm:spPr/>
    </dgm:pt>
    <dgm:pt modelId="{B1A24456-8B29-BB48-90BC-56E415F6F55E}" type="pres">
      <dgm:prSet presAssocID="{3F0D7D12-3DB1-4EC4-8C30-8636C642C51A}" presName="ThreeNodes_1_text" presStyleLbl="node1" presStyleIdx="2" presStyleCnt="3">
        <dgm:presLayoutVars>
          <dgm:bulletEnabled val="1"/>
        </dgm:presLayoutVars>
      </dgm:prSet>
      <dgm:spPr/>
    </dgm:pt>
    <dgm:pt modelId="{5B40C3B1-94BE-3043-A39B-F61EA2734C2D}" type="pres">
      <dgm:prSet presAssocID="{3F0D7D12-3DB1-4EC4-8C30-8636C642C51A}" presName="ThreeNodes_2_text" presStyleLbl="node1" presStyleIdx="2" presStyleCnt="3">
        <dgm:presLayoutVars>
          <dgm:bulletEnabled val="1"/>
        </dgm:presLayoutVars>
      </dgm:prSet>
      <dgm:spPr/>
    </dgm:pt>
    <dgm:pt modelId="{989EA9B3-68EF-3349-AA99-B6824E32B39B}" type="pres">
      <dgm:prSet presAssocID="{3F0D7D12-3DB1-4EC4-8C30-8636C642C51A}" presName="ThreeNodes_3_text" presStyleLbl="node1" presStyleIdx="2" presStyleCnt="3">
        <dgm:presLayoutVars>
          <dgm:bulletEnabled val="1"/>
        </dgm:presLayoutVars>
      </dgm:prSet>
      <dgm:spPr/>
    </dgm:pt>
  </dgm:ptLst>
  <dgm:cxnLst>
    <dgm:cxn modelId="{57C2E30A-9FF9-412A-8ED5-1B214608A170}" srcId="{3F0D7D12-3DB1-4EC4-8C30-8636C642C51A}" destId="{5D778293-89C7-4775-AFA7-76771C5BB0FE}" srcOrd="2" destOrd="0" parTransId="{82140F90-F3F4-4EE6-8060-0A1A631E12AE}" sibTransId="{B8B561E7-9A8A-4E8F-8B17-C3504284EB12}"/>
    <dgm:cxn modelId="{FC258111-C744-1647-A151-D82BA630397E}" type="presOf" srcId="{37773DDD-1130-412D-B036-8B064DD12F0A}" destId="{40798E8C-325A-9640-B157-DC68D9A10735}" srcOrd="0" destOrd="0" presId="urn:microsoft.com/office/officeart/2005/8/layout/vProcess5"/>
    <dgm:cxn modelId="{01557018-4064-4147-8824-E4DB506C8788}" type="presOf" srcId="{5D778293-89C7-4775-AFA7-76771C5BB0FE}" destId="{989EA9B3-68EF-3349-AA99-B6824E32B39B}" srcOrd="1" destOrd="0" presId="urn:microsoft.com/office/officeart/2005/8/layout/vProcess5"/>
    <dgm:cxn modelId="{55A79036-F097-2645-9CAF-2891F2D1144D}" type="presOf" srcId="{5AE08D6A-0776-4EBB-9A40-53C87A2514DB}" destId="{5B40C3B1-94BE-3043-A39B-F61EA2734C2D}" srcOrd="1" destOrd="0" presId="urn:microsoft.com/office/officeart/2005/8/layout/vProcess5"/>
    <dgm:cxn modelId="{9E989442-533A-AF48-94C0-49EB3D6540E4}" type="presOf" srcId="{E8C9525C-E936-4E6B-9AB2-ED03D0BB7909}" destId="{1F3FA28E-FFBA-7941-9EC0-7DF163FFDAEF}" srcOrd="0" destOrd="0" presId="urn:microsoft.com/office/officeart/2005/8/layout/vProcess5"/>
    <dgm:cxn modelId="{21468563-181D-AE4D-B7C3-C72F68B6DA68}" type="presOf" srcId="{E8C9525C-E936-4E6B-9AB2-ED03D0BB7909}" destId="{B1A24456-8B29-BB48-90BC-56E415F6F55E}" srcOrd="1" destOrd="0" presId="urn:microsoft.com/office/officeart/2005/8/layout/vProcess5"/>
    <dgm:cxn modelId="{CE416E67-E489-8F45-A6B2-6EC4E79F52DA}" type="presOf" srcId="{5AE08D6A-0776-4EBB-9A40-53C87A2514DB}" destId="{CF500742-4B10-BB48-90CE-4EB9CC256967}" srcOrd="0" destOrd="0" presId="urn:microsoft.com/office/officeart/2005/8/layout/vProcess5"/>
    <dgm:cxn modelId="{CC93435A-0E26-D440-888B-D8A8B10D9FED}" type="presOf" srcId="{3F0D7D12-3DB1-4EC4-8C30-8636C642C51A}" destId="{C9D9687A-EDF7-AA44-B712-436DE5BFACF4}" srcOrd="0" destOrd="0" presId="urn:microsoft.com/office/officeart/2005/8/layout/vProcess5"/>
    <dgm:cxn modelId="{C7DB49A6-60F3-CC45-A75F-43EF5FB1DFEF}" type="presOf" srcId="{7166AE90-E531-46AB-9606-FD2CC7D1871A}" destId="{3C3DEC96-8165-8545-8D60-5C23DDECAC20}" srcOrd="0" destOrd="0" presId="urn:microsoft.com/office/officeart/2005/8/layout/vProcess5"/>
    <dgm:cxn modelId="{BA0D99CF-DB1E-4150-866E-0F22880BA2CC}" srcId="{3F0D7D12-3DB1-4EC4-8C30-8636C642C51A}" destId="{5AE08D6A-0776-4EBB-9A40-53C87A2514DB}" srcOrd="1" destOrd="0" parTransId="{52844F0F-9975-48B1-B9C7-2198ECB11C82}" sibTransId="{37773DDD-1130-412D-B036-8B064DD12F0A}"/>
    <dgm:cxn modelId="{6B9D50E3-0C65-4E09-BECD-8D921037B946}" srcId="{3F0D7D12-3DB1-4EC4-8C30-8636C642C51A}" destId="{E8C9525C-E936-4E6B-9AB2-ED03D0BB7909}" srcOrd="0" destOrd="0" parTransId="{653D5E20-C2E8-4402-8176-0360BE6595A0}" sibTransId="{7166AE90-E531-46AB-9606-FD2CC7D1871A}"/>
    <dgm:cxn modelId="{998A84EB-AFA8-3F4D-859A-26FD85A44587}" type="presOf" srcId="{5D778293-89C7-4775-AFA7-76771C5BB0FE}" destId="{E95FA413-1398-F648-9633-85E1BEB64A57}" srcOrd="0" destOrd="0" presId="urn:microsoft.com/office/officeart/2005/8/layout/vProcess5"/>
    <dgm:cxn modelId="{DE8D1DD6-A8DC-AA4F-8C58-2177041906F0}" type="presParOf" srcId="{C9D9687A-EDF7-AA44-B712-436DE5BFACF4}" destId="{13C7D83A-54E6-844D-A14F-90F91A006DD4}" srcOrd="0" destOrd="0" presId="urn:microsoft.com/office/officeart/2005/8/layout/vProcess5"/>
    <dgm:cxn modelId="{D5385228-8594-8246-9A04-9AE4A8509221}" type="presParOf" srcId="{C9D9687A-EDF7-AA44-B712-436DE5BFACF4}" destId="{1F3FA28E-FFBA-7941-9EC0-7DF163FFDAEF}" srcOrd="1" destOrd="0" presId="urn:microsoft.com/office/officeart/2005/8/layout/vProcess5"/>
    <dgm:cxn modelId="{A1C6DAA9-22E6-7845-9295-45F07E6175F7}" type="presParOf" srcId="{C9D9687A-EDF7-AA44-B712-436DE5BFACF4}" destId="{CF500742-4B10-BB48-90CE-4EB9CC256967}" srcOrd="2" destOrd="0" presId="urn:microsoft.com/office/officeart/2005/8/layout/vProcess5"/>
    <dgm:cxn modelId="{0CF91BF1-77AA-3141-9AAA-B377D0269428}" type="presParOf" srcId="{C9D9687A-EDF7-AA44-B712-436DE5BFACF4}" destId="{E95FA413-1398-F648-9633-85E1BEB64A57}" srcOrd="3" destOrd="0" presId="urn:microsoft.com/office/officeart/2005/8/layout/vProcess5"/>
    <dgm:cxn modelId="{9A6CDDAA-1A89-EA49-ADCC-02E0C40B1CA0}" type="presParOf" srcId="{C9D9687A-EDF7-AA44-B712-436DE5BFACF4}" destId="{3C3DEC96-8165-8545-8D60-5C23DDECAC20}" srcOrd="4" destOrd="0" presId="urn:microsoft.com/office/officeart/2005/8/layout/vProcess5"/>
    <dgm:cxn modelId="{390E0A35-022E-3341-BBAC-BA9839CA3BEA}" type="presParOf" srcId="{C9D9687A-EDF7-AA44-B712-436DE5BFACF4}" destId="{40798E8C-325A-9640-B157-DC68D9A10735}" srcOrd="5" destOrd="0" presId="urn:microsoft.com/office/officeart/2005/8/layout/vProcess5"/>
    <dgm:cxn modelId="{B0830D09-C4D8-B342-BF6E-536D82D484C3}" type="presParOf" srcId="{C9D9687A-EDF7-AA44-B712-436DE5BFACF4}" destId="{B1A24456-8B29-BB48-90BC-56E415F6F55E}" srcOrd="6" destOrd="0" presId="urn:microsoft.com/office/officeart/2005/8/layout/vProcess5"/>
    <dgm:cxn modelId="{4763EEF3-63C8-1244-ADEB-5B10D0E3C107}" type="presParOf" srcId="{C9D9687A-EDF7-AA44-B712-436DE5BFACF4}" destId="{5B40C3B1-94BE-3043-A39B-F61EA2734C2D}" srcOrd="7" destOrd="0" presId="urn:microsoft.com/office/officeart/2005/8/layout/vProcess5"/>
    <dgm:cxn modelId="{932F0839-F5F3-FB42-854A-0AFD2C793BAA}" type="presParOf" srcId="{C9D9687A-EDF7-AA44-B712-436DE5BFACF4}" destId="{989EA9B3-68EF-3349-AA99-B6824E32B39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1_4" csCatId="accent1" phldr="1"/>
      <dgm:spPr/>
      <dgm:t>
        <a:bodyPr/>
        <a:lstStyle/>
        <a:p>
          <a:endParaRPr lang="en-US"/>
        </a:p>
      </dgm:t>
    </dgm:pt>
    <dgm:pt modelId="{9E4F5C24-BD2F-43BF-AF14-016FA08423D3}">
      <dgm:prSet phldrT="[Text]"/>
      <dgm:spPr/>
      <dgm:t>
        <a:bodyPr/>
        <a:lstStyle/>
        <a:p>
          <a:r>
            <a:rPr lang="en-US" b="1" dirty="0"/>
            <a:t>APC</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A</a:t>
          </a:r>
          <a:r>
            <a:rPr lang="en-US" sz="2400"/>
            <a:t>ssess</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P</a:t>
          </a:r>
          <a:r>
            <a:rPr lang="en-US" sz="2400"/>
            <a:t>rotect</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C</a:t>
          </a:r>
          <a:r>
            <a:rPr lang="en-US" sz="2400"/>
            <a:t>ommunicate</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C366C6-C16B-4035-ACE9-2F5B0BDB71F9}"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C4296442-2E5E-401F-9663-F2CD621FFEA3}">
      <dgm:prSet phldrT="[Text]" custT="1"/>
      <dgm:spPr/>
      <dgm:t>
        <a:bodyPr/>
        <a:lstStyle/>
        <a:p>
          <a:r>
            <a:rPr lang="en-US" sz="3200" b="1" u="sng" dirty="0">
              <a:solidFill>
                <a:schemeClr val="accent1"/>
              </a:solidFill>
            </a:rPr>
            <a:t>Reactive</a:t>
          </a:r>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800" b="1" u="sng" dirty="0">
              <a:solidFill>
                <a:schemeClr val="accent1"/>
              </a:solidFill>
            </a:rPr>
            <a:t>Proactive</a:t>
          </a:r>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568D2850-47B5-4440-85DB-D5C243E90623}" type="pres">
      <dgm:prSet presAssocID="{E4C366C6-C16B-4035-ACE9-2F5B0BDB71F9}" presName="vert0" presStyleCnt="0">
        <dgm:presLayoutVars>
          <dgm:dir/>
          <dgm:animOne val="branch"/>
          <dgm:animLvl val="lvl"/>
        </dgm:presLayoutVars>
      </dgm:prSet>
      <dgm:spPr/>
    </dgm:pt>
    <dgm:pt modelId="{A2A7C839-F469-4245-B5AE-A5F9EA0F78C3}" type="pres">
      <dgm:prSet presAssocID="{C4296442-2E5E-401F-9663-F2CD621FFEA3}" presName="thickLine" presStyleLbl="alignNode1" presStyleIdx="0" presStyleCnt="2"/>
      <dgm:spPr/>
    </dgm:pt>
    <dgm:pt modelId="{5BB45255-6DC0-E246-9497-46772D121F3A}" type="pres">
      <dgm:prSet presAssocID="{C4296442-2E5E-401F-9663-F2CD621FFEA3}" presName="horz1" presStyleCnt="0"/>
      <dgm:spPr/>
    </dgm:pt>
    <dgm:pt modelId="{99172250-1682-D34E-843C-A35C45EBA578}" type="pres">
      <dgm:prSet presAssocID="{C4296442-2E5E-401F-9663-F2CD621FFEA3}" presName="tx1" presStyleLbl="revTx" presStyleIdx="0" presStyleCnt="4"/>
      <dgm:spPr/>
    </dgm:pt>
    <dgm:pt modelId="{20845EE5-5CD0-574E-9A30-1A4C225416E6}" type="pres">
      <dgm:prSet presAssocID="{C4296442-2E5E-401F-9663-F2CD621FFEA3}" presName="vert1" presStyleCnt="0"/>
      <dgm:spPr/>
    </dgm:pt>
    <dgm:pt modelId="{60F53551-FEBB-7E40-BBD6-208F322432BF}" type="pres">
      <dgm:prSet presAssocID="{E0EA3FA7-0200-459D-A1E1-DFC746F095ED}" presName="vertSpace2a" presStyleCnt="0"/>
      <dgm:spPr/>
    </dgm:pt>
    <dgm:pt modelId="{7F6FE933-84D5-9145-9071-F9582ABFF310}" type="pres">
      <dgm:prSet presAssocID="{E0EA3FA7-0200-459D-A1E1-DFC746F095ED}" presName="horz2" presStyleCnt="0"/>
      <dgm:spPr/>
    </dgm:pt>
    <dgm:pt modelId="{ABECC114-6164-4A4B-8DF6-32C402732DB7}" type="pres">
      <dgm:prSet presAssocID="{E0EA3FA7-0200-459D-A1E1-DFC746F095ED}" presName="horzSpace2" presStyleCnt="0"/>
      <dgm:spPr/>
    </dgm:pt>
    <dgm:pt modelId="{7BA12371-149B-D641-A8E7-7691DB87BF06}" type="pres">
      <dgm:prSet presAssocID="{E0EA3FA7-0200-459D-A1E1-DFC746F095ED}" presName="tx2" presStyleLbl="revTx" presStyleIdx="1" presStyleCnt="4"/>
      <dgm:spPr/>
    </dgm:pt>
    <dgm:pt modelId="{A80139B6-CE5E-5540-93A4-F902E30B682A}" type="pres">
      <dgm:prSet presAssocID="{E0EA3FA7-0200-459D-A1E1-DFC746F095ED}" presName="vert2" presStyleCnt="0"/>
      <dgm:spPr/>
    </dgm:pt>
    <dgm:pt modelId="{DE00663D-B8E5-5D4C-B904-980CF50AAE52}" type="pres">
      <dgm:prSet presAssocID="{E0EA3FA7-0200-459D-A1E1-DFC746F095ED}" presName="thinLine2b" presStyleLbl="callout" presStyleIdx="0" presStyleCnt="2"/>
      <dgm:spPr/>
    </dgm:pt>
    <dgm:pt modelId="{5B1EF2D7-5E97-E046-B2F8-F6406A2F7FBC}" type="pres">
      <dgm:prSet presAssocID="{E0EA3FA7-0200-459D-A1E1-DFC746F095ED}" presName="vertSpace2b" presStyleCnt="0"/>
      <dgm:spPr/>
    </dgm:pt>
    <dgm:pt modelId="{B850DA63-5980-FC4B-BF2B-480CCF0F2877}" type="pres">
      <dgm:prSet presAssocID="{22306665-6B0C-4381-9701-03B2A27B0704}" presName="thickLine" presStyleLbl="alignNode1" presStyleIdx="1" presStyleCnt="2"/>
      <dgm:spPr/>
    </dgm:pt>
    <dgm:pt modelId="{396AD438-0920-CE40-97AD-665CECC4A9FE}" type="pres">
      <dgm:prSet presAssocID="{22306665-6B0C-4381-9701-03B2A27B0704}" presName="horz1" presStyleCnt="0"/>
      <dgm:spPr/>
    </dgm:pt>
    <dgm:pt modelId="{7D1D5F92-EC8C-4748-84B4-50CBD8111AA0}" type="pres">
      <dgm:prSet presAssocID="{22306665-6B0C-4381-9701-03B2A27B0704}" presName="tx1" presStyleLbl="revTx" presStyleIdx="2" presStyleCnt="4"/>
      <dgm:spPr/>
    </dgm:pt>
    <dgm:pt modelId="{498CEBB6-64F8-0545-840F-E85903026FCE}" type="pres">
      <dgm:prSet presAssocID="{22306665-6B0C-4381-9701-03B2A27B0704}" presName="vert1" presStyleCnt="0"/>
      <dgm:spPr/>
    </dgm:pt>
    <dgm:pt modelId="{803CBF13-36DA-A84F-B72A-91A787F98E49}" type="pres">
      <dgm:prSet presAssocID="{1F362DE6-13F7-4B76-9ACE-3D01DB5D1DFC}" presName="vertSpace2a" presStyleCnt="0"/>
      <dgm:spPr/>
    </dgm:pt>
    <dgm:pt modelId="{763E0C9D-14D4-2843-9E02-BCACBFCBB1DC}" type="pres">
      <dgm:prSet presAssocID="{1F362DE6-13F7-4B76-9ACE-3D01DB5D1DFC}" presName="horz2" presStyleCnt="0"/>
      <dgm:spPr/>
    </dgm:pt>
    <dgm:pt modelId="{106EC700-AE59-B94B-BEF5-D95E188075FE}" type="pres">
      <dgm:prSet presAssocID="{1F362DE6-13F7-4B76-9ACE-3D01DB5D1DFC}" presName="horzSpace2" presStyleCnt="0"/>
      <dgm:spPr/>
    </dgm:pt>
    <dgm:pt modelId="{95808EEA-BFF7-FA40-8B4E-5D9519848AE8}" type="pres">
      <dgm:prSet presAssocID="{1F362DE6-13F7-4B76-9ACE-3D01DB5D1DFC}" presName="tx2" presStyleLbl="revTx" presStyleIdx="3" presStyleCnt="4"/>
      <dgm:spPr/>
    </dgm:pt>
    <dgm:pt modelId="{5D282980-8256-D54D-80C2-C7577E69FDFB}" type="pres">
      <dgm:prSet presAssocID="{1F362DE6-13F7-4B76-9ACE-3D01DB5D1DFC}" presName="vert2" presStyleCnt="0"/>
      <dgm:spPr/>
    </dgm:pt>
    <dgm:pt modelId="{6107052C-31C1-0C4A-8716-B60E39F09343}" type="pres">
      <dgm:prSet presAssocID="{1F362DE6-13F7-4B76-9ACE-3D01DB5D1DFC}" presName="thinLine2b" presStyleLbl="callout" presStyleIdx="1" presStyleCnt="2"/>
      <dgm:spPr/>
    </dgm:pt>
    <dgm:pt modelId="{EF2FAE76-5FC0-C448-A42A-3A64F949CD1E}" type="pres">
      <dgm:prSet presAssocID="{1F362DE6-13F7-4B76-9ACE-3D01DB5D1DFC}" presName="vertSpace2b" presStyleCnt="0"/>
      <dgm:spPr/>
    </dgm:pt>
  </dgm:ptLst>
  <dgm:cxnLst>
    <dgm:cxn modelId="{9FA77E21-0B19-C04D-8D35-944A81D014F9}" type="presOf" srcId="{E0EA3FA7-0200-459D-A1E1-DFC746F095ED}" destId="{7BA12371-149B-D641-A8E7-7691DB87BF06}" srcOrd="0" destOrd="0" presId="urn:microsoft.com/office/officeart/2008/layout/LinedLi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FCAEA15E-6C08-4940-A215-17F495746AF1}" type="presOf" srcId="{C4296442-2E5E-401F-9663-F2CD621FFEA3}" destId="{99172250-1682-D34E-843C-A35C45EBA578}" srcOrd="0" destOrd="0" presId="urn:microsoft.com/office/officeart/2008/layout/LinedList"/>
    <dgm:cxn modelId="{21C4F841-4550-C641-B022-E5A58C989081}" type="presOf" srcId="{22306665-6B0C-4381-9701-03B2A27B0704}" destId="{7D1D5F92-EC8C-4748-84B4-50CBD8111AA0}" srcOrd="0" destOrd="0" presId="urn:microsoft.com/office/officeart/2008/layout/LinedList"/>
    <dgm:cxn modelId="{36A96A74-5B03-B34F-879C-EEF4453DBAF2}" type="presOf" srcId="{E4C366C6-C16B-4035-ACE9-2F5B0BDB71F9}" destId="{568D2850-47B5-4440-85DB-D5C243E90623}" srcOrd="0" destOrd="0" presId="urn:microsoft.com/office/officeart/2008/layout/LinedList"/>
    <dgm:cxn modelId="{7D5A82A7-837B-9549-A0FC-5A5337260C0F}" type="presOf" srcId="{1F362DE6-13F7-4B76-9ACE-3D01DB5D1DFC}" destId="{95808EEA-BFF7-FA40-8B4E-5D9519848AE8}" srcOrd="0" destOrd="0" presId="urn:microsoft.com/office/officeart/2008/layout/LinedList"/>
    <dgm:cxn modelId="{0E456EC1-867F-4E17-BE5D-6929B7FBD68A}" srcId="{C4296442-2E5E-401F-9663-F2CD621FFEA3}" destId="{E0EA3FA7-0200-459D-A1E1-DFC746F095ED}" srcOrd="0" destOrd="0" parTransId="{B811C8F3-CBD7-4493-9C89-FECFA3D5FB05}" sibTransId="{9FB3DEFF-935B-4964-9A46-46BDBC209FB5}"/>
    <dgm:cxn modelId="{814A77FC-E895-40D3-949B-87DFE1E53515}" srcId="{22306665-6B0C-4381-9701-03B2A27B0704}" destId="{1F362DE6-13F7-4B76-9ACE-3D01DB5D1DFC}" srcOrd="0" destOrd="0" parTransId="{A37A754B-8326-4589-9E2E-38D519B3A6AD}" sibTransId="{F6005D56-38B7-45C7-9593-7198898A5E6B}"/>
    <dgm:cxn modelId="{7F22666A-F157-9D41-97ED-65E090D6E32C}" type="presParOf" srcId="{568D2850-47B5-4440-85DB-D5C243E90623}" destId="{A2A7C839-F469-4245-B5AE-A5F9EA0F78C3}" srcOrd="0" destOrd="0" presId="urn:microsoft.com/office/officeart/2008/layout/LinedList"/>
    <dgm:cxn modelId="{A54B9450-4751-AD44-A9EC-453C9A6F5F6F}" type="presParOf" srcId="{568D2850-47B5-4440-85DB-D5C243E90623}" destId="{5BB45255-6DC0-E246-9497-46772D121F3A}" srcOrd="1" destOrd="0" presId="urn:microsoft.com/office/officeart/2008/layout/LinedList"/>
    <dgm:cxn modelId="{B40305AC-19A8-1E49-AE43-CFB281D55712}" type="presParOf" srcId="{5BB45255-6DC0-E246-9497-46772D121F3A}" destId="{99172250-1682-D34E-843C-A35C45EBA578}" srcOrd="0" destOrd="0" presId="urn:microsoft.com/office/officeart/2008/layout/LinedList"/>
    <dgm:cxn modelId="{D66B466B-7BCD-8A44-96B8-1553845FCCBA}" type="presParOf" srcId="{5BB45255-6DC0-E246-9497-46772D121F3A}" destId="{20845EE5-5CD0-574E-9A30-1A4C225416E6}" srcOrd="1" destOrd="0" presId="urn:microsoft.com/office/officeart/2008/layout/LinedList"/>
    <dgm:cxn modelId="{6D3D59DC-13F1-A44F-815C-567745BFD9F4}" type="presParOf" srcId="{20845EE5-5CD0-574E-9A30-1A4C225416E6}" destId="{60F53551-FEBB-7E40-BBD6-208F322432BF}" srcOrd="0" destOrd="0" presId="urn:microsoft.com/office/officeart/2008/layout/LinedList"/>
    <dgm:cxn modelId="{BC3E4522-4BA6-6840-822E-980F6E325B5F}" type="presParOf" srcId="{20845EE5-5CD0-574E-9A30-1A4C225416E6}" destId="{7F6FE933-84D5-9145-9071-F9582ABFF310}" srcOrd="1" destOrd="0" presId="urn:microsoft.com/office/officeart/2008/layout/LinedList"/>
    <dgm:cxn modelId="{A37C648D-1F1E-7642-9DEF-457E80ABE68B}" type="presParOf" srcId="{7F6FE933-84D5-9145-9071-F9582ABFF310}" destId="{ABECC114-6164-4A4B-8DF6-32C402732DB7}" srcOrd="0" destOrd="0" presId="urn:microsoft.com/office/officeart/2008/layout/LinedList"/>
    <dgm:cxn modelId="{C30991C6-A1F1-7E4E-A719-7723B570FA9B}" type="presParOf" srcId="{7F6FE933-84D5-9145-9071-F9582ABFF310}" destId="{7BA12371-149B-D641-A8E7-7691DB87BF06}" srcOrd="1" destOrd="0" presId="urn:microsoft.com/office/officeart/2008/layout/LinedList"/>
    <dgm:cxn modelId="{FE33DEE4-B7EE-C84F-ADD0-E9F0248F4CB9}" type="presParOf" srcId="{7F6FE933-84D5-9145-9071-F9582ABFF310}" destId="{A80139B6-CE5E-5540-93A4-F902E30B682A}" srcOrd="2" destOrd="0" presId="urn:microsoft.com/office/officeart/2008/layout/LinedList"/>
    <dgm:cxn modelId="{7CC5FE1B-928F-104E-AE1B-D190A6BC3D70}" type="presParOf" srcId="{20845EE5-5CD0-574E-9A30-1A4C225416E6}" destId="{DE00663D-B8E5-5D4C-B904-980CF50AAE52}" srcOrd="2" destOrd="0" presId="urn:microsoft.com/office/officeart/2008/layout/LinedList"/>
    <dgm:cxn modelId="{53D2DBEC-6536-2442-8247-A22FFAB90E03}" type="presParOf" srcId="{20845EE5-5CD0-574E-9A30-1A4C225416E6}" destId="{5B1EF2D7-5E97-E046-B2F8-F6406A2F7FBC}" srcOrd="3" destOrd="0" presId="urn:microsoft.com/office/officeart/2008/layout/LinedList"/>
    <dgm:cxn modelId="{23E3D33B-9CAD-BC4F-BEF4-8ED051366970}" type="presParOf" srcId="{568D2850-47B5-4440-85DB-D5C243E90623}" destId="{B850DA63-5980-FC4B-BF2B-480CCF0F2877}" srcOrd="2" destOrd="0" presId="urn:microsoft.com/office/officeart/2008/layout/LinedList"/>
    <dgm:cxn modelId="{85F73847-D703-9A4F-B137-BA3D5A4BF0EA}" type="presParOf" srcId="{568D2850-47B5-4440-85DB-D5C243E90623}" destId="{396AD438-0920-CE40-97AD-665CECC4A9FE}" srcOrd="3" destOrd="0" presId="urn:microsoft.com/office/officeart/2008/layout/LinedList"/>
    <dgm:cxn modelId="{AEA34EF2-162D-434F-8F5D-C2BBF0796173}" type="presParOf" srcId="{396AD438-0920-CE40-97AD-665CECC4A9FE}" destId="{7D1D5F92-EC8C-4748-84B4-50CBD8111AA0}" srcOrd="0" destOrd="0" presId="urn:microsoft.com/office/officeart/2008/layout/LinedList"/>
    <dgm:cxn modelId="{D7746202-D940-1747-8A92-AD3DB9B5AE53}" type="presParOf" srcId="{396AD438-0920-CE40-97AD-665CECC4A9FE}" destId="{498CEBB6-64F8-0545-840F-E85903026FCE}" srcOrd="1" destOrd="0" presId="urn:microsoft.com/office/officeart/2008/layout/LinedList"/>
    <dgm:cxn modelId="{72C8A7EA-BE52-264E-B31C-F232C9F71A60}" type="presParOf" srcId="{498CEBB6-64F8-0545-840F-E85903026FCE}" destId="{803CBF13-36DA-A84F-B72A-91A787F98E49}" srcOrd="0" destOrd="0" presId="urn:microsoft.com/office/officeart/2008/layout/LinedList"/>
    <dgm:cxn modelId="{E5A66551-EE63-584B-AA85-6C9DCDC7F2CB}" type="presParOf" srcId="{498CEBB6-64F8-0545-840F-E85903026FCE}" destId="{763E0C9D-14D4-2843-9E02-BCACBFCBB1DC}" srcOrd="1" destOrd="0" presId="urn:microsoft.com/office/officeart/2008/layout/LinedList"/>
    <dgm:cxn modelId="{FBDEA4D1-BE78-8C4C-84DB-F0B6711E274B}" type="presParOf" srcId="{763E0C9D-14D4-2843-9E02-BCACBFCBB1DC}" destId="{106EC700-AE59-B94B-BEF5-D95E188075FE}" srcOrd="0" destOrd="0" presId="urn:microsoft.com/office/officeart/2008/layout/LinedList"/>
    <dgm:cxn modelId="{F8726140-AA70-4E41-82D5-E31C457E45C4}" type="presParOf" srcId="{763E0C9D-14D4-2843-9E02-BCACBFCBB1DC}" destId="{95808EEA-BFF7-FA40-8B4E-5D9519848AE8}" srcOrd="1" destOrd="0" presId="urn:microsoft.com/office/officeart/2008/layout/LinedList"/>
    <dgm:cxn modelId="{5C283EBA-9842-A24A-A763-16D7B402C997}" type="presParOf" srcId="{763E0C9D-14D4-2843-9E02-BCACBFCBB1DC}" destId="{5D282980-8256-D54D-80C2-C7577E69FDFB}" srcOrd="2" destOrd="0" presId="urn:microsoft.com/office/officeart/2008/layout/LinedList"/>
    <dgm:cxn modelId="{3B4693FD-96CA-5649-82E5-FCC0EBEB2729}" type="presParOf" srcId="{498CEBB6-64F8-0545-840F-E85903026FCE}" destId="{6107052C-31C1-0C4A-8716-B60E39F09343}" srcOrd="2" destOrd="0" presId="urn:microsoft.com/office/officeart/2008/layout/LinedList"/>
    <dgm:cxn modelId="{5DC445AD-C9F1-9847-BEC4-F38A1444BDC0}" type="presParOf" srcId="{498CEBB6-64F8-0545-840F-E85903026FCE}" destId="{EF2FAE76-5FC0-C448-A42A-3A64F949CD1E}"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773CFC-528C-44B6-896E-089DFAAC2390}"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A0EEE050-6042-4AD5-825E-2C07C248531E}">
      <dgm:prSet phldrT="[Text]" custT="1"/>
      <dgm:spPr/>
      <dgm:t>
        <a:bodyPr/>
        <a:lstStyle/>
        <a:p>
          <a:r>
            <a:rPr lang="en-US" sz="2400"/>
            <a:t>Reduce time spent by Police Officers &amp; PCSO’s at police stations</a:t>
          </a:r>
          <a:endParaRPr lang="en-US" sz="2400" dirty="0"/>
        </a:p>
      </dgm:t>
    </dgm:pt>
    <dgm:pt modelId="{AE1162ED-160A-48D8-90DE-6FB3B0CDF28C}" type="parTrans" cxnId="{EC267321-A538-4975-B518-3765AAC4095A}">
      <dgm:prSet/>
      <dgm:spPr/>
      <dgm:t>
        <a:bodyPr/>
        <a:lstStyle/>
        <a:p>
          <a:endParaRPr lang="en-US"/>
        </a:p>
      </dgm:t>
    </dgm:pt>
    <dgm:pt modelId="{CBFE73D6-5264-41E0-A5B2-E55291158FA2}" type="sibTrans" cxnId="{EC267321-A538-4975-B518-3765AAC4095A}">
      <dgm:prSet/>
      <dgm:spPr/>
      <dgm:t>
        <a:bodyPr/>
        <a:lstStyle/>
        <a:p>
          <a:endParaRPr lang="en-US"/>
        </a:p>
      </dgm:t>
    </dgm:pt>
    <dgm:pt modelId="{4A61721A-9605-46F9-AFDF-6020F6AF7650}">
      <dgm:prSet phldrT="[Text]" custT="1"/>
      <dgm:spPr/>
      <dgm:t>
        <a:bodyPr/>
        <a:lstStyle/>
        <a:p>
          <a:r>
            <a:rPr lang="en-US" sz="2400"/>
            <a:t>Increased visibility of policing teams</a:t>
          </a:r>
          <a:endParaRPr lang="en-US" sz="2400" dirty="0"/>
        </a:p>
      </dgm:t>
    </dgm:pt>
    <dgm:pt modelId="{B8D9DC7A-E512-42B9-82DE-6FBE06E1E93F}" type="parTrans" cxnId="{5A4515DA-97CD-4BD8-BFD8-65C798EC3FB1}">
      <dgm:prSet/>
      <dgm:spPr/>
      <dgm:t>
        <a:bodyPr/>
        <a:lstStyle/>
        <a:p>
          <a:endParaRPr lang="en-US"/>
        </a:p>
      </dgm:t>
    </dgm:pt>
    <dgm:pt modelId="{38B96AE1-79A5-4838-A26A-170AC9475C01}" type="sibTrans" cxnId="{5A4515DA-97CD-4BD8-BFD8-65C798EC3FB1}">
      <dgm:prSet/>
      <dgm:spPr/>
      <dgm:t>
        <a:bodyPr/>
        <a:lstStyle/>
        <a:p>
          <a:endParaRPr lang="en-US"/>
        </a:p>
      </dgm:t>
    </dgm:pt>
    <dgm:pt modelId="{E4574B42-BC4A-4F9E-9331-DA2B65B90BE8}">
      <dgm:prSet phldrT="[Text]" custT="1"/>
      <dgm:spPr/>
      <dgm:t>
        <a:bodyPr/>
        <a:lstStyle/>
        <a:p>
          <a:r>
            <a:rPr lang="en-US" sz="2400"/>
            <a:t>Ease of contact between the community &amp; policing teams</a:t>
          </a:r>
          <a:endParaRPr lang="en-US" sz="2400" dirty="0"/>
        </a:p>
      </dgm:t>
    </dgm:pt>
    <dgm:pt modelId="{DF316062-D122-4E9F-83E2-5BEC0263B478}" type="parTrans" cxnId="{53ABE421-CBAF-45B6-88D1-8CE9AC61689C}">
      <dgm:prSet/>
      <dgm:spPr/>
      <dgm:t>
        <a:bodyPr/>
        <a:lstStyle/>
        <a:p>
          <a:endParaRPr lang="en-US"/>
        </a:p>
      </dgm:t>
    </dgm:pt>
    <dgm:pt modelId="{334E0E79-7A1A-4AE1-921D-73C1FB0E8BC7}" type="sibTrans" cxnId="{53ABE421-CBAF-45B6-88D1-8CE9AC61689C}">
      <dgm:prSet/>
      <dgm:spPr/>
      <dgm:t>
        <a:bodyPr/>
        <a:lstStyle/>
        <a:p>
          <a:endParaRPr lang="en-US"/>
        </a:p>
      </dgm:t>
    </dgm:pt>
    <dgm:pt modelId="{E0091071-F355-491F-848A-5FADD80F8EE4}">
      <dgm:prSet phldrT="[Text]" custT="1"/>
      <dgm:spPr/>
      <dgm:t>
        <a:bodyPr/>
        <a:lstStyle/>
        <a:p>
          <a:r>
            <a:rPr lang="en-US" sz="2400"/>
            <a:t>Increased effectiveness by improved access to policing info &amp; intel</a:t>
          </a:r>
          <a:endParaRPr lang="en-US" sz="2400" dirty="0"/>
        </a:p>
      </dgm:t>
    </dgm:pt>
    <dgm:pt modelId="{FF8781CF-A6EA-4F07-910F-5BF0D9DB596B}" type="parTrans" cxnId="{ECB209F8-9097-4851-9AFC-1B3536942A6E}">
      <dgm:prSet/>
      <dgm:spPr/>
      <dgm:t>
        <a:bodyPr/>
        <a:lstStyle/>
        <a:p>
          <a:endParaRPr lang="en-US"/>
        </a:p>
      </dgm:t>
    </dgm:pt>
    <dgm:pt modelId="{CB9F8BE5-980A-4DD8-9A2C-799A68A92786}" type="sibTrans" cxnId="{ECB209F8-9097-4851-9AFC-1B3536942A6E}">
      <dgm:prSet/>
      <dgm:spPr/>
      <dgm:t>
        <a:bodyPr/>
        <a:lstStyle/>
        <a:p>
          <a:endParaRPr lang="en-US"/>
        </a:p>
      </dgm:t>
    </dgm:pt>
    <dgm:pt modelId="{D958EADC-4A1D-4D3D-B028-1B37C4301B40}">
      <dgm:prSet phldrT="[Text]" custT="1"/>
      <dgm:spPr/>
      <dgm:t>
        <a:bodyPr/>
        <a:lstStyle/>
        <a:p>
          <a:r>
            <a:rPr lang="en-US" sz="2300" dirty="0"/>
            <a:t>Ability to record details at the scene of an incident &amp; update systems </a:t>
          </a:r>
          <a:br>
            <a:rPr lang="en-US" sz="2300" dirty="0"/>
          </a:br>
          <a:r>
            <a:rPr lang="en-US" sz="2300" dirty="0"/>
            <a:t>‘live time’</a:t>
          </a:r>
        </a:p>
      </dgm:t>
    </dgm:pt>
    <dgm:pt modelId="{1F33D124-FE28-4C84-9386-0E8E9BE8F2DA}" type="parTrans" cxnId="{8E1C576D-A8C1-4D28-BD05-2254870574C5}">
      <dgm:prSet/>
      <dgm:spPr/>
      <dgm:t>
        <a:bodyPr/>
        <a:lstStyle/>
        <a:p>
          <a:endParaRPr lang="en-US"/>
        </a:p>
      </dgm:t>
    </dgm:pt>
    <dgm:pt modelId="{C004B961-04AF-47FB-9CFA-7AE53E51EC39}" type="sibTrans" cxnId="{8E1C576D-A8C1-4D28-BD05-2254870574C5}">
      <dgm:prSet/>
      <dgm:spPr/>
      <dgm:t>
        <a:bodyPr/>
        <a:lstStyle/>
        <a:p>
          <a:endParaRPr lang="en-US"/>
        </a:p>
      </dgm:t>
    </dgm:pt>
    <dgm:pt modelId="{382B824F-4A67-4BC5-9A77-E36AE24151FB}">
      <dgm:prSet phldrT="[Text]" custT="1"/>
      <dgm:spPr/>
      <dgm:t>
        <a:bodyPr/>
        <a:lstStyle/>
        <a:p>
          <a:r>
            <a:rPr lang="en-US" sz="2400"/>
            <a:t>Professionalise the delivery of what we do</a:t>
          </a:r>
          <a:endParaRPr lang="en-US" sz="2400" dirty="0"/>
        </a:p>
      </dgm:t>
    </dgm:pt>
    <dgm:pt modelId="{C6C976DF-BD1F-4D91-AD7F-EC6999A60175}" type="parTrans" cxnId="{495BA307-BF87-4C77-A7DE-E78D98D85352}">
      <dgm:prSet/>
      <dgm:spPr/>
      <dgm:t>
        <a:bodyPr/>
        <a:lstStyle/>
        <a:p>
          <a:endParaRPr lang="en-US"/>
        </a:p>
      </dgm:t>
    </dgm:pt>
    <dgm:pt modelId="{9BC24163-F084-4ADE-9D73-A76C922ECE75}" type="sibTrans" cxnId="{495BA307-BF87-4C77-A7DE-E78D98D85352}">
      <dgm:prSet/>
      <dgm:spPr/>
      <dgm:t>
        <a:bodyPr/>
        <a:lstStyle/>
        <a:p>
          <a:endParaRPr lang="en-US"/>
        </a:p>
      </dgm:t>
    </dgm:pt>
    <dgm:pt modelId="{6DB4078F-C0AD-4000-AA2D-5BE132A7CAD8}">
      <dgm:prSet phldrT="[Text]" custT="1"/>
      <dgm:spPr/>
      <dgm:t>
        <a:bodyPr/>
        <a:lstStyle/>
        <a:p>
          <a:r>
            <a:rPr lang="en-US" sz="2400"/>
            <a:t>Increase public confidence &amp; satisfaction</a:t>
          </a:r>
          <a:endParaRPr lang="en-US" sz="2400" dirty="0"/>
        </a:p>
      </dgm:t>
    </dgm:pt>
    <dgm:pt modelId="{4429BD0F-5C99-4365-A764-380A4C117B66}" type="parTrans" cxnId="{326EA374-6A35-49D4-A50E-93E0D70BE4D9}">
      <dgm:prSet/>
      <dgm:spPr/>
      <dgm:t>
        <a:bodyPr/>
        <a:lstStyle/>
        <a:p>
          <a:endParaRPr lang="en-US"/>
        </a:p>
      </dgm:t>
    </dgm:pt>
    <dgm:pt modelId="{18756FCF-2059-4B89-BAA0-AEB9731F9B83}" type="sibTrans" cxnId="{326EA374-6A35-49D4-A50E-93E0D70BE4D9}">
      <dgm:prSet/>
      <dgm:spPr/>
      <dgm:t>
        <a:bodyPr/>
        <a:lstStyle/>
        <a:p>
          <a:endParaRPr lang="en-US"/>
        </a:p>
      </dgm:t>
    </dgm:pt>
    <dgm:pt modelId="{B05FFC22-2662-C440-AA55-5FEC14CFDEFC}" type="pres">
      <dgm:prSet presAssocID="{BA773CFC-528C-44B6-896E-089DFAAC2390}" presName="vert0" presStyleCnt="0">
        <dgm:presLayoutVars>
          <dgm:dir/>
          <dgm:animOne val="branch"/>
          <dgm:animLvl val="lvl"/>
        </dgm:presLayoutVars>
      </dgm:prSet>
      <dgm:spPr/>
    </dgm:pt>
    <dgm:pt modelId="{D1FABA42-504C-374D-BC0C-0DF0FA316040}" type="pres">
      <dgm:prSet presAssocID="{A0EEE050-6042-4AD5-825E-2C07C248531E}" presName="thickLine" presStyleLbl="alignNode1" presStyleIdx="0" presStyleCnt="7"/>
      <dgm:spPr/>
    </dgm:pt>
    <dgm:pt modelId="{53D4EEBF-400A-944A-B2C3-3F5BDADEEFB5}" type="pres">
      <dgm:prSet presAssocID="{A0EEE050-6042-4AD5-825E-2C07C248531E}" presName="horz1" presStyleCnt="0"/>
      <dgm:spPr/>
    </dgm:pt>
    <dgm:pt modelId="{6707CA98-3250-5240-9DB4-F2C9BC44558A}" type="pres">
      <dgm:prSet presAssocID="{A0EEE050-6042-4AD5-825E-2C07C248531E}" presName="tx1" presStyleLbl="revTx" presStyleIdx="0" presStyleCnt="7"/>
      <dgm:spPr/>
    </dgm:pt>
    <dgm:pt modelId="{7D14E12E-2936-254F-9B81-19283B076EDC}" type="pres">
      <dgm:prSet presAssocID="{A0EEE050-6042-4AD5-825E-2C07C248531E}" presName="vert1" presStyleCnt="0"/>
      <dgm:spPr/>
    </dgm:pt>
    <dgm:pt modelId="{F78541D1-5827-0449-8E0C-D4D8F99A5E24}" type="pres">
      <dgm:prSet presAssocID="{4A61721A-9605-46F9-AFDF-6020F6AF7650}" presName="thickLine" presStyleLbl="alignNode1" presStyleIdx="1" presStyleCnt="7"/>
      <dgm:spPr/>
    </dgm:pt>
    <dgm:pt modelId="{8BAA557B-A560-0448-843D-188928D57927}" type="pres">
      <dgm:prSet presAssocID="{4A61721A-9605-46F9-AFDF-6020F6AF7650}" presName="horz1" presStyleCnt="0"/>
      <dgm:spPr/>
    </dgm:pt>
    <dgm:pt modelId="{2C103EE3-CB28-9B4A-905A-7A4A05D1284D}" type="pres">
      <dgm:prSet presAssocID="{4A61721A-9605-46F9-AFDF-6020F6AF7650}" presName="tx1" presStyleLbl="revTx" presStyleIdx="1" presStyleCnt="7"/>
      <dgm:spPr/>
    </dgm:pt>
    <dgm:pt modelId="{25679D94-8B14-3746-B89B-13EC9A22ABEA}" type="pres">
      <dgm:prSet presAssocID="{4A61721A-9605-46F9-AFDF-6020F6AF7650}" presName="vert1" presStyleCnt="0"/>
      <dgm:spPr/>
    </dgm:pt>
    <dgm:pt modelId="{988E9945-6C7D-A841-81E6-98325EDCD436}" type="pres">
      <dgm:prSet presAssocID="{E4574B42-BC4A-4F9E-9331-DA2B65B90BE8}" presName="thickLine" presStyleLbl="alignNode1" presStyleIdx="2" presStyleCnt="7"/>
      <dgm:spPr/>
    </dgm:pt>
    <dgm:pt modelId="{DD3EB6A2-98E9-454D-B0FB-9F73FDC57744}" type="pres">
      <dgm:prSet presAssocID="{E4574B42-BC4A-4F9E-9331-DA2B65B90BE8}" presName="horz1" presStyleCnt="0"/>
      <dgm:spPr/>
    </dgm:pt>
    <dgm:pt modelId="{67EBFDCE-FB15-064E-AB19-4A902B2488C6}" type="pres">
      <dgm:prSet presAssocID="{E4574B42-BC4A-4F9E-9331-DA2B65B90BE8}" presName="tx1" presStyleLbl="revTx" presStyleIdx="2" presStyleCnt="7"/>
      <dgm:spPr/>
    </dgm:pt>
    <dgm:pt modelId="{EC70C507-66AD-144A-A0EF-E54BDA114058}" type="pres">
      <dgm:prSet presAssocID="{E4574B42-BC4A-4F9E-9331-DA2B65B90BE8}" presName="vert1" presStyleCnt="0"/>
      <dgm:spPr/>
    </dgm:pt>
    <dgm:pt modelId="{BDC46C4C-6882-AB4E-8884-3F048669B802}" type="pres">
      <dgm:prSet presAssocID="{E0091071-F355-491F-848A-5FADD80F8EE4}" presName="thickLine" presStyleLbl="alignNode1" presStyleIdx="3" presStyleCnt="7"/>
      <dgm:spPr/>
    </dgm:pt>
    <dgm:pt modelId="{AC074E8E-925C-4944-9698-4425F2C9631D}" type="pres">
      <dgm:prSet presAssocID="{E0091071-F355-491F-848A-5FADD80F8EE4}" presName="horz1" presStyleCnt="0"/>
      <dgm:spPr/>
    </dgm:pt>
    <dgm:pt modelId="{C1E93063-9EA1-1B44-B51D-DC6DAF8842A8}" type="pres">
      <dgm:prSet presAssocID="{E0091071-F355-491F-848A-5FADD80F8EE4}" presName="tx1" presStyleLbl="revTx" presStyleIdx="3" presStyleCnt="7"/>
      <dgm:spPr/>
    </dgm:pt>
    <dgm:pt modelId="{925FD5EA-6BD9-E745-9636-F7974A447657}" type="pres">
      <dgm:prSet presAssocID="{E0091071-F355-491F-848A-5FADD80F8EE4}" presName="vert1" presStyleCnt="0"/>
      <dgm:spPr/>
    </dgm:pt>
    <dgm:pt modelId="{8CCE898D-3A8A-E04D-A346-2D47FAE9CED8}" type="pres">
      <dgm:prSet presAssocID="{D958EADC-4A1D-4D3D-B028-1B37C4301B40}" presName="thickLine" presStyleLbl="alignNode1" presStyleIdx="4" presStyleCnt="7"/>
      <dgm:spPr/>
    </dgm:pt>
    <dgm:pt modelId="{133B99E6-DDA9-1E49-9DE6-F8AFDB2EDA66}" type="pres">
      <dgm:prSet presAssocID="{D958EADC-4A1D-4D3D-B028-1B37C4301B40}" presName="horz1" presStyleCnt="0"/>
      <dgm:spPr/>
    </dgm:pt>
    <dgm:pt modelId="{2179CCAE-7AC5-7047-BAD5-144D32E4AB88}" type="pres">
      <dgm:prSet presAssocID="{D958EADC-4A1D-4D3D-B028-1B37C4301B40}" presName="tx1" presStyleLbl="revTx" presStyleIdx="4" presStyleCnt="7"/>
      <dgm:spPr/>
    </dgm:pt>
    <dgm:pt modelId="{97A1CE73-A96A-544F-8C9D-B9677D5A1673}" type="pres">
      <dgm:prSet presAssocID="{D958EADC-4A1D-4D3D-B028-1B37C4301B40}" presName="vert1" presStyleCnt="0"/>
      <dgm:spPr/>
    </dgm:pt>
    <dgm:pt modelId="{0A63F0F7-7745-D344-87DE-FEB427985BE1}" type="pres">
      <dgm:prSet presAssocID="{382B824F-4A67-4BC5-9A77-E36AE24151FB}" presName="thickLine" presStyleLbl="alignNode1" presStyleIdx="5" presStyleCnt="7"/>
      <dgm:spPr/>
    </dgm:pt>
    <dgm:pt modelId="{09A14B44-4E23-164E-9C7B-EC3E87576F06}" type="pres">
      <dgm:prSet presAssocID="{382B824F-4A67-4BC5-9A77-E36AE24151FB}" presName="horz1" presStyleCnt="0"/>
      <dgm:spPr/>
    </dgm:pt>
    <dgm:pt modelId="{6FAE1DD6-275E-6546-87C6-C0572C07E985}" type="pres">
      <dgm:prSet presAssocID="{382B824F-4A67-4BC5-9A77-E36AE24151FB}" presName="tx1" presStyleLbl="revTx" presStyleIdx="5" presStyleCnt="7"/>
      <dgm:spPr/>
    </dgm:pt>
    <dgm:pt modelId="{6F34D0A4-CDF7-0C4A-80A5-641AD829C292}" type="pres">
      <dgm:prSet presAssocID="{382B824F-4A67-4BC5-9A77-E36AE24151FB}" presName="vert1" presStyleCnt="0"/>
      <dgm:spPr/>
    </dgm:pt>
    <dgm:pt modelId="{665E866C-88A8-1A4A-AB49-019824FEF049}" type="pres">
      <dgm:prSet presAssocID="{6DB4078F-C0AD-4000-AA2D-5BE132A7CAD8}" presName="thickLine" presStyleLbl="alignNode1" presStyleIdx="6" presStyleCnt="7"/>
      <dgm:spPr/>
    </dgm:pt>
    <dgm:pt modelId="{585FC6C6-8F14-5248-9896-4D7049AB6D58}" type="pres">
      <dgm:prSet presAssocID="{6DB4078F-C0AD-4000-AA2D-5BE132A7CAD8}" presName="horz1" presStyleCnt="0"/>
      <dgm:spPr/>
    </dgm:pt>
    <dgm:pt modelId="{27CAD0E4-BDFA-9B4A-A010-6917DD47A2F1}" type="pres">
      <dgm:prSet presAssocID="{6DB4078F-C0AD-4000-AA2D-5BE132A7CAD8}" presName="tx1" presStyleLbl="revTx" presStyleIdx="6" presStyleCnt="7"/>
      <dgm:spPr/>
    </dgm:pt>
    <dgm:pt modelId="{DFA44518-4170-EF47-AC03-6F8C27A07031}" type="pres">
      <dgm:prSet presAssocID="{6DB4078F-C0AD-4000-AA2D-5BE132A7CAD8}" presName="vert1" presStyleCnt="0"/>
      <dgm:spPr/>
    </dgm:pt>
  </dgm:ptLst>
  <dgm:cxnLst>
    <dgm:cxn modelId="{495BA307-BF87-4C77-A7DE-E78D98D85352}" srcId="{BA773CFC-528C-44B6-896E-089DFAAC2390}" destId="{382B824F-4A67-4BC5-9A77-E36AE24151FB}" srcOrd="5" destOrd="0" parTransId="{C6C976DF-BD1F-4D91-AD7F-EC6999A60175}" sibTransId="{9BC24163-F084-4ADE-9D73-A76C922ECE75}"/>
    <dgm:cxn modelId="{A883EB12-1B13-E44A-8B2B-17C1EA562D6F}" type="presOf" srcId="{E0091071-F355-491F-848A-5FADD80F8EE4}" destId="{C1E93063-9EA1-1B44-B51D-DC6DAF8842A8}" srcOrd="0" destOrd="0" presId="urn:microsoft.com/office/officeart/2008/layout/LinedList"/>
    <dgm:cxn modelId="{C4540014-3FCB-5241-A3DF-1A5E03FC15F9}" type="presOf" srcId="{382B824F-4A67-4BC5-9A77-E36AE24151FB}" destId="{6FAE1DD6-275E-6546-87C6-C0572C07E985}" srcOrd="0" destOrd="0" presId="urn:microsoft.com/office/officeart/2008/layout/LinedList"/>
    <dgm:cxn modelId="{2E12A718-D289-454B-AAF3-DF12BA8299DF}" type="presOf" srcId="{D958EADC-4A1D-4D3D-B028-1B37C4301B40}" destId="{2179CCAE-7AC5-7047-BAD5-144D32E4AB88}" srcOrd="0" destOrd="0" presId="urn:microsoft.com/office/officeart/2008/layout/LinedList"/>
    <dgm:cxn modelId="{EC267321-A538-4975-B518-3765AAC4095A}" srcId="{BA773CFC-528C-44B6-896E-089DFAAC2390}" destId="{A0EEE050-6042-4AD5-825E-2C07C248531E}" srcOrd="0" destOrd="0" parTransId="{AE1162ED-160A-48D8-90DE-6FB3B0CDF28C}" sibTransId="{CBFE73D6-5264-41E0-A5B2-E55291158FA2}"/>
    <dgm:cxn modelId="{53ABE421-CBAF-45B6-88D1-8CE9AC61689C}" srcId="{BA773CFC-528C-44B6-896E-089DFAAC2390}" destId="{E4574B42-BC4A-4F9E-9331-DA2B65B90BE8}" srcOrd="2" destOrd="0" parTransId="{DF316062-D122-4E9F-83E2-5BEC0263B478}" sibTransId="{334E0E79-7A1A-4AE1-921D-73C1FB0E8BC7}"/>
    <dgm:cxn modelId="{70F62235-7821-8549-BCA7-764C86436D80}" type="presOf" srcId="{6DB4078F-C0AD-4000-AA2D-5BE132A7CAD8}" destId="{27CAD0E4-BDFA-9B4A-A010-6917DD47A2F1}" srcOrd="0" destOrd="0" presId="urn:microsoft.com/office/officeart/2008/layout/LinedList"/>
    <dgm:cxn modelId="{C0B47240-2475-244D-A0C9-99EC4A4569AD}" type="presOf" srcId="{A0EEE050-6042-4AD5-825E-2C07C248531E}" destId="{6707CA98-3250-5240-9DB4-F2C9BC44558A}" srcOrd="0" destOrd="0" presId="urn:microsoft.com/office/officeart/2008/layout/LinedList"/>
    <dgm:cxn modelId="{8E1C576D-A8C1-4D28-BD05-2254870574C5}" srcId="{BA773CFC-528C-44B6-896E-089DFAAC2390}" destId="{D958EADC-4A1D-4D3D-B028-1B37C4301B40}" srcOrd="4" destOrd="0" parTransId="{1F33D124-FE28-4C84-9386-0E8E9BE8F2DA}" sibTransId="{C004B961-04AF-47FB-9CFA-7AE53E51EC39}"/>
    <dgm:cxn modelId="{326EA374-6A35-49D4-A50E-93E0D70BE4D9}" srcId="{BA773CFC-528C-44B6-896E-089DFAAC2390}" destId="{6DB4078F-C0AD-4000-AA2D-5BE132A7CAD8}" srcOrd="6" destOrd="0" parTransId="{4429BD0F-5C99-4365-A764-380A4C117B66}" sibTransId="{18756FCF-2059-4B89-BAA0-AEB9731F9B83}"/>
    <dgm:cxn modelId="{ED13537B-0877-CC4F-A375-DCD290BB50F8}" type="presOf" srcId="{BA773CFC-528C-44B6-896E-089DFAAC2390}" destId="{B05FFC22-2662-C440-AA55-5FEC14CFDEFC}" srcOrd="0" destOrd="0" presId="urn:microsoft.com/office/officeart/2008/layout/LinedList"/>
    <dgm:cxn modelId="{65EC5C7F-F887-CC4B-9B5B-EF62D7CEB228}" type="presOf" srcId="{E4574B42-BC4A-4F9E-9331-DA2B65B90BE8}" destId="{67EBFDCE-FB15-064E-AB19-4A902B2488C6}" srcOrd="0" destOrd="0" presId="urn:microsoft.com/office/officeart/2008/layout/LinedList"/>
    <dgm:cxn modelId="{095E76D2-E561-ED45-B07F-37BE55BCB3DE}" type="presOf" srcId="{4A61721A-9605-46F9-AFDF-6020F6AF7650}" destId="{2C103EE3-CB28-9B4A-905A-7A4A05D1284D}" srcOrd="0" destOrd="0" presId="urn:microsoft.com/office/officeart/2008/layout/LinedList"/>
    <dgm:cxn modelId="{5A4515DA-97CD-4BD8-BFD8-65C798EC3FB1}" srcId="{BA773CFC-528C-44B6-896E-089DFAAC2390}" destId="{4A61721A-9605-46F9-AFDF-6020F6AF7650}" srcOrd="1" destOrd="0" parTransId="{B8D9DC7A-E512-42B9-82DE-6FBE06E1E93F}" sibTransId="{38B96AE1-79A5-4838-A26A-170AC9475C01}"/>
    <dgm:cxn modelId="{ECB209F8-9097-4851-9AFC-1B3536942A6E}" srcId="{BA773CFC-528C-44B6-896E-089DFAAC2390}" destId="{E0091071-F355-491F-848A-5FADD80F8EE4}" srcOrd="3" destOrd="0" parTransId="{FF8781CF-A6EA-4F07-910F-5BF0D9DB596B}" sibTransId="{CB9F8BE5-980A-4DD8-9A2C-799A68A92786}"/>
    <dgm:cxn modelId="{E17C118F-4A03-0A45-B5CD-5988DECA7CD1}" type="presParOf" srcId="{B05FFC22-2662-C440-AA55-5FEC14CFDEFC}" destId="{D1FABA42-504C-374D-BC0C-0DF0FA316040}" srcOrd="0" destOrd="0" presId="urn:microsoft.com/office/officeart/2008/layout/LinedList"/>
    <dgm:cxn modelId="{C47569F2-76B3-1347-B330-68EB8C660141}" type="presParOf" srcId="{B05FFC22-2662-C440-AA55-5FEC14CFDEFC}" destId="{53D4EEBF-400A-944A-B2C3-3F5BDADEEFB5}" srcOrd="1" destOrd="0" presId="urn:microsoft.com/office/officeart/2008/layout/LinedList"/>
    <dgm:cxn modelId="{66ABDE77-5550-D448-99DA-3A9FF6B4E2BA}" type="presParOf" srcId="{53D4EEBF-400A-944A-B2C3-3F5BDADEEFB5}" destId="{6707CA98-3250-5240-9DB4-F2C9BC44558A}" srcOrd="0" destOrd="0" presId="urn:microsoft.com/office/officeart/2008/layout/LinedList"/>
    <dgm:cxn modelId="{3C4711C2-58F8-0A4B-9F5B-810B8DE72C16}" type="presParOf" srcId="{53D4EEBF-400A-944A-B2C3-3F5BDADEEFB5}" destId="{7D14E12E-2936-254F-9B81-19283B076EDC}" srcOrd="1" destOrd="0" presId="urn:microsoft.com/office/officeart/2008/layout/LinedList"/>
    <dgm:cxn modelId="{A1926BDA-019D-404D-87AE-3784A30099DB}" type="presParOf" srcId="{B05FFC22-2662-C440-AA55-5FEC14CFDEFC}" destId="{F78541D1-5827-0449-8E0C-D4D8F99A5E24}" srcOrd="2" destOrd="0" presId="urn:microsoft.com/office/officeart/2008/layout/LinedList"/>
    <dgm:cxn modelId="{A12AC322-86BB-A84C-AF29-AC3AEC0750EC}" type="presParOf" srcId="{B05FFC22-2662-C440-AA55-5FEC14CFDEFC}" destId="{8BAA557B-A560-0448-843D-188928D57927}" srcOrd="3" destOrd="0" presId="urn:microsoft.com/office/officeart/2008/layout/LinedList"/>
    <dgm:cxn modelId="{E95D09B6-ECE3-C249-A364-9F53C92154B1}" type="presParOf" srcId="{8BAA557B-A560-0448-843D-188928D57927}" destId="{2C103EE3-CB28-9B4A-905A-7A4A05D1284D}" srcOrd="0" destOrd="0" presId="urn:microsoft.com/office/officeart/2008/layout/LinedList"/>
    <dgm:cxn modelId="{991E902F-5517-8348-82F2-E71335A76406}" type="presParOf" srcId="{8BAA557B-A560-0448-843D-188928D57927}" destId="{25679D94-8B14-3746-B89B-13EC9A22ABEA}" srcOrd="1" destOrd="0" presId="urn:microsoft.com/office/officeart/2008/layout/LinedList"/>
    <dgm:cxn modelId="{52806330-0DE5-5947-8CFF-C0FA6EC8BD79}" type="presParOf" srcId="{B05FFC22-2662-C440-AA55-5FEC14CFDEFC}" destId="{988E9945-6C7D-A841-81E6-98325EDCD436}" srcOrd="4" destOrd="0" presId="urn:microsoft.com/office/officeart/2008/layout/LinedList"/>
    <dgm:cxn modelId="{395F6B1B-3584-8B45-BAE6-E6ECC36507D8}" type="presParOf" srcId="{B05FFC22-2662-C440-AA55-5FEC14CFDEFC}" destId="{DD3EB6A2-98E9-454D-B0FB-9F73FDC57744}" srcOrd="5" destOrd="0" presId="urn:microsoft.com/office/officeart/2008/layout/LinedList"/>
    <dgm:cxn modelId="{CF1A2A63-EEE2-B04E-8C2A-2418D881C3A9}" type="presParOf" srcId="{DD3EB6A2-98E9-454D-B0FB-9F73FDC57744}" destId="{67EBFDCE-FB15-064E-AB19-4A902B2488C6}" srcOrd="0" destOrd="0" presId="urn:microsoft.com/office/officeart/2008/layout/LinedList"/>
    <dgm:cxn modelId="{FD9D2B4C-58D5-1248-A426-2D2440653DD8}" type="presParOf" srcId="{DD3EB6A2-98E9-454D-B0FB-9F73FDC57744}" destId="{EC70C507-66AD-144A-A0EF-E54BDA114058}" srcOrd="1" destOrd="0" presId="urn:microsoft.com/office/officeart/2008/layout/LinedList"/>
    <dgm:cxn modelId="{AB97E7A7-2EF8-6541-B347-8ED3151570CB}" type="presParOf" srcId="{B05FFC22-2662-C440-AA55-5FEC14CFDEFC}" destId="{BDC46C4C-6882-AB4E-8884-3F048669B802}" srcOrd="6" destOrd="0" presId="urn:microsoft.com/office/officeart/2008/layout/LinedList"/>
    <dgm:cxn modelId="{204DB764-BD17-FB4C-8A76-309632A3AED9}" type="presParOf" srcId="{B05FFC22-2662-C440-AA55-5FEC14CFDEFC}" destId="{AC074E8E-925C-4944-9698-4425F2C9631D}" srcOrd="7" destOrd="0" presId="urn:microsoft.com/office/officeart/2008/layout/LinedList"/>
    <dgm:cxn modelId="{5E6CA8D9-A914-2E42-8392-79A4C9A4554C}" type="presParOf" srcId="{AC074E8E-925C-4944-9698-4425F2C9631D}" destId="{C1E93063-9EA1-1B44-B51D-DC6DAF8842A8}" srcOrd="0" destOrd="0" presId="urn:microsoft.com/office/officeart/2008/layout/LinedList"/>
    <dgm:cxn modelId="{FC6A7163-451A-0C40-8550-267BC5336F10}" type="presParOf" srcId="{AC074E8E-925C-4944-9698-4425F2C9631D}" destId="{925FD5EA-6BD9-E745-9636-F7974A447657}" srcOrd="1" destOrd="0" presId="urn:microsoft.com/office/officeart/2008/layout/LinedList"/>
    <dgm:cxn modelId="{8A1B9EE3-E925-594F-A357-7D5840077886}" type="presParOf" srcId="{B05FFC22-2662-C440-AA55-5FEC14CFDEFC}" destId="{8CCE898D-3A8A-E04D-A346-2D47FAE9CED8}" srcOrd="8" destOrd="0" presId="urn:microsoft.com/office/officeart/2008/layout/LinedList"/>
    <dgm:cxn modelId="{1BCD0705-AD8F-464B-BE2E-38502140D87D}" type="presParOf" srcId="{B05FFC22-2662-C440-AA55-5FEC14CFDEFC}" destId="{133B99E6-DDA9-1E49-9DE6-F8AFDB2EDA66}" srcOrd="9" destOrd="0" presId="urn:microsoft.com/office/officeart/2008/layout/LinedList"/>
    <dgm:cxn modelId="{49DB03EA-CA43-E24C-A527-F445CB1BC6A0}" type="presParOf" srcId="{133B99E6-DDA9-1E49-9DE6-F8AFDB2EDA66}" destId="{2179CCAE-7AC5-7047-BAD5-144D32E4AB88}" srcOrd="0" destOrd="0" presId="urn:microsoft.com/office/officeart/2008/layout/LinedList"/>
    <dgm:cxn modelId="{EDB587FC-32DB-D348-B55E-29D1BB25290B}" type="presParOf" srcId="{133B99E6-DDA9-1E49-9DE6-F8AFDB2EDA66}" destId="{97A1CE73-A96A-544F-8C9D-B9677D5A1673}" srcOrd="1" destOrd="0" presId="urn:microsoft.com/office/officeart/2008/layout/LinedList"/>
    <dgm:cxn modelId="{190D7689-E58F-4E49-8FEB-128B54BFD050}" type="presParOf" srcId="{B05FFC22-2662-C440-AA55-5FEC14CFDEFC}" destId="{0A63F0F7-7745-D344-87DE-FEB427985BE1}" srcOrd="10" destOrd="0" presId="urn:microsoft.com/office/officeart/2008/layout/LinedList"/>
    <dgm:cxn modelId="{C2B5DC5E-1300-3940-B17E-BC91AEBD16CA}" type="presParOf" srcId="{B05FFC22-2662-C440-AA55-5FEC14CFDEFC}" destId="{09A14B44-4E23-164E-9C7B-EC3E87576F06}" srcOrd="11" destOrd="0" presId="urn:microsoft.com/office/officeart/2008/layout/LinedList"/>
    <dgm:cxn modelId="{8D7E497D-1D75-5247-AFAD-E22FCA5941B9}" type="presParOf" srcId="{09A14B44-4E23-164E-9C7B-EC3E87576F06}" destId="{6FAE1DD6-275E-6546-87C6-C0572C07E985}" srcOrd="0" destOrd="0" presId="urn:microsoft.com/office/officeart/2008/layout/LinedList"/>
    <dgm:cxn modelId="{F1619EB6-FCD4-E44F-92AB-29220771D099}" type="presParOf" srcId="{09A14B44-4E23-164E-9C7B-EC3E87576F06}" destId="{6F34D0A4-CDF7-0C4A-80A5-641AD829C292}" srcOrd="1" destOrd="0" presId="urn:microsoft.com/office/officeart/2008/layout/LinedList"/>
    <dgm:cxn modelId="{707463B2-6A6D-D949-8343-9362D52C44E4}" type="presParOf" srcId="{B05FFC22-2662-C440-AA55-5FEC14CFDEFC}" destId="{665E866C-88A8-1A4A-AB49-019824FEF049}" srcOrd="12" destOrd="0" presId="urn:microsoft.com/office/officeart/2008/layout/LinedList"/>
    <dgm:cxn modelId="{3A353DF7-3610-4545-B7FA-0A081377FB88}" type="presParOf" srcId="{B05FFC22-2662-C440-AA55-5FEC14CFDEFC}" destId="{585FC6C6-8F14-5248-9896-4D7049AB6D58}" srcOrd="13" destOrd="0" presId="urn:microsoft.com/office/officeart/2008/layout/LinedList"/>
    <dgm:cxn modelId="{240F0321-69C5-884B-8ABA-8D30FE390322}" type="presParOf" srcId="{585FC6C6-8F14-5248-9896-4D7049AB6D58}" destId="{27CAD0E4-BDFA-9B4A-A010-6917DD47A2F1}" srcOrd="0" destOrd="0" presId="urn:microsoft.com/office/officeart/2008/layout/LinedList"/>
    <dgm:cxn modelId="{CB581CBF-C961-634A-B137-35D71587A4BE}" type="presParOf" srcId="{585FC6C6-8F14-5248-9896-4D7049AB6D58}" destId="{DFA44518-4170-EF47-AC03-6F8C27A070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F31AA857-B148-416D-939E-2296D5F62FE8}" srcId="{CFDB11D0-09AC-4D79-827B-E3816A7A1FBE}" destId="{6CA4A7BC-0230-4E39-ABB3-AF3D16DC3B8A}" srcOrd="7" destOrd="0" parTransId="{4D875709-1691-4F36-B46F-E42957AAE543}" sibTransId="{795E64EE-C53F-4627-A7A0-4483DB2C4E7F}"/>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0C18A9-B0AE-4B7B-91E4-A6B51AB9BBBC}"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1B9715FE-0952-41F7-ADF0-E92BEBDE93B0}">
      <dgm:prSet phldrT="[Text]" custT="1"/>
      <dgm:spPr/>
      <dgm:t>
        <a:bodyPr/>
        <a:lstStyle/>
        <a:p>
          <a:r>
            <a:rPr lang="en-US" sz="2400" dirty="0"/>
            <a:t>Have significant dramatic impact</a:t>
          </a:r>
        </a:p>
      </dgm:t>
    </dgm:pt>
    <dgm:pt modelId="{47A41417-864A-4964-B2B5-BC75D8C71C81}" type="parTrans" cxnId="{1925E37E-C3F9-4107-BCE1-C7A2C40A7ED7}">
      <dgm:prSet/>
      <dgm:spPr/>
      <dgm:t>
        <a:bodyPr/>
        <a:lstStyle/>
        <a:p>
          <a:endParaRPr lang="en-US"/>
        </a:p>
      </dgm:t>
    </dgm:pt>
    <dgm:pt modelId="{C7248109-5AE3-4FC1-8F70-099604315453}" type="sibTrans" cxnId="{1925E37E-C3F9-4107-BCE1-C7A2C40A7ED7}">
      <dgm:prSet/>
      <dgm:spPr/>
      <dgm:t>
        <a:bodyPr/>
        <a:lstStyle/>
        <a:p>
          <a:endParaRPr lang="en-US"/>
        </a:p>
      </dgm:t>
    </dgm:pt>
    <dgm:pt modelId="{EFDEB850-81A4-4CDC-A02B-76D48CA5C15E}">
      <dgm:prSet phldrT="[Text]" custT="1"/>
      <dgm:spPr/>
      <dgm:t>
        <a:bodyPr/>
        <a:lstStyle/>
        <a:p>
          <a:r>
            <a:rPr lang="en-US" sz="2400"/>
            <a:t>Record the scene exactly</a:t>
          </a:r>
          <a:endParaRPr lang="en-US" sz="2400" dirty="0"/>
        </a:p>
      </dgm:t>
    </dgm:pt>
    <dgm:pt modelId="{4983D084-C6E8-4ED0-A927-6840CEF66914}" type="parTrans" cxnId="{59D73E02-B956-4DD7-8854-A96BF60E1DC4}">
      <dgm:prSet/>
      <dgm:spPr/>
      <dgm:t>
        <a:bodyPr/>
        <a:lstStyle/>
        <a:p>
          <a:endParaRPr lang="en-US"/>
        </a:p>
      </dgm:t>
    </dgm:pt>
    <dgm:pt modelId="{3FE48102-54A4-42B6-B89A-CC2827D5E3BD}" type="sibTrans" cxnId="{59D73E02-B956-4DD7-8854-A96BF60E1DC4}">
      <dgm:prSet/>
      <dgm:spPr/>
      <dgm:t>
        <a:bodyPr/>
        <a:lstStyle/>
        <a:p>
          <a:endParaRPr lang="en-US"/>
        </a:p>
      </dgm:t>
    </dgm:pt>
    <dgm:pt modelId="{44D3666E-5902-4192-983F-61CDF4B532B7}">
      <dgm:prSet phldrT="[Text]" custT="1"/>
      <dgm:spPr/>
      <dgm:t>
        <a:bodyPr/>
        <a:lstStyle/>
        <a:p>
          <a:r>
            <a:rPr lang="en-US" sz="2400"/>
            <a:t>Record the demeanour of the parties</a:t>
          </a:r>
          <a:endParaRPr lang="en-US" sz="2400" dirty="0"/>
        </a:p>
      </dgm:t>
    </dgm:pt>
    <dgm:pt modelId="{AF802BBC-CAAB-4404-A823-4CFB487738C8}" type="parTrans" cxnId="{F8A49F5C-C45A-4A53-B814-CA0CCB4DC780}">
      <dgm:prSet/>
      <dgm:spPr/>
      <dgm:t>
        <a:bodyPr/>
        <a:lstStyle/>
        <a:p>
          <a:endParaRPr lang="en-US"/>
        </a:p>
      </dgm:t>
    </dgm:pt>
    <dgm:pt modelId="{A5787F26-7FFF-4225-B09F-A0AA3CF9FFDE}" type="sibTrans" cxnId="{F8A49F5C-C45A-4A53-B814-CA0CCB4DC780}">
      <dgm:prSet/>
      <dgm:spPr/>
      <dgm:t>
        <a:bodyPr/>
        <a:lstStyle/>
        <a:p>
          <a:endParaRPr lang="en-US"/>
        </a:p>
      </dgm:t>
    </dgm:pt>
    <dgm:pt modelId="{AF86193B-2F4A-464F-9691-8BA20C648F0A}">
      <dgm:prSet phldrT="[Text]" custT="1"/>
      <dgm:spPr/>
      <dgm:t>
        <a:bodyPr/>
        <a:lstStyle/>
        <a:p>
          <a:r>
            <a:rPr lang="en-US" sz="2400"/>
            <a:t>Accurately record significant comments at the scene</a:t>
          </a:r>
          <a:endParaRPr lang="en-US" sz="2400" dirty="0"/>
        </a:p>
      </dgm:t>
    </dgm:pt>
    <dgm:pt modelId="{79001911-8457-4C22-AC08-BEDC02B2AA8B}" type="parTrans" cxnId="{CCFF735F-3F6C-4C0C-8AAF-B766554BECB9}">
      <dgm:prSet/>
      <dgm:spPr/>
      <dgm:t>
        <a:bodyPr/>
        <a:lstStyle/>
        <a:p>
          <a:endParaRPr lang="en-US"/>
        </a:p>
      </dgm:t>
    </dgm:pt>
    <dgm:pt modelId="{C8D8244E-15E9-492D-885D-0937E9DDF34B}" type="sibTrans" cxnId="{CCFF735F-3F6C-4C0C-8AAF-B766554BECB9}">
      <dgm:prSet/>
      <dgm:spPr/>
      <dgm:t>
        <a:bodyPr/>
        <a:lstStyle/>
        <a:p>
          <a:endParaRPr lang="en-US"/>
        </a:p>
      </dgm:t>
    </dgm:pt>
    <dgm:pt modelId="{9D3E8BDA-4047-4EE1-97B6-1880F0A95289}" type="pres">
      <dgm:prSet presAssocID="{920C18A9-B0AE-4B7B-91E4-A6B51AB9BBBC}" presName="diagram" presStyleCnt="0">
        <dgm:presLayoutVars>
          <dgm:dir/>
          <dgm:resizeHandles val="exact"/>
        </dgm:presLayoutVars>
      </dgm:prSet>
      <dgm:spPr/>
    </dgm:pt>
    <dgm:pt modelId="{C2026AED-2E55-4EF5-8325-5CB899648520}" type="pres">
      <dgm:prSet presAssocID="{1B9715FE-0952-41F7-ADF0-E92BEBDE93B0}" presName="node" presStyleLbl="node1" presStyleIdx="0" presStyleCnt="4">
        <dgm:presLayoutVars>
          <dgm:bulletEnabled val="1"/>
        </dgm:presLayoutVars>
      </dgm:prSet>
      <dgm:spPr/>
    </dgm:pt>
    <dgm:pt modelId="{1A4D74C2-E5C0-475D-899A-527129E3BD3D}" type="pres">
      <dgm:prSet presAssocID="{C7248109-5AE3-4FC1-8F70-099604315453}" presName="sibTrans" presStyleCnt="0"/>
      <dgm:spPr/>
    </dgm:pt>
    <dgm:pt modelId="{290DF20A-5D76-4225-AF50-5BD8A10D1E48}" type="pres">
      <dgm:prSet presAssocID="{EFDEB850-81A4-4CDC-A02B-76D48CA5C15E}" presName="node" presStyleLbl="node1" presStyleIdx="1" presStyleCnt="4">
        <dgm:presLayoutVars>
          <dgm:bulletEnabled val="1"/>
        </dgm:presLayoutVars>
      </dgm:prSet>
      <dgm:spPr/>
    </dgm:pt>
    <dgm:pt modelId="{24B889B4-DDF6-47FC-8C12-9DC335DE16FC}" type="pres">
      <dgm:prSet presAssocID="{3FE48102-54A4-42B6-B89A-CC2827D5E3BD}" presName="sibTrans" presStyleCnt="0"/>
      <dgm:spPr/>
    </dgm:pt>
    <dgm:pt modelId="{4116BB7C-6A2F-4701-835A-971FC9C008CE}" type="pres">
      <dgm:prSet presAssocID="{44D3666E-5902-4192-983F-61CDF4B532B7}" presName="node" presStyleLbl="node1" presStyleIdx="2" presStyleCnt="4">
        <dgm:presLayoutVars>
          <dgm:bulletEnabled val="1"/>
        </dgm:presLayoutVars>
      </dgm:prSet>
      <dgm:spPr/>
    </dgm:pt>
    <dgm:pt modelId="{FCCC6492-EBDB-4086-A40C-6DE051A788A8}" type="pres">
      <dgm:prSet presAssocID="{A5787F26-7FFF-4225-B09F-A0AA3CF9FFDE}" presName="sibTrans" presStyleCnt="0"/>
      <dgm:spPr/>
    </dgm:pt>
    <dgm:pt modelId="{1BC5AAEF-4E33-4998-8C1B-62767EC7A760}" type="pres">
      <dgm:prSet presAssocID="{AF86193B-2F4A-464F-9691-8BA20C648F0A}" presName="node" presStyleLbl="node1" presStyleIdx="3" presStyleCnt="4" custScaleX="136030">
        <dgm:presLayoutVars>
          <dgm:bulletEnabled val="1"/>
        </dgm:presLayoutVars>
      </dgm:prSet>
      <dgm:spPr/>
    </dgm:pt>
  </dgm:ptLst>
  <dgm:cxnLst>
    <dgm:cxn modelId="{59D73E02-B956-4DD7-8854-A96BF60E1DC4}" srcId="{920C18A9-B0AE-4B7B-91E4-A6B51AB9BBBC}" destId="{EFDEB850-81A4-4CDC-A02B-76D48CA5C15E}" srcOrd="1" destOrd="0" parTransId="{4983D084-C6E8-4ED0-A927-6840CEF66914}" sibTransId="{3FE48102-54A4-42B6-B89A-CC2827D5E3BD}"/>
    <dgm:cxn modelId="{F6CC4308-CCB5-4FD1-8DF7-197887454FF4}" type="presOf" srcId="{44D3666E-5902-4192-983F-61CDF4B532B7}" destId="{4116BB7C-6A2F-4701-835A-971FC9C008CE}" srcOrd="0" destOrd="0" presId="urn:microsoft.com/office/officeart/2005/8/layout/default"/>
    <dgm:cxn modelId="{76B4933A-FA77-4B33-A7A5-8C022F0C8617}" type="presOf" srcId="{AF86193B-2F4A-464F-9691-8BA20C648F0A}" destId="{1BC5AAEF-4E33-4998-8C1B-62767EC7A760}" srcOrd="0" destOrd="0" presId="urn:microsoft.com/office/officeart/2005/8/layout/default"/>
    <dgm:cxn modelId="{F8A49F5C-C45A-4A53-B814-CA0CCB4DC780}" srcId="{920C18A9-B0AE-4B7B-91E4-A6B51AB9BBBC}" destId="{44D3666E-5902-4192-983F-61CDF4B532B7}" srcOrd="2" destOrd="0" parTransId="{AF802BBC-CAAB-4404-A823-4CFB487738C8}" sibTransId="{A5787F26-7FFF-4225-B09F-A0AA3CF9FFDE}"/>
    <dgm:cxn modelId="{CCFF735F-3F6C-4C0C-8AAF-B766554BECB9}" srcId="{920C18A9-B0AE-4B7B-91E4-A6B51AB9BBBC}" destId="{AF86193B-2F4A-464F-9691-8BA20C648F0A}" srcOrd="3" destOrd="0" parTransId="{79001911-8457-4C22-AC08-BEDC02B2AA8B}" sibTransId="{C8D8244E-15E9-492D-885D-0937E9DDF34B}"/>
    <dgm:cxn modelId="{B623BC43-A6E8-44C4-9DEE-4E42CB98E994}" type="presOf" srcId="{920C18A9-B0AE-4B7B-91E4-A6B51AB9BBBC}" destId="{9D3E8BDA-4047-4EE1-97B6-1880F0A95289}" srcOrd="0" destOrd="0" presId="urn:microsoft.com/office/officeart/2005/8/layout/default"/>
    <dgm:cxn modelId="{A526077B-C227-4BEB-8471-206288BE4266}" type="presOf" srcId="{EFDEB850-81A4-4CDC-A02B-76D48CA5C15E}" destId="{290DF20A-5D76-4225-AF50-5BD8A10D1E48}" srcOrd="0" destOrd="0" presId="urn:microsoft.com/office/officeart/2005/8/layout/default"/>
    <dgm:cxn modelId="{1925E37E-C3F9-4107-BCE1-C7A2C40A7ED7}" srcId="{920C18A9-B0AE-4B7B-91E4-A6B51AB9BBBC}" destId="{1B9715FE-0952-41F7-ADF0-E92BEBDE93B0}" srcOrd="0" destOrd="0" parTransId="{47A41417-864A-4964-B2B5-BC75D8C71C81}" sibTransId="{C7248109-5AE3-4FC1-8F70-099604315453}"/>
    <dgm:cxn modelId="{2F186F8D-BACF-4991-A5E1-0B54392BB889}" type="presOf" srcId="{1B9715FE-0952-41F7-ADF0-E92BEBDE93B0}" destId="{C2026AED-2E55-4EF5-8325-5CB899648520}" srcOrd="0" destOrd="0" presId="urn:microsoft.com/office/officeart/2005/8/layout/default"/>
    <dgm:cxn modelId="{DDF5C96F-9111-4B5F-83D7-504CA411BE0E}" type="presParOf" srcId="{9D3E8BDA-4047-4EE1-97B6-1880F0A95289}" destId="{C2026AED-2E55-4EF5-8325-5CB899648520}" srcOrd="0" destOrd="0" presId="urn:microsoft.com/office/officeart/2005/8/layout/default"/>
    <dgm:cxn modelId="{8DF2F8CA-ADB8-49A9-97D1-628684555BBC}" type="presParOf" srcId="{9D3E8BDA-4047-4EE1-97B6-1880F0A95289}" destId="{1A4D74C2-E5C0-475D-899A-527129E3BD3D}" srcOrd="1" destOrd="0" presId="urn:microsoft.com/office/officeart/2005/8/layout/default"/>
    <dgm:cxn modelId="{0AC204EF-E522-4603-B5AD-80A1BC886D99}" type="presParOf" srcId="{9D3E8BDA-4047-4EE1-97B6-1880F0A95289}" destId="{290DF20A-5D76-4225-AF50-5BD8A10D1E48}" srcOrd="2" destOrd="0" presId="urn:microsoft.com/office/officeart/2005/8/layout/default"/>
    <dgm:cxn modelId="{957270C9-E6B1-486A-8336-42127E7BB029}" type="presParOf" srcId="{9D3E8BDA-4047-4EE1-97B6-1880F0A95289}" destId="{24B889B4-DDF6-47FC-8C12-9DC335DE16FC}" srcOrd="3" destOrd="0" presId="urn:microsoft.com/office/officeart/2005/8/layout/default"/>
    <dgm:cxn modelId="{5810DB15-FC04-416D-B9BA-ACCA386FE25C}" type="presParOf" srcId="{9D3E8BDA-4047-4EE1-97B6-1880F0A95289}" destId="{4116BB7C-6A2F-4701-835A-971FC9C008CE}" srcOrd="4" destOrd="0" presId="urn:microsoft.com/office/officeart/2005/8/layout/default"/>
    <dgm:cxn modelId="{072E919C-6A43-4992-96F1-29000230DFB0}" type="presParOf" srcId="{9D3E8BDA-4047-4EE1-97B6-1880F0A95289}" destId="{FCCC6492-EBDB-4086-A40C-6DE051A788A8}" srcOrd="5" destOrd="0" presId="urn:microsoft.com/office/officeart/2005/8/layout/default"/>
    <dgm:cxn modelId="{A7B4CFCC-D28A-4CEB-A558-6C14571C2F61}" type="presParOf" srcId="{9D3E8BDA-4047-4EE1-97B6-1880F0A95289}" destId="{1BC5AAEF-4E33-4998-8C1B-62767EC7A760}"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DFC7916-9C6D-461B-8355-EA46C99C598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C5200E7-1452-49E1-8AFC-32D7F3ABF654}">
      <dgm:prSet/>
      <dgm:spPr/>
      <dgm:t>
        <a:bodyPr/>
        <a:lstStyle/>
        <a:p>
          <a:r>
            <a:rPr lang="en-GB"/>
            <a:t>Digital evidence can help progress investigations and may be used in criminal proceedings.</a:t>
          </a:r>
          <a:endParaRPr lang="en-US"/>
        </a:p>
      </dgm:t>
    </dgm:pt>
    <dgm:pt modelId="{4E3C8E7F-46D9-46F6-A6C0-6516603DCDE7}" type="parTrans" cxnId="{D4742684-7CBA-42C2-8344-5D4BB6D45BAC}">
      <dgm:prSet/>
      <dgm:spPr/>
      <dgm:t>
        <a:bodyPr/>
        <a:lstStyle/>
        <a:p>
          <a:endParaRPr lang="en-US"/>
        </a:p>
      </dgm:t>
    </dgm:pt>
    <dgm:pt modelId="{4CD3909C-6836-4C02-BE47-408074E5D550}" type="sibTrans" cxnId="{D4742684-7CBA-42C2-8344-5D4BB6D45BAC}">
      <dgm:prSet/>
      <dgm:spPr/>
      <dgm:t>
        <a:bodyPr/>
        <a:lstStyle/>
        <a:p>
          <a:endParaRPr lang="en-US"/>
        </a:p>
      </dgm:t>
    </dgm:pt>
    <dgm:pt modelId="{922E72DB-1373-44A7-B2C3-65EE7050F314}">
      <dgm:prSet/>
      <dgm:spPr/>
      <dgm:t>
        <a:bodyPr/>
        <a:lstStyle/>
        <a:p>
          <a:r>
            <a:rPr lang="en-GB" dirty="0"/>
            <a:t>Examples of digital evidence include communications data on mobile phones, data contained in personal computers, laptops, tablets and other mobile devices. This also includes all storage media, for example, SD cards, USB flash drives and other forms of external storage devices.</a:t>
          </a:r>
          <a:endParaRPr lang="en-US" dirty="0"/>
        </a:p>
      </dgm:t>
    </dgm:pt>
    <dgm:pt modelId="{8775267A-C09A-4B8D-9161-736005A5FA67}" type="parTrans" cxnId="{568E6AF3-E99C-4449-B86B-4894DD36D268}">
      <dgm:prSet/>
      <dgm:spPr/>
      <dgm:t>
        <a:bodyPr/>
        <a:lstStyle/>
        <a:p>
          <a:endParaRPr lang="en-US"/>
        </a:p>
      </dgm:t>
    </dgm:pt>
    <dgm:pt modelId="{0DA18B76-6DF4-4A48-B9AD-3C1E98D8D084}" type="sibTrans" cxnId="{568E6AF3-E99C-4449-B86B-4894DD36D268}">
      <dgm:prSet/>
      <dgm:spPr/>
      <dgm:t>
        <a:bodyPr/>
        <a:lstStyle/>
        <a:p>
          <a:endParaRPr lang="en-US"/>
        </a:p>
      </dgm:t>
    </dgm:pt>
    <dgm:pt modelId="{BCEAA6EC-1505-4622-8CA8-058E6C34113F}">
      <dgm:prSet/>
      <dgm:spPr/>
      <dgm:t>
        <a:bodyPr/>
        <a:lstStyle/>
        <a:p>
          <a:r>
            <a:rPr lang="en-GB"/>
            <a:t>The emergence of cloud computing and other technologies for storing data on the internet has introduced new challenges for digital forensic practitioners. </a:t>
          </a:r>
          <a:endParaRPr lang="en-US"/>
        </a:p>
      </dgm:t>
    </dgm:pt>
    <dgm:pt modelId="{CE7C4C1E-38A0-4AE5-95DF-2F6693067431}" type="parTrans" cxnId="{590EA1D7-2C99-43B3-875B-749E50F551E8}">
      <dgm:prSet/>
      <dgm:spPr/>
      <dgm:t>
        <a:bodyPr/>
        <a:lstStyle/>
        <a:p>
          <a:endParaRPr lang="en-US"/>
        </a:p>
      </dgm:t>
    </dgm:pt>
    <dgm:pt modelId="{BC829D6D-F17F-4794-A59B-4B9DC2C99681}" type="sibTrans" cxnId="{590EA1D7-2C99-43B3-875B-749E50F551E8}">
      <dgm:prSet/>
      <dgm:spPr/>
      <dgm:t>
        <a:bodyPr/>
        <a:lstStyle/>
        <a:p>
          <a:endParaRPr lang="en-US"/>
        </a:p>
      </dgm:t>
    </dgm:pt>
    <dgm:pt modelId="{70F12852-99B6-4DF2-B35F-1034CDF57B79}">
      <dgm:prSet/>
      <dgm:spPr/>
      <dgm:t>
        <a:bodyPr/>
        <a:lstStyle/>
        <a:p>
          <a:r>
            <a:rPr lang="en-GB" dirty="0"/>
            <a:t>The use of social media applications requires that electronic evidence is captured in real time or the opportunity to seize that evidence may be lost. This has introduced the concept of online digital forensics, where data can be captured and analysed in real time, supported by appropriate legal authority.</a:t>
          </a:r>
          <a:endParaRPr lang="en-US" dirty="0"/>
        </a:p>
      </dgm:t>
    </dgm:pt>
    <dgm:pt modelId="{7B3AA3C0-D834-4C7F-8EF1-63FE4F338F92}" type="parTrans" cxnId="{0FE62476-F597-4664-94D2-F3FB86ECE7F4}">
      <dgm:prSet/>
      <dgm:spPr/>
      <dgm:t>
        <a:bodyPr/>
        <a:lstStyle/>
        <a:p>
          <a:endParaRPr lang="en-US"/>
        </a:p>
      </dgm:t>
    </dgm:pt>
    <dgm:pt modelId="{F608F3C1-8318-4E69-A46B-E177B5F2DE8D}" type="sibTrans" cxnId="{0FE62476-F597-4664-94D2-F3FB86ECE7F4}">
      <dgm:prSet/>
      <dgm:spPr/>
      <dgm:t>
        <a:bodyPr/>
        <a:lstStyle/>
        <a:p>
          <a:endParaRPr lang="en-US"/>
        </a:p>
      </dgm:t>
    </dgm:pt>
    <dgm:pt modelId="{AC2BE3C1-46B8-184C-B8AF-A348BD6E60C0}" type="pres">
      <dgm:prSet presAssocID="{FDFC7916-9C6D-461B-8355-EA46C99C5989}" presName="vert0" presStyleCnt="0">
        <dgm:presLayoutVars>
          <dgm:dir/>
          <dgm:animOne val="branch"/>
          <dgm:animLvl val="lvl"/>
        </dgm:presLayoutVars>
      </dgm:prSet>
      <dgm:spPr/>
    </dgm:pt>
    <dgm:pt modelId="{A1CA95B0-8BBB-DD4A-8D74-19D152768B31}" type="pres">
      <dgm:prSet presAssocID="{7C5200E7-1452-49E1-8AFC-32D7F3ABF654}" presName="thickLine" presStyleLbl="alignNode1" presStyleIdx="0" presStyleCnt="4"/>
      <dgm:spPr/>
    </dgm:pt>
    <dgm:pt modelId="{98588A1B-3C08-4A4C-9A8B-F0A4BEA7CCCD}" type="pres">
      <dgm:prSet presAssocID="{7C5200E7-1452-49E1-8AFC-32D7F3ABF654}" presName="horz1" presStyleCnt="0"/>
      <dgm:spPr/>
    </dgm:pt>
    <dgm:pt modelId="{08AA556F-AFE0-9F44-84AE-A51BDA0915B2}" type="pres">
      <dgm:prSet presAssocID="{7C5200E7-1452-49E1-8AFC-32D7F3ABF654}" presName="tx1" presStyleLbl="revTx" presStyleIdx="0" presStyleCnt="4"/>
      <dgm:spPr/>
    </dgm:pt>
    <dgm:pt modelId="{763079F1-F25D-744D-A20F-DA943F83ABBD}" type="pres">
      <dgm:prSet presAssocID="{7C5200E7-1452-49E1-8AFC-32D7F3ABF654}" presName="vert1" presStyleCnt="0"/>
      <dgm:spPr/>
    </dgm:pt>
    <dgm:pt modelId="{ACD764A8-E695-3D4C-BF57-D0F2309C5009}" type="pres">
      <dgm:prSet presAssocID="{922E72DB-1373-44A7-B2C3-65EE7050F314}" presName="thickLine" presStyleLbl="alignNode1" presStyleIdx="1" presStyleCnt="4"/>
      <dgm:spPr/>
    </dgm:pt>
    <dgm:pt modelId="{B3F45E26-C3A6-EB42-BD9A-C06B0F982770}" type="pres">
      <dgm:prSet presAssocID="{922E72DB-1373-44A7-B2C3-65EE7050F314}" presName="horz1" presStyleCnt="0"/>
      <dgm:spPr/>
    </dgm:pt>
    <dgm:pt modelId="{4F562A1D-903C-C540-B672-CB2AC82ECA4C}" type="pres">
      <dgm:prSet presAssocID="{922E72DB-1373-44A7-B2C3-65EE7050F314}" presName="tx1" presStyleLbl="revTx" presStyleIdx="1" presStyleCnt="4"/>
      <dgm:spPr/>
    </dgm:pt>
    <dgm:pt modelId="{F99F89B7-CFFD-8742-AC5F-2E85A8C1AD9E}" type="pres">
      <dgm:prSet presAssocID="{922E72DB-1373-44A7-B2C3-65EE7050F314}" presName="vert1" presStyleCnt="0"/>
      <dgm:spPr/>
    </dgm:pt>
    <dgm:pt modelId="{C9CC6A31-2612-3246-A912-47478583E58E}" type="pres">
      <dgm:prSet presAssocID="{BCEAA6EC-1505-4622-8CA8-058E6C34113F}" presName="thickLine" presStyleLbl="alignNode1" presStyleIdx="2" presStyleCnt="4"/>
      <dgm:spPr/>
    </dgm:pt>
    <dgm:pt modelId="{4B03D26D-92FD-544B-83FD-FB98391A66DC}" type="pres">
      <dgm:prSet presAssocID="{BCEAA6EC-1505-4622-8CA8-058E6C34113F}" presName="horz1" presStyleCnt="0"/>
      <dgm:spPr/>
    </dgm:pt>
    <dgm:pt modelId="{5844A424-53AC-0A47-9D72-31D997402CC9}" type="pres">
      <dgm:prSet presAssocID="{BCEAA6EC-1505-4622-8CA8-058E6C34113F}" presName="tx1" presStyleLbl="revTx" presStyleIdx="2" presStyleCnt="4"/>
      <dgm:spPr/>
    </dgm:pt>
    <dgm:pt modelId="{A708EB7F-2896-5840-AE6C-EA07A3E17B27}" type="pres">
      <dgm:prSet presAssocID="{BCEAA6EC-1505-4622-8CA8-058E6C34113F}" presName="vert1" presStyleCnt="0"/>
      <dgm:spPr/>
    </dgm:pt>
    <dgm:pt modelId="{E505E8EA-62CC-1C48-B30C-719D6A4EC134}" type="pres">
      <dgm:prSet presAssocID="{70F12852-99B6-4DF2-B35F-1034CDF57B79}" presName="thickLine" presStyleLbl="alignNode1" presStyleIdx="3" presStyleCnt="4"/>
      <dgm:spPr/>
    </dgm:pt>
    <dgm:pt modelId="{9F121C0D-9E1D-694C-A5C7-8B043256B7AA}" type="pres">
      <dgm:prSet presAssocID="{70F12852-99B6-4DF2-B35F-1034CDF57B79}" presName="horz1" presStyleCnt="0"/>
      <dgm:spPr/>
    </dgm:pt>
    <dgm:pt modelId="{84A14C57-EF1C-E74C-A807-1F622CD043C2}" type="pres">
      <dgm:prSet presAssocID="{70F12852-99B6-4DF2-B35F-1034CDF57B79}" presName="tx1" presStyleLbl="revTx" presStyleIdx="3" presStyleCnt="4"/>
      <dgm:spPr/>
    </dgm:pt>
    <dgm:pt modelId="{55E5DD2F-992D-0A4F-9BA5-2C023E8D860C}" type="pres">
      <dgm:prSet presAssocID="{70F12852-99B6-4DF2-B35F-1034CDF57B79}" presName="vert1" presStyleCnt="0"/>
      <dgm:spPr/>
    </dgm:pt>
  </dgm:ptLst>
  <dgm:cxnLst>
    <dgm:cxn modelId="{B2951210-3BDC-7B47-B568-84ADADC55EEE}" type="presOf" srcId="{922E72DB-1373-44A7-B2C3-65EE7050F314}" destId="{4F562A1D-903C-C540-B672-CB2AC82ECA4C}" srcOrd="0" destOrd="0" presId="urn:microsoft.com/office/officeart/2008/layout/LinedList"/>
    <dgm:cxn modelId="{73AED25B-B491-4A44-AF34-050543CA73A3}" type="presOf" srcId="{70F12852-99B6-4DF2-B35F-1034CDF57B79}" destId="{84A14C57-EF1C-E74C-A807-1F622CD043C2}" srcOrd="0" destOrd="0" presId="urn:microsoft.com/office/officeart/2008/layout/LinedList"/>
    <dgm:cxn modelId="{47D96952-5BD8-C047-9BE1-1E6A8F13F0F0}" type="presOf" srcId="{7C5200E7-1452-49E1-8AFC-32D7F3ABF654}" destId="{08AA556F-AFE0-9F44-84AE-A51BDA0915B2}" srcOrd="0" destOrd="0" presId="urn:microsoft.com/office/officeart/2008/layout/LinedList"/>
    <dgm:cxn modelId="{0FE62476-F597-4664-94D2-F3FB86ECE7F4}" srcId="{FDFC7916-9C6D-461B-8355-EA46C99C5989}" destId="{70F12852-99B6-4DF2-B35F-1034CDF57B79}" srcOrd="3" destOrd="0" parTransId="{7B3AA3C0-D834-4C7F-8EF1-63FE4F338F92}" sibTransId="{F608F3C1-8318-4E69-A46B-E177B5F2DE8D}"/>
    <dgm:cxn modelId="{37BC2F82-4F4E-A54D-A3B2-260C6135D7EE}" type="presOf" srcId="{FDFC7916-9C6D-461B-8355-EA46C99C5989}" destId="{AC2BE3C1-46B8-184C-B8AF-A348BD6E60C0}" srcOrd="0" destOrd="0" presId="urn:microsoft.com/office/officeart/2008/layout/LinedList"/>
    <dgm:cxn modelId="{D4742684-7CBA-42C2-8344-5D4BB6D45BAC}" srcId="{FDFC7916-9C6D-461B-8355-EA46C99C5989}" destId="{7C5200E7-1452-49E1-8AFC-32D7F3ABF654}" srcOrd="0" destOrd="0" parTransId="{4E3C8E7F-46D9-46F6-A6C0-6516603DCDE7}" sibTransId="{4CD3909C-6836-4C02-BE47-408074E5D550}"/>
    <dgm:cxn modelId="{7E1E37B7-062D-FC4E-B1D1-9F4A9E5910D5}" type="presOf" srcId="{BCEAA6EC-1505-4622-8CA8-058E6C34113F}" destId="{5844A424-53AC-0A47-9D72-31D997402CC9}" srcOrd="0" destOrd="0" presId="urn:microsoft.com/office/officeart/2008/layout/LinedList"/>
    <dgm:cxn modelId="{590EA1D7-2C99-43B3-875B-749E50F551E8}" srcId="{FDFC7916-9C6D-461B-8355-EA46C99C5989}" destId="{BCEAA6EC-1505-4622-8CA8-058E6C34113F}" srcOrd="2" destOrd="0" parTransId="{CE7C4C1E-38A0-4AE5-95DF-2F6693067431}" sibTransId="{BC829D6D-F17F-4794-A59B-4B9DC2C99681}"/>
    <dgm:cxn modelId="{568E6AF3-E99C-4449-B86B-4894DD36D268}" srcId="{FDFC7916-9C6D-461B-8355-EA46C99C5989}" destId="{922E72DB-1373-44A7-B2C3-65EE7050F314}" srcOrd="1" destOrd="0" parTransId="{8775267A-C09A-4B8D-9161-736005A5FA67}" sibTransId="{0DA18B76-6DF4-4A48-B9AD-3C1E98D8D084}"/>
    <dgm:cxn modelId="{C7368DB2-BA0A-574A-9E8F-E878CD5FD327}" type="presParOf" srcId="{AC2BE3C1-46B8-184C-B8AF-A348BD6E60C0}" destId="{A1CA95B0-8BBB-DD4A-8D74-19D152768B31}" srcOrd="0" destOrd="0" presId="urn:microsoft.com/office/officeart/2008/layout/LinedList"/>
    <dgm:cxn modelId="{46C2F546-0A4B-1344-862D-59789986A426}" type="presParOf" srcId="{AC2BE3C1-46B8-184C-B8AF-A348BD6E60C0}" destId="{98588A1B-3C08-4A4C-9A8B-F0A4BEA7CCCD}" srcOrd="1" destOrd="0" presId="urn:microsoft.com/office/officeart/2008/layout/LinedList"/>
    <dgm:cxn modelId="{8752C715-98FC-C344-9534-7740374A1EC3}" type="presParOf" srcId="{98588A1B-3C08-4A4C-9A8B-F0A4BEA7CCCD}" destId="{08AA556F-AFE0-9F44-84AE-A51BDA0915B2}" srcOrd="0" destOrd="0" presId="urn:microsoft.com/office/officeart/2008/layout/LinedList"/>
    <dgm:cxn modelId="{E008D9B0-5852-A243-98DF-18C326131542}" type="presParOf" srcId="{98588A1B-3C08-4A4C-9A8B-F0A4BEA7CCCD}" destId="{763079F1-F25D-744D-A20F-DA943F83ABBD}" srcOrd="1" destOrd="0" presId="urn:microsoft.com/office/officeart/2008/layout/LinedList"/>
    <dgm:cxn modelId="{FE3E3F68-7502-E144-A7C8-88040284B2C6}" type="presParOf" srcId="{AC2BE3C1-46B8-184C-B8AF-A348BD6E60C0}" destId="{ACD764A8-E695-3D4C-BF57-D0F2309C5009}" srcOrd="2" destOrd="0" presId="urn:microsoft.com/office/officeart/2008/layout/LinedList"/>
    <dgm:cxn modelId="{CD211ACF-B5CD-AB40-8D22-28C550B30CF4}" type="presParOf" srcId="{AC2BE3C1-46B8-184C-B8AF-A348BD6E60C0}" destId="{B3F45E26-C3A6-EB42-BD9A-C06B0F982770}" srcOrd="3" destOrd="0" presId="urn:microsoft.com/office/officeart/2008/layout/LinedList"/>
    <dgm:cxn modelId="{3ECA6A9E-6FBD-0D41-99C8-D1E67837856E}" type="presParOf" srcId="{B3F45E26-C3A6-EB42-BD9A-C06B0F982770}" destId="{4F562A1D-903C-C540-B672-CB2AC82ECA4C}" srcOrd="0" destOrd="0" presId="urn:microsoft.com/office/officeart/2008/layout/LinedList"/>
    <dgm:cxn modelId="{80AF9B38-EEB1-4149-8269-F9186AD2E8DC}" type="presParOf" srcId="{B3F45E26-C3A6-EB42-BD9A-C06B0F982770}" destId="{F99F89B7-CFFD-8742-AC5F-2E85A8C1AD9E}" srcOrd="1" destOrd="0" presId="urn:microsoft.com/office/officeart/2008/layout/LinedList"/>
    <dgm:cxn modelId="{BA5484CE-991A-D542-9D3D-0D22CF453A2C}" type="presParOf" srcId="{AC2BE3C1-46B8-184C-B8AF-A348BD6E60C0}" destId="{C9CC6A31-2612-3246-A912-47478583E58E}" srcOrd="4" destOrd="0" presId="urn:microsoft.com/office/officeart/2008/layout/LinedList"/>
    <dgm:cxn modelId="{233B411E-3C45-BF41-A9E3-059F251B94B1}" type="presParOf" srcId="{AC2BE3C1-46B8-184C-B8AF-A348BD6E60C0}" destId="{4B03D26D-92FD-544B-83FD-FB98391A66DC}" srcOrd="5" destOrd="0" presId="urn:microsoft.com/office/officeart/2008/layout/LinedList"/>
    <dgm:cxn modelId="{192547CB-5A21-AB4D-B190-5E32871703B9}" type="presParOf" srcId="{4B03D26D-92FD-544B-83FD-FB98391A66DC}" destId="{5844A424-53AC-0A47-9D72-31D997402CC9}" srcOrd="0" destOrd="0" presId="urn:microsoft.com/office/officeart/2008/layout/LinedList"/>
    <dgm:cxn modelId="{C9C23CCD-F996-B547-A5D8-4F166F62AA13}" type="presParOf" srcId="{4B03D26D-92FD-544B-83FD-FB98391A66DC}" destId="{A708EB7F-2896-5840-AE6C-EA07A3E17B27}" srcOrd="1" destOrd="0" presId="urn:microsoft.com/office/officeart/2008/layout/LinedList"/>
    <dgm:cxn modelId="{3AFF8641-03F0-A442-934A-1FA7342FBAA7}" type="presParOf" srcId="{AC2BE3C1-46B8-184C-B8AF-A348BD6E60C0}" destId="{E505E8EA-62CC-1C48-B30C-719D6A4EC134}" srcOrd="6" destOrd="0" presId="urn:microsoft.com/office/officeart/2008/layout/LinedList"/>
    <dgm:cxn modelId="{2F70A5FA-C303-8B43-A197-7D29E9DA366D}" type="presParOf" srcId="{AC2BE3C1-46B8-184C-B8AF-A348BD6E60C0}" destId="{9F121C0D-9E1D-694C-A5C7-8B043256B7AA}" srcOrd="7" destOrd="0" presId="urn:microsoft.com/office/officeart/2008/layout/LinedList"/>
    <dgm:cxn modelId="{418A14F0-A02C-AF47-BBF2-D489CB21E0ED}" type="presParOf" srcId="{9F121C0D-9E1D-694C-A5C7-8B043256B7AA}" destId="{84A14C57-EF1C-E74C-A807-1F622CD043C2}" srcOrd="0" destOrd="0" presId="urn:microsoft.com/office/officeart/2008/layout/LinedList"/>
    <dgm:cxn modelId="{5B567DD7-62DB-0048-91B3-3BE49846392F}" type="presParOf" srcId="{9F121C0D-9E1D-694C-A5C7-8B043256B7AA}" destId="{55E5DD2F-992D-0A4F-9BA5-2C023E8D86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5F967-BD8A-1A4B-BB35-EE4B01114CDE}">
      <dsp:nvSpPr>
        <dsp:cNvPr id="0" name=""/>
        <dsp:cNvSpPr/>
      </dsp:nvSpPr>
      <dsp:spPr>
        <a:xfrm>
          <a:off x="0" y="339218"/>
          <a:ext cx="6263640" cy="23195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Component 1: </a:t>
          </a:r>
          <a:br>
            <a:rPr lang="en-GB" sz="4000" kern="1200" dirty="0"/>
          </a:br>
          <a:r>
            <a:rPr lang="en-GB" sz="2400" kern="1200" dirty="0"/>
            <a:t>Presentation 50% (Individual)</a:t>
          </a:r>
          <a:br>
            <a:rPr lang="en-GB" sz="2400" kern="1200" dirty="0"/>
          </a:br>
          <a:r>
            <a:rPr lang="en-GB" sz="2400" kern="1200" dirty="0"/>
            <a:t>November 7</a:t>
          </a:r>
          <a:r>
            <a:rPr lang="en-GB" sz="2400" kern="1200" baseline="30000" dirty="0"/>
            <a:t>th</a:t>
          </a:r>
          <a:r>
            <a:rPr lang="en-GB" sz="2400" kern="1200" dirty="0"/>
            <a:t> 2023  </a:t>
          </a:r>
          <a:br>
            <a:rPr lang="en-GB" sz="4000" kern="1200" dirty="0"/>
          </a:br>
          <a:endParaRPr lang="en-US" sz="4000" kern="1200" dirty="0"/>
        </a:p>
      </dsp:txBody>
      <dsp:txXfrm>
        <a:off x="113230" y="452448"/>
        <a:ext cx="6037180" cy="2093065"/>
      </dsp:txXfrm>
    </dsp:sp>
    <dsp:sp modelId="{B56B7927-4E1A-0446-8A43-F61372574308}">
      <dsp:nvSpPr>
        <dsp:cNvPr id="0" name=""/>
        <dsp:cNvSpPr/>
      </dsp:nvSpPr>
      <dsp:spPr>
        <a:xfrm>
          <a:off x="0" y="3025023"/>
          <a:ext cx="6263640" cy="23195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Component</a:t>
          </a:r>
          <a:r>
            <a:rPr lang="en-GB" sz="3200" kern="1200" dirty="0"/>
            <a:t> 2: </a:t>
          </a:r>
          <a:br>
            <a:rPr lang="en-GB" sz="3200" kern="1200" dirty="0"/>
          </a:br>
          <a:r>
            <a:rPr lang="en-GB" sz="2400" kern="1200" dirty="0"/>
            <a:t>Exam 2 hours 50% </a:t>
          </a:r>
          <a:br>
            <a:rPr lang="en-GB" sz="2400" kern="1200" dirty="0"/>
          </a:br>
          <a:r>
            <a:rPr lang="en-GB" sz="2400" kern="1200" dirty="0"/>
            <a:t>Jan TBC </a:t>
          </a:r>
          <a:br>
            <a:rPr lang="en-GB" sz="3200" kern="1200" dirty="0"/>
          </a:br>
          <a:endParaRPr lang="en-GB" sz="3200" kern="1200" dirty="0"/>
        </a:p>
      </dsp:txBody>
      <dsp:txXfrm>
        <a:off x="113230" y="3138253"/>
        <a:ext cx="6037180" cy="20930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93097-56DE-5C47-B1C3-51C0C891A641}">
      <dsp:nvSpPr>
        <dsp:cNvPr id="0" name=""/>
        <dsp:cNvSpPr/>
      </dsp:nvSpPr>
      <dsp:spPr>
        <a:xfrm>
          <a:off x="0" y="58862"/>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Local Policing </a:t>
          </a:r>
        </a:p>
      </dsp:txBody>
      <dsp:txXfrm>
        <a:off x="36296" y="95158"/>
        <a:ext cx="5386245" cy="670943"/>
      </dsp:txXfrm>
    </dsp:sp>
    <dsp:sp modelId="{D5A8E142-30A4-A64F-96AD-E5BC701A2A6E}">
      <dsp:nvSpPr>
        <dsp:cNvPr id="0" name=""/>
        <dsp:cNvSpPr/>
      </dsp:nvSpPr>
      <dsp:spPr>
        <a:xfrm>
          <a:off x="0" y="891677"/>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Specialist Capabilities</a:t>
          </a:r>
        </a:p>
      </dsp:txBody>
      <dsp:txXfrm>
        <a:off x="36296" y="927973"/>
        <a:ext cx="5386245" cy="670943"/>
      </dsp:txXfrm>
    </dsp:sp>
    <dsp:sp modelId="{DCF7FB94-6DB0-764F-B5F4-F0B7FF245C54}">
      <dsp:nvSpPr>
        <dsp:cNvPr id="0" name=""/>
        <dsp:cNvSpPr/>
      </dsp:nvSpPr>
      <dsp:spPr>
        <a:xfrm>
          <a:off x="0" y="1724492"/>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Workforce</a:t>
          </a:r>
        </a:p>
      </dsp:txBody>
      <dsp:txXfrm>
        <a:off x="36296" y="1760788"/>
        <a:ext cx="5386245" cy="670943"/>
      </dsp:txXfrm>
    </dsp:sp>
    <dsp:sp modelId="{AD4FA9D0-FAA9-5C44-A614-A19C0F33FCF7}">
      <dsp:nvSpPr>
        <dsp:cNvPr id="0" name=""/>
        <dsp:cNvSpPr/>
      </dsp:nvSpPr>
      <dsp:spPr>
        <a:xfrm>
          <a:off x="0" y="2557307"/>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Enabling Business Delivery </a:t>
          </a:r>
        </a:p>
      </dsp:txBody>
      <dsp:txXfrm>
        <a:off x="36296" y="2593603"/>
        <a:ext cx="5386245" cy="670943"/>
      </dsp:txXfrm>
    </dsp:sp>
    <dsp:sp modelId="{5691CF26-28BD-1F42-AC50-61EDB84B027C}">
      <dsp:nvSpPr>
        <dsp:cNvPr id="0" name=""/>
        <dsp:cNvSpPr/>
      </dsp:nvSpPr>
      <dsp:spPr>
        <a:xfrm>
          <a:off x="0" y="3390122"/>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Digital Policing </a:t>
          </a:r>
        </a:p>
      </dsp:txBody>
      <dsp:txXfrm>
        <a:off x="36296" y="3426418"/>
        <a:ext cx="5386245" cy="6709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FA28E-FFBA-7941-9EC0-7DF163FFDAEF}">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 critically analyse investigative strategies from a digital policing perspective</a:t>
          </a:r>
        </a:p>
      </dsp:txBody>
      <dsp:txXfrm>
        <a:off x="38234" y="38234"/>
        <a:ext cx="7529629" cy="1228933"/>
      </dsp:txXfrm>
    </dsp:sp>
    <dsp:sp modelId="{CF500742-4B10-BB48-90CE-4EB9CC256967}">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 understand the role of technology from the initial call to police </a:t>
          </a:r>
        </a:p>
      </dsp:txBody>
      <dsp:txXfrm>
        <a:off x="826903" y="1561202"/>
        <a:ext cx="7224611" cy="1228933"/>
      </dsp:txXfrm>
    </dsp:sp>
    <dsp:sp modelId="{E95FA413-1398-F648-9633-85E1BEB64A57}">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To explain several different strategies which can assist in gathering material (digital formats) </a:t>
          </a:r>
        </a:p>
      </dsp:txBody>
      <dsp:txXfrm>
        <a:off x="1615573" y="3084170"/>
        <a:ext cx="7224611" cy="1228933"/>
      </dsp:txXfrm>
    </dsp:sp>
    <dsp:sp modelId="{3C3DEC96-8165-8545-8D60-5C23DDECAC20}">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40798E8C-325A-9640-B157-DC68D9A10735}">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538301" y="2641920"/>
          <a:ext cx="2217877" cy="2217877"/>
        </a:xfrm>
        <a:prstGeom prst="ellipse">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dirty="0"/>
            <a:t>APC</a:t>
          </a:r>
        </a:p>
      </dsp:txBody>
      <dsp:txXfrm>
        <a:off x="3863102" y="2966721"/>
        <a:ext cx="1568275" cy="1568275"/>
      </dsp:txXfrm>
    </dsp:sp>
    <dsp:sp modelId="{C4AB4441-2D3D-4CBC-A5B0-0565C7CBBC90}">
      <dsp:nvSpPr>
        <dsp:cNvPr id="0" name=""/>
        <dsp:cNvSpPr/>
      </dsp:nvSpPr>
      <dsp:spPr>
        <a:xfrm rot="12900000">
          <a:off x="2111725" y="2254527"/>
          <a:ext cx="1699788" cy="632094"/>
        </a:xfrm>
        <a:prstGeom prst="lef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211935" y="1240302"/>
          <a:ext cx="2106983" cy="168558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ssess</a:t>
          </a:r>
          <a:endParaRPr lang="en-US" sz="2400" kern="1200" dirty="0"/>
        </a:p>
      </dsp:txBody>
      <dsp:txXfrm>
        <a:off x="1261304" y="1289671"/>
        <a:ext cx="2008245" cy="1586848"/>
      </dsp:txXfrm>
    </dsp:sp>
    <dsp:sp modelId="{1C2B80E1-24B7-42C1-BB59-21A60CEA8980}">
      <dsp:nvSpPr>
        <dsp:cNvPr id="0" name=""/>
        <dsp:cNvSpPr/>
      </dsp:nvSpPr>
      <dsp:spPr>
        <a:xfrm rot="16200000">
          <a:off x="3797345" y="1377048"/>
          <a:ext cx="1699788" cy="632094"/>
        </a:xfrm>
        <a:prstGeom prst="lef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593748" y="408"/>
          <a:ext cx="2106983" cy="1685586"/>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rotect</a:t>
          </a:r>
          <a:endParaRPr lang="en-US" sz="2400" kern="1200" dirty="0"/>
        </a:p>
      </dsp:txBody>
      <dsp:txXfrm>
        <a:off x="3643117" y="49777"/>
        <a:ext cx="2008245" cy="1586848"/>
      </dsp:txXfrm>
    </dsp:sp>
    <dsp:sp modelId="{93A2443F-9616-4AE7-99A3-50BE90986B84}">
      <dsp:nvSpPr>
        <dsp:cNvPr id="0" name=""/>
        <dsp:cNvSpPr/>
      </dsp:nvSpPr>
      <dsp:spPr>
        <a:xfrm rot="19500000">
          <a:off x="5482965" y="2254527"/>
          <a:ext cx="1699788" cy="632094"/>
        </a:xfrm>
        <a:prstGeom prst="lef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5975561" y="1240302"/>
          <a:ext cx="2106983" cy="1685586"/>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ommunicate</a:t>
          </a:r>
          <a:endParaRPr lang="en-US" sz="2400" kern="1200" dirty="0"/>
        </a:p>
      </dsp:txBody>
      <dsp:txXfrm>
        <a:off x="6024930" y="1289671"/>
        <a:ext cx="2008245" cy="15868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7C839-F469-4245-B5AE-A5F9EA0F78C3}">
      <dsp:nvSpPr>
        <dsp:cNvPr id="0" name=""/>
        <dsp:cNvSpPr/>
      </dsp:nvSpPr>
      <dsp:spPr>
        <a:xfrm>
          <a:off x="0" y="0"/>
          <a:ext cx="869323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72250-1682-D34E-843C-A35C45EBA578}">
      <dsp:nvSpPr>
        <dsp:cNvPr id="0" name=""/>
        <dsp:cNvSpPr/>
      </dsp:nvSpPr>
      <dsp:spPr>
        <a:xfrm>
          <a:off x="0" y="0"/>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u="sng" kern="1200" dirty="0">
              <a:solidFill>
                <a:schemeClr val="accent1"/>
              </a:solidFill>
            </a:rPr>
            <a:t>Reactive</a:t>
          </a:r>
        </a:p>
      </dsp:txBody>
      <dsp:txXfrm>
        <a:off x="0" y="0"/>
        <a:ext cx="1738647" cy="2041301"/>
      </dsp:txXfrm>
    </dsp:sp>
    <dsp:sp modelId="{7BA12371-149B-D641-A8E7-7691DB87BF06}">
      <dsp:nvSpPr>
        <dsp:cNvPr id="0" name=""/>
        <dsp:cNvSpPr/>
      </dsp:nvSpPr>
      <dsp:spPr>
        <a:xfrm>
          <a:off x="1869046" y="92695"/>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1869046" y="92695"/>
        <a:ext cx="6824192" cy="1853916"/>
      </dsp:txXfrm>
    </dsp:sp>
    <dsp:sp modelId="{DE00663D-B8E5-5D4C-B904-980CF50AAE52}">
      <dsp:nvSpPr>
        <dsp:cNvPr id="0" name=""/>
        <dsp:cNvSpPr/>
      </dsp:nvSpPr>
      <dsp:spPr>
        <a:xfrm>
          <a:off x="1738647" y="1946612"/>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50DA63-5980-FC4B-BF2B-480CCF0F2877}">
      <dsp:nvSpPr>
        <dsp:cNvPr id="0" name=""/>
        <dsp:cNvSpPr/>
      </dsp:nvSpPr>
      <dsp:spPr>
        <a:xfrm>
          <a:off x="0" y="2041301"/>
          <a:ext cx="869323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D5F92-EC8C-4748-84B4-50CBD8111AA0}">
      <dsp:nvSpPr>
        <dsp:cNvPr id="0" name=""/>
        <dsp:cNvSpPr/>
      </dsp:nvSpPr>
      <dsp:spPr>
        <a:xfrm>
          <a:off x="0" y="2041301"/>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solidFill>
                <a:schemeClr val="accent1"/>
              </a:solidFill>
            </a:rPr>
            <a:t>Proactive</a:t>
          </a:r>
        </a:p>
      </dsp:txBody>
      <dsp:txXfrm>
        <a:off x="0" y="2041301"/>
        <a:ext cx="1738647" cy="2041301"/>
      </dsp:txXfrm>
    </dsp:sp>
    <dsp:sp modelId="{95808EEA-BFF7-FA40-8B4E-5D9519848AE8}">
      <dsp:nvSpPr>
        <dsp:cNvPr id="0" name=""/>
        <dsp:cNvSpPr/>
      </dsp:nvSpPr>
      <dsp:spPr>
        <a:xfrm>
          <a:off x="1869046" y="2133997"/>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1869046" y="2133997"/>
        <a:ext cx="6824192" cy="1853916"/>
      </dsp:txXfrm>
    </dsp:sp>
    <dsp:sp modelId="{6107052C-31C1-0C4A-8716-B60E39F09343}">
      <dsp:nvSpPr>
        <dsp:cNvPr id="0" name=""/>
        <dsp:cNvSpPr/>
      </dsp:nvSpPr>
      <dsp:spPr>
        <a:xfrm>
          <a:off x="1738647" y="3987913"/>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ABA42-504C-374D-BC0C-0DF0FA316040}">
      <dsp:nvSpPr>
        <dsp:cNvPr id="0" name=""/>
        <dsp:cNvSpPr/>
      </dsp:nvSpPr>
      <dsp:spPr>
        <a:xfrm>
          <a:off x="0" y="665"/>
          <a:ext cx="891217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7CA98-3250-5240-9DB4-F2C9BC44558A}">
      <dsp:nvSpPr>
        <dsp:cNvPr id="0" name=""/>
        <dsp:cNvSpPr/>
      </dsp:nvSpPr>
      <dsp:spPr>
        <a:xfrm>
          <a:off x="0" y="66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Reduce time spent by Police Officers &amp; PCSO’s at police stations</a:t>
          </a:r>
          <a:endParaRPr lang="en-US" sz="2400" kern="1200" dirty="0"/>
        </a:p>
      </dsp:txBody>
      <dsp:txXfrm>
        <a:off x="0" y="665"/>
        <a:ext cx="8912179" cy="778981"/>
      </dsp:txXfrm>
    </dsp:sp>
    <dsp:sp modelId="{F78541D1-5827-0449-8E0C-D4D8F99A5E24}">
      <dsp:nvSpPr>
        <dsp:cNvPr id="0" name=""/>
        <dsp:cNvSpPr/>
      </dsp:nvSpPr>
      <dsp:spPr>
        <a:xfrm>
          <a:off x="0" y="779647"/>
          <a:ext cx="8912179" cy="0"/>
        </a:xfrm>
        <a:prstGeom prst="line">
          <a:avLst/>
        </a:prstGeom>
        <a:solidFill>
          <a:schemeClr val="accent1">
            <a:shade val="80000"/>
            <a:hueOff val="58214"/>
            <a:satOff val="-1043"/>
            <a:lumOff val="4431"/>
            <a:alphaOff val="0"/>
          </a:schemeClr>
        </a:solidFill>
        <a:ln w="12700" cap="flat" cmpd="sng" algn="ctr">
          <a:solidFill>
            <a:schemeClr val="accent1">
              <a:shade val="80000"/>
              <a:hueOff val="58214"/>
              <a:satOff val="-1043"/>
              <a:lumOff val="4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03EE3-CB28-9B4A-905A-7A4A05D1284D}">
      <dsp:nvSpPr>
        <dsp:cNvPr id="0" name=""/>
        <dsp:cNvSpPr/>
      </dsp:nvSpPr>
      <dsp:spPr>
        <a:xfrm>
          <a:off x="0" y="77964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visibility of policing teams</a:t>
          </a:r>
          <a:endParaRPr lang="en-US" sz="2400" kern="1200" dirty="0"/>
        </a:p>
      </dsp:txBody>
      <dsp:txXfrm>
        <a:off x="0" y="779647"/>
        <a:ext cx="8912179" cy="778981"/>
      </dsp:txXfrm>
    </dsp:sp>
    <dsp:sp modelId="{988E9945-6C7D-A841-81E6-98325EDCD436}">
      <dsp:nvSpPr>
        <dsp:cNvPr id="0" name=""/>
        <dsp:cNvSpPr/>
      </dsp:nvSpPr>
      <dsp:spPr>
        <a:xfrm>
          <a:off x="0" y="1558629"/>
          <a:ext cx="8912179" cy="0"/>
        </a:xfrm>
        <a:prstGeom prst="line">
          <a:avLst/>
        </a:prstGeom>
        <a:solidFill>
          <a:schemeClr val="accent1">
            <a:shade val="80000"/>
            <a:hueOff val="116428"/>
            <a:satOff val="-2085"/>
            <a:lumOff val="8862"/>
            <a:alphaOff val="0"/>
          </a:schemeClr>
        </a:solidFill>
        <a:ln w="12700" cap="flat" cmpd="sng" algn="ctr">
          <a:solidFill>
            <a:schemeClr val="accent1">
              <a:shade val="80000"/>
              <a:hueOff val="116428"/>
              <a:satOff val="-2085"/>
              <a:lumOff val="8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BFDCE-FB15-064E-AB19-4A902B2488C6}">
      <dsp:nvSpPr>
        <dsp:cNvPr id="0" name=""/>
        <dsp:cNvSpPr/>
      </dsp:nvSpPr>
      <dsp:spPr>
        <a:xfrm>
          <a:off x="0" y="1558629"/>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Ease of contact between the community &amp; policing teams</a:t>
          </a:r>
          <a:endParaRPr lang="en-US" sz="2400" kern="1200" dirty="0"/>
        </a:p>
      </dsp:txBody>
      <dsp:txXfrm>
        <a:off x="0" y="1558629"/>
        <a:ext cx="8912179" cy="778981"/>
      </dsp:txXfrm>
    </dsp:sp>
    <dsp:sp modelId="{BDC46C4C-6882-AB4E-8884-3F048669B802}">
      <dsp:nvSpPr>
        <dsp:cNvPr id="0" name=""/>
        <dsp:cNvSpPr/>
      </dsp:nvSpPr>
      <dsp:spPr>
        <a:xfrm>
          <a:off x="0" y="2337611"/>
          <a:ext cx="8912179"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93063-9EA1-1B44-B51D-DC6DAF8842A8}">
      <dsp:nvSpPr>
        <dsp:cNvPr id="0" name=""/>
        <dsp:cNvSpPr/>
      </dsp:nvSpPr>
      <dsp:spPr>
        <a:xfrm>
          <a:off x="0" y="2337611"/>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effectiveness by improved access to policing info &amp; intel</a:t>
          </a:r>
          <a:endParaRPr lang="en-US" sz="2400" kern="1200" dirty="0"/>
        </a:p>
      </dsp:txBody>
      <dsp:txXfrm>
        <a:off x="0" y="2337611"/>
        <a:ext cx="8912179" cy="778981"/>
      </dsp:txXfrm>
    </dsp:sp>
    <dsp:sp modelId="{8CCE898D-3A8A-E04D-A346-2D47FAE9CED8}">
      <dsp:nvSpPr>
        <dsp:cNvPr id="0" name=""/>
        <dsp:cNvSpPr/>
      </dsp:nvSpPr>
      <dsp:spPr>
        <a:xfrm>
          <a:off x="0" y="3116593"/>
          <a:ext cx="8912179" cy="0"/>
        </a:xfrm>
        <a:prstGeom prst="line">
          <a:avLst/>
        </a:prstGeom>
        <a:solidFill>
          <a:schemeClr val="accent1">
            <a:shade val="80000"/>
            <a:hueOff val="232855"/>
            <a:satOff val="-4171"/>
            <a:lumOff val="17723"/>
            <a:alphaOff val="0"/>
          </a:schemeClr>
        </a:solidFill>
        <a:ln w="12700" cap="flat" cmpd="sng" algn="ctr">
          <a:solidFill>
            <a:schemeClr val="accent1">
              <a:shade val="80000"/>
              <a:hueOff val="232855"/>
              <a:satOff val="-4171"/>
              <a:lumOff val="17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9CCAE-7AC5-7047-BAD5-144D32E4AB88}">
      <dsp:nvSpPr>
        <dsp:cNvPr id="0" name=""/>
        <dsp:cNvSpPr/>
      </dsp:nvSpPr>
      <dsp:spPr>
        <a:xfrm>
          <a:off x="0" y="3116593"/>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Ability to record details at the scene of an incident &amp; update systems </a:t>
          </a:r>
          <a:br>
            <a:rPr lang="en-US" sz="2300" kern="1200" dirty="0"/>
          </a:br>
          <a:r>
            <a:rPr lang="en-US" sz="2300" kern="1200" dirty="0"/>
            <a:t>‘live time’</a:t>
          </a:r>
        </a:p>
      </dsp:txBody>
      <dsp:txXfrm>
        <a:off x="0" y="3116593"/>
        <a:ext cx="8912179" cy="778981"/>
      </dsp:txXfrm>
    </dsp:sp>
    <dsp:sp modelId="{0A63F0F7-7745-D344-87DE-FEB427985BE1}">
      <dsp:nvSpPr>
        <dsp:cNvPr id="0" name=""/>
        <dsp:cNvSpPr/>
      </dsp:nvSpPr>
      <dsp:spPr>
        <a:xfrm>
          <a:off x="0" y="3895575"/>
          <a:ext cx="8912179" cy="0"/>
        </a:xfrm>
        <a:prstGeom prst="line">
          <a:avLst/>
        </a:prstGeom>
        <a:solidFill>
          <a:schemeClr val="accent1">
            <a:shade val="80000"/>
            <a:hueOff val="291069"/>
            <a:satOff val="-5213"/>
            <a:lumOff val="22154"/>
            <a:alphaOff val="0"/>
          </a:schemeClr>
        </a:solidFill>
        <a:ln w="12700" cap="flat" cmpd="sng" algn="ctr">
          <a:solidFill>
            <a:schemeClr val="accent1">
              <a:shade val="80000"/>
              <a:hueOff val="291069"/>
              <a:satOff val="-5213"/>
              <a:lumOff val="221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E1DD6-275E-6546-87C6-C0572C07E985}">
      <dsp:nvSpPr>
        <dsp:cNvPr id="0" name=""/>
        <dsp:cNvSpPr/>
      </dsp:nvSpPr>
      <dsp:spPr>
        <a:xfrm>
          <a:off x="0" y="389557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Professionalise the delivery of what we do</a:t>
          </a:r>
          <a:endParaRPr lang="en-US" sz="2400" kern="1200" dirty="0"/>
        </a:p>
      </dsp:txBody>
      <dsp:txXfrm>
        <a:off x="0" y="3895575"/>
        <a:ext cx="8912179" cy="778981"/>
      </dsp:txXfrm>
    </dsp:sp>
    <dsp:sp modelId="{665E866C-88A8-1A4A-AB49-019824FEF049}">
      <dsp:nvSpPr>
        <dsp:cNvPr id="0" name=""/>
        <dsp:cNvSpPr/>
      </dsp:nvSpPr>
      <dsp:spPr>
        <a:xfrm>
          <a:off x="0" y="4674557"/>
          <a:ext cx="891217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AD0E4-BDFA-9B4A-A010-6917DD47A2F1}">
      <dsp:nvSpPr>
        <dsp:cNvPr id="0" name=""/>
        <dsp:cNvSpPr/>
      </dsp:nvSpPr>
      <dsp:spPr>
        <a:xfrm>
          <a:off x="0" y="467455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 public confidence &amp; satisfaction</a:t>
          </a:r>
          <a:endParaRPr lang="en-US" sz="2400" kern="1200" dirty="0"/>
        </a:p>
      </dsp:txBody>
      <dsp:txXfrm>
        <a:off x="0" y="4674557"/>
        <a:ext cx="8912179" cy="7789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26AED-2E55-4EF5-8325-5CB899648520}">
      <dsp:nvSpPr>
        <dsp:cNvPr id="0" name=""/>
        <dsp:cNvSpPr/>
      </dsp:nvSpPr>
      <dsp:spPr>
        <a:xfrm>
          <a:off x="648795" y="383"/>
          <a:ext cx="2670715" cy="1602429"/>
        </a:xfrm>
        <a:prstGeom prst="rect">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Have significant dramatic impact</a:t>
          </a:r>
        </a:p>
      </dsp:txBody>
      <dsp:txXfrm>
        <a:off x="648795" y="383"/>
        <a:ext cx="2670715" cy="1602429"/>
      </dsp:txXfrm>
    </dsp:sp>
    <dsp:sp modelId="{290DF20A-5D76-4225-AF50-5BD8A10D1E48}">
      <dsp:nvSpPr>
        <dsp:cNvPr id="0" name=""/>
        <dsp:cNvSpPr/>
      </dsp:nvSpPr>
      <dsp:spPr>
        <a:xfrm>
          <a:off x="3586582" y="383"/>
          <a:ext cx="2670715"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scene exactly</a:t>
          </a:r>
          <a:endParaRPr lang="en-US" sz="2400" kern="1200" dirty="0"/>
        </a:p>
      </dsp:txBody>
      <dsp:txXfrm>
        <a:off x="3586582" y="383"/>
        <a:ext cx="2670715" cy="1602429"/>
      </dsp:txXfrm>
    </dsp:sp>
    <dsp:sp modelId="{4116BB7C-6A2F-4701-835A-971FC9C008CE}">
      <dsp:nvSpPr>
        <dsp:cNvPr id="0" name=""/>
        <dsp:cNvSpPr/>
      </dsp:nvSpPr>
      <dsp:spPr>
        <a:xfrm>
          <a:off x="167665" y="1869884"/>
          <a:ext cx="2670715" cy="1602429"/>
        </a:xfrm>
        <a:prstGeom prst="rect">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demeanour of the parties</a:t>
          </a:r>
          <a:endParaRPr lang="en-US" sz="2400" kern="1200" dirty="0"/>
        </a:p>
      </dsp:txBody>
      <dsp:txXfrm>
        <a:off x="167665" y="1869884"/>
        <a:ext cx="2670715" cy="1602429"/>
      </dsp:txXfrm>
    </dsp:sp>
    <dsp:sp modelId="{1BC5AAEF-4E33-4998-8C1B-62767EC7A760}">
      <dsp:nvSpPr>
        <dsp:cNvPr id="0" name=""/>
        <dsp:cNvSpPr/>
      </dsp:nvSpPr>
      <dsp:spPr>
        <a:xfrm>
          <a:off x="3105452" y="1869884"/>
          <a:ext cx="3632974"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Accurately record significant comments at the scene</a:t>
          </a:r>
          <a:endParaRPr lang="en-US" sz="2400" kern="1200" dirty="0"/>
        </a:p>
      </dsp:txBody>
      <dsp:txXfrm>
        <a:off x="3105452" y="1869884"/>
        <a:ext cx="3632974" cy="16024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A95B0-8BBB-DD4A-8D74-19D152768B31}">
      <dsp:nvSpPr>
        <dsp:cNvPr id="0" name=""/>
        <dsp:cNvSpPr/>
      </dsp:nvSpPr>
      <dsp:spPr>
        <a:xfrm>
          <a:off x="0" y="0"/>
          <a:ext cx="53933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AA556F-AFE0-9F44-84AE-A51BDA0915B2}">
      <dsp:nvSpPr>
        <dsp:cNvPr id="0" name=""/>
        <dsp:cNvSpPr/>
      </dsp:nvSpPr>
      <dsp:spPr>
        <a:xfrm>
          <a:off x="0" y="0"/>
          <a:ext cx="5393361"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Digital evidence can help progress investigations and may be used in criminal proceedings.</a:t>
          </a:r>
          <a:endParaRPr lang="en-US" sz="1400" kern="1200"/>
        </a:p>
      </dsp:txBody>
      <dsp:txXfrm>
        <a:off x="0" y="0"/>
        <a:ext cx="5393361" cy="1087834"/>
      </dsp:txXfrm>
    </dsp:sp>
    <dsp:sp modelId="{ACD764A8-E695-3D4C-BF57-D0F2309C5009}">
      <dsp:nvSpPr>
        <dsp:cNvPr id="0" name=""/>
        <dsp:cNvSpPr/>
      </dsp:nvSpPr>
      <dsp:spPr>
        <a:xfrm>
          <a:off x="0" y="1087834"/>
          <a:ext cx="539336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562A1D-903C-C540-B672-CB2AC82ECA4C}">
      <dsp:nvSpPr>
        <dsp:cNvPr id="0" name=""/>
        <dsp:cNvSpPr/>
      </dsp:nvSpPr>
      <dsp:spPr>
        <a:xfrm>
          <a:off x="0" y="1087834"/>
          <a:ext cx="5393361"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Examples of digital evidence include communications data on mobile phones, data contained in personal computers, laptops, tablets and other mobile devices. This also includes all storage media, for example, SD cards, USB flash drives and other forms of external storage devices.</a:t>
          </a:r>
          <a:endParaRPr lang="en-US" sz="1400" kern="1200" dirty="0"/>
        </a:p>
      </dsp:txBody>
      <dsp:txXfrm>
        <a:off x="0" y="1087834"/>
        <a:ext cx="5393361" cy="1087834"/>
      </dsp:txXfrm>
    </dsp:sp>
    <dsp:sp modelId="{C9CC6A31-2612-3246-A912-47478583E58E}">
      <dsp:nvSpPr>
        <dsp:cNvPr id="0" name=""/>
        <dsp:cNvSpPr/>
      </dsp:nvSpPr>
      <dsp:spPr>
        <a:xfrm>
          <a:off x="0" y="2175669"/>
          <a:ext cx="539336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44A424-53AC-0A47-9D72-31D997402CC9}">
      <dsp:nvSpPr>
        <dsp:cNvPr id="0" name=""/>
        <dsp:cNvSpPr/>
      </dsp:nvSpPr>
      <dsp:spPr>
        <a:xfrm>
          <a:off x="0" y="2175669"/>
          <a:ext cx="5393361"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emergence of cloud computing and other technologies for storing data on the internet has introduced new challenges for digital forensic practitioners. </a:t>
          </a:r>
          <a:endParaRPr lang="en-US" sz="1400" kern="1200"/>
        </a:p>
      </dsp:txBody>
      <dsp:txXfrm>
        <a:off x="0" y="2175669"/>
        <a:ext cx="5393361" cy="1087834"/>
      </dsp:txXfrm>
    </dsp:sp>
    <dsp:sp modelId="{E505E8EA-62CC-1C48-B30C-719D6A4EC134}">
      <dsp:nvSpPr>
        <dsp:cNvPr id="0" name=""/>
        <dsp:cNvSpPr/>
      </dsp:nvSpPr>
      <dsp:spPr>
        <a:xfrm>
          <a:off x="0" y="3263503"/>
          <a:ext cx="53933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14C57-EF1C-E74C-A807-1F622CD043C2}">
      <dsp:nvSpPr>
        <dsp:cNvPr id="0" name=""/>
        <dsp:cNvSpPr/>
      </dsp:nvSpPr>
      <dsp:spPr>
        <a:xfrm>
          <a:off x="0" y="3263503"/>
          <a:ext cx="5393361"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use of social media applications requires that electronic evidence is captured in real time or the opportunity to seize that evidence may be lost. This has introduced the concept of online digital forensics, where data can be captured and analysed in real time, supported by appropriate legal authority.</a:t>
          </a:r>
          <a:endParaRPr lang="en-US" sz="1400" kern="1200" dirty="0"/>
        </a:p>
      </dsp:txBody>
      <dsp:txXfrm>
        <a:off x="0" y="3263503"/>
        <a:ext cx="5393361"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3459F-4D3D-B64B-A814-D53B4ECA702D}"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6707D5-1E4F-1D4E-9495-59EA85188B08}" type="slidenum">
              <a:rPr lang="en-GB" smtClean="0"/>
              <a:t>‹#›</a:t>
            </a:fld>
            <a:endParaRPr lang="en-GB"/>
          </a:p>
        </p:txBody>
      </p:sp>
    </p:spTree>
    <p:extLst>
      <p:ext uri="{BB962C8B-B14F-4D97-AF65-F5344CB8AC3E}">
        <p14:creationId xmlns:p14="http://schemas.microsoft.com/office/powerpoint/2010/main" val="3947434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6707D5-1E4F-1D4E-9495-59EA85188B08}" type="slidenum">
              <a:rPr lang="en-GB" smtClean="0"/>
              <a:t>4</a:t>
            </a:fld>
            <a:endParaRPr lang="en-GB"/>
          </a:p>
        </p:txBody>
      </p:sp>
    </p:spTree>
    <p:extLst>
      <p:ext uri="{BB962C8B-B14F-4D97-AF65-F5344CB8AC3E}">
        <p14:creationId xmlns:p14="http://schemas.microsoft.com/office/powerpoint/2010/main" val="1161584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6707D5-1E4F-1D4E-9495-59EA85188B08}" type="slidenum">
              <a:rPr lang="en-GB" smtClean="0"/>
              <a:t>5</a:t>
            </a:fld>
            <a:endParaRPr lang="en-GB"/>
          </a:p>
        </p:txBody>
      </p:sp>
    </p:spTree>
    <p:extLst>
      <p:ext uri="{BB962C8B-B14F-4D97-AF65-F5344CB8AC3E}">
        <p14:creationId xmlns:p14="http://schemas.microsoft.com/office/powerpoint/2010/main" val="2710155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6</a:t>
            </a:fld>
            <a:endParaRPr lang="en-GB"/>
          </a:p>
        </p:txBody>
      </p:sp>
    </p:spTree>
    <p:extLst>
      <p:ext uri="{BB962C8B-B14F-4D97-AF65-F5344CB8AC3E}">
        <p14:creationId xmlns:p14="http://schemas.microsoft.com/office/powerpoint/2010/main" val="1946355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6707D5-1E4F-1D4E-9495-59EA85188B08}" type="slidenum">
              <a:rPr lang="en-GB" smtClean="0"/>
              <a:t>7</a:t>
            </a:fld>
            <a:endParaRPr lang="en-GB"/>
          </a:p>
        </p:txBody>
      </p:sp>
    </p:spTree>
    <p:extLst>
      <p:ext uri="{BB962C8B-B14F-4D97-AF65-F5344CB8AC3E}">
        <p14:creationId xmlns:p14="http://schemas.microsoft.com/office/powerpoint/2010/main" val="2787022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Link to pre-join degree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13A6638-8504-224D-A218-21914C66B959}" type="slidenum">
              <a:rPr lang="en-GB" smtClean="0"/>
              <a:t>9</a:t>
            </a:fld>
            <a:endParaRPr lang="en-GB"/>
          </a:p>
        </p:txBody>
      </p:sp>
    </p:spTree>
    <p:extLst>
      <p:ext uri="{BB962C8B-B14F-4D97-AF65-F5344CB8AC3E}">
        <p14:creationId xmlns:p14="http://schemas.microsoft.com/office/powerpoint/2010/main" val="251892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13</a:t>
            </a:fld>
            <a:endParaRPr lang="en-GB"/>
          </a:p>
        </p:txBody>
      </p:sp>
    </p:spTree>
    <p:extLst>
      <p:ext uri="{BB962C8B-B14F-4D97-AF65-F5344CB8AC3E}">
        <p14:creationId xmlns:p14="http://schemas.microsoft.com/office/powerpoint/2010/main" val="3004983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=7lqjFH8puVY</a:t>
            </a:r>
          </a:p>
        </p:txBody>
      </p:sp>
      <p:sp>
        <p:nvSpPr>
          <p:cNvPr id="4" name="Slide Number Placeholder 3"/>
          <p:cNvSpPr>
            <a:spLocks noGrp="1"/>
          </p:cNvSpPr>
          <p:nvPr>
            <p:ph type="sldNum" sz="quarter" idx="5"/>
          </p:nvPr>
        </p:nvSpPr>
        <p:spPr/>
        <p:txBody>
          <a:bodyPr/>
          <a:lstStyle/>
          <a:p>
            <a:fld id="{7F0CD70C-BF6B-F14D-83D7-18AD0701DA0A}" type="slidenum">
              <a:rPr lang="en-US" smtClean="0"/>
              <a:t>19</a:t>
            </a:fld>
            <a:endParaRPr lang="en-US"/>
          </a:p>
        </p:txBody>
      </p:sp>
    </p:spTree>
    <p:extLst>
      <p:ext uri="{BB962C8B-B14F-4D97-AF65-F5344CB8AC3E}">
        <p14:creationId xmlns:p14="http://schemas.microsoft.com/office/powerpoint/2010/main" val="2413256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21</a:t>
            </a:fld>
            <a:endParaRPr lang="en-GB"/>
          </a:p>
        </p:txBody>
      </p:sp>
    </p:spTree>
    <p:extLst>
      <p:ext uri="{BB962C8B-B14F-4D97-AF65-F5344CB8AC3E}">
        <p14:creationId xmlns:p14="http://schemas.microsoft.com/office/powerpoint/2010/main" val="166516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23</a:t>
            </a:fld>
            <a:endParaRPr lang="en-GB"/>
          </a:p>
        </p:txBody>
      </p:sp>
    </p:spTree>
    <p:extLst>
      <p:ext uri="{BB962C8B-B14F-4D97-AF65-F5344CB8AC3E}">
        <p14:creationId xmlns:p14="http://schemas.microsoft.com/office/powerpoint/2010/main" val="1938155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27</a:t>
            </a:fld>
            <a:endParaRPr lang="en-GB"/>
          </a:p>
        </p:txBody>
      </p:sp>
    </p:spTree>
    <p:extLst>
      <p:ext uri="{BB962C8B-B14F-4D97-AF65-F5344CB8AC3E}">
        <p14:creationId xmlns:p14="http://schemas.microsoft.com/office/powerpoint/2010/main" val="2018933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28</a:t>
            </a:fld>
            <a:endParaRPr lang="en-GB"/>
          </a:p>
        </p:txBody>
      </p:sp>
    </p:spTree>
    <p:extLst>
      <p:ext uri="{BB962C8B-B14F-4D97-AF65-F5344CB8AC3E}">
        <p14:creationId xmlns:p14="http://schemas.microsoft.com/office/powerpoint/2010/main" val="754477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Tor </a:t>
            </a:r>
            <a:r>
              <a:rPr lang="en-GB" sz="1200" kern="1200" dirty="0">
                <a:solidFill>
                  <a:schemeClr val="tx1"/>
                </a:solidFill>
                <a:effectLst/>
                <a:latin typeface="+mn-lt"/>
                <a:ea typeface="+mn-ea"/>
                <a:cs typeface="+mn-cs"/>
              </a:rPr>
              <a:t>is free software for enabling anonymous communication. The name is derived from an acronym for the original software project name "The Onion Router". Tor directs Internet traffic through a free, worldwide, volunteer overlay network consisting of more than seven thousand relays to conceal a user's location and usage from anyone conducting network surveillance or traffic analysis. </a:t>
            </a:r>
            <a:endParaRPr lang="en-GB" dirty="0">
              <a:effectLst/>
            </a:endParaRPr>
          </a:p>
          <a:p>
            <a:r>
              <a:rPr lang="en-GB" sz="1200" kern="1200" dirty="0">
                <a:solidFill>
                  <a:schemeClr val="tx1"/>
                </a:solidFill>
                <a:effectLst/>
                <a:latin typeface="+mn-lt"/>
                <a:ea typeface="+mn-ea"/>
                <a:cs typeface="+mn-cs"/>
              </a:rPr>
              <a:t>Using Tor makes it more difficult to trace Internet activity to the user: this includes "visits to Web sites, online posts, instant messages, and other communication forms". Tor's intended use is to protect the personal privacy of its users, as well as their freedom and ability to conduct confidential communication by keeping their Internet activities from being monitored. </a:t>
            </a:r>
          </a:p>
          <a:p>
            <a:endParaRPr lang="en-GB" dirty="0">
              <a:effectLst/>
            </a:endParaRPr>
          </a:p>
          <a:p>
            <a:r>
              <a:rPr lang="en-GB" sz="1200" kern="1200" dirty="0">
                <a:solidFill>
                  <a:schemeClr val="tx1"/>
                </a:solidFill>
                <a:effectLst/>
                <a:latin typeface="+mn-lt"/>
                <a:ea typeface="+mn-ea"/>
                <a:cs typeface="+mn-cs"/>
              </a:rPr>
              <a:t>Why people use TOR? </a:t>
            </a:r>
          </a:p>
          <a:p>
            <a:endParaRPr lang="en-GB" dirty="0">
              <a:effectLst/>
            </a:endParaRPr>
          </a:p>
          <a:p>
            <a:r>
              <a:rPr lang="en-GB" sz="1200" kern="1200" dirty="0">
                <a:solidFill>
                  <a:schemeClr val="tx1"/>
                </a:solidFill>
                <a:effectLst/>
                <a:latin typeface="+mn-lt"/>
                <a:ea typeface="+mn-ea"/>
                <a:cs typeface="+mn-cs"/>
              </a:rPr>
              <a:t>They protect their privacy from unscrupulous marketers and identity thieves. </a:t>
            </a:r>
          </a:p>
          <a:p>
            <a:r>
              <a:rPr lang="en-GB" sz="1200" kern="1200" dirty="0">
                <a:solidFill>
                  <a:schemeClr val="tx1"/>
                </a:solidFill>
                <a:effectLst/>
                <a:latin typeface="+mn-lt"/>
                <a:ea typeface="+mn-ea"/>
                <a:cs typeface="+mn-cs"/>
              </a:rPr>
              <a:t>They protect their communications from irresponsible corporations. </a:t>
            </a:r>
          </a:p>
          <a:p>
            <a:r>
              <a:rPr lang="en-GB" sz="1200" kern="1200" dirty="0">
                <a:solidFill>
                  <a:schemeClr val="tx1"/>
                </a:solidFill>
                <a:effectLst/>
                <a:latin typeface="+mn-lt"/>
                <a:ea typeface="+mn-ea"/>
                <a:cs typeface="+mn-cs"/>
              </a:rPr>
              <a:t>They protect their children online. </a:t>
            </a:r>
          </a:p>
          <a:p>
            <a:r>
              <a:rPr lang="en-GB" sz="1200" kern="1200" dirty="0">
                <a:solidFill>
                  <a:schemeClr val="tx1"/>
                </a:solidFill>
                <a:effectLst/>
                <a:latin typeface="+mn-lt"/>
                <a:ea typeface="+mn-ea"/>
                <a:cs typeface="+mn-cs"/>
              </a:rPr>
              <a:t>They research sensitive topics. </a:t>
            </a:r>
          </a:p>
          <a:p>
            <a:r>
              <a:rPr lang="en-GB" sz="1200" kern="1200" dirty="0">
                <a:solidFill>
                  <a:schemeClr val="tx1"/>
                </a:solidFill>
                <a:effectLst/>
                <a:latin typeface="+mn-lt"/>
                <a:ea typeface="+mn-ea"/>
                <a:cs typeface="+mn-cs"/>
              </a:rPr>
              <a:t>They skirt surveillance. </a:t>
            </a:r>
          </a:p>
          <a:p>
            <a:r>
              <a:rPr lang="en-GB" sz="1200" kern="1200" dirty="0">
                <a:solidFill>
                  <a:schemeClr val="tx1"/>
                </a:solidFill>
                <a:effectLst/>
                <a:latin typeface="+mn-lt"/>
                <a:ea typeface="+mn-ea"/>
                <a:cs typeface="+mn-cs"/>
              </a:rPr>
              <a:t>They circumvent censorship. </a:t>
            </a:r>
          </a:p>
          <a:p>
            <a:endParaRPr lang="en-GB" dirty="0"/>
          </a:p>
          <a:p>
            <a:r>
              <a:rPr lang="en-GB" sz="1200" kern="1200" dirty="0">
                <a:solidFill>
                  <a:schemeClr val="tx1"/>
                </a:solidFill>
                <a:effectLst/>
                <a:latin typeface="+mn-lt"/>
                <a:ea typeface="+mn-ea"/>
                <a:cs typeface="+mn-cs"/>
              </a:rPr>
              <a:t>Who uses TOR? </a:t>
            </a:r>
            <a:endParaRPr lang="en-GB" dirty="0">
              <a:effectLst/>
            </a:endParaRPr>
          </a:p>
          <a:p>
            <a:endParaRPr lang="en-GB" dirty="0">
              <a:effectLst/>
            </a:endParaRPr>
          </a:p>
          <a:p>
            <a:r>
              <a:rPr lang="en-GB" sz="1200" kern="1200" dirty="0">
                <a:solidFill>
                  <a:schemeClr val="tx1"/>
                </a:solidFill>
                <a:effectLst/>
                <a:latin typeface="+mn-lt"/>
                <a:ea typeface="+mn-ea"/>
                <a:cs typeface="+mn-cs"/>
              </a:rPr>
              <a:t>Journalists </a:t>
            </a:r>
          </a:p>
          <a:p>
            <a:r>
              <a:rPr lang="en-GB" sz="1200" kern="1200" dirty="0">
                <a:solidFill>
                  <a:schemeClr val="tx1"/>
                </a:solidFill>
                <a:effectLst/>
                <a:latin typeface="+mn-lt"/>
                <a:ea typeface="+mn-ea"/>
                <a:cs typeface="+mn-cs"/>
              </a:rPr>
              <a:t>Law enforcement </a:t>
            </a:r>
          </a:p>
          <a:p>
            <a:r>
              <a:rPr lang="en-GB" sz="1200" kern="1200" dirty="0">
                <a:solidFill>
                  <a:schemeClr val="tx1"/>
                </a:solidFill>
                <a:effectLst/>
                <a:latin typeface="+mn-lt"/>
                <a:ea typeface="+mn-ea"/>
                <a:cs typeface="+mn-cs"/>
              </a:rPr>
              <a:t>Activists &amp; </a:t>
            </a:r>
            <a:r>
              <a:rPr lang="en-GB" sz="1200" kern="1200" dirty="0" err="1">
                <a:solidFill>
                  <a:schemeClr val="tx1"/>
                </a:solidFill>
                <a:effectLst/>
                <a:latin typeface="+mn-lt"/>
                <a:ea typeface="+mn-ea"/>
                <a:cs typeface="+mn-cs"/>
              </a:rPr>
              <a:t>Whistleblowers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Business executives </a:t>
            </a:r>
          </a:p>
          <a:p>
            <a:r>
              <a:rPr lang="en-GB" sz="1200" kern="1200" dirty="0">
                <a:solidFill>
                  <a:schemeClr val="tx1"/>
                </a:solidFill>
                <a:effectLst/>
                <a:latin typeface="+mn-lt"/>
                <a:ea typeface="+mn-ea"/>
                <a:cs typeface="+mn-cs"/>
              </a:rPr>
              <a:t>Bloggers </a:t>
            </a:r>
          </a:p>
          <a:p>
            <a:r>
              <a:rPr lang="en-GB" sz="1200" kern="1200" dirty="0">
                <a:solidFill>
                  <a:schemeClr val="tx1"/>
                </a:solidFill>
                <a:effectLst/>
                <a:latin typeface="+mn-lt"/>
                <a:ea typeface="+mn-ea"/>
                <a:cs typeface="+mn-cs"/>
              </a:rPr>
              <a:t>Military </a:t>
            </a:r>
          </a:p>
          <a:p>
            <a:r>
              <a:rPr lang="en-GB" sz="1200" kern="1200" dirty="0">
                <a:solidFill>
                  <a:schemeClr val="tx1"/>
                </a:solidFill>
                <a:effectLst/>
                <a:latin typeface="+mn-lt"/>
                <a:ea typeface="+mn-ea"/>
                <a:cs typeface="+mn-cs"/>
              </a:rPr>
              <a:t>IT Professionals </a:t>
            </a:r>
          </a:p>
          <a:p>
            <a:endParaRPr lang="en-GB" dirty="0"/>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29</a:t>
            </a:fld>
            <a:endParaRPr lang="en-GB"/>
          </a:p>
        </p:txBody>
      </p:sp>
    </p:spTree>
    <p:extLst>
      <p:ext uri="{BB962C8B-B14F-4D97-AF65-F5344CB8AC3E}">
        <p14:creationId xmlns:p14="http://schemas.microsoft.com/office/powerpoint/2010/main" val="2351187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31</a:t>
            </a:fld>
            <a:endParaRPr lang="en-GB"/>
          </a:p>
        </p:txBody>
      </p:sp>
    </p:spTree>
    <p:extLst>
      <p:ext uri="{BB962C8B-B14F-4D97-AF65-F5344CB8AC3E}">
        <p14:creationId xmlns:p14="http://schemas.microsoft.com/office/powerpoint/2010/main" val="2255658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33</a:t>
            </a:fld>
            <a:endParaRPr lang="en-GB"/>
          </a:p>
        </p:txBody>
      </p:sp>
    </p:spTree>
    <p:extLst>
      <p:ext uri="{BB962C8B-B14F-4D97-AF65-F5344CB8AC3E}">
        <p14:creationId xmlns:p14="http://schemas.microsoft.com/office/powerpoint/2010/main" val="1041593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34</a:t>
            </a:fld>
            <a:endParaRPr lang="en-GB"/>
          </a:p>
        </p:txBody>
      </p:sp>
    </p:spTree>
    <p:extLst>
      <p:ext uri="{BB962C8B-B14F-4D97-AF65-F5344CB8AC3E}">
        <p14:creationId xmlns:p14="http://schemas.microsoft.com/office/powerpoint/2010/main" val="2459041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35</a:t>
            </a:fld>
            <a:endParaRPr lang="en-GB"/>
          </a:p>
        </p:txBody>
      </p:sp>
    </p:spTree>
    <p:extLst>
      <p:ext uri="{BB962C8B-B14F-4D97-AF65-F5344CB8AC3E}">
        <p14:creationId xmlns:p14="http://schemas.microsoft.com/office/powerpoint/2010/main" val="24481080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36</a:t>
            </a:fld>
            <a:endParaRPr lang="en-GB"/>
          </a:p>
        </p:txBody>
      </p:sp>
    </p:spTree>
    <p:extLst>
      <p:ext uri="{BB962C8B-B14F-4D97-AF65-F5344CB8AC3E}">
        <p14:creationId xmlns:p14="http://schemas.microsoft.com/office/powerpoint/2010/main" val="8460073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37</a:t>
            </a:fld>
            <a:endParaRPr lang="en-GB"/>
          </a:p>
        </p:txBody>
      </p:sp>
    </p:spTree>
    <p:extLst>
      <p:ext uri="{BB962C8B-B14F-4D97-AF65-F5344CB8AC3E}">
        <p14:creationId xmlns:p14="http://schemas.microsoft.com/office/powerpoint/2010/main" val="8589563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38</a:t>
            </a:fld>
            <a:endParaRPr lang="en-GB"/>
          </a:p>
        </p:txBody>
      </p:sp>
    </p:spTree>
    <p:extLst>
      <p:ext uri="{BB962C8B-B14F-4D97-AF65-F5344CB8AC3E}">
        <p14:creationId xmlns:p14="http://schemas.microsoft.com/office/powerpoint/2010/main" val="29330394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39</a:t>
            </a:fld>
            <a:endParaRPr lang="en-GB"/>
          </a:p>
        </p:txBody>
      </p:sp>
    </p:spTree>
    <p:extLst>
      <p:ext uri="{BB962C8B-B14F-4D97-AF65-F5344CB8AC3E}">
        <p14:creationId xmlns:p14="http://schemas.microsoft.com/office/powerpoint/2010/main" val="12337824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40</a:t>
            </a:fld>
            <a:endParaRPr lang="en-GB"/>
          </a:p>
        </p:txBody>
      </p:sp>
    </p:spTree>
    <p:extLst>
      <p:ext uri="{BB962C8B-B14F-4D97-AF65-F5344CB8AC3E}">
        <p14:creationId xmlns:p14="http://schemas.microsoft.com/office/powerpoint/2010/main" val="23641290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41</a:t>
            </a:fld>
            <a:endParaRPr lang="en-GB"/>
          </a:p>
        </p:txBody>
      </p:sp>
    </p:spTree>
    <p:extLst>
      <p:ext uri="{BB962C8B-B14F-4D97-AF65-F5344CB8AC3E}">
        <p14:creationId xmlns:p14="http://schemas.microsoft.com/office/powerpoint/2010/main" val="14168451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42</a:t>
            </a:fld>
            <a:endParaRPr lang="en-GB"/>
          </a:p>
        </p:txBody>
      </p:sp>
    </p:spTree>
    <p:extLst>
      <p:ext uri="{BB962C8B-B14F-4D97-AF65-F5344CB8AC3E}">
        <p14:creationId xmlns:p14="http://schemas.microsoft.com/office/powerpoint/2010/main" val="980481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45</a:t>
            </a:fld>
            <a:endParaRPr lang="en-GB"/>
          </a:p>
        </p:txBody>
      </p:sp>
    </p:spTree>
    <p:extLst>
      <p:ext uri="{BB962C8B-B14F-4D97-AF65-F5344CB8AC3E}">
        <p14:creationId xmlns:p14="http://schemas.microsoft.com/office/powerpoint/2010/main" val="28107834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47</a:t>
            </a:fld>
            <a:endParaRPr lang="en-GB"/>
          </a:p>
        </p:txBody>
      </p:sp>
    </p:spTree>
    <p:extLst>
      <p:ext uri="{BB962C8B-B14F-4D97-AF65-F5344CB8AC3E}">
        <p14:creationId xmlns:p14="http://schemas.microsoft.com/office/powerpoint/2010/main" val="17176224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50</a:t>
            </a:fld>
            <a:endParaRPr lang="en-GB"/>
          </a:p>
        </p:txBody>
      </p:sp>
    </p:spTree>
    <p:extLst>
      <p:ext uri="{BB962C8B-B14F-4D97-AF65-F5344CB8AC3E}">
        <p14:creationId xmlns:p14="http://schemas.microsoft.com/office/powerpoint/2010/main" val="6353856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56</a:t>
            </a:fld>
            <a:endParaRPr lang="en-GB"/>
          </a:p>
        </p:txBody>
      </p:sp>
    </p:spTree>
    <p:extLst>
      <p:ext uri="{BB962C8B-B14F-4D97-AF65-F5344CB8AC3E}">
        <p14:creationId xmlns:p14="http://schemas.microsoft.com/office/powerpoint/2010/main" val="9535786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57</a:t>
            </a:fld>
            <a:endParaRPr lang="en-GB"/>
          </a:p>
        </p:txBody>
      </p:sp>
    </p:spTree>
    <p:extLst>
      <p:ext uri="{BB962C8B-B14F-4D97-AF65-F5344CB8AC3E}">
        <p14:creationId xmlns:p14="http://schemas.microsoft.com/office/powerpoint/2010/main" val="15130087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58</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59</a:t>
            </a:fld>
            <a:endParaRPr lang="en-GB"/>
          </a:p>
        </p:txBody>
      </p:sp>
    </p:spTree>
    <p:extLst>
      <p:ext uri="{BB962C8B-B14F-4D97-AF65-F5344CB8AC3E}">
        <p14:creationId xmlns:p14="http://schemas.microsoft.com/office/powerpoint/2010/main" val="24102472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Tree>
    <p:extLst>
      <p:ext uri="{BB962C8B-B14F-4D97-AF65-F5344CB8AC3E}">
        <p14:creationId xmlns:p14="http://schemas.microsoft.com/office/powerpoint/2010/main" val="42359902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61</a:t>
            </a:fld>
            <a:endParaRPr lang="en-GB"/>
          </a:p>
        </p:txBody>
      </p:sp>
    </p:spTree>
    <p:extLst>
      <p:ext uri="{BB962C8B-B14F-4D97-AF65-F5344CB8AC3E}">
        <p14:creationId xmlns:p14="http://schemas.microsoft.com/office/powerpoint/2010/main" val="28450739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62</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63</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64</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65</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ED6478-620A-6843-8A0E-16A62874CDC9}" type="slidenum">
              <a:rPr lang="en-US" smtClean="0"/>
              <a:t>67</a:t>
            </a:fld>
            <a:endParaRPr lang="en-US"/>
          </a:p>
        </p:txBody>
      </p:sp>
    </p:spTree>
    <p:extLst>
      <p:ext uri="{BB962C8B-B14F-4D97-AF65-F5344CB8AC3E}">
        <p14:creationId xmlns:p14="http://schemas.microsoft.com/office/powerpoint/2010/main" val="2110680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68</a:t>
            </a:fld>
            <a:endParaRPr lang="en-GB"/>
          </a:p>
        </p:txBody>
      </p:sp>
    </p:spTree>
    <p:extLst>
      <p:ext uri="{BB962C8B-B14F-4D97-AF65-F5344CB8AC3E}">
        <p14:creationId xmlns:p14="http://schemas.microsoft.com/office/powerpoint/2010/main" val="26859808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69</a:t>
            </a:fld>
            <a:endParaRPr lang="en-GB"/>
          </a:p>
        </p:txBody>
      </p:sp>
    </p:spTree>
    <p:extLst>
      <p:ext uri="{BB962C8B-B14F-4D97-AF65-F5344CB8AC3E}">
        <p14:creationId xmlns:p14="http://schemas.microsoft.com/office/powerpoint/2010/main" val="32066936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70</a:t>
            </a:fld>
            <a:endParaRPr lang="en-GB"/>
          </a:p>
        </p:txBody>
      </p:sp>
    </p:spTree>
    <p:extLst>
      <p:ext uri="{BB962C8B-B14F-4D97-AF65-F5344CB8AC3E}">
        <p14:creationId xmlns:p14="http://schemas.microsoft.com/office/powerpoint/2010/main" val="17307229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71</a:t>
            </a:fld>
            <a:endParaRPr lang="en-GB"/>
          </a:p>
        </p:txBody>
      </p:sp>
    </p:spTree>
    <p:extLst>
      <p:ext uri="{BB962C8B-B14F-4D97-AF65-F5344CB8AC3E}">
        <p14:creationId xmlns:p14="http://schemas.microsoft.com/office/powerpoint/2010/main" val="42471956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72</a:t>
            </a:fld>
            <a:endParaRPr lang="en-GB"/>
          </a:p>
        </p:txBody>
      </p:sp>
    </p:spTree>
    <p:extLst>
      <p:ext uri="{BB962C8B-B14F-4D97-AF65-F5344CB8AC3E}">
        <p14:creationId xmlns:p14="http://schemas.microsoft.com/office/powerpoint/2010/main" val="309187833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73</a:t>
            </a:fld>
            <a:endParaRPr lang="en-GB"/>
          </a:p>
        </p:txBody>
      </p:sp>
    </p:spTree>
    <p:extLst>
      <p:ext uri="{BB962C8B-B14F-4D97-AF65-F5344CB8AC3E}">
        <p14:creationId xmlns:p14="http://schemas.microsoft.com/office/powerpoint/2010/main" val="26908578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74</a:t>
            </a:fld>
            <a:endParaRPr lang="en-GB"/>
          </a:p>
        </p:txBody>
      </p:sp>
    </p:spTree>
    <p:extLst>
      <p:ext uri="{BB962C8B-B14F-4D97-AF65-F5344CB8AC3E}">
        <p14:creationId xmlns:p14="http://schemas.microsoft.com/office/powerpoint/2010/main" val="14313922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75</a:t>
            </a:fld>
            <a:endParaRPr lang="en-GB"/>
          </a:p>
        </p:txBody>
      </p:sp>
    </p:spTree>
    <p:extLst>
      <p:ext uri="{BB962C8B-B14F-4D97-AF65-F5344CB8AC3E}">
        <p14:creationId xmlns:p14="http://schemas.microsoft.com/office/powerpoint/2010/main" val="12995724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76</a:t>
            </a:fld>
            <a:endParaRPr lang="en-GB"/>
          </a:p>
        </p:txBody>
      </p:sp>
    </p:spTree>
    <p:extLst>
      <p:ext uri="{BB962C8B-B14F-4D97-AF65-F5344CB8AC3E}">
        <p14:creationId xmlns:p14="http://schemas.microsoft.com/office/powerpoint/2010/main" val="396498170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77</a:t>
            </a:fld>
            <a:endParaRPr lang="en-GB"/>
          </a:p>
        </p:txBody>
      </p:sp>
    </p:spTree>
    <p:extLst>
      <p:ext uri="{BB962C8B-B14F-4D97-AF65-F5344CB8AC3E}">
        <p14:creationId xmlns:p14="http://schemas.microsoft.com/office/powerpoint/2010/main" val="71107686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90</a:t>
            </a:fld>
            <a:endParaRPr lang="en-GB"/>
          </a:p>
        </p:txBody>
      </p:sp>
    </p:spTree>
    <p:extLst>
      <p:ext uri="{BB962C8B-B14F-4D97-AF65-F5344CB8AC3E}">
        <p14:creationId xmlns:p14="http://schemas.microsoft.com/office/powerpoint/2010/main" val="28680558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91</a:t>
            </a:fld>
            <a:endParaRPr lang="en-GB"/>
          </a:p>
        </p:txBody>
      </p:sp>
    </p:spTree>
    <p:extLst>
      <p:ext uri="{BB962C8B-B14F-4D97-AF65-F5344CB8AC3E}">
        <p14:creationId xmlns:p14="http://schemas.microsoft.com/office/powerpoint/2010/main" val="31528319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92</a:t>
            </a:fld>
            <a:endParaRPr lang="en-GB"/>
          </a:p>
        </p:txBody>
      </p:sp>
    </p:spTree>
    <p:extLst>
      <p:ext uri="{BB962C8B-B14F-4D97-AF65-F5344CB8AC3E}">
        <p14:creationId xmlns:p14="http://schemas.microsoft.com/office/powerpoint/2010/main" val="76136914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94</a:t>
            </a:fld>
            <a:endParaRPr lang="en-GB"/>
          </a:p>
        </p:txBody>
      </p:sp>
    </p:spTree>
    <p:extLst>
      <p:ext uri="{BB962C8B-B14F-4D97-AF65-F5344CB8AC3E}">
        <p14:creationId xmlns:p14="http://schemas.microsoft.com/office/powerpoint/2010/main" val="237550049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97</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98</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99</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100</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101</a:t>
            </a:fld>
            <a:endParaRPr lang="en-US"/>
          </a:p>
        </p:txBody>
      </p:sp>
    </p:spTree>
    <p:extLst>
      <p:ext uri="{BB962C8B-B14F-4D97-AF65-F5344CB8AC3E}">
        <p14:creationId xmlns:p14="http://schemas.microsoft.com/office/powerpoint/2010/main" val="1813742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5C39-E358-F84F-AD41-672C5EB6DE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994F34-6571-C144-BBEF-B02F69E27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F828EE2-0F82-3E46-8A6D-9275DD07EC18}"/>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5" name="Footer Placeholder 4">
            <a:extLst>
              <a:ext uri="{FF2B5EF4-FFF2-40B4-BE49-F238E27FC236}">
                <a16:creationId xmlns:a16="http://schemas.microsoft.com/office/drawing/2014/main" id="{87BA9DE2-A2DF-AD42-ADA2-B9CBB5BF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FCBE0-32F7-7F4A-B650-DC5CC4C041AD}"/>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46755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6D16-AD00-E34B-A380-82910E0E67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4F0CEB-D6D8-6B47-88CF-584A620902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C7C23-758A-FC43-B658-252477DBB339}"/>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5" name="Footer Placeholder 4">
            <a:extLst>
              <a:ext uri="{FF2B5EF4-FFF2-40B4-BE49-F238E27FC236}">
                <a16:creationId xmlns:a16="http://schemas.microsoft.com/office/drawing/2014/main" id="{48932935-8837-AE49-944C-7EB091769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0B0DC-F05E-D74E-9B29-FC3C05965900}"/>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66531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0F08-3CAC-F643-AAA5-BEC0569C32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947E19F-8C81-D842-8416-88C5BB6F10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F619B7-8A6A-B649-933B-3F522FEAB8C3}"/>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5" name="Footer Placeholder 4">
            <a:extLst>
              <a:ext uri="{FF2B5EF4-FFF2-40B4-BE49-F238E27FC236}">
                <a16:creationId xmlns:a16="http://schemas.microsoft.com/office/drawing/2014/main" id="{A5C95700-0270-1C46-A1DC-AFE74F8CD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005C9-42A7-1A44-A5AE-14E8F10FA6B0}"/>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3498626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3646D-805C-DA4E-B824-4192461771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32E23B-F9BF-7640-9E83-49F250FF3E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50EF88-7B4A-C94D-A73C-102D2E74E0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125829A-6888-4240-9D9C-71F0359AB036}"/>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6" name="Footer Placeholder 5">
            <a:extLst>
              <a:ext uri="{FF2B5EF4-FFF2-40B4-BE49-F238E27FC236}">
                <a16:creationId xmlns:a16="http://schemas.microsoft.com/office/drawing/2014/main" id="{6D069D6E-85EF-984B-BE13-F46A0B003F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DB051-AC53-F841-B01C-D1AB6568B092}"/>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505749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27D86-556D-A046-8F51-6C21FECD90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5CF7E31-029A-914C-B830-77F28F3B25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35ECD1-7474-0443-8641-14ED7E477E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4BF270-C631-5949-9CD0-D0B9F4942D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EFA3D2-B608-794C-ABBB-F786019CAD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022559-31FA-CD48-84D5-7507802D86F3}"/>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8" name="Footer Placeholder 7">
            <a:extLst>
              <a:ext uri="{FF2B5EF4-FFF2-40B4-BE49-F238E27FC236}">
                <a16:creationId xmlns:a16="http://schemas.microsoft.com/office/drawing/2014/main" id="{366DE04E-EBC7-3A4D-B625-245D699560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3B886D-9526-A74C-9C9E-398B4435BBA1}"/>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94954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5983-44E4-1B4C-9E15-D2B1425C61D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F0FD12F-5097-8242-A42C-6690A8E1F8D4}"/>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4" name="Footer Placeholder 3">
            <a:extLst>
              <a:ext uri="{FF2B5EF4-FFF2-40B4-BE49-F238E27FC236}">
                <a16:creationId xmlns:a16="http://schemas.microsoft.com/office/drawing/2014/main" id="{8F67ED91-32EC-E343-8C07-47EE358027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D06110-8F4E-C94D-8105-DE45352DED0E}"/>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83248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24194F-4B99-6545-80FE-38FBC2B195A1}"/>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3" name="Footer Placeholder 2">
            <a:extLst>
              <a:ext uri="{FF2B5EF4-FFF2-40B4-BE49-F238E27FC236}">
                <a16:creationId xmlns:a16="http://schemas.microsoft.com/office/drawing/2014/main" id="{463B4961-471B-2D4D-8574-E503FAB87F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00709F-675B-FD47-BFD9-7F1F7CC4AD3B}"/>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63330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29FAA-5A8C-FE46-BD0E-A00BEE28B8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C03727-5656-3843-A3F3-246E7C23FC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7913D8D-F108-674F-958F-7AA76688AF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9FAE29-4571-2448-8EB5-947B0CC82CF7}"/>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6" name="Footer Placeholder 5">
            <a:extLst>
              <a:ext uri="{FF2B5EF4-FFF2-40B4-BE49-F238E27FC236}">
                <a16:creationId xmlns:a16="http://schemas.microsoft.com/office/drawing/2014/main" id="{1FFAFFE5-F57E-6A40-9789-524B300F5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EBA915-2A0A-214F-A07B-61FCF5003CDB}"/>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216920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56D7F-B921-6E43-A774-2589D03D3E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F81768B-109D-2E49-87FB-0ACC87FBE3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C40E46-F8DA-0740-AB30-15803A44D0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C3AE56-58FE-FF43-8531-FE280A5DC193}"/>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6" name="Footer Placeholder 5">
            <a:extLst>
              <a:ext uri="{FF2B5EF4-FFF2-40B4-BE49-F238E27FC236}">
                <a16:creationId xmlns:a16="http://schemas.microsoft.com/office/drawing/2014/main" id="{5402B8F5-775B-B245-86A8-B7F9E38CC7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CD863F-FA67-FC4F-BBED-5369F9EB70F1}"/>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022232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D7F97-013A-A044-A571-33F5364522F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4D179FB-4C1D-1248-8277-EDB814AB42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E92953-1D0E-6A41-BF1E-FA7819715539}"/>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5" name="Footer Placeholder 4">
            <a:extLst>
              <a:ext uri="{FF2B5EF4-FFF2-40B4-BE49-F238E27FC236}">
                <a16:creationId xmlns:a16="http://schemas.microsoft.com/office/drawing/2014/main" id="{6482F1C5-9EB9-C749-A8F5-0CF975C0A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13B57-9B59-2540-AAFD-AA835C054069}"/>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57045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7D82C6-3275-6D43-8EF3-A25E56008D6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FAE543-1E4B-8549-BC60-BEA0D49C56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F6FC1E-889D-1C42-8215-A19F0DD4EB23}"/>
              </a:ext>
            </a:extLst>
          </p:cNvPr>
          <p:cNvSpPr>
            <a:spLocks noGrp="1"/>
          </p:cNvSpPr>
          <p:nvPr>
            <p:ph type="dt" sz="half" idx="10"/>
          </p:nvPr>
        </p:nvSpPr>
        <p:spPr/>
        <p:txBody>
          <a:bodyPr/>
          <a:lstStyle/>
          <a:p>
            <a:fld id="{17766123-54F5-1D40-A945-CFD4CF6892E2}" type="datetimeFigureOut">
              <a:rPr lang="en-GB" smtClean="0"/>
              <a:t>01/10/2023</a:t>
            </a:fld>
            <a:endParaRPr lang="en-GB"/>
          </a:p>
        </p:txBody>
      </p:sp>
      <p:sp>
        <p:nvSpPr>
          <p:cNvPr id="5" name="Footer Placeholder 4">
            <a:extLst>
              <a:ext uri="{FF2B5EF4-FFF2-40B4-BE49-F238E27FC236}">
                <a16:creationId xmlns:a16="http://schemas.microsoft.com/office/drawing/2014/main" id="{C34308BF-D2AA-C04B-A7C0-ACFE27418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EEF7BA-976E-274A-A2C9-76A221196375}"/>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339403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D13F96-D6D1-684C-9E3A-F33AA656A6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55D5ECD-6EF0-464B-9AAC-98C7D038D4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2532EC-FAD3-3542-AB40-F4AE4D41B5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766123-54F5-1D40-A945-CFD4CF6892E2}" type="datetimeFigureOut">
              <a:rPr lang="en-GB" smtClean="0"/>
              <a:t>01/10/2023</a:t>
            </a:fld>
            <a:endParaRPr lang="en-GB"/>
          </a:p>
        </p:txBody>
      </p:sp>
      <p:sp>
        <p:nvSpPr>
          <p:cNvPr id="5" name="Footer Placeholder 4">
            <a:extLst>
              <a:ext uri="{FF2B5EF4-FFF2-40B4-BE49-F238E27FC236}">
                <a16:creationId xmlns:a16="http://schemas.microsoft.com/office/drawing/2014/main" id="{42B36093-D53F-534D-9E58-97E21238D6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41E4CC-08CC-4143-A925-8D6B5BDE0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0CC040-7220-6346-BA3B-4729854E6CF2}" type="slidenum">
              <a:rPr lang="en-GB" smtClean="0"/>
              <a:t>‹#›</a:t>
            </a:fld>
            <a:endParaRPr lang="en-GB"/>
          </a:p>
        </p:txBody>
      </p:sp>
    </p:spTree>
    <p:extLst>
      <p:ext uri="{BB962C8B-B14F-4D97-AF65-F5344CB8AC3E}">
        <p14:creationId xmlns:p14="http://schemas.microsoft.com/office/powerpoint/2010/main" val="3661699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jpeg"/><Relationship Id="rId7" Type="http://schemas.openxmlformats.org/officeDocument/2006/relationships/diagramQuickStyle" Target="../diagrams/quickStyle2.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7.jpe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youtube.com/watch?v=7lqjFH8puVY" TargetMode="External"/><Relationship Id="rId4" Type="http://schemas.openxmlformats.org/officeDocument/2006/relationships/image" Target="../media/image35.jpeg"/></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hyperlink" Target="https://youtu.be/_UOK7aRmUtw"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56.jpeg"/><Relationship Id="rId4" Type="http://schemas.openxmlformats.org/officeDocument/2006/relationships/image" Target="../media/image55.jpeg"/></Relationships>
</file>

<file path=ppt/slides/_rels/slide3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3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3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3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4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4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83.jpeg"/></Relationships>
</file>

<file path=ppt/slides/_rels/slide51.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 Id="rId5" Type="http://schemas.openxmlformats.org/officeDocument/2006/relationships/image" Target="../media/image86.jpeg"/><Relationship Id="rId4" Type="http://schemas.openxmlformats.org/officeDocument/2006/relationships/image" Target="../media/image85.jpeg"/></Relationships>
</file>

<file path=ppt/slides/_rels/slide5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8" Type="http://schemas.openxmlformats.org/officeDocument/2006/relationships/image" Target="../media/image9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94.jpeg"/></Relationships>
</file>

<file path=ppt/slides/_rels/slide63.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4.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97.png"/><Relationship Id="rId7" Type="http://schemas.openxmlformats.org/officeDocument/2006/relationships/diagramColors" Target="../diagrams/colors8.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98.jpeg"/></Relationships>
</file>

<file path=ppt/slides/_rels/slide6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102.jpeg"/></Relationships>
</file>

<file path=ppt/slides/_rels/slide68.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111.jpeg"/></Relationships>
</file>

<file path=ppt/slides/_rels/slide77.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hyperlink" Target="https://www.npcc.police.uk/Digital%20Forensic%20Science%20Strategy%202020.pdf" TargetMode="External"/><Relationship Id="rId2" Type="http://schemas.openxmlformats.org/officeDocument/2006/relationships/image" Target="../media/image115.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0.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jpeg"/><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912389/107_FSR-C-107_Digital_forensics_2.0.pdf"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20.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84.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image" Target="../media/image121.png"/><Relationship Id="rId1" Type="http://schemas.openxmlformats.org/officeDocument/2006/relationships/slideLayout" Target="../slideLayouts/slideLayout2.xml"/><Relationship Id="rId4" Type="http://schemas.openxmlformats.org/officeDocument/2006/relationships/image" Target="../media/image123.jpeg"/></Relationships>
</file>

<file path=ppt/slides/_rels/slide85.xml.rels><?xml version="1.0" encoding="UTF-8" standalone="yes"?>
<Relationships xmlns="http://schemas.openxmlformats.org/package/2006/relationships"><Relationship Id="rId8" Type="http://schemas.openxmlformats.org/officeDocument/2006/relationships/image" Target="../media/image123.jpeg"/><Relationship Id="rId3" Type="http://schemas.openxmlformats.org/officeDocument/2006/relationships/hyperlink" Target="https://www.app.college.police.uk/app-content/investigations/investigative-strategies/passive-data-generators/#cctv" TargetMode="External"/><Relationship Id="rId7" Type="http://schemas.openxmlformats.org/officeDocument/2006/relationships/hyperlink" Target="https://www.app.college.police.uk/app-content/investigations/investigative-strategies/passive-data-generators/#third-party-images" TargetMode="External"/><Relationship Id="rId2" Type="http://schemas.openxmlformats.org/officeDocument/2006/relationships/hyperlink" Target="https://www.app.college.police.uk/app-content/investigations/investigative-strategies/investigative-strategiesanpr/" TargetMode="External"/><Relationship Id="rId1" Type="http://schemas.openxmlformats.org/officeDocument/2006/relationships/slideLayout" Target="../slideLayouts/slideLayout2.xml"/><Relationship Id="rId6" Type="http://schemas.openxmlformats.org/officeDocument/2006/relationships/hyperlink" Target="https://www.app.college.police.uk/app-content/public-order/?s=" TargetMode="External"/><Relationship Id="rId5" Type="http://schemas.openxmlformats.org/officeDocument/2006/relationships/hyperlink" Target="https://www.app.college.police.uk/app-content/investigations/investigative-interviewing/" TargetMode="External"/><Relationship Id="rId4" Type="http://schemas.openxmlformats.org/officeDocument/2006/relationships/hyperlink" Target="https://www.app.college.police.uk/app-content/investigations/investigative-strategies/passive-data-generators/#video-identification" TargetMode="External"/></Relationships>
</file>

<file path=ppt/slides/_rels/slide8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hyperlink" Target="https://www.enisa.europa.eu/publications/electronic-evidence-a-basic-guide-for-first-responders" TargetMode="Externa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hyperlink" Target="https://library.college.police.uk/docs/acpo/digital-evidence-2012.pdf" TargetMode="External"/><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hyperlink" Target="https://library.college.police.uk/docs/college-of-policing/APP-the-extraction-of-material-from-digital-devices-2021.pdf"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hyperlink" Target="https://www.cityoflondon.police.uk/SysSiteAssets/media/images/city-of-london/about-us/pipcu/pipcu-guide-to-seizure-of-exhibits.pdf" TargetMode="External"/><Relationship Id="rId1" Type="http://schemas.openxmlformats.org/officeDocument/2006/relationships/slideLayout" Target="../slideLayouts/slideLayout2.xml"/><Relationship Id="rId4" Type="http://schemas.openxmlformats.org/officeDocument/2006/relationships/image" Target="../media/image132.jpeg"/></Relationships>
</file>

<file path=ppt/slides/_rels/slide94.xml.rels><?xml version="1.0" encoding="UTF-8" standalone="yes"?>
<Relationships xmlns="http://schemas.openxmlformats.org/package/2006/relationships"><Relationship Id="rId8" Type="http://schemas.openxmlformats.org/officeDocument/2006/relationships/image" Target="../media/image138.png"/><Relationship Id="rId3" Type="http://schemas.openxmlformats.org/officeDocument/2006/relationships/image" Target="../media/image133.png"/><Relationship Id="rId7" Type="http://schemas.openxmlformats.org/officeDocument/2006/relationships/image" Target="../media/image137.pn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png"/></Relationships>
</file>

<file path=ppt/slides/_rels/slide95.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9" name="Rectangle 19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Technology must be embedded into frontline policing | PublicTechnology.net">
            <a:extLst>
              <a:ext uri="{FF2B5EF4-FFF2-40B4-BE49-F238E27FC236}">
                <a16:creationId xmlns:a16="http://schemas.microsoft.com/office/drawing/2014/main" id="{A1C3EF3D-6823-A141-9C56-F0F9952A474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79" r="-1" b="13819"/>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in blue line - Wikipedia">
            <a:extLst>
              <a:ext uri="{FF2B5EF4-FFF2-40B4-BE49-F238E27FC236}">
                <a16:creationId xmlns:a16="http://schemas.microsoft.com/office/drawing/2014/main" id="{5209803C-25BF-1E4F-9DBB-65DE5051BC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28" r="-1" b="1753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01" name="Rectangle 20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A49BC-E0F2-514E-B8C8-3CEEEA7889C9}"/>
              </a:ext>
            </a:extLst>
          </p:cNvPr>
          <p:cNvSpPr>
            <a:spLocks noGrp="1"/>
          </p:cNvSpPr>
          <p:nvPr>
            <p:ph type="ctrTitle"/>
          </p:nvPr>
        </p:nvSpPr>
        <p:spPr>
          <a:xfrm>
            <a:off x="838200" y="1115219"/>
            <a:ext cx="5395912" cy="2387600"/>
          </a:xfrm>
        </p:spPr>
        <p:txBody>
          <a:bodyPr>
            <a:normAutofit/>
          </a:bodyPr>
          <a:lstStyle/>
          <a:p>
            <a:pPr algn="l"/>
            <a:r>
              <a:rPr lang="en-GB" sz="5000" dirty="0">
                <a:solidFill>
                  <a:schemeClr val="bg1"/>
                </a:solidFill>
              </a:rPr>
              <a:t>BMPL6</a:t>
            </a:r>
            <a:br>
              <a:rPr lang="en-GB" sz="5000" dirty="0">
                <a:solidFill>
                  <a:schemeClr val="bg1"/>
                </a:solidFill>
              </a:rPr>
            </a:br>
            <a:r>
              <a:rPr lang="en-GB" sz="5000" dirty="0">
                <a:solidFill>
                  <a:schemeClr val="bg1"/>
                </a:solidFill>
              </a:rPr>
              <a:t>Digital &amp; Operational Policing</a:t>
            </a:r>
          </a:p>
        </p:txBody>
      </p:sp>
      <p:sp>
        <p:nvSpPr>
          <p:cNvPr id="3" name="Subtitle 2">
            <a:extLst>
              <a:ext uri="{FF2B5EF4-FFF2-40B4-BE49-F238E27FC236}">
                <a16:creationId xmlns:a16="http://schemas.microsoft.com/office/drawing/2014/main" id="{C8F198FD-BFF7-DA46-99CE-548A354DA7D4}"/>
              </a:ext>
            </a:extLst>
          </p:cNvPr>
          <p:cNvSpPr>
            <a:spLocks noGrp="1"/>
          </p:cNvSpPr>
          <p:nvPr>
            <p:ph type="subTitle" idx="1"/>
          </p:nvPr>
        </p:nvSpPr>
        <p:spPr>
          <a:xfrm>
            <a:off x="838200" y="3902075"/>
            <a:ext cx="5395912" cy="1655762"/>
          </a:xfrm>
        </p:spPr>
        <p:txBody>
          <a:bodyPr>
            <a:normAutofit/>
          </a:bodyPr>
          <a:lstStyle/>
          <a:p>
            <a:pPr algn="l"/>
            <a:endParaRPr lang="en-GB" sz="2000" dirty="0">
              <a:solidFill>
                <a:schemeClr val="bg1"/>
              </a:solidFill>
            </a:endParaRPr>
          </a:p>
          <a:p>
            <a:pPr algn="l"/>
            <a:r>
              <a:rPr lang="cy-GB" sz="2000" dirty="0">
                <a:solidFill>
                  <a:schemeClr val="bg1"/>
                </a:solidFill>
              </a:rPr>
              <a:t>Tiwtor modiwl / Module tutor</a:t>
            </a:r>
            <a:r>
              <a:rPr lang="en-GB" sz="2000" dirty="0">
                <a:solidFill>
                  <a:schemeClr val="bg1"/>
                </a:solidFill>
              </a:rPr>
              <a:t>: Kelly Andrews</a:t>
            </a:r>
            <a:br>
              <a:rPr lang="en-GB" sz="2000" dirty="0">
                <a:solidFill>
                  <a:schemeClr val="bg1"/>
                </a:solidFill>
              </a:rPr>
            </a:br>
            <a:r>
              <a:rPr lang="en-GB" sz="2000" dirty="0">
                <a:solidFill>
                  <a:schemeClr val="bg1"/>
                </a:solidFill>
              </a:rPr>
              <a:t>E-</a:t>
            </a:r>
            <a:r>
              <a:rPr lang="en-GB" sz="2000" dirty="0" err="1">
                <a:solidFill>
                  <a:schemeClr val="bg1"/>
                </a:solidFill>
              </a:rPr>
              <a:t>bost</a:t>
            </a:r>
            <a:r>
              <a:rPr lang="en-GB" sz="2000" dirty="0">
                <a:solidFill>
                  <a:schemeClr val="bg1"/>
                </a:solidFill>
              </a:rPr>
              <a:t> / E-mail: K.Andrews@uwtsd.ac.uk</a:t>
            </a:r>
          </a:p>
        </p:txBody>
      </p:sp>
      <p:cxnSp>
        <p:nvCxnSpPr>
          <p:cNvPr id="203" name="Straight Connector 20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21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A8962FC7-F9C4-6049-BAE7-E16F25D684A3}"/>
              </a:ext>
            </a:extLst>
          </p:cNvPr>
          <p:cNvPicPr>
            <a:picLocks noChangeAspect="1"/>
          </p:cNvPicPr>
          <p:nvPr/>
        </p:nvPicPr>
        <p:blipFill>
          <a:blip r:embed="rId2"/>
          <a:stretch>
            <a:fillRect/>
          </a:stretch>
        </p:blipFill>
        <p:spPr>
          <a:xfrm>
            <a:off x="400025" y="2109943"/>
            <a:ext cx="10905066" cy="4334763"/>
          </a:xfrm>
          <a:prstGeom prst="rect">
            <a:avLst/>
          </a:prstGeom>
          <a:ln>
            <a:noFill/>
          </a:ln>
        </p:spPr>
      </p:pic>
      <p:pic>
        <p:nvPicPr>
          <p:cNvPr id="1026" name="Picture 2" descr="College of Policing - What Works Network">
            <a:extLst>
              <a:ext uri="{FF2B5EF4-FFF2-40B4-BE49-F238E27FC236}">
                <a16:creationId xmlns:a16="http://schemas.microsoft.com/office/drawing/2014/main" id="{E970DF5A-2945-AB4A-A22F-7AD589EB2D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9655" y="120703"/>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462EC528-F663-084E-954D-2248A9DDF6C2}"/>
              </a:ext>
            </a:extLst>
          </p:cNvPr>
          <p:cNvSpPr/>
          <p:nvPr/>
        </p:nvSpPr>
        <p:spPr>
          <a:xfrm>
            <a:off x="400025" y="685800"/>
            <a:ext cx="5881032" cy="74022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F6CF268C-3AF7-674B-8548-E3565E374059}"/>
              </a:ext>
            </a:extLst>
          </p:cNvPr>
          <p:cNvSpPr txBox="1"/>
          <p:nvPr/>
        </p:nvSpPr>
        <p:spPr>
          <a:xfrm>
            <a:off x="410911" y="656588"/>
            <a:ext cx="6645352" cy="769441"/>
          </a:xfrm>
          <a:prstGeom prst="rect">
            <a:avLst/>
          </a:prstGeom>
          <a:noFill/>
        </p:spPr>
        <p:txBody>
          <a:bodyPr wrap="square" rtlCol="0">
            <a:spAutoFit/>
          </a:bodyPr>
          <a:lstStyle/>
          <a:p>
            <a:r>
              <a:rPr lang="en-GB" sz="4400" dirty="0"/>
              <a:t>Aims &amp; LO’s…</a:t>
            </a:r>
            <a:r>
              <a:rPr lang="en-GB" dirty="0"/>
              <a:t> </a:t>
            </a:r>
          </a:p>
        </p:txBody>
      </p:sp>
    </p:spTree>
    <p:extLst>
      <p:ext uri="{BB962C8B-B14F-4D97-AF65-F5344CB8AC3E}">
        <p14:creationId xmlns:p14="http://schemas.microsoft.com/office/powerpoint/2010/main" val="1340094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5971687" y="-299508"/>
            <a:ext cx="4434720" cy="1716255"/>
          </a:xfrm>
        </p:spPr>
        <p:txBody>
          <a:bodyPr anchor="b">
            <a:normAutofit/>
          </a:bodyPr>
          <a:lstStyle/>
          <a:p>
            <a:r>
              <a:rPr lang="en-GB" sz="5600" b="1" u="sng" dirty="0"/>
              <a:t>Contact Time </a:t>
            </a:r>
          </a:p>
        </p:txBody>
      </p:sp>
      <p:sp>
        <p:nvSpPr>
          <p:cNvPr id="4104" name="Rectangle 7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Microsoft Teams: Very Bad Tabs Could Have Led to BEC | Threatpost">
            <a:extLst>
              <a:ext uri="{FF2B5EF4-FFF2-40B4-BE49-F238E27FC236}">
                <a16:creationId xmlns:a16="http://schemas.microsoft.com/office/drawing/2014/main" id="{A3AF5C38-1856-9A43-BD27-4AD0920738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63" r="4809" b="-2"/>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28" r="1" b="1"/>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35" name="Picture 6" descr="400+ Free Sticky Note &amp; Note Images">
            <a:extLst>
              <a:ext uri="{FF2B5EF4-FFF2-40B4-BE49-F238E27FC236}">
                <a16:creationId xmlns:a16="http://schemas.microsoft.com/office/drawing/2014/main" id="{568956D6-B67A-854C-8811-A246076151D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336962">
            <a:off x="10136313" y="380248"/>
            <a:ext cx="1727218" cy="15728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64809B-33A9-534A-A3FC-CBCC553E5B72}"/>
              </a:ext>
            </a:extLst>
          </p:cNvPr>
          <p:cNvSpPr txBox="1"/>
          <p:nvPr/>
        </p:nvSpPr>
        <p:spPr>
          <a:xfrm rot="372243">
            <a:off x="10262479" y="673593"/>
            <a:ext cx="1412395" cy="923330"/>
          </a:xfrm>
          <a:prstGeom prst="rect">
            <a:avLst/>
          </a:prstGeom>
          <a:noFill/>
        </p:spPr>
        <p:txBody>
          <a:bodyPr wrap="square" rtlCol="0">
            <a:spAutoFit/>
          </a:bodyPr>
          <a:lstStyle/>
          <a:p>
            <a:pPr algn="ctr"/>
            <a:r>
              <a:rPr lang="en-GB" dirty="0">
                <a:solidFill>
                  <a:srgbClr val="FF0000"/>
                </a:solidFill>
                <a:latin typeface="Bradley Hand" pitchFamily="2" charset="77"/>
              </a:rPr>
              <a:t>Subject </a:t>
            </a:r>
          </a:p>
          <a:p>
            <a:pPr algn="ctr"/>
            <a:r>
              <a:rPr lang="en-GB" dirty="0">
                <a:solidFill>
                  <a:srgbClr val="FF0000"/>
                </a:solidFill>
                <a:latin typeface="Bradley Hand" pitchFamily="2" charset="77"/>
              </a:rPr>
              <a:t>to </a:t>
            </a:r>
          </a:p>
          <a:p>
            <a:pPr algn="ctr"/>
            <a:r>
              <a:rPr lang="en-GB" dirty="0">
                <a:solidFill>
                  <a:srgbClr val="FF0000"/>
                </a:solidFill>
                <a:latin typeface="Bradley Hand" pitchFamily="2" charset="77"/>
              </a:rPr>
              <a:t>change!</a:t>
            </a:r>
          </a:p>
        </p:txBody>
      </p:sp>
      <p:sp>
        <p:nvSpPr>
          <p:cNvPr id="5" name="TextBox 4">
            <a:extLst>
              <a:ext uri="{FF2B5EF4-FFF2-40B4-BE49-F238E27FC236}">
                <a16:creationId xmlns:a16="http://schemas.microsoft.com/office/drawing/2014/main" id="{CA7CF31D-0779-33ED-99A3-CD45DE231990}"/>
              </a:ext>
            </a:extLst>
          </p:cNvPr>
          <p:cNvSpPr txBox="1"/>
          <p:nvPr/>
        </p:nvSpPr>
        <p:spPr>
          <a:xfrm>
            <a:off x="6412091" y="2333367"/>
            <a:ext cx="4314523" cy="1477328"/>
          </a:xfrm>
          <a:prstGeom prst="rect">
            <a:avLst/>
          </a:prstGeom>
          <a:noFill/>
        </p:spPr>
        <p:txBody>
          <a:bodyPr wrap="square" rtlCol="0">
            <a:spAutoFit/>
          </a:bodyPr>
          <a:lstStyle/>
          <a:p>
            <a:r>
              <a:rPr lang="en-GB" dirty="0"/>
              <a:t>Monday 9am to 11am</a:t>
            </a:r>
          </a:p>
          <a:p>
            <a:endParaRPr lang="en-GB" dirty="0"/>
          </a:p>
          <a:p>
            <a:r>
              <a:rPr lang="en-GB" dirty="0"/>
              <a:t>Tuesday 11am to 1pm</a:t>
            </a:r>
          </a:p>
          <a:p>
            <a:endParaRPr lang="en-GB" dirty="0"/>
          </a:p>
          <a:p>
            <a:endParaRPr lang="en-GB" dirty="0"/>
          </a:p>
        </p:txBody>
      </p:sp>
    </p:spTree>
    <p:extLst>
      <p:ext uri="{BB962C8B-B14F-4D97-AF65-F5344CB8AC3E}">
        <p14:creationId xmlns:p14="http://schemas.microsoft.com/office/powerpoint/2010/main" val="225497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Module Assessments </a:t>
            </a:r>
          </a:p>
        </p:txBody>
      </p:sp>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274324900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44000" y="4050655"/>
            <a:ext cx="2523259" cy="252325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865234" y="366712"/>
            <a:ext cx="2242017" cy="2242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008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A5B5F2-8448-8422-63A8-41B4503BCB22}"/>
              </a:ext>
            </a:extLst>
          </p:cNvPr>
          <p:cNvSpPr>
            <a:spLocks noGrp="1"/>
          </p:cNvSpPr>
          <p:nvPr>
            <p:ph type="title"/>
          </p:nvPr>
        </p:nvSpPr>
        <p:spPr>
          <a:xfrm>
            <a:off x="1137033" y="670559"/>
            <a:ext cx="4683321" cy="2148841"/>
          </a:xfrm>
        </p:spPr>
        <p:txBody>
          <a:bodyPr anchor="t">
            <a:normAutofit/>
          </a:bodyPr>
          <a:lstStyle/>
          <a:p>
            <a:r>
              <a:rPr lang="en-US" b="1" u="sng" dirty="0"/>
              <a:t>Presentation Assessment   </a:t>
            </a:r>
          </a:p>
        </p:txBody>
      </p:sp>
      <p:pic>
        <p:nvPicPr>
          <p:cNvPr id="1026" name="Picture 2" descr="Police Misuse of Stop &amp; Search Powers: A Vicious Circle – Iain Gould-  Actions Against the Police Solicitor">
            <a:extLst>
              <a:ext uri="{FF2B5EF4-FFF2-40B4-BE49-F238E27FC236}">
                <a16:creationId xmlns:a16="http://schemas.microsoft.com/office/drawing/2014/main" id="{6FD8F6BF-B8F7-BE54-CEC4-0B97F255E0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7" r="-2"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5568A7-6FCC-A8FB-EBC7-45BD5E9869E9}"/>
              </a:ext>
            </a:extLst>
          </p:cNvPr>
          <p:cNvSpPr>
            <a:spLocks noGrp="1"/>
          </p:cNvSpPr>
          <p:nvPr>
            <p:ph idx="1"/>
          </p:nvPr>
        </p:nvSpPr>
        <p:spPr>
          <a:xfrm>
            <a:off x="5970494" y="912606"/>
            <a:ext cx="5785704" cy="5445076"/>
          </a:xfrm>
        </p:spPr>
        <p:txBody>
          <a:bodyPr anchor="t">
            <a:normAutofit/>
          </a:bodyPr>
          <a:lstStyle/>
          <a:p>
            <a:pPr indent="0" algn="ctr">
              <a:buNone/>
            </a:pPr>
            <a:r>
              <a:rPr lang="en-GB" sz="3600" b="1" dirty="0">
                <a:effectLst/>
                <a:latin typeface="Arial" panose="020B0604020202020204" pitchFamily="34" charset="0"/>
                <a:ea typeface="Times New Roman" panose="02020603050405020304" pitchFamily="18" charset="0"/>
              </a:rPr>
              <a:t>‘</a:t>
            </a:r>
            <a:endParaRPr lang="en-GB" sz="3600" dirty="0">
              <a:effectLst/>
              <a:latin typeface="Times New Roman" panose="02020603050405020304" pitchFamily="18" charset="0"/>
              <a:ea typeface="Times New Roman" panose="02020603050405020304" pitchFamily="18" charset="0"/>
            </a:endParaRPr>
          </a:p>
          <a:p>
            <a:pPr algn="l" rtl="0" fontAlgn="base"/>
            <a:r>
              <a:rPr lang="en-GB" sz="1800" b="0" i="0" dirty="0">
                <a:solidFill>
                  <a:srgbClr val="000000"/>
                </a:solidFill>
                <a:effectLst/>
                <a:latin typeface="Arial" panose="020B0604020202020204" pitchFamily="34" charset="0"/>
              </a:rPr>
              <a:t> </a:t>
            </a:r>
            <a:endParaRPr lang="en-GB" sz="1400" b="0" i="0" dirty="0">
              <a:solidFill>
                <a:srgbClr val="000000"/>
              </a:solidFill>
              <a:effectLst/>
              <a:latin typeface="Segoe UI" panose="020B0502040204020203" pitchFamily="34" charset="0"/>
            </a:endParaRPr>
          </a:p>
          <a:p>
            <a:pPr algn="ctr" rtl="0" fontAlgn="base"/>
            <a:r>
              <a:rPr lang="en-GB" sz="1800" b="1" i="0" dirty="0">
                <a:solidFill>
                  <a:srgbClr val="000000"/>
                </a:solidFill>
                <a:effectLst/>
                <a:latin typeface="Arial" panose="020B0604020202020204" pitchFamily="34" charset="0"/>
              </a:rPr>
              <a:t>‘</a:t>
            </a:r>
            <a:r>
              <a:rPr lang="en-GB" b="1" i="0" dirty="0">
                <a:solidFill>
                  <a:srgbClr val="000000"/>
                </a:solidFill>
                <a:effectLst/>
                <a:latin typeface="Arial" panose="020B0604020202020204" pitchFamily="34" charset="0"/>
              </a:rPr>
              <a:t>Demonstrate a systematic knowledge and understanding on why it is essential that the police use the stop search powers fairly and the impact upon modern society and policing when this is not done effectively’</a:t>
            </a:r>
            <a:endParaRPr lang="en-GB" b="0" i="0" dirty="0">
              <a:solidFill>
                <a:srgbClr val="000000"/>
              </a:solidFill>
              <a:effectLst/>
              <a:latin typeface="Segoe UI" panose="020B0502040204020203" pitchFamily="34" charset="0"/>
            </a:endParaRPr>
          </a:p>
          <a:p>
            <a:endParaRPr lang="en-US" sz="2000" dirty="0"/>
          </a:p>
        </p:txBody>
      </p:sp>
    </p:spTree>
    <p:extLst>
      <p:ext uri="{BB962C8B-B14F-4D97-AF65-F5344CB8AC3E}">
        <p14:creationId xmlns:p14="http://schemas.microsoft.com/office/powerpoint/2010/main" val="174731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Working together | College of Policing">
            <a:extLst>
              <a:ext uri="{FF2B5EF4-FFF2-40B4-BE49-F238E27FC236}">
                <a16:creationId xmlns:a16="http://schemas.microsoft.com/office/drawing/2014/main" id="{DCAD0FC1-A522-9E41-9BDD-E86F416F3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86" r="1" b="1"/>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College of Policing">
            <a:extLst>
              <a:ext uri="{FF2B5EF4-FFF2-40B4-BE49-F238E27FC236}">
                <a16:creationId xmlns:a16="http://schemas.microsoft.com/office/drawing/2014/main" id="{304A4BD3-1A9E-3B4D-80E7-37BA8701524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181" r="3865" b="-2"/>
          <a:stretch/>
        </p:blipFill>
        <p:spPr bwMode="auto">
          <a:xfrm>
            <a:off x="7653537" y="1"/>
            <a:ext cx="3689378" cy="315186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All new police officers in England and Wales to have degrees - BBC News">
            <a:extLst>
              <a:ext uri="{FF2B5EF4-FFF2-40B4-BE49-F238E27FC236}">
                <a16:creationId xmlns:a16="http://schemas.microsoft.com/office/drawing/2014/main" id="{F4AB2256-472F-534E-A648-7A901F1FA80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803" r="11842" b="1"/>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48071A-B645-214F-9FB3-67E32A669FF2}"/>
              </a:ext>
            </a:extLst>
          </p:cNvPr>
          <p:cNvSpPr>
            <a:spLocks noGrp="1"/>
          </p:cNvSpPr>
          <p:nvPr>
            <p:ph type="title"/>
          </p:nvPr>
        </p:nvSpPr>
        <p:spPr>
          <a:xfrm>
            <a:off x="6606282" y="4798668"/>
            <a:ext cx="5505814" cy="1576910"/>
          </a:xfrm>
        </p:spPr>
        <p:txBody>
          <a:bodyPr vert="horz" lIns="91440" tIns="45720" rIns="91440" bIns="45720" rtlCol="0" anchor="b">
            <a:normAutofit fontScale="90000"/>
          </a:bodyPr>
          <a:lstStyle/>
          <a:p>
            <a:pPr algn="ctr"/>
            <a:r>
              <a:rPr lang="en-US" kern="1200" dirty="0">
                <a:latin typeface="+mj-lt"/>
                <a:ea typeface="+mj-ea"/>
                <a:cs typeface="+mj-cs"/>
              </a:rPr>
              <a:t>THE FUNDAMENTALS BEFORE ANYTHING ELSE!</a:t>
            </a:r>
            <a:br>
              <a:rPr lang="en-US" kern="1200" dirty="0">
                <a:latin typeface="+mj-lt"/>
                <a:ea typeface="+mj-ea"/>
                <a:cs typeface="+mj-cs"/>
              </a:rPr>
            </a:br>
            <a:r>
              <a:rPr lang="en-US" kern="1200" dirty="0">
                <a:latin typeface="+mj-lt"/>
                <a:ea typeface="+mj-ea"/>
                <a:cs typeface="+mj-cs"/>
              </a:rPr>
              <a:t>.....then we can talk digital! </a:t>
            </a:r>
          </a:p>
        </p:txBody>
      </p:sp>
    </p:spTree>
    <p:extLst>
      <p:ext uri="{BB962C8B-B14F-4D97-AF65-F5344CB8AC3E}">
        <p14:creationId xmlns:p14="http://schemas.microsoft.com/office/powerpoint/2010/main" val="190648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45D54-E01E-11EA-0AA5-26A8C6005DDB}"/>
              </a:ext>
            </a:extLst>
          </p:cNvPr>
          <p:cNvSpPr>
            <a:spLocks noGrp="1"/>
          </p:cNvSpPr>
          <p:nvPr>
            <p:ph type="title"/>
          </p:nvPr>
        </p:nvSpPr>
        <p:spPr>
          <a:xfrm>
            <a:off x="7464614" y="3079376"/>
            <a:ext cx="4087306" cy="2803932"/>
          </a:xfrm>
        </p:spPr>
        <p:txBody>
          <a:bodyPr vert="horz" lIns="91440" tIns="45720" rIns="91440" bIns="45720" rtlCol="0" anchor="b">
            <a:normAutofit fontScale="90000"/>
          </a:bodyPr>
          <a:lstStyle/>
          <a:p>
            <a:pPr algn="ctr"/>
            <a:r>
              <a:rPr lang="en-US" sz="5000" b="1" u="sng" dirty="0"/>
              <a:t>Discuss</a:t>
            </a:r>
            <a:br>
              <a:rPr lang="en-US" sz="5000" b="1" u="sng" dirty="0"/>
            </a:br>
            <a:br>
              <a:rPr lang="en-US" sz="5000" dirty="0"/>
            </a:br>
            <a:r>
              <a:rPr lang="en-US" sz="5000" dirty="0"/>
              <a:t>What did we discuss inBMPL5 Operational Policing? </a:t>
            </a:r>
            <a:br>
              <a:rPr lang="en-US" sz="5000" dirty="0"/>
            </a:br>
            <a:br>
              <a:rPr lang="en-US" sz="5000" dirty="0"/>
            </a:br>
            <a:r>
              <a:rPr lang="en-US" sz="5000" dirty="0"/>
              <a:t>Board Blast </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e 20 Minute Principle — Bobby Bakshi">
            <a:extLst>
              <a:ext uri="{FF2B5EF4-FFF2-40B4-BE49-F238E27FC236}">
                <a16:creationId xmlns:a16="http://schemas.microsoft.com/office/drawing/2014/main" id="{C102B2D7-0257-1B59-D80C-FC79F2584A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427"/>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61355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C87FAC2-D95E-0944-8398-DD5F664DF9E9}"/>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342900" indent="-342900">
              <a:lnSpc>
                <a:spcPct val="90000"/>
              </a:lnSpc>
              <a:spcAft>
                <a:spcPts val="600"/>
              </a:spcAft>
              <a:buFont typeface="Arial" panose="020B0604020202020204" pitchFamily="34" charset="0"/>
              <a:buChar char="•"/>
            </a:pPr>
            <a:endParaRPr lang="en-US" sz="2200" dirty="0"/>
          </a:p>
        </p:txBody>
      </p:sp>
      <p:pic>
        <p:nvPicPr>
          <p:cNvPr id="4" name="Picture 2" descr="See the source image">
            <a:extLst>
              <a:ext uri="{FF2B5EF4-FFF2-40B4-BE49-F238E27FC236}">
                <a16:creationId xmlns:a16="http://schemas.microsoft.com/office/drawing/2014/main" id="{EA1D04A7-FF80-1C47-971E-DECA9F942F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7" r="1146"/>
          <a:stretch/>
        </p:blipFill>
        <p:spPr bwMode="auto">
          <a:xfrm>
            <a:off x="6943400" y="640080"/>
            <a:ext cx="3770264" cy="557784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Association of Police and Crime Commissioners Profile - Policing Insight">
            <a:extLst>
              <a:ext uri="{FF2B5EF4-FFF2-40B4-BE49-F238E27FC236}">
                <a16:creationId xmlns:a16="http://schemas.microsoft.com/office/drawing/2014/main" id="{AE0C74C4-ED79-B248-912B-EFC2200377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0894" y="39282"/>
            <a:ext cx="1366194" cy="67164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National Police Chiefs Council (NPCC)">
            <a:extLst>
              <a:ext uri="{FF2B5EF4-FFF2-40B4-BE49-F238E27FC236}">
                <a16:creationId xmlns:a16="http://schemas.microsoft.com/office/drawing/2014/main" id="{E5794F6E-E576-0F4B-997B-4605D061E5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2178" y="5882096"/>
            <a:ext cx="1619854" cy="671647"/>
          </a:xfrm>
          <a:prstGeom prst="rect">
            <a:avLst/>
          </a:prstGeom>
          <a:noFill/>
          <a:extLst>
            <a:ext uri="{909E8E84-426E-40DD-AFC4-6F175D3DCCD1}">
              <a14:hiddenFill xmlns:a14="http://schemas.microsoft.com/office/drawing/2010/main">
                <a:solidFill>
                  <a:srgbClr val="FFFFFF"/>
                </a:solidFill>
              </a14:hiddenFill>
            </a:ext>
          </a:extLst>
        </p:spPr>
      </p:pic>
      <p:sp>
        <p:nvSpPr>
          <p:cNvPr id="11" name="Pentagon 10">
            <a:extLst>
              <a:ext uri="{FF2B5EF4-FFF2-40B4-BE49-F238E27FC236}">
                <a16:creationId xmlns:a16="http://schemas.microsoft.com/office/drawing/2014/main" id="{3105001C-EDEE-4D4F-A2F4-7E44C6C21CAD}"/>
              </a:ext>
            </a:extLst>
          </p:cNvPr>
          <p:cNvSpPr/>
          <p:nvPr/>
        </p:nvSpPr>
        <p:spPr>
          <a:xfrm>
            <a:off x="423677" y="708515"/>
            <a:ext cx="5772935" cy="1015129"/>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97A233D-24C9-0740-B9D1-93CBFE770492}"/>
              </a:ext>
            </a:extLst>
          </p:cNvPr>
          <p:cNvSpPr txBox="1"/>
          <p:nvPr/>
        </p:nvSpPr>
        <p:spPr>
          <a:xfrm>
            <a:off x="442930" y="146920"/>
            <a:ext cx="6057540"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Policing Vision 2025 </a:t>
            </a:r>
          </a:p>
        </p:txBody>
      </p:sp>
      <p:graphicFrame>
        <p:nvGraphicFramePr>
          <p:cNvPr id="20" name="TextBox 5">
            <a:extLst>
              <a:ext uri="{FF2B5EF4-FFF2-40B4-BE49-F238E27FC236}">
                <a16:creationId xmlns:a16="http://schemas.microsoft.com/office/drawing/2014/main" id="{D8846BB9-3835-1F45-A3CF-26ED4E427FFE}"/>
              </a:ext>
            </a:extLst>
          </p:cNvPr>
          <p:cNvGraphicFramePr/>
          <p:nvPr/>
        </p:nvGraphicFramePr>
        <p:xfrm>
          <a:off x="501258" y="2518560"/>
          <a:ext cx="5458838" cy="4192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79805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AFB9093-334F-FC47-B903-A7954EFE0E22}"/>
              </a:ext>
            </a:extLst>
          </p:cNvPr>
          <p:cNvSpPr/>
          <p:nvPr/>
        </p:nvSpPr>
        <p:spPr>
          <a:xfrm>
            <a:off x="3915912" y="3592034"/>
            <a:ext cx="7190451" cy="6780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504E981-4180-8A4F-BBC1-2A4685D5935E}"/>
              </a:ext>
            </a:extLst>
          </p:cNvPr>
          <p:cNvSpPr/>
          <p:nvPr/>
        </p:nvSpPr>
        <p:spPr>
          <a:xfrm>
            <a:off x="3915913" y="2750906"/>
            <a:ext cx="7190451" cy="6780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6E9C22-B423-424A-B305-AC8A8B8B924F}"/>
              </a:ext>
            </a:extLst>
          </p:cNvPr>
          <p:cNvSpPr/>
          <p:nvPr/>
        </p:nvSpPr>
        <p:spPr>
          <a:xfrm>
            <a:off x="3915913" y="1952090"/>
            <a:ext cx="7190451" cy="6780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Digital policing">
            <a:extLst>
              <a:ext uri="{FF2B5EF4-FFF2-40B4-BE49-F238E27FC236}">
                <a16:creationId xmlns:a16="http://schemas.microsoft.com/office/drawing/2014/main" id="{C5A32A77-8196-9C4A-8D13-10D518ED7F9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7217" r="25313"/>
          <a:stretch/>
        </p:blipFill>
        <p:spPr bwMode="auto">
          <a:xfrm>
            <a:off x="336636" y="2528154"/>
            <a:ext cx="3579277" cy="4110587"/>
          </a:xfrm>
          <a:custGeom>
            <a:avLst/>
            <a:gdLst/>
            <a:ahLst/>
            <a:cxnLst/>
            <a:rect l="l" t="t" r="r" b="b"/>
            <a:pathLst>
              <a:path w="4231752" h="4859916">
                <a:moveTo>
                  <a:pt x="1051869" y="0"/>
                </a:moveTo>
                <a:cubicBezTo>
                  <a:pt x="2808070" y="0"/>
                  <a:pt x="4231752" y="1423682"/>
                  <a:pt x="4231752" y="3179883"/>
                </a:cubicBezTo>
                <a:cubicBezTo>
                  <a:pt x="4231752" y="3728696"/>
                  <a:pt x="4092721" y="4245036"/>
                  <a:pt x="3847958" y="4695604"/>
                </a:cubicBezTo>
                <a:lnTo>
                  <a:pt x="3748135" y="4859916"/>
                </a:lnTo>
                <a:lnTo>
                  <a:pt x="0" y="4859916"/>
                </a:lnTo>
                <a:lnTo>
                  <a:pt x="0" y="181856"/>
                </a:lnTo>
                <a:lnTo>
                  <a:pt x="106268" y="142962"/>
                </a:lnTo>
                <a:cubicBezTo>
                  <a:pt x="404983" y="50052"/>
                  <a:pt x="722581" y="0"/>
                  <a:pt x="1051869" y="0"/>
                </a:cubicBezTo>
                <a:close/>
              </a:path>
            </a:pathLst>
          </a:custGeom>
          <a:effectLst>
            <a:softEdge rad="0"/>
          </a:effectLst>
          <a:extLst>
            <a:ext uri="{909E8E84-426E-40DD-AFC4-6F175D3DCCD1}">
              <a14:hiddenFill xmlns:a14="http://schemas.microsoft.com/office/drawing/2010/main">
                <a:solidFill>
                  <a:srgbClr val="FFFFFF"/>
                </a:solidFill>
              </a14:hiddenFill>
            </a:ext>
          </a:extLst>
        </p:spPr>
      </p:pic>
      <p:sp>
        <p:nvSpPr>
          <p:cNvPr id="50" name="Pentagon 49">
            <a:extLst>
              <a:ext uri="{FF2B5EF4-FFF2-40B4-BE49-F238E27FC236}">
                <a16:creationId xmlns:a16="http://schemas.microsoft.com/office/drawing/2014/main" id="{4189BE57-31DB-8446-A90E-3908A0BF7025}"/>
              </a:ext>
            </a:extLst>
          </p:cNvPr>
          <p:cNvSpPr/>
          <p:nvPr/>
        </p:nvSpPr>
        <p:spPr>
          <a:xfrm>
            <a:off x="187641" y="404610"/>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7" name="TextBox 6">
            <a:extLst>
              <a:ext uri="{FF2B5EF4-FFF2-40B4-BE49-F238E27FC236}">
                <a16:creationId xmlns:a16="http://schemas.microsoft.com/office/drawing/2014/main" id="{8FF448F6-EE96-FF4E-B51D-27EC320D4896}"/>
              </a:ext>
            </a:extLst>
          </p:cNvPr>
          <p:cNvSpPr txBox="1"/>
          <p:nvPr/>
        </p:nvSpPr>
        <p:spPr>
          <a:xfrm>
            <a:off x="383566" y="598674"/>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sp>
        <p:nvSpPr>
          <p:cNvPr id="2" name="Rectangle 1">
            <a:extLst>
              <a:ext uri="{FF2B5EF4-FFF2-40B4-BE49-F238E27FC236}">
                <a16:creationId xmlns:a16="http://schemas.microsoft.com/office/drawing/2014/main" id="{3642486F-5029-A842-8866-9AD28D4981B8}"/>
              </a:ext>
            </a:extLst>
          </p:cNvPr>
          <p:cNvSpPr/>
          <p:nvPr/>
        </p:nvSpPr>
        <p:spPr>
          <a:xfrm>
            <a:off x="4187329" y="4570844"/>
            <a:ext cx="6641633" cy="2085186"/>
          </a:xfrm>
          <a:prstGeom prst="rect">
            <a:avLst/>
          </a:prstGeom>
        </p:spPr>
        <p:txBody>
          <a:bodyPr wrap="square">
            <a:spAutoFit/>
          </a:bodyPr>
          <a:lstStyle/>
          <a:p>
            <a:endParaRPr lang="en-GB" sz="16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Challenges</a:t>
            </a:r>
            <a:br>
              <a:rPr lang="en-GB" sz="1600" u="sng" dirty="0">
                <a:latin typeface="Arial" panose="020B0604020202020204" pitchFamily="34" charset="0"/>
                <a:cs typeface="Arial" panose="020B0604020202020204" pitchFamily="34" charset="0"/>
              </a:rPr>
            </a:br>
            <a:endParaRPr lang="en-GB" sz="1600" u="sng"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Recent rapid development of technology, internet, and crimes </a:t>
            </a: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Criminals exploiting technology</a:t>
            </a: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Artificial Intelligence </a:t>
            </a: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Digital evidence </a:t>
            </a:r>
          </a:p>
          <a:p>
            <a:endParaRPr lang="en-GB" sz="1350" dirty="0"/>
          </a:p>
        </p:txBody>
      </p:sp>
      <p:pic>
        <p:nvPicPr>
          <p:cNvPr id="7170" name="Picture 2" descr="Untitled">
            <a:extLst>
              <a:ext uri="{FF2B5EF4-FFF2-40B4-BE49-F238E27FC236}">
                <a16:creationId xmlns:a16="http://schemas.microsoft.com/office/drawing/2014/main" id="{ECE33856-0927-C545-BD8F-E16EE461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8452" y="211035"/>
            <a:ext cx="2488757" cy="182382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E65EFE7-35F6-734D-AAB8-48F9D4F484BF}"/>
              </a:ext>
            </a:extLst>
          </p:cNvPr>
          <p:cNvSpPr txBox="1"/>
          <p:nvPr/>
        </p:nvSpPr>
        <p:spPr>
          <a:xfrm>
            <a:off x="4042140" y="2072063"/>
            <a:ext cx="7570361" cy="369332"/>
          </a:xfrm>
          <a:prstGeom prst="rect">
            <a:avLst/>
          </a:prstGeom>
          <a:noFill/>
        </p:spPr>
        <p:txBody>
          <a:bodyPr wrap="square">
            <a:spAutoFit/>
          </a:bodyPr>
          <a:lstStyle/>
          <a:p>
            <a:r>
              <a:rPr lang="en-US" sz="1800" dirty="0">
                <a:solidFill>
                  <a:schemeClr val="bg1"/>
                </a:solidFill>
                <a:effectLst/>
              </a:rPr>
              <a:t>Make it easier for the police and public to communicate with each other.</a:t>
            </a:r>
            <a:endParaRPr lang="en-US" dirty="0">
              <a:solidFill>
                <a:schemeClr val="bg1"/>
              </a:solidFill>
            </a:endParaRPr>
          </a:p>
        </p:txBody>
      </p:sp>
      <p:sp>
        <p:nvSpPr>
          <p:cNvPr id="16" name="TextBox 15">
            <a:extLst>
              <a:ext uri="{FF2B5EF4-FFF2-40B4-BE49-F238E27FC236}">
                <a16:creationId xmlns:a16="http://schemas.microsoft.com/office/drawing/2014/main" id="{5097C23A-0620-5642-BB38-51BDCFCF4FC0}"/>
              </a:ext>
            </a:extLst>
          </p:cNvPr>
          <p:cNvSpPr txBox="1"/>
          <p:nvPr/>
        </p:nvSpPr>
        <p:spPr>
          <a:xfrm>
            <a:off x="5224410" y="2866931"/>
            <a:ext cx="6097712" cy="369332"/>
          </a:xfrm>
          <a:prstGeom prst="rect">
            <a:avLst/>
          </a:prstGeom>
          <a:noFill/>
        </p:spPr>
        <p:txBody>
          <a:bodyPr wrap="square">
            <a:spAutoFit/>
          </a:bodyPr>
          <a:lstStyle/>
          <a:p>
            <a:r>
              <a:rPr lang="en-US" sz="1800" dirty="0">
                <a:solidFill>
                  <a:schemeClr val="bg1"/>
                </a:solidFill>
                <a:effectLst/>
              </a:rPr>
              <a:t>Improve digital investigations and intelligence.</a:t>
            </a:r>
            <a:r>
              <a:rPr lang="en-US" sz="1800" dirty="0">
                <a:effectLst/>
              </a:rPr>
              <a:t>.</a:t>
            </a:r>
            <a:endParaRPr lang="en-US" dirty="0"/>
          </a:p>
        </p:txBody>
      </p:sp>
      <p:sp>
        <p:nvSpPr>
          <p:cNvPr id="18" name="TextBox 17">
            <a:extLst>
              <a:ext uri="{FF2B5EF4-FFF2-40B4-BE49-F238E27FC236}">
                <a16:creationId xmlns:a16="http://schemas.microsoft.com/office/drawing/2014/main" id="{5F245D64-2D25-7B45-AC6B-97BA441CF6F3}"/>
              </a:ext>
            </a:extLst>
          </p:cNvPr>
          <p:cNvSpPr txBox="1"/>
          <p:nvPr/>
        </p:nvSpPr>
        <p:spPr>
          <a:xfrm>
            <a:off x="4187329" y="3731740"/>
            <a:ext cx="7279982" cy="341632"/>
          </a:xfrm>
          <a:prstGeom prst="rect">
            <a:avLst/>
          </a:prstGeom>
          <a:noFill/>
        </p:spPr>
        <p:txBody>
          <a:bodyPr wrap="square">
            <a:spAutoFit/>
          </a:bodyPr>
          <a:lstStyle/>
          <a:p>
            <a:pPr>
              <a:lnSpc>
                <a:spcPct val="90000"/>
              </a:lnSpc>
              <a:spcAft>
                <a:spcPts val="600"/>
              </a:spcAft>
            </a:pPr>
            <a:r>
              <a:rPr lang="en-US" sz="1800" dirty="0">
                <a:solidFill>
                  <a:schemeClr val="bg1"/>
                </a:solidFill>
                <a:effectLst/>
              </a:rPr>
              <a:t>Transfer all information with the Criminal Justice System (CJS) digitally.</a:t>
            </a:r>
            <a:r>
              <a:rPr lang="en-US" sz="1800" dirty="0">
                <a:effectLst/>
              </a:rPr>
              <a:t>.</a:t>
            </a:r>
            <a:endParaRPr lang="en-US" sz="1800" dirty="0"/>
          </a:p>
        </p:txBody>
      </p:sp>
      <p:pic>
        <p:nvPicPr>
          <p:cNvPr id="22" name="Picture 2" descr="Untitled">
            <a:extLst>
              <a:ext uri="{FF2B5EF4-FFF2-40B4-BE49-F238E27FC236}">
                <a16:creationId xmlns:a16="http://schemas.microsoft.com/office/drawing/2014/main" id="{E761D9ED-89FA-6C40-B868-0D657FB3A2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3524" y="404610"/>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58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678891-BD42-DD45-89CF-60BF6C7E446E}"/>
              </a:ext>
            </a:extLst>
          </p:cNvPr>
          <p:cNvSpPr/>
          <p:nvPr/>
        </p:nvSpPr>
        <p:spPr>
          <a:xfrm>
            <a:off x="383566" y="4170915"/>
            <a:ext cx="5189373" cy="2321960"/>
          </a:xfrm>
          <a:prstGeom prst="rect">
            <a:avLst/>
          </a:prstGeom>
          <a:solidFill>
            <a:srgbClr val="002060"/>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F89C24-B226-894A-A972-49161E61329A}"/>
              </a:ext>
            </a:extLst>
          </p:cNvPr>
          <p:cNvSpPr>
            <a:spLocks noGrp="1"/>
          </p:cNvSpPr>
          <p:nvPr>
            <p:ph type="title"/>
          </p:nvPr>
        </p:nvSpPr>
        <p:spPr/>
        <p:txBody>
          <a:bodyPr/>
          <a:lstStyle/>
          <a:p>
            <a:r>
              <a:rPr lang="en-US" dirty="0"/>
              <a:t>Digital Policing </a:t>
            </a:r>
          </a:p>
        </p:txBody>
      </p:sp>
      <p:sp>
        <p:nvSpPr>
          <p:cNvPr id="5" name="TextBox 4">
            <a:extLst>
              <a:ext uri="{FF2B5EF4-FFF2-40B4-BE49-F238E27FC236}">
                <a16:creationId xmlns:a16="http://schemas.microsoft.com/office/drawing/2014/main" id="{F17EB7B5-FF24-2544-BEDF-F94CAE64CCF7}"/>
              </a:ext>
            </a:extLst>
          </p:cNvPr>
          <p:cNvSpPr txBox="1"/>
          <p:nvPr/>
        </p:nvSpPr>
        <p:spPr>
          <a:xfrm>
            <a:off x="517698" y="4362502"/>
            <a:ext cx="4625938" cy="1754326"/>
          </a:xfrm>
          <a:prstGeom prst="rect">
            <a:avLst/>
          </a:prstGeom>
          <a:noFill/>
        </p:spPr>
        <p:txBody>
          <a:bodyPr wrap="square">
            <a:spAutoFit/>
          </a:bodyPr>
          <a:lstStyle/>
          <a:p>
            <a:pPr algn="ctr"/>
            <a:r>
              <a:rPr lang="en-GB" dirty="0">
                <a:solidFill>
                  <a:schemeClr val="bg1"/>
                </a:solidFill>
              </a:rPr>
              <a:t>‘The recent rapid development of technology means it plays a significant and central part in almost everything we do. Policing must embrace this new world and adapt to the new threats and opportunities it presents for 21st century policing.’ (NPCC, 2014) </a:t>
            </a:r>
            <a:endParaRPr lang="en-US" dirty="0">
              <a:solidFill>
                <a:schemeClr val="bg1"/>
              </a:solidFill>
            </a:endParaRPr>
          </a:p>
        </p:txBody>
      </p:sp>
      <p:sp>
        <p:nvSpPr>
          <p:cNvPr id="8" name="Pentagon 7">
            <a:extLst>
              <a:ext uri="{FF2B5EF4-FFF2-40B4-BE49-F238E27FC236}">
                <a16:creationId xmlns:a16="http://schemas.microsoft.com/office/drawing/2014/main" id="{69A025A6-7403-344C-9508-E1342DA6899C}"/>
              </a:ext>
            </a:extLst>
          </p:cNvPr>
          <p:cNvSpPr/>
          <p:nvPr/>
        </p:nvSpPr>
        <p:spPr>
          <a:xfrm>
            <a:off x="383566" y="445332"/>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TextBox 8">
            <a:extLst>
              <a:ext uri="{FF2B5EF4-FFF2-40B4-BE49-F238E27FC236}">
                <a16:creationId xmlns:a16="http://schemas.microsoft.com/office/drawing/2014/main" id="{A690F8BA-6D02-0044-A24C-7FA1061DF3F5}"/>
              </a:ext>
            </a:extLst>
          </p:cNvPr>
          <p:cNvSpPr txBox="1"/>
          <p:nvPr/>
        </p:nvSpPr>
        <p:spPr>
          <a:xfrm>
            <a:off x="572446" y="639396"/>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pic>
        <p:nvPicPr>
          <p:cNvPr id="10" name="Picture 8">
            <a:extLst>
              <a:ext uri="{FF2B5EF4-FFF2-40B4-BE49-F238E27FC236}">
                <a16:creationId xmlns:a16="http://schemas.microsoft.com/office/drawing/2014/main" id="{C83888FC-85DE-3D46-9822-A567FDE103A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7040" r="19461" b="1"/>
          <a:stretch/>
        </p:blipFill>
        <p:spPr bwMode="auto">
          <a:xfrm>
            <a:off x="7813303" y="258053"/>
            <a:ext cx="4104449" cy="410444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48E0A71-3AA3-CC44-9472-CC24E21B0FD6}"/>
              </a:ext>
            </a:extLst>
          </p:cNvPr>
          <p:cNvSpPr/>
          <p:nvPr/>
        </p:nvSpPr>
        <p:spPr>
          <a:xfrm>
            <a:off x="387061" y="1727770"/>
            <a:ext cx="5189373" cy="2321960"/>
          </a:xfrm>
          <a:prstGeom prst="rect">
            <a:avLst/>
          </a:prstGeom>
          <a:solidFill>
            <a:srgbClr val="002060"/>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8E9FC0AB-C89D-1A49-9054-00CB9AF58004}"/>
              </a:ext>
            </a:extLst>
          </p:cNvPr>
          <p:cNvSpPr txBox="1"/>
          <p:nvPr/>
        </p:nvSpPr>
        <p:spPr>
          <a:xfrm>
            <a:off x="738028" y="2054292"/>
            <a:ext cx="3967535" cy="1477328"/>
          </a:xfrm>
          <a:prstGeom prst="rect">
            <a:avLst/>
          </a:prstGeom>
          <a:noFill/>
        </p:spPr>
        <p:txBody>
          <a:bodyPr wrap="square">
            <a:spAutoFit/>
          </a:bodyPr>
          <a:lstStyle/>
          <a:p>
            <a:pPr algn="ctr"/>
            <a:r>
              <a:rPr lang="en-GB" dirty="0">
                <a:solidFill>
                  <a:schemeClr val="bg1"/>
                </a:solidFill>
              </a:rPr>
              <a:t>‘The internet is changing the way the public are using technology; the ways they want to engage with policing and their expectations of the services they wish to receive’ (NPCC, 2014) </a:t>
            </a:r>
            <a:endParaRPr lang="en-US" dirty="0">
              <a:solidFill>
                <a:schemeClr val="bg1"/>
              </a:solidFill>
            </a:endParaRPr>
          </a:p>
        </p:txBody>
      </p:sp>
      <p:pic>
        <p:nvPicPr>
          <p:cNvPr id="8194" name="Picture 2" descr="Policing–a vision for 2025 | McKinsey">
            <a:extLst>
              <a:ext uri="{FF2B5EF4-FFF2-40B4-BE49-F238E27FC236}">
                <a16:creationId xmlns:a16="http://schemas.microsoft.com/office/drawing/2014/main" id="{EBB2CD8D-C00C-DB4E-A304-620880A69E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1755" y="3639543"/>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Untitled">
            <a:extLst>
              <a:ext uri="{FF2B5EF4-FFF2-40B4-BE49-F238E27FC236}">
                <a16:creationId xmlns:a16="http://schemas.microsoft.com/office/drawing/2014/main" id="{1B36DF53-4F74-474F-86F3-35BA7B95B8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4270" y="445332"/>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773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0659AAD-A2C3-0B48-B20A-4F86F4949F58}"/>
              </a:ext>
            </a:extLst>
          </p:cNvPr>
          <p:cNvSpPr/>
          <p:nvPr/>
        </p:nvSpPr>
        <p:spPr>
          <a:xfrm>
            <a:off x="187641" y="5199562"/>
            <a:ext cx="5813914" cy="129331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C1FDF37-DA76-6E47-A8EF-E4C181B30204}"/>
              </a:ext>
            </a:extLst>
          </p:cNvPr>
          <p:cNvSpPr/>
          <p:nvPr/>
        </p:nvSpPr>
        <p:spPr>
          <a:xfrm>
            <a:off x="187641" y="3731433"/>
            <a:ext cx="5813914" cy="129331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F7DCA7-0609-9548-8F8C-07E931B8EF0A}"/>
              </a:ext>
            </a:extLst>
          </p:cNvPr>
          <p:cNvSpPr/>
          <p:nvPr/>
        </p:nvSpPr>
        <p:spPr>
          <a:xfrm>
            <a:off x="187641" y="1884752"/>
            <a:ext cx="5813914" cy="1644059"/>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BA3345-F104-D141-A9F4-2FFD8154F5CC}"/>
              </a:ext>
            </a:extLst>
          </p:cNvPr>
          <p:cNvSpPr>
            <a:spLocks noGrp="1"/>
          </p:cNvSpPr>
          <p:nvPr>
            <p:ph type="title"/>
          </p:nvPr>
        </p:nvSpPr>
        <p:spPr/>
        <p:txBody>
          <a:bodyPr/>
          <a:lstStyle/>
          <a:p>
            <a:r>
              <a:rPr lang="en-US" dirty="0"/>
              <a:t>Digital Policing </a:t>
            </a:r>
          </a:p>
        </p:txBody>
      </p:sp>
      <p:sp>
        <p:nvSpPr>
          <p:cNvPr id="7" name="TextBox 6">
            <a:extLst>
              <a:ext uri="{FF2B5EF4-FFF2-40B4-BE49-F238E27FC236}">
                <a16:creationId xmlns:a16="http://schemas.microsoft.com/office/drawing/2014/main" id="{26E36779-D73D-494F-BCEE-5F9731E7D430}"/>
              </a:ext>
            </a:extLst>
          </p:cNvPr>
          <p:cNvSpPr txBox="1"/>
          <p:nvPr/>
        </p:nvSpPr>
        <p:spPr>
          <a:xfrm>
            <a:off x="252036" y="2000663"/>
            <a:ext cx="5594973" cy="1477328"/>
          </a:xfrm>
          <a:prstGeom prst="rect">
            <a:avLst/>
          </a:prstGeom>
          <a:noFill/>
        </p:spPr>
        <p:txBody>
          <a:bodyPr wrap="square">
            <a:spAutoFit/>
          </a:bodyPr>
          <a:lstStyle/>
          <a:p>
            <a:pPr algn="ctr"/>
            <a:r>
              <a:rPr lang="en-GB" dirty="0">
                <a:solidFill>
                  <a:schemeClr val="bg1"/>
                </a:solidFill>
              </a:rPr>
              <a:t>‘Online crime has also grown dramatically. The internet has provided the opportunity to commit new types of crime, enabled some crime types to be committed on an industrial scale and facilitated many forms of “traditional” crime’ (NPCC, 2014) </a:t>
            </a:r>
            <a:endParaRPr lang="en-US" dirty="0">
              <a:solidFill>
                <a:schemeClr val="bg1"/>
              </a:solidFill>
            </a:endParaRPr>
          </a:p>
        </p:txBody>
      </p:sp>
      <p:sp>
        <p:nvSpPr>
          <p:cNvPr id="9" name="TextBox 8">
            <a:extLst>
              <a:ext uri="{FF2B5EF4-FFF2-40B4-BE49-F238E27FC236}">
                <a16:creationId xmlns:a16="http://schemas.microsoft.com/office/drawing/2014/main" id="{E9D2D398-65D1-7A45-8FB5-0DD85902C9A3}"/>
              </a:ext>
            </a:extLst>
          </p:cNvPr>
          <p:cNvSpPr txBox="1"/>
          <p:nvPr/>
        </p:nvSpPr>
        <p:spPr>
          <a:xfrm>
            <a:off x="187642" y="3731433"/>
            <a:ext cx="5685124" cy="1200329"/>
          </a:xfrm>
          <a:prstGeom prst="rect">
            <a:avLst/>
          </a:prstGeom>
          <a:noFill/>
        </p:spPr>
        <p:txBody>
          <a:bodyPr wrap="square">
            <a:spAutoFit/>
          </a:bodyPr>
          <a:lstStyle/>
          <a:p>
            <a:pPr algn="ctr"/>
            <a:r>
              <a:rPr lang="en-GB" dirty="0">
                <a:solidFill>
                  <a:schemeClr val="bg1"/>
                </a:solidFill>
              </a:rPr>
              <a:t>‘Phishing, trolling, malware, online scams, revenge pornography and the proliferation of child abuse imagery go largely unrecorded, unanalysed and, as a result, are not fully understood’ (NPCC, 2014) </a:t>
            </a:r>
            <a:endParaRPr lang="en-US" dirty="0">
              <a:solidFill>
                <a:schemeClr val="bg1"/>
              </a:solidFill>
            </a:endParaRPr>
          </a:p>
        </p:txBody>
      </p:sp>
      <p:sp>
        <p:nvSpPr>
          <p:cNvPr id="11" name="TextBox 10">
            <a:extLst>
              <a:ext uri="{FF2B5EF4-FFF2-40B4-BE49-F238E27FC236}">
                <a16:creationId xmlns:a16="http://schemas.microsoft.com/office/drawing/2014/main" id="{51B4022C-69D7-DE4E-AC16-9C2AAA1A43CA}"/>
              </a:ext>
            </a:extLst>
          </p:cNvPr>
          <p:cNvSpPr txBox="1"/>
          <p:nvPr/>
        </p:nvSpPr>
        <p:spPr>
          <a:xfrm>
            <a:off x="155444" y="5246053"/>
            <a:ext cx="5749519" cy="1200329"/>
          </a:xfrm>
          <a:prstGeom prst="rect">
            <a:avLst/>
          </a:prstGeom>
          <a:noFill/>
        </p:spPr>
        <p:txBody>
          <a:bodyPr wrap="square">
            <a:spAutoFit/>
          </a:bodyPr>
          <a:lstStyle/>
          <a:p>
            <a:pPr algn="ctr"/>
            <a:r>
              <a:rPr lang="en-GB" dirty="0">
                <a:solidFill>
                  <a:schemeClr val="bg1"/>
                </a:solidFill>
              </a:rPr>
              <a:t>‘Criminals are exploiting technology, and the tools to preserve anonymity online, more quickly than law enforcement is able to bring new techniques to bear’ (NPCC, 2014) </a:t>
            </a:r>
            <a:endParaRPr lang="en-US" dirty="0">
              <a:solidFill>
                <a:schemeClr val="bg1"/>
              </a:solidFill>
            </a:endParaRPr>
          </a:p>
        </p:txBody>
      </p:sp>
      <p:sp>
        <p:nvSpPr>
          <p:cNvPr id="12" name="Pentagon 11">
            <a:extLst>
              <a:ext uri="{FF2B5EF4-FFF2-40B4-BE49-F238E27FC236}">
                <a16:creationId xmlns:a16="http://schemas.microsoft.com/office/drawing/2014/main" id="{3B2013A3-1434-9143-B71D-CE226C35A8C9}"/>
              </a:ext>
            </a:extLst>
          </p:cNvPr>
          <p:cNvSpPr/>
          <p:nvPr/>
        </p:nvSpPr>
        <p:spPr>
          <a:xfrm>
            <a:off x="187641" y="404610"/>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3" name="TextBox 12">
            <a:extLst>
              <a:ext uri="{FF2B5EF4-FFF2-40B4-BE49-F238E27FC236}">
                <a16:creationId xmlns:a16="http://schemas.microsoft.com/office/drawing/2014/main" id="{07A886FB-C575-0648-A021-11D3525BCE31}"/>
              </a:ext>
            </a:extLst>
          </p:cNvPr>
          <p:cNvSpPr txBox="1"/>
          <p:nvPr/>
        </p:nvSpPr>
        <p:spPr>
          <a:xfrm>
            <a:off x="383566" y="598674"/>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pic>
        <p:nvPicPr>
          <p:cNvPr id="9218" name="Picture 2" descr="Cybersecurity: Cyber Laws Part I: How internet has become a crime scene -  The Economic Times">
            <a:extLst>
              <a:ext uri="{FF2B5EF4-FFF2-40B4-BE49-F238E27FC236}">
                <a16:creationId xmlns:a16="http://schemas.microsoft.com/office/drawing/2014/main" id="{12C01C2C-79D9-F449-B960-07785EA4E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0004" y="503577"/>
            <a:ext cx="3289300" cy="24638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Online grooming: How To Protect Your Child From This Silent Threat">
            <a:extLst>
              <a:ext uri="{FF2B5EF4-FFF2-40B4-BE49-F238E27FC236}">
                <a16:creationId xmlns:a16="http://schemas.microsoft.com/office/drawing/2014/main" id="{79C571FE-7DA5-4645-9FF1-A1D77F4198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6188" y="3105829"/>
            <a:ext cx="4231246" cy="3526038"/>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Untitled">
            <a:extLst>
              <a:ext uri="{FF2B5EF4-FFF2-40B4-BE49-F238E27FC236}">
                <a16:creationId xmlns:a16="http://schemas.microsoft.com/office/drawing/2014/main" id="{65120DF3-D1AB-B34C-B099-71644B0A64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5390" y="404610"/>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3855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9FC53C4-A7C4-D24B-BD2A-B42FDA87B387}"/>
              </a:ext>
            </a:extLst>
          </p:cNvPr>
          <p:cNvSpPr/>
          <p:nvPr/>
        </p:nvSpPr>
        <p:spPr>
          <a:xfrm>
            <a:off x="5076627" y="4243039"/>
            <a:ext cx="6284890" cy="226668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13740A-FCBC-6E47-B971-C25F80A3412B}"/>
              </a:ext>
            </a:extLst>
          </p:cNvPr>
          <p:cNvSpPr/>
          <p:nvPr/>
        </p:nvSpPr>
        <p:spPr>
          <a:xfrm>
            <a:off x="5040471" y="1701411"/>
            <a:ext cx="6284890" cy="226668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entagon 3">
            <a:extLst>
              <a:ext uri="{FF2B5EF4-FFF2-40B4-BE49-F238E27FC236}">
                <a16:creationId xmlns:a16="http://schemas.microsoft.com/office/drawing/2014/main" id="{E9E49D9F-72EB-DB42-9CEA-180A9308F4D0}"/>
              </a:ext>
            </a:extLst>
          </p:cNvPr>
          <p:cNvSpPr/>
          <p:nvPr/>
        </p:nvSpPr>
        <p:spPr>
          <a:xfrm>
            <a:off x="187641" y="404610"/>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5" name="TextBox 4">
            <a:extLst>
              <a:ext uri="{FF2B5EF4-FFF2-40B4-BE49-F238E27FC236}">
                <a16:creationId xmlns:a16="http://schemas.microsoft.com/office/drawing/2014/main" id="{AA2647C1-E5E6-A548-A873-93A0C404DF0D}"/>
              </a:ext>
            </a:extLst>
          </p:cNvPr>
          <p:cNvSpPr txBox="1"/>
          <p:nvPr/>
        </p:nvSpPr>
        <p:spPr>
          <a:xfrm>
            <a:off x="383566" y="598674"/>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sp>
        <p:nvSpPr>
          <p:cNvPr id="7" name="TextBox 6">
            <a:extLst>
              <a:ext uri="{FF2B5EF4-FFF2-40B4-BE49-F238E27FC236}">
                <a16:creationId xmlns:a16="http://schemas.microsoft.com/office/drawing/2014/main" id="{7AEAA377-D4AC-FD4D-869C-6E2DE8276A4F}"/>
              </a:ext>
            </a:extLst>
          </p:cNvPr>
          <p:cNvSpPr txBox="1"/>
          <p:nvPr/>
        </p:nvSpPr>
        <p:spPr>
          <a:xfrm>
            <a:off x="5282485" y="1939373"/>
            <a:ext cx="5873174" cy="1754326"/>
          </a:xfrm>
          <a:prstGeom prst="rect">
            <a:avLst/>
          </a:prstGeom>
          <a:noFill/>
        </p:spPr>
        <p:txBody>
          <a:bodyPr wrap="square">
            <a:spAutoFit/>
          </a:bodyPr>
          <a:lstStyle/>
          <a:p>
            <a:pPr marL="0" indent="0" algn="ctr">
              <a:buNone/>
            </a:pPr>
            <a:r>
              <a:rPr lang="en-GB" dirty="0">
                <a:solidFill>
                  <a:schemeClr val="bg1"/>
                </a:solidFill>
              </a:rPr>
              <a:t>‘A part of the digital world is the increasing abundance of digital evidence; from CCTV footage to emails to phone records, evidence has now gone digital and there is a requirement to ensure it is accessible, readable and has long term integrity, when current technology, systems or formats have been replaced or decommissioned’ (NPCC, 2014)  </a:t>
            </a:r>
          </a:p>
        </p:txBody>
      </p:sp>
      <p:sp>
        <p:nvSpPr>
          <p:cNvPr id="9" name="TextBox 8">
            <a:extLst>
              <a:ext uri="{FF2B5EF4-FFF2-40B4-BE49-F238E27FC236}">
                <a16:creationId xmlns:a16="http://schemas.microsoft.com/office/drawing/2014/main" id="{149664A1-555E-8B4F-A7E8-ACCD4879F01A}"/>
              </a:ext>
            </a:extLst>
          </p:cNvPr>
          <p:cNvSpPr txBox="1"/>
          <p:nvPr/>
        </p:nvSpPr>
        <p:spPr>
          <a:xfrm>
            <a:off x="5282485" y="4685633"/>
            <a:ext cx="6098146" cy="1200329"/>
          </a:xfrm>
          <a:prstGeom prst="rect">
            <a:avLst/>
          </a:prstGeom>
          <a:noFill/>
        </p:spPr>
        <p:txBody>
          <a:bodyPr wrap="square">
            <a:spAutoFit/>
          </a:bodyPr>
          <a:lstStyle/>
          <a:p>
            <a:pPr marL="0" indent="0" algn="ctr">
              <a:buNone/>
            </a:pPr>
            <a:r>
              <a:rPr lang="en-GB" dirty="0">
                <a:solidFill>
                  <a:schemeClr val="bg1"/>
                </a:solidFill>
              </a:rPr>
              <a:t>‘There is a further requirement for a seamless interface between policing and the criminal justice system to ensure digital evidence can be presented easily and without delay’ (NPCC, 2014) </a:t>
            </a:r>
            <a:endParaRPr lang="en-US" dirty="0">
              <a:solidFill>
                <a:schemeClr val="bg1"/>
              </a:solidFill>
            </a:endParaRPr>
          </a:p>
        </p:txBody>
      </p:sp>
      <p:pic>
        <p:nvPicPr>
          <p:cNvPr id="10248" name="Picture 8" descr="CCTV Evidence Extraction &amp; Recovery Services, Digital Forensics">
            <a:extLst>
              <a:ext uri="{FF2B5EF4-FFF2-40B4-BE49-F238E27FC236}">
                <a16:creationId xmlns:a16="http://schemas.microsoft.com/office/drawing/2014/main" id="{9E1B4067-BE5B-DC4E-BC0E-0D27005799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4627" y="136356"/>
            <a:ext cx="3536578" cy="1665544"/>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a:extLst>
              <a:ext uri="{FF2B5EF4-FFF2-40B4-BE49-F238E27FC236}">
                <a16:creationId xmlns:a16="http://schemas.microsoft.com/office/drawing/2014/main" id="{E7A8F5E8-353C-8342-88CE-5F7E28E0F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2558" y="3887764"/>
            <a:ext cx="34417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Digital Evidence - Law Enforcement Cyber Center">
            <a:extLst>
              <a:ext uri="{FF2B5EF4-FFF2-40B4-BE49-F238E27FC236}">
                <a16:creationId xmlns:a16="http://schemas.microsoft.com/office/drawing/2014/main" id="{AEA5D75E-8B09-9F4B-9C49-207B0E6E21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344" y="1939373"/>
            <a:ext cx="3115944" cy="211153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Untitled">
            <a:extLst>
              <a:ext uri="{FF2B5EF4-FFF2-40B4-BE49-F238E27FC236}">
                <a16:creationId xmlns:a16="http://schemas.microsoft.com/office/drawing/2014/main" id="{9407F2DD-87B6-9E4F-BB73-02598EC58F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9048" y="404610"/>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713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70763086">
            <a:extLst>
              <a:ext uri="{FF2B5EF4-FFF2-40B4-BE49-F238E27FC236}">
                <a16:creationId xmlns:a16="http://schemas.microsoft.com/office/drawing/2014/main" id="{C4894BE8-41B6-6845-AC3E-E38CFA17D2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64" r="24160" b="5127"/>
          <a:stretch/>
        </p:blipFill>
        <p:spPr bwMode="auto">
          <a:xfrm>
            <a:off x="3523488" y="-11574"/>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4" name="Rectangle 7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8FA122-CB3D-CC45-80BB-16CF0A75AECD}"/>
              </a:ext>
            </a:extLst>
          </p:cNvPr>
          <p:cNvSpPr>
            <a:spLocks noGrp="1"/>
          </p:cNvSpPr>
          <p:nvPr>
            <p:ph type="title"/>
          </p:nvPr>
        </p:nvSpPr>
        <p:spPr>
          <a:xfrm>
            <a:off x="278112" y="-830079"/>
            <a:ext cx="5817888" cy="3204134"/>
          </a:xfrm>
        </p:spPr>
        <p:txBody>
          <a:bodyPr vert="horz" lIns="91440" tIns="45720" rIns="91440" bIns="45720" rtlCol="0" anchor="b">
            <a:normAutofit/>
          </a:bodyPr>
          <a:lstStyle/>
          <a:p>
            <a:r>
              <a:rPr lang="en-US" sz="4800" dirty="0"/>
              <a:t>So how does </a:t>
            </a:r>
            <a:r>
              <a:rPr lang="en-US" sz="4800" i="1" dirty="0"/>
              <a:t>all</a:t>
            </a:r>
            <a:r>
              <a:rPr lang="en-US" sz="4800" dirty="0"/>
              <a:t> that link to </a:t>
            </a:r>
            <a:r>
              <a:rPr lang="en-US" sz="4800" i="1" dirty="0"/>
              <a:t>Digital Policing</a:t>
            </a:r>
            <a:r>
              <a:rPr lang="en-US" sz="4800" dirty="0"/>
              <a:t>?</a:t>
            </a:r>
          </a:p>
        </p:txBody>
      </p:sp>
      <p:sp>
        <p:nvSpPr>
          <p:cNvPr id="76" name="Rectangle 7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F780203-3227-F445-A397-E46BF18420FF}"/>
              </a:ext>
            </a:extLst>
          </p:cNvPr>
          <p:cNvSpPr txBox="1"/>
          <p:nvPr/>
        </p:nvSpPr>
        <p:spPr>
          <a:xfrm>
            <a:off x="164892" y="3256309"/>
            <a:ext cx="4916774" cy="1200329"/>
          </a:xfrm>
          <a:prstGeom prst="rect">
            <a:avLst/>
          </a:prstGeom>
          <a:noFill/>
        </p:spPr>
        <p:txBody>
          <a:bodyPr wrap="square" rtlCol="0">
            <a:spAutoFit/>
          </a:bodyPr>
          <a:lstStyle/>
          <a:p>
            <a:r>
              <a:rPr lang="en-GB" sz="2400" dirty="0"/>
              <a:t>Whatever you class as digital policing, who do you think deals with it in the police? </a:t>
            </a:r>
          </a:p>
        </p:txBody>
      </p:sp>
      <p:sp>
        <p:nvSpPr>
          <p:cNvPr id="6" name="TextBox 5">
            <a:extLst>
              <a:ext uri="{FF2B5EF4-FFF2-40B4-BE49-F238E27FC236}">
                <a16:creationId xmlns:a16="http://schemas.microsoft.com/office/drawing/2014/main" id="{D649DB76-AA1F-824D-8BD7-A627DC1DA855}"/>
              </a:ext>
            </a:extLst>
          </p:cNvPr>
          <p:cNvSpPr txBox="1"/>
          <p:nvPr/>
        </p:nvSpPr>
        <p:spPr>
          <a:xfrm>
            <a:off x="164892" y="4796852"/>
            <a:ext cx="5021705" cy="1815882"/>
          </a:xfrm>
          <a:prstGeom prst="rect">
            <a:avLst/>
          </a:prstGeom>
          <a:noFill/>
        </p:spPr>
        <p:txBody>
          <a:bodyPr wrap="square" rtlCol="0">
            <a:spAutoFit/>
          </a:bodyPr>
          <a:lstStyle/>
          <a:p>
            <a:r>
              <a:rPr lang="en-GB" sz="2800" dirty="0"/>
              <a:t>Police Staff? </a:t>
            </a:r>
          </a:p>
          <a:p>
            <a:r>
              <a:rPr lang="en-GB" sz="2800" dirty="0"/>
              <a:t>Police officers? </a:t>
            </a:r>
          </a:p>
          <a:p>
            <a:r>
              <a:rPr lang="en-GB" sz="2800" dirty="0"/>
              <a:t>Specialist units? </a:t>
            </a:r>
          </a:p>
          <a:p>
            <a:r>
              <a:rPr lang="en-GB" sz="2800" dirty="0"/>
              <a:t>.......YES!</a:t>
            </a:r>
          </a:p>
        </p:txBody>
      </p:sp>
    </p:spTree>
    <p:extLst>
      <p:ext uri="{BB962C8B-B14F-4D97-AF65-F5344CB8AC3E}">
        <p14:creationId xmlns:p14="http://schemas.microsoft.com/office/powerpoint/2010/main" val="1242064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2AD54C0B-7E50-C946-80DA-E7FB7BFA85EF}"/>
              </a:ext>
            </a:extLst>
          </p:cNvPr>
          <p:cNvSpPr/>
          <p:nvPr/>
        </p:nvSpPr>
        <p:spPr>
          <a:xfrm>
            <a:off x="617389" y="292619"/>
            <a:ext cx="4758286" cy="688254"/>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qr code&#10;&#10;Description automatically generated">
            <a:extLst>
              <a:ext uri="{FF2B5EF4-FFF2-40B4-BE49-F238E27FC236}">
                <a16:creationId xmlns:a16="http://schemas.microsoft.com/office/drawing/2014/main" id="{CECF3281-7ABF-1344-8CB6-2A990AC8BB7A}"/>
              </a:ext>
            </a:extLst>
          </p:cNvPr>
          <p:cNvPicPr>
            <a:picLocks noChangeAspect="1"/>
          </p:cNvPicPr>
          <p:nvPr/>
        </p:nvPicPr>
        <p:blipFill>
          <a:blip r:embed="rId2"/>
          <a:stretch>
            <a:fillRect/>
          </a:stretch>
        </p:blipFill>
        <p:spPr>
          <a:xfrm>
            <a:off x="617389" y="1089127"/>
            <a:ext cx="4758286" cy="559573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A451BBD7-9760-E244-840D-102DFA116EEE}"/>
              </a:ext>
            </a:extLst>
          </p:cNvPr>
          <p:cNvSpPr txBox="1"/>
          <p:nvPr/>
        </p:nvSpPr>
        <p:spPr>
          <a:xfrm>
            <a:off x="5950039" y="360609"/>
            <a:ext cx="4959210" cy="369332"/>
          </a:xfrm>
          <a:prstGeom prst="rect">
            <a:avLst/>
          </a:prstGeom>
          <a:noFill/>
        </p:spPr>
        <p:txBody>
          <a:bodyPr wrap="square" rtlCol="0">
            <a:spAutoFit/>
          </a:bodyPr>
          <a:lstStyle/>
          <a:p>
            <a:endParaRPr lang="en-US" dirty="0"/>
          </a:p>
        </p:txBody>
      </p:sp>
      <p:sp>
        <p:nvSpPr>
          <p:cNvPr id="2" name="TextBox 1">
            <a:extLst>
              <a:ext uri="{FF2B5EF4-FFF2-40B4-BE49-F238E27FC236}">
                <a16:creationId xmlns:a16="http://schemas.microsoft.com/office/drawing/2014/main" id="{20444F78-4362-BA42-94D5-54A756EF4B17}"/>
              </a:ext>
            </a:extLst>
          </p:cNvPr>
          <p:cNvSpPr txBox="1"/>
          <p:nvPr/>
        </p:nvSpPr>
        <p:spPr>
          <a:xfrm>
            <a:off x="665922" y="344358"/>
            <a:ext cx="5284117" cy="584775"/>
          </a:xfrm>
          <a:prstGeom prst="rect">
            <a:avLst/>
          </a:prstGeom>
          <a:noFill/>
        </p:spPr>
        <p:txBody>
          <a:bodyPr wrap="square" rtlCol="0">
            <a:spAutoFit/>
          </a:bodyPr>
          <a:lstStyle/>
          <a:p>
            <a:r>
              <a:rPr lang="en-US" sz="3200" dirty="0">
                <a:solidFill>
                  <a:schemeClr val="bg1"/>
                </a:solidFill>
              </a:rPr>
              <a:t>Research Task</a:t>
            </a:r>
          </a:p>
        </p:txBody>
      </p:sp>
      <p:sp>
        <p:nvSpPr>
          <p:cNvPr id="7" name="TextBox 6">
            <a:extLst>
              <a:ext uri="{FF2B5EF4-FFF2-40B4-BE49-F238E27FC236}">
                <a16:creationId xmlns:a16="http://schemas.microsoft.com/office/drawing/2014/main" id="{A8A4D695-7FB1-E347-9544-B4A05847AD92}"/>
              </a:ext>
            </a:extLst>
          </p:cNvPr>
          <p:cNvSpPr txBox="1"/>
          <p:nvPr/>
        </p:nvSpPr>
        <p:spPr>
          <a:xfrm>
            <a:off x="6149009" y="636745"/>
            <a:ext cx="4959210" cy="1624868"/>
          </a:xfrm>
          <a:prstGeom prst="rect">
            <a:avLst/>
          </a:prstGeom>
          <a:noFill/>
        </p:spPr>
        <p:txBody>
          <a:bodyPr wrap="square" rtlCol="0">
            <a:spAutoFit/>
          </a:bodyPr>
          <a:lstStyle/>
          <a:p>
            <a:r>
              <a:rPr lang="en-GB" b="1" dirty="0"/>
              <a:t>1. Digital Public Contact</a:t>
            </a:r>
          </a:p>
          <a:p>
            <a:r>
              <a:rPr lang="en-GB" b="1" dirty="0"/>
              <a:t> </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Reporting and tracking online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Financial transactions online such as firearms licensing or penalty fines.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CBD65DC-741C-D344-9B35-D1703BA8F4A3}"/>
              </a:ext>
            </a:extLst>
          </p:cNvPr>
          <p:cNvSpPr txBox="1"/>
          <p:nvPr/>
        </p:nvSpPr>
        <p:spPr>
          <a:xfrm>
            <a:off x="6149009" y="2773483"/>
            <a:ext cx="6097656" cy="1727461"/>
          </a:xfrm>
          <a:prstGeom prst="rect">
            <a:avLst/>
          </a:prstGeom>
          <a:noFill/>
        </p:spPr>
        <p:txBody>
          <a:bodyPr wrap="square">
            <a:spAutoFit/>
          </a:bodyPr>
          <a:lstStyle/>
          <a:p>
            <a:r>
              <a:rPr lang="en-GB" b="1" dirty="0"/>
              <a:t>2. Digital Intelligence &amp; Investigation</a:t>
            </a:r>
          </a:p>
          <a:p>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Improving the knowledge and skills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Specialist capability to respond to cyber-crime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and maintaining capabilities</a:t>
            </a:r>
            <a:endParaRPr lang="en-GB" dirty="0"/>
          </a:p>
        </p:txBody>
      </p:sp>
      <p:sp>
        <p:nvSpPr>
          <p:cNvPr id="9" name="TextBox 8">
            <a:extLst>
              <a:ext uri="{FF2B5EF4-FFF2-40B4-BE49-F238E27FC236}">
                <a16:creationId xmlns:a16="http://schemas.microsoft.com/office/drawing/2014/main" id="{785F5F9F-D60C-264C-8849-8F3925626E67}"/>
              </a:ext>
            </a:extLst>
          </p:cNvPr>
          <p:cNvSpPr txBox="1"/>
          <p:nvPr/>
        </p:nvSpPr>
        <p:spPr>
          <a:xfrm>
            <a:off x="6149009" y="5012814"/>
            <a:ext cx="6147352" cy="1328505"/>
          </a:xfrm>
          <a:prstGeom prst="rect">
            <a:avLst/>
          </a:prstGeom>
          <a:noFill/>
        </p:spPr>
        <p:txBody>
          <a:bodyPr wrap="square">
            <a:spAutoFit/>
          </a:bodyPr>
          <a:lstStyle/>
          <a:p>
            <a:r>
              <a:rPr lang="en-GB" b="1" dirty="0"/>
              <a:t>3. Digital First </a:t>
            </a:r>
          </a:p>
          <a:p>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Digital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case file information and evidence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Access to all criminal justice partners.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35026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323901-72B3-BD4D-9A21-A0C20D8F13B8}"/>
              </a:ext>
            </a:extLst>
          </p:cNvPr>
          <p:cNvPicPr>
            <a:picLocks noChangeAspect="1"/>
          </p:cNvPicPr>
          <p:nvPr/>
        </p:nvPicPr>
        <p:blipFill>
          <a:blip r:embed="rId2"/>
          <a:stretch>
            <a:fillRect/>
          </a:stretch>
        </p:blipFill>
        <p:spPr>
          <a:xfrm>
            <a:off x="476518" y="207818"/>
            <a:ext cx="11539471" cy="6650182"/>
          </a:xfrm>
          <a:prstGeom prst="rect">
            <a:avLst/>
          </a:prstGeom>
        </p:spPr>
      </p:pic>
      <p:sp>
        <p:nvSpPr>
          <p:cNvPr id="6" name="TextBox 5">
            <a:extLst>
              <a:ext uri="{FF2B5EF4-FFF2-40B4-BE49-F238E27FC236}">
                <a16:creationId xmlns:a16="http://schemas.microsoft.com/office/drawing/2014/main" id="{9F39D8B2-F978-3845-9ABD-9263EAD858A4}"/>
              </a:ext>
            </a:extLst>
          </p:cNvPr>
          <p:cNvSpPr txBox="1"/>
          <p:nvPr/>
        </p:nvSpPr>
        <p:spPr>
          <a:xfrm>
            <a:off x="0" y="0"/>
            <a:ext cx="5048518" cy="646331"/>
          </a:xfrm>
          <a:prstGeom prst="rect">
            <a:avLst/>
          </a:prstGeom>
          <a:noFill/>
        </p:spPr>
        <p:txBody>
          <a:bodyPr wrap="square" rtlCol="0">
            <a:spAutoFit/>
          </a:bodyPr>
          <a:lstStyle/>
          <a:p>
            <a:r>
              <a:rPr lang="en-GB" dirty="0">
                <a:solidFill>
                  <a:srgbClr val="002060"/>
                </a:solidFill>
              </a:rPr>
              <a:t>GWENT POLICE AND SOUTH WALES POLICE </a:t>
            </a:r>
            <a:br>
              <a:rPr lang="en-GB" dirty="0">
                <a:solidFill>
                  <a:srgbClr val="002060"/>
                </a:solidFill>
              </a:rPr>
            </a:br>
            <a:r>
              <a:rPr lang="en-GB" dirty="0">
                <a:solidFill>
                  <a:srgbClr val="002060"/>
                </a:solidFill>
              </a:rPr>
              <a:t>DIGITAL SERVICES STRATEGY 2018 – 2025  </a:t>
            </a:r>
            <a:endParaRPr lang="en-US" dirty="0">
              <a:solidFill>
                <a:srgbClr val="002060"/>
              </a:solidFill>
            </a:endParaRPr>
          </a:p>
        </p:txBody>
      </p:sp>
    </p:spTree>
    <p:extLst>
      <p:ext uri="{BB962C8B-B14F-4D97-AF65-F5344CB8AC3E}">
        <p14:creationId xmlns:p14="http://schemas.microsoft.com/office/powerpoint/2010/main" val="3311969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2C7AE-8D12-8F4A-BF77-203EFA4DC52E}"/>
              </a:ext>
            </a:extLst>
          </p:cNvPr>
          <p:cNvSpPr>
            <a:spLocks noGrp="1"/>
          </p:cNvSpPr>
          <p:nvPr>
            <p:ph type="title"/>
          </p:nvPr>
        </p:nvSpPr>
        <p:spPr>
          <a:xfrm>
            <a:off x="4597400" y="629268"/>
            <a:ext cx="6954521" cy="1286160"/>
          </a:xfrm>
        </p:spPr>
        <p:txBody>
          <a:bodyPr vert="horz" lIns="91440" tIns="45720" rIns="91440" bIns="45720" rtlCol="0" anchor="b">
            <a:normAutofit/>
          </a:bodyPr>
          <a:lstStyle/>
          <a:p>
            <a:pPr algn="ctr"/>
            <a:r>
              <a:rPr lang="en-US" sz="4100" b="1" u="sng" dirty="0">
                <a:solidFill>
                  <a:srgbClr val="002060"/>
                </a:solidFill>
              </a:rPr>
              <a:t>National Policing Digital Strategy 2020-2030</a:t>
            </a:r>
          </a:p>
        </p:txBody>
      </p:sp>
      <p:pic>
        <p:nvPicPr>
          <p:cNvPr id="1026" name="Picture 2" descr="POLICING DIGITAL STRATEGY ... 1 NATIONAL POLICING DIGITAL STRATEGY DIGITAL,  DATA AND TECHNOLOGY STRATEGY - [PDF Document]">
            <a:extLst>
              <a:ext uri="{FF2B5EF4-FFF2-40B4-BE49-F238E27FC236}">
                <a16:creationId xmlns:a16="http://schemas.microsoft.com/office/drawing/2014/main" id="{0A5D588C-347F-BC49-A866-4DE1907F2F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965"/>
          <a:stretch/>
        </p:blipFill>
        <p:spPr bwMode="auto">
          <a:xfrm>
            <a:off x="258439" y="436707"/>
            <a:ext cx="4045204" cy="59845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8" name="TextBox 17">
            <a:extLst>
              <a:ext uri="{FF2B5EF4-FFF2-40B4-BE49-F238E27FC236}">
                <a16:creationId xmlns:a16="http://schemas.microsoft.com/office/drawing/2014/main" id="{9A88DEAC-218A-814C-85D1-7F2705B62C6E}"/>
              </a:ext>
            </a:extLst>
          </p:cNvPr>
          <p:cNvSpPr txBox="1"/>
          <p:nvPr/>
        </p:nvSpPr>
        <p:spPr>
          <a:xfrm>
            <a:off x="4597399" y="2115117"/>
            <a:ext cx="7336161" cy="4247317"/>
          </a:xfrm>
          <a:prstGeom prst="rect">
            <a:avLst/>
          </a:prstGeom>
          <a:noFill/>
        </p:spPr>
        <p:txBody>
          <a:bodyPr wrap="square">
            <a:spAutoFit/>
          </a:bodyPr>
          <a:lstStyle/>
          <a:p>
            <a:r>
              <a:rPr lang="en-GB" dirty="0">
                <a:solidFill>
                  <a:srgbClr val="1C3847"/>
                </a:solidFill>
                <a:effectLst/>
                <a:latin typeface="Arial" panose="020B0604020202020204" pitchFamily="34" charset="0"/>
                <a:cs typeface="Arial" panose="020B0604020202020204" pitchFamily="34" charset="0"/>
              </a:rPr>
              <a:t>Building on Policing Vision 2025:</a:t>
            </a:r>
          </a:p>
          <a:p>
            <a:endParaRPr lang="en-GB" dirty="0">
              <a:solidFill>
                <a:srgbClr val="1C3847"/>
              </a:solidFill>
              <a:latin typeface="Arial" panose="020B0604020202020204" pitchFamily="34" charset="0"/>
              <a:cs typeface="Arial" panose="020B0604020202020204" pitchFamily="34" charset="0"/>
            </a:endParaRPr>
          </a:p>
          <a:p>
            <a:r>
              <a:rPr lang="en-GB" b="1" u="sng" dirty="0">
                <a:solidFill>
                  <a:srgbClr val="1C3847"/>
                </a:solidFill>
                <a:effectLst/>
                <a:latin typeface="Arial" panose="020B0604020202020204" pitchFamily="34" charset="0"/>
                <a:cs typeface="Arial" panose="020B0604020202020204" pitchFamily="34" charset="0"/>
              </a:rPr>
              <a:t>Purpose: </a:t>
            </a:r>
            <a:r>
              <a:rPr lang="en-GB" dirty="0">
                <a:solidFill>
                  <a:srgbClr val="1C3847"/>
                </a:solidFill>
                <a:effectLst/>
                <a:latin typeface="Arial" panose="020B0604020202020204" pitchFamily="34" charset="0"/>
                <a:cs typeface="Arial" panose="020B0604020202020204" pitchFamily="34" charset="0"/>
              </a:rPr>
              <a:t>To lay the foundations for a police service which is fit for 2030</a:t>
            </a:r>
          </a:p>
          <a:p>
            <a:endParaRPr lang="en-GB" dirty="0">
              <a:solidFill>
                <a:srgbClr val="1C3847"/>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dirty="0">
                <a:solidFill>
                  <a:srgbClr val="1C3847"/>
                </a:solidFill>
                <a:effectLst/>
                <a:latin typeface="Arial" panose="020B0604020202020204" pitchFamily="34" charset="0"/>
                <a:cs typeface="Arial" panose="020B0604020202020204" pitchFamily="34" charset="0"/>
              </a:rPr>
              <a:t>Ambition for how digital can transform key dimensions of the police service alongside the priorities that support this. </a:t>
            </a:r>
          </a:p>
          <a:p>
            <a:endParaRPr lang="en-GB" dirty="0">
              <a:solidFill>
                <a:srgbClr val="1C3847"/>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dirty="0">
                <a:solidFill>
                  <a:srgbClr val="1C3847"/>
                </a:solidFill>
                <a:effectLst/>
                <a:latin typeface="Arial" panose="020B0604020202020204" pitchFamily="34" charset="0"/>
                <a:cs typeface="Arial" panose="020B0604020202020204" pitchFamily="34" charset="0"/>
              </a:rPr>
              <a:t>Key data and technology enablers that will provide the foundation for digital transformation, with implications on our people, ethics and policing capabilities.</a:t>
            </a:r>
          </a:p>
          <a:p>
            <a:r>
              <a:rPr lang="en-GB" dirty="0">
                <a:solidFill>
                  <a:srgbClr val="1C3847"/>
                </a:solidFill>
                <a:effectLst/>
                <a:latin typeface="Arial" panose="020B0604020202020204" pitchFamily="34" charset="0"/>
                <a:cs typeface="Arial" panose="020B0604020202020204" pitchFamily="34" charset="0"/>
              </a:rPr>
              <a:t> </a:t>
            </a:r>
          </a:p>
          <a:p>
            <a:pPr>
              <a:buFont typeface="Arial" panose="020B0604020202020204" pitchFamily="34" charset="0"/>
              <a:buChar char="•"/>
            </a:pPr>
            <a:r>
              <a:rPr lang="en-GB" dirty="0">
                <a:solidFill>
                  <a:srgbClr val="1C3847"/>
                </a:solidFill>
                <a:effectLst/>
                <a:latin typeface="Arial" panose="020B0604020202020204" pitchFamily="34" charset="0"/>
                <a:cs typeface="Arial" panose="020B0604020202020204" pitchFamily="34" charset="0"/>
              </a:rPr>
              <a:t>Considerations for how policing mobilises and organises effectively to deliver</a:t>
            </a:r>
            <a:br>
              <a:rPr lang="en-GB" dirty="0">
                <a:solidFill>
                  <a:srgbClr val="1C3847"/>
                </a:solidFill>
                <a:effectLst/>
                <a:latin typeface="Arial" panose="020B0604020202020204" pitchFamily="34" charset="0"/>
                <a:cs typeface="Arial" panose="020B0604020202020204" pitchFamily="34" charset="0"/>
              </a:rPr>
            </a:br>
            <a:r>
              <a:rPr lang="en-GB" dirty="0">
                <a:solidFill>
                  <a:srgbClr val="1C3847"/>
                </a:solidFill>
                <a:effectLst/>
                <a:latin typeface="Arial" panose="020B0604020202020204" pitchFamily="34" charset="0"/>
                <a:cs typeface="Arial" panose="020B0604020202020204" pitchFamily="34" charset="0"/>
              </a:rPr>
              <a:t>the strategy over the next five years. </a:t>
            </a:r>
          </a:p>
        </p:txBody>
      </p:sp>
    </p:spTree>
    <p:extLst>
      <p:ext uri="{BB962C8B-B14F-4D97-AF65-F5344CB8AC3E}">
        <p14:creationId xmlns:p14="http://schemas.microsoft.com/office/powerpoint/2010/main" val="1522759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017D-840F-F747-8A27-4E0CDC729A0E}"/>
              </a:ext>
            </a:extLst>
          </p:cNvPr>
          <p:cNvSpPr>
            <a:spLocks noGrp="1"/>
          </p:cNvSpPr>
          <p:nvPr>
            <p:ph type="title"/>
          </p:nvPr>
        </p:nvSpPr>
        <p:spPr/>
        <p:txBody>
          <a:bodyPr/>
          <a:lstStyle/>
          <a:p>
            <a:r>
              <a:rPr lang="en-US" b="1" u="sng" dirty="0"/>
              <a:t>Group work:  </a:t>
            </a:r>
          </a:p>
        </p:txBody>
      </p:sp>
      <p:pic>
        <p:nvPicPr>
          <p:cNvPr id="5" name="Content Placeholder 4" descr="A screenshot of a video game&#10;&#10;Description automatically generated with medium confidence">
            <a:extLst>
              <a:ext uri="{FF2B5EF4-FFF2-40B4-BE49-F238E27FC236}">
                <a16:creationId xmlns:a16="http://schemas.microsoft.com/office/drawing/2014/main" id="{6E90F3DB-0D40-C84B-AC19-EBB42521FFE6}"/>
              </a:ext>
            </a:extLst>
          </p:cNvPr>
          <p:cNvPicPr>
            <a:picLocks noGrp="1" noChangeAspect="1"/>
          </p:cNvPicPr>
          <p:nvPr>
            <p:ph idx="1"/>
          </p:nvPr>
        </p:nvPicPr>
        <p:blipFill>
          <a:blip r:embed="rId2"/>
          <a:stretch>
            <a:fillRect/>
          </a:stretch>
        </p:blipFill>
        <p:spPr>
          <a:xfrm>
            <a:off x="711200" y="1852337"/>
            <a:ext cx="10515600" cy="2265913"/>
          </a:xfrm>
        </p:spPr>
      </p:pic>
      <p:sp>
        <p:nvSpPr>
          <p:cNvPr id="8" name="TextBox 7">
            <a:extLst>
              <a:ext uri="{FF2B5EF4-FFF2-40B4-BE49-F238E27FC236}">
                <a16:creationId xmlns:a16="http://schemas.microsoft.com/office/drawing/2014/main" id="{C8EB34E1-64DB-2545-9200-1901DD58D692}"/>
              </a:ext>
            </a:extLst>
          </p:cNvPr>
          <p:cNvSpPr txBox="1"/>
          <p:nvPr/>
        </p:nvSpPr>
        <p:spPr>
          <a:xfrm>
            <a:off x="1905000" y="4546600"/>
            <a:ext cx="8623300" cy="1200329"/>
          </a:xfrm>
          <a:prstGeom prst="rect">
            <a:avLst/>
          </a:prstGeom>
          <a:noFill/>
        </p:spPr>
        <p:txBody>
          <a:bodyPr wrap="square" rtlCol="0">
            <a:spAutoFit/>
          </a:bodyPr>
          <a:lstStyle/>
          <a:p>
            <a:pPr algn="ctr"/>
            <a:r>
              <a:rPr lang="en-US" sz="3600" dirty="0" err="1">
                <a:latin typeface="Arial" panose="020B0604020202020204" pitchFamily="34" charset="0"/>
                <a:cs typeface="Arial" panose="020B0604020202020204" pitchFamily="34" charset="0"/>
              </a:rPr>
              <a:t>Summarise</a:t>
            </a:r>
            <a:r>
              <a:rPr lang="en-US" sz="3600" dirty="0">
                <a:latin typeface="Arial" panose="020B0604020202020204" pitchFamily="34" charset="0"/>
                <a:cs typeface="Arial" panose="020B0604020202020204" pitchFamily="34" charset="0"/>
              </a:rPr>
              <a:t> each section and report back to the class with 5 key points each. </a:t>
            </a:r>
          </a:p>
        </p:txBody>
      </p:sp>
      <p:pic>
        <p:nvPicPr>
          <p:cNvPr id="10" name="Picture 2" descr="POLICING DIGITAL STRATEGY ... 1 NATIONAL POLICING DIGITAL STRATEGY DIGITAL,  DATA AND TECHNOLOGY STRATEGY - [PDF Document]">
            <a:extLst>
              <a:ext uri="{FF2B5EF4-FFF2-40B4-BE49-F238E27FC236}">
                <a16:creationId xmlns:a16="http://schemas.microsoft.com/office/drawing/2014/main" id="{F92260EB-86FF-BA40-9332-4572D88A3E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965"/>
          <a:stretch/>
        </p:blipFill>
        <p:spPr bwMode="auto">
          <a:xfrm>
            <a:off x="10503076" y="353290"/>
            <a:ext cx="1447447" cy="21413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0" name="Picture 2" descr="10 minutes Images, Stock Photos &amp; Vectors | Shutterstock">
            <a:extLst>
              <a:ext uri="{FF2B5EF4-FFF2-40B4-BE49-F238E27FC236}">
                <a16:creationId xmlns:a16="http://schemas.microsoft.com/office/drawing/2014/main" id="{96742A2C-2C6B-A042-B450-09F3614835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0423" y="5304381"/>
            <a:ext cx="1112751"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267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echnology must be embedded into frontline policing | PublicTechnology.net">
            <a:extLst>
              <a:ext uri="{FF2B5EF4-FFF2-40B4-BE49-F238E27FC236}">
                <a16:creationId xmlns:a16="http://schemas.microsoft.com/office/drawing/2014/main" id="{31A400C0-6821-2C49-B8B7-C1FDBE2176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550" y="4634071"/>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322671"/>
            <a:ext cx="7620000" cy="444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Best practices in digital policing: Wayne Parkes at the UK's PDS |  NetMotion Software">
            <a:extLst>
              <a:ext uri="{FF2B5EF4-FFF2-40B4-BE49-F238E27FC236}">
                <a16:creationId xmlns:a16="http://schemas.microsoft.com/office/drawing/2014/main" id="{13D55378-584C-0B46-A373-EC4D72902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6050" y="413560"/>
            <a:ext cx="5105400" cy="15875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CCA28D7-E968-3C48-93F1-72FF9EA3C55F}"/>
              </a:ext>
            </a:extLst>
          </p:cNvPr>
          <p:cNvSpPr>
            <a:spLocks noGrp="1"/>
          </p:cNvSpPr>
          <p:nvPr>
            <p:ph type="title"/>
          </p:nvPr>
        </p:nvSpPr>
        <p:spPr>
          <a:xfrm>
            <a:off x="127334" y="1705614"/>
            <a:ext cx="5762477" cy="1325563"/>
          </a:xfrm>
        </p:spPr>
        <p:txBody>
          <a:bodyPr>
            <a:normAutofit fontScale="90000"/>
          </a:bodyPr>
          <a:lstStyle/>
          <a:p>
            <a:r>
              <a:rPr lang="en-US" sz="4800" dirty="0">
                <a:solidFill>
                  <a:srgbClr val="002060"/>
                </a:solidFill>
                <a:latin typeface="Arial" panose="020B0604020202020204" pitchFamily="34" charset="0"/>
                <a:cs typeface="Arial" panose="020B0604020202020204" pitchFamily="34" charset="0"/>
              </a:rPr>
              <a:t>Discuss: </a:t>
            </a:r>
            <a:r>
              <a:rPr lang="en-GB" sz="4800" dirty="0">
                <a:solidFill>
                  <a:srgbClr val="002060"/>
                </a:solidFill>
                <a:latin typeface="Arial" panose="020B0604020202020204" pitchFamily="34" charset="0"/>
                <a:cs typeface="Arial" panose="020B0604020202020204" pitchFamily="34" charset="0"/>
              </a:rPr>
              <a:t>The role that technology plays in everyday policing</a:t>
            </a: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r>
              <a:rPr lang="en-GB" sz="4800" dirty="0">
                <a:solidFill>
                  <a:srgbClr val="002060"/>
                </a:solidFill>
                <a:latin typeface="Arial" panose="020B0604020202020204" pitchFamily="34" charset="0"/>
                <a:cs typeface="Arial" panose="020B0604020202020204" pitchFamily="34" charset="0"/>
              </a:rPr>
              <a:t>Positive and Negative</a:t>
            </a:r>
            <a:endParaRPr lang="en-US" sz="4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4066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with medium confidence">
            <a:extLst>
              <a:ext uri="{FF2B5EF4-FFF2-40B4-BE49-F238E27FC236}">
                <a16:creationId xmlns:a16="http://schemas.microsoft.com/office/drawing/2014/main" id="{E471B95C-895B-6144-AAF9-6A48BFAFEB24}"/>
              </a:ext>
            </a:extLst>
          </p:cNvPr>
          <p:cNvPicPr>
            <a:picLocks noChangeAspect="1"/>
          </p:cNvPicPr>
          <p:nvPr/>
        </p:nvPicPr>
        <p:blipFill>
          <a:blip r:embed="rId3"/>
          <a:stretch>
            <a:fillRect/>
          </a:stretch>
        </p:blipFill>
        <p:spPr>
          <a:xfrm>
            <a:off x="393700" y="177800"/>
            <a:ext cx="11404600" cy="6502400"/>
          </a:xfrm>
          <a:prstGeom prst="rect">
            <a:avLst/>
          </a:prstGeom>
        </p:spPr>
      </p:pic>
      <p:pic>
        <p:nvPicPr>
          <p:cNvPr id="1026" name="Picture 2" descr="YouTube - YouTube">
            <a:extLst>
              <a:ext uri="{FF2B5EF4-FFF2-40B4-BE49-F238E27FC236}">
                <a16:creationId xmlns:a16="http://schemas.microsoft.com/office/drawing/2014/main" id="{76968097-E149-0844-A0ED-7086F3D2B2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55400"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YouTube - YouTube">
            <a:hlinkClick r:id="rId5"/>
            <a:extLst>
              <a:ext uri="{FF2B5EF4-FFF2-40B4-BE49-F238E27FC236}">
                <a16:creationId xmlns:a16="http://schemas.microsoft.com/office/drawing/2014/main" id="{5A7A33C0-8A8B-AD44-9FF8-7612605201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0800" y="17780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57743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287687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767CDBD7-8E7B-7C4A-AF46-5D5D1F5D3A4D}"/>
              </a:ext>
            </a:extLst>
          </p:cNvPr>
          <p:cNvPicPr>
            <a:picLocks noGrp="1" noChangeAspect="1"/>
          </p:cNvPicPr>
          <p:nvPr>
            <p:ph idx="1"/>
          </p:nvPr>
        </p:nvPicPr>
        <p:blipFill>
          <a:blip r:embed="rId3"/>
          <a:stretch>
            <a:fillRect/>
          </a:stretch>
        </p:blipFill>
        <p:spPr>
          <a:xfrm>
            <a:off x="520520" y="246207"/>
            <a:ext cx="9183613" cy="4351338"/>
          </a:xfrm>
        </p:spPr>
      </p:pic>
      <p:pic>
        <p:nvPicPr>
          <p:cNvPr id="10242" name="Picture 2">
            <a:extLst>
              <a:ext uri="{FF2B5EF4-FFF2-40B4-BE49-F238E27FC236}">
                <a16:creationId xmlns:a16="http://schemas.microsoft.com/office/drawing/2014/main" id="{E34198CA-9333-A348-84EA-7CF99826B6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6880" y="4410941"/>
            <a:ext cx="37846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7561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BF3760EB-6B05-9241-8BAD-82C4E04D6485}"/>
              </a:ext>
            </a:extLst>
          </p:cNvPr>
          <p:cNvPicPr>
            <a:picLocks noGrp="1" noChangeAspect="1"/>
          </p:cNvPicPr>
          <p:nvPr>
            <p:ph idx="1"/>
          </p:nvPr>
        </p:nvPicPr>
        <p:blipFill>
          <a:blip r:embed="rId2"/>
          <a:stretch>
            <a:fillRect/>
          </a:stretch>
        </p:blipFill>
        <p:spPr>
          <a:xfrm>
            <a:off x="235528" y="2033443"/>
            <a:ext cx="9183613" cy="4351338"/>
          </a:xfrm>
        </p:spPr>
      </p:pic>
      <p:pic>
        <p:nvPicPr>
          <p:cNvPr id="11266" name="Picture 2" descr="Digital Forensics Investigator - Home | Facebook">
            <a:extLst>
              <a:ext uri="{FF2B5EF4-FFF2-40B4-BE49-F238E27FC236}">
                <a16:creationId xmlns:a16="http://schemas.microsoft.com/office/drawing/2014/main" id="{09EE26FB-42B5-7F48-92F7-762CD5F277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3346" y="296141"/>
            <a:ext cx="3520786"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211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5BAAB92A-F2FC-CB46-86D3-9F3371BCDD72}"/>
              </a:ext>
            </a:extLst>
          </p:cNvPr>
          <p:cNvPicPr>
            <a:picLocks noGrp="1" noChangeAspect="1"/>
          </p:cNvPicPr>
          <p:nvPr>
            <p:ph idx="1"/>
          </p:nvPr>
        </p:nvPicPr>
        <p:blipFill rotWithShape="1">
          <a:blip r:embed="rId3"/>
          <a:srcRect r="1" b="540"/>
          <a:stretch/>
        </p:blipFill>
        <p:spPr>
          <a:xfrm>
            <a:off x="626367" y="3009333"/>
            <a:ext cx="5713672" cy="3153997"/>
          </a:xfrm>
          <a:prstGeom prst="rect">
            <a:avLst/>
          </a:prstGeom>
        </p:spPr>
      </p:pic>
      <p:sp>
        <p:nvSpPr>
          <p:cNvPr id="3" name="Rectangle 2">
            <a:extLst>
              <a:ext uri="{FF2B5EF4-FFF2-40B4-BE49-F238E27FC236}">
                <a16:creationId xmlns:a16="http://schemas.microsoft.com/office/drawing/2014/main" id="{7F6D496D-9220-724C-9046-4A867C26BB1E}"/>
              </a:ext>
            </a:extLst>
          </p:cNvPr>
          <p:cNvSpPr/>
          <p:nvPr/>
        </p:nvSpPr>
        <p:spPr>
          <a:xfrm>
            <a:off x="1648918" y="905031"/>
            <a:ext cx="8244590" cy="1618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97BF5231-4937-F94B-96A7-363C90D2F27A}"/>
              </a:ext>
            </a:extLst>
          </p:cNvPr>
          <p:cNvSpPr txBox="1"/>
          <p:nvPr/>
        </p:nvSpPr>
        <p:spPr>
          <a:xfrm>
            <a:off x="1858781" y="1114335"/>
            <a:ext cx="8244590" cy="1200329"/>
          </a:xfrm>
          <a:prstGeom prst="rect">
            <a:avLst/>
          </a:prstGeom>
          <a:noFill/>
        </p:spPr>
        <p:txBody>
          <a:bodyPr wrap="square" rtlCol="0">
            <a:spAutoFit/>
          </a:bodyPr>
          <a:lstStyle/>
          <a:p>
            <a:pPr algn="ctr"/>
            <a:r>
              <a:rPr lang="en-GB" sz="3600" dirty="0"/>
              <a:t>What do you think of when you hear the word ‘Cybercrime’?</a:t>
            </a:r>
          </a:p>
        </p:txBody>
      </p:sp>
      <p:sp>
        <p:nvSpPr>
          <p:cNvPr id="7" name="TextBox 6">
            <a:extLst>
              <a:ext uri="{FF2B5EF4-FFF2-40B4-BE49-F238E27FC236}">
                <a16:creationId xmlns:a16="http://schemas.microsoft.com/office/drawing/2014/main" id="{CDE1F3EA-015C-D777-0262-4279C73F0861}"/>
              </a:ext>
            </a:extLst>
          </p:cNvPr>
          <p:cNvSpPr txBox="1"/>
          <p:nvPr/>
        </p:nvSpPr>
        <p:spPr>
          <a:xfrm flipH="1">
            <a:off x="6551339" y="3428999"/>
            <a:ext cx="4298797" cy="1077218"/>
          </a:xfrm>
          <a:prstGeom prst="rect">
            <a:avLst/>
          </a:prstGeom>
          <a:noFill/>
        </p:spPr>
        <p:txBody>
          <a:bodyPr wrap="square" rtlCol="0">
            <a:spAutoFit/>
          </a:bodyPr>
          <a:lstStyle/>
          <a:p>
            <a:r>
              <a:rPr lang="en-GB" sz="3200" dirty="0"/>
              <a:t>Cyber dependent and</a:t>
            </a:r>
          </a:p>
          <a:p>
            <a:r>
              <a:rPr lang="en-GB" sz="3200" dirty="0"/>
              <a:t> Cyber-enabled Crime</a:t>
            </a:r>
          </a:p>
        </p:txBody>
      </p:sp>
    </p:spTree>
    <p:extLst>
      <p:ext uri="{BB962C8B-B14F-4D97-AF65-F5344CB8AC3E}">
        <p14:creationId xmlns:p14="http://schemas.microsoft.com/office/powerpoint/2010/main" val="295478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7B12-78EA-AC34-B259-B4A714157D7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Cyber-dependent Crime</a:t>
            </a:r>
          </a:p>
        </p:txBody>
      </p:sp>
      <p:sp>
        <p:nvSpPr>
          <p:cNvPr id="3" name="Content Placeholder 2">
            <a:extLst>
              <a:ext uri="{FF2B5EF4-FFF2-40B4-BE49-F238E27FC236}">
                <a16:creationId xmlns:a16="http://schemas.microsoft.com/office/drawing/2014/main" id="{AD1B8357-0286-9F2D-0B89-5EC1CB20AB93}"/>
              </a:ext>
            </a:extLst>
          </p:cNvPr>
          <p:cNvSpPr>
            <a:spLocks noGrp="1"/>
          </p:cNvSpPr>
          <p:nvPr>
            <p:ph idx="1"/>
          </p:nvPr>
        </p:nvSpPr>
        <p:spPr/>
        <p:txBody>
          <a:bodyPr/>
          <a:lstStyle/>
          <a:p>
            <a:r>
              <a:rPr lang="en-GB" b="1" i="0" dirty="0">
                <a:effectLst/>
                <a:latin typeface="azo-sans-web"/>
              </a:rPr>
              <a:t>Cyber-dependent crime or ‘pure’ cyber-crime covers offences that can only be committed using computers, computer networks or other forms of information communication technology (ICT).</a:t>
            </a:r>
          </a:p>
          <a:p>
            <a:endParaRPr lang="en-GB" dirty="0"/>
          </a:p>
          <a:p>
            <a:r>
              <a:rPr lang="en-GB" b="1" i="0" dirty="0">
                <a:effectLst/>
                <a:latin typeface="azo-sans-web"/>
              </a:rPr>
              <a:t>For example, hacking into networks or spreading viruses and malware.</a:t>
            </a:r>
          </a:p>
          <a:p>
            <a:endParaRPr lang="en-GB" dirty="0"/>
          </a:p>
          <a:p>
            <a:r>
              <a:rPr lang="en-GB" dirty="0"/>
              <a:t>(Tarian,  2023)</a:t>
            </a:r>
          </a:p>
        </p:txBody>
      </p:sp>
    </p:spTree>
    <p:extLst>
      <p:ext uri="{BB962C8B-B14F-4D97-AF65-F5344CB8AC3E}">
        <p14:creationId xmlns:p14="http://schemas.microsoft.com/office/powerpoint/2010/main" val="4209548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7DFF6-6ED5-76FC-26E2-A5693171AF8A}"/>
              </a:ext>
            </a:extLst>
          </p:cNvPr>
          <p:cNvSpPr>
            <a:spLocks noGrp="1"/>
          </p:cNvSpPr>
          <p:nvPr>
            <p:ph type="title"/>
          </p:nvPr>
        </p:nvSpPr>
        <p:spPr/>
        <p:txBody>
          <a:bodyPr/>
          <a:lstStyle/>
          <a:p>
            <a:r>
              <a:rPr lang="en-GB" b="1" dirty="0"/>
              <a:t>Cyber-enabled crime</a:t>
            </a:r>
          </a:p>
        </p:txBody>
      </p:sp>
      <p:sp>
        <p:nvSpPr>
          <p:cNvPr id="3" name="Content Placeholder 2">
            <a:extLst>
              <a:ext uri="{FF2B5EF4-FFF2-40B4-BE49-F238E27FC236}">
                <a16:creationId xmlns:a16="http://schemas.microsoft.com/office/drawing/2014/main" id="{44B0324D-8649-3A77-6CB4-EEFF5C2E99CF}"/>
              </a:ext>
            </a:extLst>
          </p:cNvPr>
          <p:cNvSpPr>
            <a:spLocks noGrp="1"/>
          </p:cNvSpPr>
          <p:nvPr>
            <p:ph idx="1"/>
          </p:nvPr>
        </p:nvSpPr>
        <p:spPr/>
        <p:txBody>
          <a:bodyPr/>
          <a:lstStyle/>
          <a:p>
            <a:r>
              <a:rPr lang="en-GB" b="1" i="0" dirty="0">
                <a:effectLst/>
                <a:latin typeface="Arial" panose="020B0604020202020204" pitchFamily="34" charset="0"/>
                <a:cs typeface="Arial" panose="020B0604020202020204" pitchFamily="34" charset="0"/>
              </a:rPr>
              <a:t>Cyber-enabled crime covers more traditional crimes which have been increased in their scale or reach using computers, computer networks or other forms of ICT.</a:t>
            </a:r>
          </a:p>
          <a:p>
            <a:endParaRPr lang="en-GB" b="1" dirty="0">
              <a:latin typeface="Arial" panose="020B0604020202020204" pitchFamily="34" charset="0"/>
              <a:cs typeface="Arial" panose="020B0604020202020204" pitchFamily="34" charset="0"/>
            </a:endParaRPr>
          </a:p>
          <a:p>
            <a:r>
              <a:rPr lang="en-GB" b="1" i="0" dirty="0">
                <a:effectLst/>
                <a:latin typeface="Arial" panose="020B0604020202020204" pitchFamily="34" charset="0"/>
                <a:cs typeface="Arial" panose="020B0604020202020204" pitchFamily="34" charset="0"/>
              </a:rPr>
              <a:t>For example, fraud or scams, blackmail and sexual exploitation.</a:t>
            </a:r>
          </a:p>
          <a:p>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(Tarian, 2023)</a:t>
            </a:r>
          </a:p>
          <a:p>
            <a:endParaRPr lang="en-GB" dirty="0"/>
          </a:p>
        </p:txBody>
      </p:sp>
    </p:spTree>
    <p:extLst>
      <p:ext uri="{BB962C8B-B14F-4D97-AF65-F5344CB8AC3E}">
        <p14:creationId xmlns:p14="http://schemas.microsoft.com/office/powerpoint/2010/main" val="3260343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 text, chat or text message&#10;&#10;Description automatically generated">
            <a:extLst>
              <a:ext uri="{FF2B5EF4-FFF2-40B4-BE49-F238E27FC236}">
                <a16:creationId xmlns:a16="http://schemas.microsoft.com/office/drawing/2014/main" id="{D9D85718-A703-AE48-A132-FC856572B7A9}"/>
              </a:ext>
            </a:extLst>
          </p:cNvPr>
          <p:cNvPicPr>
            <a:picLocks noGrp="1" noChangeAspect="1"/>
          </p:cNvPicPr>
          <p:nvPr>
            <p:ph idx="1"/>
          </p:nvPr>
        </p:nvPicPr>
        <p:blipFill>
          <a:blip r:embed="rId2"/>
          <a:stretch>
            <a:fillRect/>
          </a:stretch>
        </p:blipFill>
        <p:spPr>
          <a:xfrm>
            <a:off x="1087704" y="164892"/>
            <a:ext cx="9780066" cy="5096655"/>
          </a:xfrm>
        </p:spPr>
      </p:pic>
      <p:sp>
        <p:nvSpPr>
          <p:cNvPr id="2" name="TextBox 1">
            <a:extLst>
              <a:ext uri="{FF2B5EF4-FFF2-40B4-BE49-F238E27FC236}">
                <a16:creationId xmlns:a16="http://schemas.microsoft.com/office/drawing/2014/main" id="{9FB6FA49-B0FD-5647-A105-EA733810FC81}"/>
              </a:ext>
            </a:extLst>
          </p:cNvPr>
          <p:cNvSpPr txBox="1"/>
          <p:nvPr/>
        </p:nvSpPr>
        <p:spPr>
          <a:xfrm>
            <a:off x="1237606" y="5702004"/>
            <a:ext cx="11197653" cy="646331"/>
          </a:xfrm>
          <a:prstGeom prst="rect">
            <a:avLst/>
          </a:prstGeom>
          <a:noFill/>
        </p:spPr>
        <p:txBody>
          <a:bodyPr wrap="square" rtlCol="0">
            <a:spAutoFit/>
          </a:bodyPr>
          <a:lstStyle/>
          <a:p>
            <a:r>
              <a:rPr lang="en-GB" sz="3600" dirty="0">
                <a:solidFill>
                  <a:srgbClr val="002060"/>
                </a:solidFill>
                <a:latin typeface="Arial" panose="020B0604020202020204" pitchFamily="34" charset="0"/>
                <a:cs typeface="Arial" panose="020B0604020202020204" pitchFamily="34" charset="0"/>
              </a:rPr>
              <a:t>Discuss – Have you heard these terms before? </a:t>
            </a:r>
          </a:p>
        </p:txBody>
      </p:sp>
    </p:spTree>
    <p:extLst>
      <p:ext uri="{BB962C8B-B14F-4D97-AF65-F5344CB8AC3E}">
        <p14:creationId xmlns:p14="http://schemas.microsoft.com/office/powerpoint/2010/main" val="2711083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E613217-0D5E-3248-8981-545EFA025353}"/>
              </a:ext>
            </a:extLst>
          </p:cNvPr>
          <p:cNvSpPr>
            <a:spLocks noGrp="1"/>
          </p:cNvSpPr>
          <p:nvPr>
            <p:ph type="title"/>
          </p:nvPr>
        </p:nvSpPr>
        <p:spPr>
          <a:xfrm>
            <a:off x="6224101" y="356879"/>
            <a:ext cx="8334226" cy="3071906"/>
          </a:xfrm>
        </p:spPr>
        <p:txBody>
          <a:bodyPr vert="horz" lIns="91440" tIns="45720" rIns="91440" bIns="45720" rtlCol="0" anchor="t">
            <a:normAutofit/>
          </a:bodyPr>
          <a:lstStyle/>
          <a:p>
            <a:r>
              <a:rPr lang="en-US" sz="5400" u="sng" kern="1200" dirty="0">
                <a:solidFill>
                  <a:srgbClr val="002060"/>
                </a:solidFill>
                <a:latin typeface="Arial" panose="020B0604020202020204" pitchFamily="34" charset="0"/>
                <a:cs typeface="Arial" panose="020B0604020202020204" pitchFamily="34" charset="0"/>
              </a:rPr>
              <a:t>The Deep Web</a:t>
            </a:r>
          </a:p>
        </p:txBody>
      </p:sp>
      <p:pic>
        <p:nvPicPr>
          <p:cNvPr id="4098" name="Picture 2" descr="How To Access Deep Web Anonymously and know its Secretive">
            <a:extLst>
              <a:ext uri="{FF2B5EF4-FFF2-40B4-BE49-F238E27FC236}">
                <a16:creationId xmlns:a16="http://schemas.microsoft.com/office/drawing/2014/main" id="{5C5E329E-548D-9046-BA0A-69366AA599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823530" y="1538037"/>
            <a:ext cx="7225748" cy="484125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4"/>
            <a:extLst>
              <a:ext uri="{FF2B5EF4-FFF2-40B4-BE49-F238E27FC236}">
                <a16:creationId xmlns:a16="http://schemas.microsoft.com/office/drawing/2014/main" id="{452721E8-689A-D848-8DF6-C265EA7DC66E}"/>
              </a:ext>
            </a:extLst>
          </p:cNvPr>
          <p:cNvPicPr>
            <a:picLocks noChangeAspect="1"/>
          </p:cNvPicPr>
          <p:nvPr/>
        </p:nvPicPr>
        <p:blipFill>
          <a:blip r:embed="rId5"/>
          <a:stretch>
            <a:fillRect/>
          </a:stretch>
        </p:blipFill>
        <p:spPr>
          <a:xfrm>
            <a:off x="7575247" y="5669432"/>
            <a:ext cx="1288444" cy="907433"/>
          </a:xfrm>
          <a:prstGeom prst="rect">
            <a:avLst/>
          </a:prstGeom>
        </p:spPr>
      </p:pic>
    </p:spTree>
    <p:extLst>
      <p:ext uri="{BB962C8B-B14F-4D97-AF65-F5344CB8AC3E}">
        <p14:creationId xmlns:p14="http://schemas.microsoft.com/office/powerpoint/2010/main" val="9321991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D1F86E-1524-294A-9F88-2447699F107D}"/>
              </a:ext>
            </a:extLst>
          </p:cNvPr>
          <p:cNvPicPr>
            <a:picLocks noChangeAspect="1"/>
          </p:cNvPicPr>
          <p:nvPr/>
        </p:nvPicPr>
        <p:blipFill>
          <a:blip r:embed="rId3"/>
          <a:stretch>
            <a:fillRect/>
          </a:stretch>
        </p:blipFill>
        <p:spPr>
          <a:xfrm>
            <a:off x="1741617" y="170462"/>
            <a:ext cx="5750561" cy="6516216"/>
          </a:xfrm>
          <a:prstGeom prst="rect">
            <a:avLst/>
          </a:prstGeom>
        </p:spPr>
      </p:pic>
      <p:sp>
        <p:nvSpPr>
          <p:cNvPr id="5" name="TextBox 4">
            <a:extLst>
              <a:ext uri="{FF2B5EF4-FFF2-40B4-BE49-F238E27FC236}">
                <a16:creationId xmlns:a16="http://schemas.microsoft.com/office/drawing/2014/main" id="{FF764CF7-CBB2-E946-A8D8-2861B7E3C8D3}"/>
              </a:ext>
            </a:extLst>
          </p:cNvPr>
          <p:cNvSpPr txBox="1"/>
          <p:nvPr/>
        </p:nvSpPr>
        <p:spPr>
          <a:xfrm>
            <a:off x="8053883" y="2369127"/>
            <a:ext cx="3519055" cy="1754326"/>
          </a:xfrm>
          <a:prstGeom prst="rect">
            <a:avLst/>
          </a:prstGeom>
          <a:noFill/>
        </p:spPr>
        <p:txBody>
          <a:bodyPr wrap="square" rtlCol="0">
            <a:spAutoFit/>
          </a:bodyPr>
          <a:lstStyle/>
          <a:p>
            <a:pPr algn="ctr"/>
            <a:r>
              <a:rPr lang="en-GB" sz="5400" dirty="0">
                <a:solidFill>
                  <a:schemeClr val="bg1"/>
                </a:solidFill>
                <a:latin typeface="Arial" panose="020B0604020202020204" pitchFamily="34" charset="0"/>
                <a:cs typeface="Arial" panose="020B0604020202020204" pitchFamily="34" charset="0"/>
              </a:rPr>
              <a:t>Any examples?</a:t>
            </a:r>
          </a:p>
        </p:txBody>
      </p:sp>
    </p:spTree>
    <p:extLst>
      <p:ext uri="{BB962C8B-B14F-4D97-AF65-F5344CB8AC3E}">
        <p14:creationId xmlns:p14="http://schemas.microsoft.com/office/powerpoint/2010/main" val="16666074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E42D44DB-1606-F144-8A75-FDCFEC83DA4E}"/>
              </a:ext>
            </a:extLst>
          </p:cNvPr>
          <p:cNvPicPr>
            <a:picLocks noGrp="1" noChangeAspect="1"/>
          </p:cNvPicPr>
          <p:nvPr>
            <p:ph idx="1"/>
          </p:nvPr>
        </p:nvPicPr>
        <p:blipFill>
          <a:blip r:embed="rId3"/>
          <a:stretch>
            <a:fillRect/>
          </a:stretch>
        </p:blipFill>
        <p:spPr>
          <a:xfrm>
            <a:off x="566744" y="892678"/>
            <a:ext cx="6579910" cy="2960959"/>
          </a:xfrm>
          <a:prstGeom prst="rect">
            <a:avLst/>
          </a:prstGeom>
        </p:spPr>
      </p:pic>
      <p:sp>
        <p:nvSpPr>
          <p:cNvPr id="17"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546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2D8C813-DF48-AC45-B720-7BA752195366}"/>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Research Task: </a:t>
            </a:r>
          </a:p>
          <a:p>
            <a:pPr>
              <a:lnSpc>
                <a:spcPct val="90000"/>
              </a:lnSpc>
              <a:spcAft>
                <a:spcPts val="600"/>
              </a:spcAft>
            </a:pPr>
            <a:endParaRPr lang="en-US" sz="2000" dirty="0">
              <a:solidFill>
                <a:srgbClr val="FFFFFF"/>
              </a:solidFill>
            </a:endParaRPr>
          </a:p>
          <a:p>
            <a:pPr>
              <a:lnSpc>
                <a:spcPct val="90000"/>
              </a:lnSpc>
              <a:spcAft>
                <a:spcPts val="600"/>
              </a:spcAft>
            </a:pPr>
            <a:endParaRPr lang="en-US" sz="2000" dirty="0">
              <a:solidFill>
                <a:srgbClr val="FFFFFF"/>
              </a:solidFill>
            </a:endParaRPr>
          </a:p>
          <a:p>
            <a:pPr marL="342900" indent="-342900">
              <a:lnSpc>
                <a:spcPct val="90000"/>
              </a:lnSpc>
              <a:spcAft>
                <a:spcPts val="600"/>
              </a:spcAft>
              <a:buFont typeface="Arial" panose="020B0604020202020204" pitchFamily="34" charset="0"/>
              <a:buChar char="•"/>
            </a:pPr>
            <a:r>
              <a:rPr lang="en-US" sz="2000" dirty="0">
                <a:solidFill>
                  <a:srgbClr val="FFFFFF"/>
                </a:solidFill>
              </a:rPr>
              <a:t>What is it? </a:t>
            </a:r>
          </a:p>
          <a:p>
            <a:pPr indent="-228600">
              <a:lnSpc>
                <a:spcPct val="90000"/>
              </a:lnSpc>
              <a:spcAft>
                <a:spcPts val="600"/>
              </a:spcAft>
              <a:buFont typeface="Arial" panose="020B0604020202020204" pitchFamily="34" charset="0"/>
              <a:buChar char="•"/>
            </a:pPr>
            <a:r>
              <a:rPr lang="en-US" sz="2000" dirty="0">
                <a:solidFill>
                  <a:srgbClr val="FFFFFF"/>
                </a:solidFill>
              </a:rPr>
              <a:t>  Why would you use it?</a:t>
            </a:r>
          </a:p>
          <a:p>
            <a:pPr indent="-228600">
              <a:lnSpc>
                <a:spcPct val="90000"/>
              </a:lnSpc>
              <a:spcAft>
                <a:spcPts val="600"/>
              </a:spcAft>
              <a:buFont typeface="Arial" panose="020B0604020202020204" pitchFamily="34" charset="0"/>
              <a:buChar char="•"/>
            </a:pPr>
            <a:r>
              <a:rPr lang="en-US" sz="2000" dirty="0">
                <a:solidFill>
                  <a:srgbClr val="FFFFFF"/>
                </a:solidFill>
              </a:rPr>
              <a:t>  Who uses it? </a:t>
            </a:r>
          </a:p>
        </p:txBody>
      </p:sp>
    </p:spTree>
    <p:extLst>
      <p:ext uri="{BB962C8B-B14F-4D97-AF65-F5344CB8AC3E}">
        <p14:creationId xmlns:p14="http://schemas.microsoft.com/office/powerpoint/2010/main" val="238204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86AE8882-5FD1-C840-8E49-382B2DD300C1}"/>
              </a:ext>
            </a:extLst>
          </p:cNvPr>
          <p:cNvPicPr>
            <a:picLocks noChangeAspect="1"/>
          </p:cNvPicPr>
          <p:nvPr/>
        </p:nvPicPr>
        <p:blipFill rotWithShape="1">
          <a:blip r:embed="rId2"/>
          <a:srcRect r="9116" b="-2"/>
          <a:stretch/>
        </p:blipFill>
        <p:spPr>
          <a:xfrm>
            <a:off x="457200" y="636969"/>
            <a:ext cx="11277600" cy="5584062"/>
          </a:xfrm>
          <a:prstGeom prst="rect">
            <a:avLst/>
          </a:prstGeom>
        </p:spPr>
      </p:pic>
    </p:spTree>
    <p:extLst>
      <p:ext uri="{BB962C8B-B14F-4D97-AF65-F5344CB8AC3E}">
        <p14:creationId xmlns:p14="http://schemas.microsoft.com/office/powerpoint/2010/main" val="848084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Graphical user interface, text, application&#10;&#10;Description automatically generated">
            <a:extLst>
              <a:ext uri="{FF2B5EF4-FFF2-40B4-BE49-F238E27FC236}">
                <a16:creationId xmlns:a16="http://schemas.microsoft.com/office/drawing/2014/main" id="{B72B0424-AD2B-F744-945D-368339100A81}"/>
              </a:ext>
            </a:extLst>
          </p:cNvPr>
          <p:cNvPicPr>
            <a:picLocks noChangeAspect="1"/>
          </p:cNvPicPr>
          <p:nvPr/>
        </p:nvPicPr>
        <p:blipFill rotWithShape="1">
          <a:blip r:embed="rId3"/>
          <a:srcRect r="646"/>
          <a:stretch/>
        </p:blipFill>
        <p:spPr>
          <a:xfrm>
            <a:off x="393308" y="352931"/>
            <a:ext cx="5559480" cy="3749040"/>
          </a:xfrm>
          <a:prstGeom prst="rect">
            <a:avLst/>
          </a:prstGeom>
        </p:spPr>
      </p:pic>
      <p:pic>
        <p:nvPicPr>
          <p:cNvPr id="4" name="Content Placeholder 4" descr="A hand holding a calculator&#10;&#10;Description automatically generated with medium confidence">
            <a:extLst>
              <a:ext uri="{FF2B5EF4-FFF2-40B4-BE49-F238E27FC236}">
                <a16:creationId xmlns:a16="http://schemas.microsoft.com/office/drawing/2014/main" id="{DEC044B5-3C01-134E-879C-FF1B720E5003}"/>
              </a:ext>
            </a:extLst>
          </p:cNvPr>
          <p:cNvPicPr>
            <a:picLocks noChangeAspect="1"/>
          </p:cNvPicPr>
          <p:nvPr/>
        </p:nvPicPr>
        <p:blipFill rotWithShape="1">
          <a:blip r:embed="rId4"/>
          <a:srcRect r="5677" b="-1"/>
          <a:stretch/>
        </p:blipFill>
        <p:spPr>
          <a:xfrm>
            <a:off x="6251736" y="357013"/>
            <a:ext cx="5546955" cy="3749040"/>
          </a:xfrm>
          <a:prstGeom prst="rect">
            <a:avLst/>
          </a:prstGeom>
        </p:spPr>
      </p:pic>
      <p:cxnSp>
        <p:nvCxnSpPr>
          <p:cNvPr id="14" name="Straight Connector 13">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11BA508-72C4-AC44-A599-2400BB9547A6}"/>
              </a:ext>
            </a:extLst>
          </p:cNvPr>
          <p:cNvSpPr txBox="1"/>
          <p:nvPr/>
        </p:nvSpPr>
        <p:spPr>
          <a:xfrm>
            <a:off x="5044024" y="4585053"/>
            <a:ext cx="6483927" cy="1846659"/>
          </a:xfrm>
          <a:prstGeom prst="rect">
            <a:avLst/>
          </a:prstGeom>
          <a:noFill/>
        </p:spPr>
        <p:txBody>
          <a:bodyPr wrap="square">
            <a:spAutoFit/>
          </a:bodyPr>
          <a:lstStyle/>
          <a:p>
            <a:r>
              <a:rPr lang="en-GB" sz="2400" dirty="0">
                <a:solidFill>
                  <a:schemeClr val="bg1"/>
                </a:solidFill>
                <a:effectLst/>
                <a:latin typeface="ArialMT"/>
              </a:rPr>
              <a:t>SMART phones have changed how </a:t>
            </a:r>
            <a:r>
              <a:rPr lang="en-GB" sz="2400" dirty="0">
                <a:solidFill>
                  <a:schemeClr val="bg1"/>
                </a:solidFill>
                <a:latin typeface="ArialMT"/>
              </a:rPr>
              <a:t>police </a:t>
            </a:r>
            <a:r>
              <a:rPr lang="en-GB" sz="2400" dirty="0">
                <a:solidFill>
                  <a:schemeClr val="bg1"/>
                </a:solidFill>
                <a:effectLst/>
                <a:latin typeface="ArialMT"/>
              </a:rPr>
              <a:t>should now look at  areas of investigation.</a:t>
            </a:r>
          </a:p>
          <a:p>
            <a:br>
              <a:rPr lang="en-GB" sz="2400" dirty="0">
                <a:solidFill>
                  <a:schemeClr val="bg1"/>
                </a:solidFill>
                <a:effectLst/>
                <a:latin typeface="ArialMT"/>
              </a:rPr>
            </a:br>
            <a:r>
              <a:rPr lang="en-GB" sz="2400" dirty="0">
                <a:solidFill>
                  <a:schemeClr val="bg1"/>
                </a:solidFill>
                <a:effectLst/>
                <a:latin typeface="ArialMT"/>
              </a:rPr>
              <a:t>A phone is no longer just a phone.</a:t>
            </a:r>
            <a:br>
              <a:rPr lang="en-GB" sz="1800" dirty="0">
                <a:effectLst/>
                <a:latin typeface="ArialMT"/>
              </a:rPr>
            </a:br>
            <a:endParaRPr lang="en-GB" dirty="0">
              <a:effectLst/>
            </a:endParaRPr>
          </a:p>
        </p:txBody>
      </p:sp>
    </p:spTree>
    <p:extLst>
      <p:ext uri="{BB962C8B-B14F-4D97-AF65-F5344CB8AC3E}">
        <p14:creationId xmlns:p14="http://schemas.microsoft.com/office/powerpoint/2010/main" val="24160250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7066E-26D2-6340-932D-26E24343BFAC}"/>
              </a:ext>
            </a:extLst>
          </p:cNvPr>
          <p:cNvSpPr>
            <a:spLocks noGrp="1"/>
          </p:cNvSpPr>
          <p:nvPr>
            <p:ph type="title"/>
          </p:nvPr>
        </p:nvSpPr>
        <p:spPr>
          <a:xfrm>
            <a:off x="526073" y="4753891"/>
            <a:ext cx="11139854" cy="930447"/>
          </a:xfrm>
        </p:spPr>
        <p:txBody>
          <a:bodyPr vert="horz" lIns="91440" tIns="45720" rIns="91440" bIns="45720" rtlCol="0" anchor="b">
            <a:normAutofit/>
          </a:bodyPr>
          <a:lstStyle/>
          <a:p>
            <a:pPr algn="ctr"/>
            <a:r>
              <a:rPr lang="en-US" sz="3000" dirty="0">
                <a:solidFill>
                  <a:srgbClr val="FFFFFF"/>
                </a:solidFill>
              </a:rPr>
              <a:t>Discuss ways in which social media can be used to assist investigations...</a:t>
            </a:r>
          </a:p>
        </p:txBody>
      </p:sp>
      <p:pic>
        <p:nvPicPr>
          <p:cNvPr id="9" name="Picture 8" descr="A close-up of a game board&#10;&#10;Description automatically generated with medium confidence">
            <a:extLst>
              <a:ext uri="{FF2B5EF4-FFF2-40B4-BE49-F238E27FC236}">
                <a16:creationId xmlns:a16="http://schemas.microsoft.com/office/drawing/2014/main" id="{0A6049F2-AE8D-3C44-999F-6610DCA5316E}"/>
              </a:ext>
            </a:extLst>
          </p:cNvPr>
          <p:cNvPicPr>
            <a:picLocks noChangeAspect="1"/>
          </p:cNvPicPr>
          <p:nvPr/>
        </p:nvPicPr>
        <p:blipFill>
          <a:blip r:embed="rId2"/>
          <a:stretch>
            <a:fillRect/>
          </a:stretch>
        </p:blipFill>
        <p:spPr>
          <a:xfrm>
            <a:off x="320040" y="567477"/>
            <a:ext cx="5455917" cy="3478145"/>
          </a:xfrm>
          <a:prstGeom prst="rect">
            <a:avLst/>
          </a:prstGeom>
        </p:spPr>
      </p:pic>
      <p:pic>
        <p:nvPicPr>
          <p:cNvPr id="7" name="Content Placeholder 6" descr="A picture containing writing implement, stationary, marker, plastic&#10;&#10;Description automatically generated">
            <a:extLst>
              <a:ext uri="{FF2B5EF4-FFF2-40B4-BE49-F238E27FC236}">
                <a16:creationId xmlns:a16="http://schemas.microsoft.com/office/drawing/2014/main" id="{ED10CFF2-8B3F-A345-B2BB-9FB51F22833D}"/>
              </a:ext>
            </a:extLst>
          </p:cNvPr>
          <p:cNvPicPr>
            <a:picLocks noGrp="1" noChangeAspect="1"/>
          </p:cNvPicPr>
          <p:nvPr>
            <p:ph idx="1"/>
          </p:nvPr>
        </p:nvPicPr>
        <p:blipFill>
          <a:blip r:embed="rId3"/>
          <a:stretch>
            <a:fillRect/>
          </a:stretch>
        </p:blipFill>
        <p:spPr>
          <a:xfrm>
            <a:off x="6416043" y="567477"/>
            <a:ext cx="5455917" cy="3478145"/>
          </a:xfrm>
          <a:prstGeom prst="rect">
            <a:avLst/>
          </a:prstGeom>
        </p:spPr>
      </p:pic>
      <p:cxnSp>
        <p:nvCxnSpPr>
          <p:cNvPr id="18" name="Straight Connector 17">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1580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9BAA299-49B3-6449-98A7-2926DF0CE618}"/>
              </a:ext>
            </a:extLst>
          </p:cNvPr>
          <p:cNvSpPr>
            <a:spLocks noGrp="1"/>
          </p:cNvSpPr>
          <p:nvPr>
            <p:ph idx="1"/>
          </p:nvPr>
        </p:nvSpPr>
        <p:spPr>
          <a:xfrm>
            <a:off x="555318" y="1783051"/>
            <a:ext cx="4827368" cy="4393982"/>
          </a:xfrm>
          <a:solidFill>
            <a:schemeClr val="bg1"/>
          </a:solidFill>
        </p:spPr>
        <p:txBody>
          <a:bodyPr>
            <a:normAutofit lnSpcReduction="10000"/>
          </a:bodyPr>
          <a:lstStyle/>
          <a:p>
            <a:r>
              <a:rPr lang="en-GB" sz="1800" dirty="0">
                <a:solidFill>
                  <a:srgbClr val="002060"/>
                </a:solidFill>
                <a:latin typeface="Arial" panose="020B0604020202020204" pitchFamily="34" charset="0"/>
                <a:cs typeface="Arial" panose="020B0604020202020204" pitchFamily="34" charset="0"/>
              </a:rPr>
              <a:t>SM can act as a great tool for gathering evidence / information </a:t>
            </a:r>
            <a:br>
              <a:rPr lang="en-GB" sz="1800" dirty="0">
                <a:solidFill>
                  <a:srgbClr val="002060"/>
                </a:solidFill>
                <a:latin typeface="Arial" panose="020B0604020202020204" pitchFamily="34" charset="0"/>
                <a:cs typeface="Arial" panose="020B0604020202020204" pitchFamily="34" charset="0"/>
              </a:rPr>
            </a:br>
            <a:endParaRPr lang="en-GB" sz="1800" dirty="0">
              <a:solidFill>
                <a:srgbClr val="002060"/>
              </a:solidFill>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FMU’s can publicise good work (Engagement by community officers or about those charged and sentenced with a crime, which in turn, will offer reassurance to members of the public) </a:t>
            </a:r>
          </a:p>
          <a:p>
            <a:endParaRPr lang="en-GB" sz="1800" dirty="0">
              <a:solidFill>
                <a:srgbClr val="002060"/>
              </a:solidFill>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SM can also assist people in reporting incidents. </a:t>
            </a:r>
          </a:p>
          <a:p>
            <a:endParaRPr lang="en-GB" sz="1800" dirty="0">
              <a:solidFill>
                <a:srgbClr val="002060"/>
              </a:solidFill>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FMU’S can put public appeals for witnesses / MISPERS, or to state roads are closed due to a collision etc....</a:t>
            </a:r>
          </a:p>
          <a:p>
            <a:endParaRPr lang="en-GB" sz="1700" dirty="0"/>
          </a:p>
          <a:p>
            <a:endParaRPr lang="en-GB" sz="1700" dirty="0"/>
          </a:p>
        </p:txBody>
      </p:sp>
      <p:grpSp>
        <p:nvGrpSpPr>
          <p:cNvPr id="137" name="Group 13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8" name="Isosceles Triangle 13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194" name="Picture 2" descr="Gwent Police - Home | Facebook">
            <a:extLst>
              <a:ext uri="{FF2B5EF4-FFF2-40B4-BE49-F238E27FC236}">
                <a16:creationId xmlns:a16="http://schemas.microsoft.com/office/drawing/2014/main" id="{8B011A45-0882-4D4A-B091-BE1AC58603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771563">
            <a:off x="7099845" y="740713"/>
            <a:ext cx="4650231" cy="2325116"/>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42" name="Rectangle 14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Isosceles Triangle 14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Pentagon 3">
            <a:extLst>
              <a:ext uri="{FF2B5EF4-FFF2-40B4-BE49-F238E27FC236}">
                <a16:creationId xmlns:a16="http://schemas.microsoft.com/office/drawing/2014/main" id="{41E37659-D121-BA4B-937A-2A35F2C90D25}"/>
              </a:ext>
            </a:extLst>
          </p:cNvPr>
          <p:cNvSpPr/>
          <p:nvPr/>
        </p:nvSpPr>
        <p:spPr>
          <a:xfrm>
            <a:off x="260946" y="284646"/>
            <a:ext cx="6638477" cy="888171"/>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0C12C2C-256F-0D49-AD0C-BEF16A1A126B}"/>
              </a:ext>
            </a:extLst>
          </p:cNvPr>
          <p:cNvSpPr>
            <a:spLocks noGrp="1"/>
          </p:cNvSpPr>
          <p:nvPr>
            <p:ph type="title"/>
          </p:nvPr>
        </p:nvSpPr>
        <p:spPr>
          <a:xfrm>
            <a:off x="355787" y="508125"/>
            <a:ext cx="10905066" cy="1135737"/>
          </a:xfrm>
        </p:spPr>
        <p:txBody>
          <a:bodyPr>
            <a:normAutofit/>
          </a:bodyPr>
          <a:lstStyle/>
          <a:p>
            <a:r>
              <a:rPr lang="en-GB" sz="2500" dirty="0">
                <a:solidFill>
                  <a:schemeClr val="bg1"/>
                </a:solidFill>
                <a:latin typeface="Arial" panose="020B0604020202020204" pitchFamily="34" charset="0"/>
                <a:cs typeface="Arial" panose="020B0604020202020204" pitchFamily="34" charset="0"/>
              </a:rPr>
              <a:t>Social Media &amp; Community Engagement</a:t>
            </a:r>
            <a:br>
              <a:rPr lang="en-GB" sz="2500" dirty="0"/>
            </a:br>
            <a:br>
              <a:rPr lang="en-GB" sz="2500" dirty="0"/>
            </a:br>
            <a:endParaRPr lang="en-GB" sz="2500" dirty="0"/>
          </a:p>
        </p:txBody>
      </p:sp>
      <p:pic>
        <p:nvPicPr>
          <p:cNvPr id="8196" name="Picture 4" descr="Gwent Police - Not long now…We will be opening our recruitment for police  constables in just a few days on Monday 2nd September! If you're interested  in applying, come along to one">
            <a:extLst>
              <a:ext uri="{FF2B5EF4-FFF2-40B4-BE49-F238E27FC236}">
                <a16:creationId xmlns:a16="http://schemas.microsoft.com/office/drawing/2014/main" id="{D306A36F-5474-E745-A21B-48BFA968C9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8819" y="2449821"/>
            <a:ext cx="3733800" cy="21717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CONTACTUS | Remember, you can get in... - South Wales Police | Facebook">
            <a:extLst>
              <a:ext uri="{FF2B5EF4-FFF2-40B4-BE49-F238E27FC236}">
                <a16:creationId xmlns:a16="http://schemas.microsoft.com/office/drawing/2014/main" id="{DD27970F-4680-2F49-9B31-1D7F7656D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7978" y="4388390"/>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442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7B4182C5-D139-2B46-8677-4B05E3F36E84}"/>
              </a:ext>
            </a:extLst>
          </p:cNvPr>
          <p:cNvSpPr/>
          <p:nvPr/>
        </p:nvSpPr>
        <p:spPr>
          <a:xfrm>
            <a:off x="444306" y="461256"/>
            <a:ext cx="7452785" cy="888171"/>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EB03C5-C122-2843-ADCE-ACF98904C691}"/>
              </a:ext>
            </a:extLst>
          </p:cNvPr>
          <p:cNvSpPr>
            <a:spLocks noGrp="1"/>
          </p:cNvSpPr>
          <p:nvPr>
            <p:ph type="title"/>
          </p:nvPr>
        </p:nvSpPr>
        <p:spPr>
          <a:xfrm>
            <a:off x="586372" y="242561"/>
            <a:ext cx="10515600" cy="1325563"/>
          </a:xfrm>
        </p:spPr>
        <p:txBody>
          <a:bodyPr/>
          <a:lstStyle/>
          <a:p>
            <a:r>
              <a:rPr lang="en-GB" dirty="0">
                <a:solidFill>
                  <a:schemeClr val="bg1"/>
                </a:solidFill>
              </a:rPr>
              <a:t>Enhancing Communications </a:t>
            </a:r>
          </a:p>
        </p:txBody>
      </p:sp>
      <p:sp>
        <p:nvSpPr>
          <p:cNvPr id="6" name="TextBox 5">
            <a:extLst>
              <a:ext uri="{FF2B5EF4-FFF2-40B4-BE49-F238E27FC236}">
                <a16:creationId xmlns:a16="http://schemas.microsoft.com/office/drawing/2014/main" id="{D4C5F50B-A44C-5846-A036-191F634EB595}"/>
              </a:ext>
            </a:extLst>
          </p:cNvPr>
          <p:cNvSpPr txBox="1"/>
          <p:nvPr/>
        </p:nvSpPr>
        <p:spPr>
          <a:xfrm>
            <a:off x="711063" y="1900633"/>
            <a:ext cx="6104964" cy="4093428"/>
          </a:xfrm>
          <a:prstGeom prst="rect">
            <a:avLst/>
          </a:prstGeom>
          <a:noFill/>
        </p:spPr>
        <p:txBody>
          <a:bodyPr wrap="square">
            <a:spAutoFit/>
          </a:bodyPr>
          <a:lstStyle/>
          <a:p>
            <a:pPr marL="285750" indent="-285750">
              <a:buFont typeface="Arial" panose="020B0604020202020204" pitchFamily="34" charset="0"/>
              <a:buChar char="•"/>
            </a:pPr>
            <a:r>
              <a:rPr lang="en-GB" sz="2000" dirty="0"/>
              <a:t>It is important that the police encourage communication from the public.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Need information to be able to conduct their work and can help them build trust in the community.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Some people may be reluctant to contact the police directly- a telephone call to them, or a private message on social media can help the most reluctant member of the public to make contact.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Showing what they do can also give the public a sense of safety.</a:t>
            </a:r>
          </a:p>
        </p:txBody>
      </p:sp>
      <p:pic>
        <p:nvPicPr>
          <p:cNvPr id="9218" name="Picture 2" descr="Gwent Police - 6️⃣ people have been arrested following drugs raids this  morning. We worked with Metropolitan Police Service Thames Valley Police  and South Wales Police to execute warrants at 12 addresses">
            <a:extLst>
              <a:ext uri="{FF2B5EF4-FFF2-40B4-BE49-F238E27FC236}">
                <a16:creationId xmlns:a16="http://schemas.microsoft.com/office/drawing/2014/main" id="{61AAAA04-A163-604D-99A3-0B1F154AC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3744">
            <a:off x="8161993" y="754726"/>
            <a:ext cx="3253591" cy="162679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Gwent Police - Home | Facebook">
            <a:extLst>
              <a:ext uri="{FF2B5EF4-FFF2-40B4-BE49-F238E27FC236}">
                <a16:creationId xmlns:a16="http://schemas.microsoft.com/office/drawing/2014/main" id="{2316FBA0-D3E2-A541-8277-D041E5A060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7956" y="2590132"/>
            <a:ext cx="3225016" cy="161250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Gwent Police - We are working with South Wales Fire and Rescue Service  following the evacuation of a commercial premises in #Torfaen. The road  between the Rechem roundabout and New Inn (both">
            <a:extLst>
              <a:ext uri="{FF2B5EF4-FFF2-40B4-BE49-F238E27FC236}">
                <a16:creationId xmlns:a16="http://schemas.microsoft.com/office/drawing/2014/main" id="{5BEAE8C2-80C5-C247-88BD-79DC706477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253386">
            <a:off x="7876893" y="4496508"/>
            <a:ext cx="3352807" cy="1676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344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9C5C6C-81A3-DD4C-9821-CB1BC1EED8E9}"/>
              </a:ext>
            </a:extLst>
          </p:cNvPr>
          <p:cNvSpPr txBox="1"/>
          <p:nvPr/>
        </p:nvSpPr>
        <p:spPr>
          <a:xfrm>
            <a:off x="505281" y="1500725"/>
            <a:ext cx="5756973" cy="5106719"/>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Phones / tablets can store so much data which can be retrieved by a DMI.</a:t>
            </a: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 </a:t>
            </a:r>
            <a:r>
              <a:rPr lang="en-GB" sz="2000" dirty="0">
                <a:effectLst/>
                <a:latin typeface="Arial" panose="020B0604020202020204" pitchFamily="34" charset="0"/>
                <a:ea typeface="Calibri" panose="020F0502020204030204" pitchFamily="34" charset="0"/>
                <a:cs typeface="Arial" panose="020B0604020202020204" pitchFamily="34" charset="0"/>
              </a:rPr>
              <a:t>DMI has strict guidelines in which to operate and cannot just randomly do what they please. </a:t>
            </a: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Specially trained / authorised officers who will have active ‘fake’ profiles in order to carry out  investigations.</a:t>
            </a: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Additionally, fake profiles found on a suspect’s devise, which could also lead to convictions for stalking or coercive control etc. dependant on the circumstances. </a:t>
            </a:r>
          </a:p>
          <a:p>
            <a:pPr>
              <a:lnSpc>
                <a:spcPct val="107000"/>
              </a:lnSpc>
              <a:spcAft>
                <a:spcPts val="80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Pentagon 1">
            <a:extLst>
              <a:ext uri="{FF2B5EF4-FFF2-40B4-BE49-F238E27FC236}">
                <a16:creationId xmlns:a16="http://schemas.microsoft.com/office/drawing/2014/main" id="{2A000359-D2D1-D646-89F6-3528EF49031A}"/>
              </a:ext>
            </a:extLst>
          </p:cNvPr>
          <p:cNvSpPr/>
          <p:nvPr/>
        </p:nvSpPr>
        <p:spPr>
          <a:xfrm>
            <a:off x="457200" y="207597"/>
            <a:ext cx="8682318" cy="914400"/>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5842748-4058-9846-85E1-055E2E5BA243}"/>
              </a:ext>
            </a:extLst>
          </p:cNvPr>
          <p:cNvSpPr txBox="1"/>
          <p:nvPr/>
        </p:nvSpPr>
        <p:spPr>
          <a:xfrm>
            <a:off x="505282" y="381384"/>
            <a:ext cx="8373036" cy="519822"/>
          </a:xfrm>
          <a:prstGeom prst="rect">
            <a:avLst/>
          </a:prstGeom>
          <a:noFill/>
        </p:spPr>
        <p:txBody>
          <a:bodyPr wrap="square">
            <a:spAutoFit/>
          </a:bodyPr>
          <a:lstStyle/>
          <a:p>
            <a:pPr>
              <a:lnSpc>
                <a:spcPct val="107000"/>
              </a:lnSpc>
              <a:spcAft>
                <a:spcPts val="800"/>
              </a:spcAft>
            </a:pPr>
            <a:r>
              <a:rPr lang="en-GB" sz="2800" dirty="0">
                <a:solidFill>
                  <a:schemeClr val="bg1"/>
                </a:solidFill>
                <a:effectLst/>
                <a:latin typeface="Arial" panose="020B0604020202020204" pitchFamily="34" charset="0"/>
                <a:ea typeface="Calibri" panose="020F0502020204030204" pitchFamily="34" charset="0"/>
                <a:cs typeface="Arial" panose="020B0604020202020204" pitchFamily="34" charset="0"/>
              </a:rPr>
              <a:t>Data on Apps: Enhancing Criminal Investigations</a:t>
            </a:r>
            <a:r>
              <a:rPr lang="en-GB" sz="2800" dirty="0">
                <a:solidFill>
                  <a:schemeClr val="bg1"/>
                </a:solidFill>
                <a:effectLst/>
                <a:latin typeface="Arial" panose="020B0604020202020204" pitchFamily="34" charset="0"/>
                <a:cs typeface="Arial" panose="020B0604020202020204" pitchFamily="34" charset="0"/>
              </a:rPr>
              <a:t> </a:t>
            </a:r>
            <a:endParaRPr lang="en-GB" sz="2800" dirty="0">
              <a:solidFill>
                <a:schemeClr val="bg1"/>
              </a:solidFill>
              <a:latin typeface="Arial" panose="020B0604020202020204" pitchFamily="34" charset="0"/>
              <a:cs typeface="Arial" panose="020B0604020202020204" pitchFamily="34" charset="0"/>
            </a:endParaRPr>
          </a:p>
        </p:txBody>
      </p:sp>
      <p:pic>
        <p:nvPicPr>
          <p:cNvPr id="12290" name="Picture 2" descr="Crime Prevention and Modern Policing">
            <a:extLst>
              <a:ext uri="{FF2B5EF4-FFF2-40B4-BE49-F238E27FC236}">
                <a16:creationId xmlns:a16="http://schemas.microsoft.com/office/drawing/2014/main" id="{7989D6E8-65CC-524E-BEB2-EC9B92E8C7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2998" y="1468595"/>
            <a:ext cx="5756973" cy="4317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3478250-7DED-C441-AB75-6B53C2B4DDF2}"/>
              </a:ext>
            </a:extLst>
          </p:cNvPr>
          <p:cNvSpPr txBox="1"/>
          <p:nvPr/>
        </p:nvSpPr>
        <p:spPr>
          <a:xfrm>
            <a:off x="-815382" y="5361683"/>
            <a:ext cx="11014364" cy="1351717"/>
          </a:xfrm>
          <a:prstGeom prst="rect">
            <a:avLst/>
          </a:prstGeom>
          <a:noFill/>
        </p:spPr>
        <p:txBody>
          <a:bodyPr wrap="square">
            <a:spAutoFit/>
          </a:bodyPr>
          <a:lstStyle/>
          <a:p>
            <a:pPr marL="342900" indent="-342900" algn="ctr">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t>Discuss: </a:t>
            </a:r>
            <a:b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br>
            <a: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t>The retrieval of evidence relating to VICTIM /OFFENDER/ PLACE </a:t>
            </a:r>
          </a:p>
        </p:txBody>
      </p:sp>
      <p:sp>
        <p:nvSpPr>
          <p:cNvPr id="6" name="TextBox 5">
            <a:extLst>
              <a:ext uri="{FF2B5EF4-FFF2-40B4-BE49-F238E27FC236}">
                <a16:creationId xmlns:a16="http://schemas.microsoft.com/office/drawing/2014/main" id="{189E98D3-AD27-694E-8C6D-2D0428D9D604}"/>
              </a:ext>
            </a:extLst>
          </p:cNvPr>
          <p:cNvSpPr txBox="1"/>
          <p:nvPr/>
        </p:nvSpPr>
        <p:spPr>
          <a:xfrm rot="1148853">
            <a:off x="9549996" y="5363682"/>
            <a:ext cx="1995054" cy="1200329"/>
          </a:xfrm>
          <a:prstGeom prst="rect">
            <a:avLst/>
          </a:prstGeom>
          <a:noFill/>
        </p:spPr>
        <p:txBody>
          <a:bodyPr wrap="square" rtlCol="0">
            <a:spAutoFit/>
          </a:bodyPr>
          <a:lstStyle/>
          <a:p>
            <a:pPr algn="ctr"/>
            <a:r>
              <a:rPr lang="en-GB" dirty="0">
                <a:solidFill>
                  <a:srgbClr val="002060"/>
                </a:solidFill>
                <a:latin typeface="Arial" panose="020B0604020202020204" pitchFamily="34" charset="0"/>
                <a:cs typeface="Arial" panose="020B0604020202020204" pitchFamily="34" charset="0"/>
              </a:rPr>
              <a:t>We’ll look at this in a lot more detail in a few weeks!</a:t>
            </a:r>
          </a:p>
        </p:txBody>
      </p:sp>
      <p:sp>
        <p:nvSpPr>
          <p:cNvPr id="12" name="Curved Up Arrow 11">
            <a:extLst>
              <a:ext uri="{FF2B5EF4-FFF2-40B4-BE49-F238E27FC236}">
                <a16:creationId xmlns:a16="http://schemas.microsoft.com/office/drawing/2014/main" id="{1A76E840-65EA-4F4D-A45F-EDE7B53FFE48}"/>
              </a:ext>
            </a:extLst>
          </p:cNvPr>
          <p:cNvSpPr/>
          <p:nvPr/>
        </p:nvSpPr>
        <p:spPr>
          <a:xfrm rot="15972737">
            <a:off x="10502174" y="4315649"/>
            <a:ext cx="979589" cy="54032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1426138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7 Tips for Ecommerce Merchants to Detect Online Fraud – Multichannel  Merchant">
            <a:extLst>
              <a:ext uri="{FF2B5EF4-FFF2-40B4-BE49-F238E27FC236}">
                <a16:creationId xmlns:a16="http://schemas.microsoft.com/office/drawing/2014/main" id="{0EDAAF06-A55E-9C4A-AA04-8A359953A4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15" r="1" b="1"/>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73EDB3DA-AEF0-428A-A317-C42827E6C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302" y="0"/>
            <a:ext cx="3809132" cy="3116984"/>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A06AD8B-0227-4FF6-AEB4-C66C5A53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DFACEB2-7564-4FB9-B739-C2CE339BA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rgbClr val="30445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Graphical user interface, text, application&#10;&#10;Description automatically generated">
            <a:extLst>
              <a:ext uri="{FF2B5EF4-FFF2-40B4-BE49-F238E27FC236}">
                <a16:creationId xmlns:a16="http://schemas.microsoft.com/office/drawing/2014/main" id="{8A54BADC-8073-F542-AF19-20026F57D679}"/>
              </a:ext>
            </a:extLst>
          </p:cNvPr>
          <p:cNvPicPr>
            <a:picLocks noChangeAspect="1"/>
          </p:cNvPicPr>
          <p:nvPr/>
        </p:nvPicPr>
        <p:blipFill>
          <a:blip r:embed="rId4"/>
          <a:stretch>
            <a:fillRect/>
          </a:stretch>
        </p:blipFill>
        <p:spPr>
          <a:xfrm>
            <a:off x="3541548" y="2559180"/>
            <a:ext cx="8650432" cy="4298811"/>
          </a:xfrm>
          <a:prstGeom prst="rect">
            <a:avLst/>
          </a:prstGeom>
        </p:spPr>
      </p:pic>
      <p:sp>
        <p:nvSpPr>
          <p:cNvPr id="10" name="Doughnut 9">
            <a:extLst>
              <a:ext uri="{FF2B5EF4-FFF2-40B4-BE49-F238E27FC236}">
                <a16:creationId xmlns:a16="http://schemas.microsoft.com/office/drawing/2014/main" id="{06C317C1-07B7-F048-87B8-52E341ED2F1E}"/>
              </a:ext>
            </a:extLst>
          </p:cNvPr>
          <p:cNvSpPr/>
          <p:nvPr/>
        </p:nvSpPr>
        <p:spPr>
          <a:xfrm>
            <a:off x="3241964" y="4069422"/>
            <a:ext cx="6830291" cy="1804905"/>
          </a:xfrm>
          <a:prstGeom prst="donut">
            <a:avLst>
              <a:gd name="adj" fmla="val 504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Up Arrow 10">
            <a:extLst>
              <a:ext uri="{FF2B5EF4-FFF2-40B4-BE49-F238E27FC236}">
                <a16:creationId xmlns:a16="http://schemas.microsoft.com/office/drawing/2014/main" id="{756FB2A4-D1A9-2E42-B2FA-A8EEF06FFD76}"/>
              </a:ext>
            </a:extLst>
          </p:cNvPr>
          <p:cNvSpPr/>
          <p:nvPr/>
        </p:nvSpPr>
        <p:spPr>
          <a:xfrm rot="15244529">
            <a:off x="2736724" y="4492396"/>
            <a:ext cx="258001" cy="997527"/>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9505310-6D2D-8E4B-AD6C-1B33C916BF5B}"/>
              </a:ext>
            </a:extLst>
          </p:cNvPr>
          <p:cNvSpPr txBox="1"/>
          <p:nvPr/>
        </p:nvSpPr>
        <p:spPr>
          <a:xfrm>
            <a:off x="259878" y="4282560"/>
            <a:ext cx="2010426" cy="1938992"/>
          </a:xfrm>
          <a:prstGeom prst="rect">
            <a:avLst/>
          </a:prstGeom>
          <a:noFill/>
        </p:spPr>
        <p:txBody>
          <a:bodyPr wrap="square" rtlCol="0">
            <a:spAutoFit/>
          </a:bodyPr>
          <a:lstStyle/>
          <a:p>
            <a:pPr algn="ctr"/>
            <a:r>
              <a:rPr lang="en-GB" sz="2000" dirty="0">
                <a:solidFill>
                  <a:srgbClr val="002060"/>
                </a:solidFill>
                <a:latin typeface="Arial" panose="020B0604020202020204" pitchFamily="34" charset="0"/>
                <a:cs typeface="Arial" panose="020B0604020202020204" pitchFamily="34" charset="0"/>
              </a:rPr>
              <a:t>How to do think Covid-19 impacted on this data? Increased? Decreased? </a:t>
            </a:r>
          </a:p>
        </p:txBody>
      </p:sp>
    </p:spTree>
    <p:extLst>
      <p:ext uri="{BB962C8B-B14F-4D97-AF65-F5344CB8AC3E}">
        <p14:creationId xmlns:p14="http://schemas.microsoft.com/office/powerpoint/2010/main" val="25055451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ext&#10;&#10;Description automatically generated">
            <a:extLst>
              <a:ext uri="{FF2B5EF4-FFF2-40B4-BE49-F238E27FC236}">
                <a16:creationId xmlns:a16="http://schemas.microsoft.com/office/drawing/2014/main" id="{86B3F0A9-95A3-4146-B069-A0496270101D}"/>
              </a:ext>
            </a:extLst>
          </p:cNvPr>
          <p:cNvPicPr>
            <a:picLocks noChangeAspect="1"/>
          </p:cNvPicPr>
          <p:nvPr/>
        </p:nvPicPr>
        <p:blipFill>
          <a:blip r:embed="rId3"/>
          <a:stretch>
            <a:fillRect/>
          </a:stretch>
        </p:blipFill>
        <p:spPr>
          <a:xfrm rot="21141558">
            <a:off x="169472" y="1130488"/>
            <a:ext cx="10905066" cy="3516882"/>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What Makes People Fall for Online Fraud? - Pacific Standard">
            <a:extLst>
              <a:ext uri="{FF2B5EF4-FFF2-40B4-BE49-F238E27FC236}">
                <a16:creationId xmlns:a16="http://schemas.microsoft.com/office/drawing/2014/main" id="{F4EE7A04-9B8D-B145-A097-CF00A7F4C4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57806" y="4245884"/>
            <a:ext cx="4197674" cy="248697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3FE0F6E-363F-564C-9991-6DE368401FD1}"/>
              </a:ext>
            </a:extLst>
          </p:cNvPr>
          <p:cNvSpPr txBox="1"/>
          <p:nvPr/>
        </p:nvSpPr>
        <p:spPr>
          <a:xfrm>
            <a:off x="411616" y="6252205"/>
            <a:ext cx="3772456"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947369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3" name="Rectangle 12">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03C2D224-A12E-1743-A0AD-5D10C3F5F42C}"/>
              </a:ext>
            </a:extLst>
          </p:cNvPr>
          <p:cNvPicPr>
            <a:picLocks noChangeAspect="1"/>
          </p:cNvPicPr>
          <p:nvPr/>
        </p:nvPicPr>
        <p:blipFill rotWithShape="1">
          <a:blip r:embed="rId3"/>
          <a:srcRect l="563" r="284"/>
          <a:stretch/>
        </p:blipFill>
        <p:spPr>
          <a:xfrm>
            <a:off x="838200" y="704765"/>
            <a:ext cx="10628376" cy="5440003"/>
          </a:xfrm>
          <a:prstGeom prst="rect">
            <a:avLst/>
          </a:prstGeom>
        </p:spPr>
      </p:pic>
    </p:spTree>
    <p:extLst>
      <p:ext uri="{BB962C8B-B14F-4D97-AF65-F5344CB8AC3E}">
        <p14:creationId xmlns:p14="http://schemas.microsoft.com/office/powerpoint/2010/main" val="7937774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5933A967-1121-FE49-9D34-7CB87A390740}"/>
              </a:ext>
            </a:extLst>
          </p:cNvPr>
          <p:cNvPicPr>
            <a:picLocks noChangeAspect="1"/>
          </p:cNvPicPr>
          <p:nvPr/>
        </p:nvPicPr>
        <p:blipFill>
          <a:blip r:embed="rId3"/>
          <a:stretch>
            <a:fillRect/>
          </a:stretch>
        </p:blipFill>
        <p:spPr>
          <a:xfrm>
            <a:off x="657320" y="1485864"/>
            <a:ext cx="5291666" cy="2698750"/>
          </a:xfrm>
          <a:prstGeom prst="rect">
            <a:avLst/>
          </a:prstGeom>
        </p:spPr>
      </p:pic>
      <p:pic>
        <p:nvPicPr>
          <p:cNvPr id="7" name="Picture 6" descr="A collage of people using cell phones&#10;&#10;Description automatically generated with low confidence">
            <a:extLst>
              <a:ext uri="{FF2B5EF4-FFF2-40B4-BE49-F238E27FC236}">
                <a16:creationId xmlns:a16="http://schemas.microsoft.com/office/drawing/2014/main" id="{2A75847F-99E5-6F42-9AE7-94BA6F381248}"/>
              </a:ext>
            </a:extLst>
          </p:cNvPr>
          <p:cNvPicPr>
            <a:picLocks noChangeAspect="1"/>
          </p:cNvPicPr>
          <p:nvPr/>
        </p:nvPicPr>
        <p:blipFill>
          <a:blip r:embed="rId4"/>
          <a:stretch>
            <a:fillRect/>
          </a:stretch>
        </p:blipFill>
        <p:spPr>
          <a:xfrm>
            <a:off x="6096000" y="1397794"/>
            <a:ext cx="5291667" cy="2606144"/>
          </a:xfrm>
          <a:prstGeom prst="rect">
            <a:avLst/>
          </a:prstGeom>
        </p:spPr>
      </p:pic>
      <p:sp>
        <p:nvSpPr>
          <p:cNvPr id="9" name="TextBox 8">
            <a:extLst>
              <a:ext uri="{FF2B5EF4-FFF2-40B4-BE49-F238E27FC236}">
                <a16:creationId xmlns:a16="http://schemas.microsoft.com/office/drawing/2014/main" id="{81292CCC-0891-AC41-BFE8-CCF7A182DFE6}"/>
              </a:ext>
            </a:extLst>
          </p:cNvPr>
          <p:cNvSpPr txBox="1"/>
          <p:nvPr/>
        </p:nvSpPr>
        <p:spPr>
          <a:xfrm>
            <a:off x="1814945" y="4593261"/>
            <a:ext cx="9068570" cy="1754326"/>
          </a:xfrm>
          <a:prstGeom prst="rect">
            <a:avLst/>
          </a:prstGeom>
          <a:noFill/>
        </p:spPr>
        <p:txBody>
          <a:bodyPr wrap="square">
            <a:spAutoFit/>
          </a:bodyPr>
          <a:lstStyle/>
          <a:p>
            <a:pPr algn="ctr"/>
            <a:r>
              <a:rPr lang="en-GB" b="1" i="0" dirty="0">
                <a:solidFill>
                  <a:srgbClr val="444444"/>
                </a:solidFill>
                <a:effectLst/>
                <a:latin typeface="Lato" panose="020F0502020204030204" pitchFamily="34" charset="0"/>
              </a:rPr>
              <a:t>Any crime can be prosecuted as a hate crime</a:t>
            </a:r>
            <a:r>
              <a:rPr lang="en-GB" b="0" i="0" dirty="0">
                <a:solidFill>
                  <a:srgbClr val="444444"/>
                </a:solidFill>
                <a:effectLst/>
                <a:latin typeface="Lato" panose="020F0502020204030204" pitchFamily="34" charset="0"/>
              </a:rPr>
              <a:t> if the offender has either:</a:t>
            </a:r>
          </a:p>
          <a:p>
            <a:pPr algn="ctr">
              <a:buFont typeface="Arial" panose="020B0604020202020204" pitchFamily="34" charset="0"/>
              <a:buChar char="•"/>
            </a:pPr>
            <a:r>
              <a:rPr lang="en-GB" b="0" i="0" dirty="0">
                <a:solidFill>
                  <a:srgbClr val="444444"/>
                </a:solidFill>
                <a:effectLst/>
                <a:latin typeface="Lato" panose="020F0502020204030203" pitchFamily="34" charset="0"/>
              </a:rPr>
              <a:t>demonstrated hostility based on race, religion, disability, sexual orientation or transgender identity</a:t>
            </a:r>
          </a:p>
          <a:p>
            <a:pPr algn="ctr"/>
            <a:r>
              <a:rPr lang="en-GB" b="1" i="0" dirty="0">
                <a:solidFill>
                  <a:srgbClr val="444444"/>
                </a:solidFill>
                <a:effectLst/>
                <a:latin typeface="Lato" panose="020F0502020204030203" pitchFamily="34" charset="0"/>
              </a:rPr>
              <a:t>Or</a:t>
            </a:r>
            <a:endParaRPr lang="en-GB" b="0" i="0" dirty="0">
              <a:solidFill>
                <a:srgbClr val="444444"/>
              </a:solidFill>
              <a:effectLst/>
              <a:latin typeface="Lato" panose="020F0502020204030203" pitchFamily="34" charset="0"/>
            </a:endParaRPr>
          </a:p>
          <a:p>
            <a:pPr algn="ctr">
              <a:buFont typeface="Arial" panose="020B0604020202020204" pitchFamily="34" charset="0"/>
              <a:buChar char="•"/>
            </a:pPr>
            <a:r>
              <a:rPr lang="en-GB" b="0" i="0" dirty="0">
                <a:solidFill>
                  <a:srgbClr val="444444"/>
                </a:solidFill>
                <a:effectLst/>
                <a:latin typeface="Lato" panose="020F0502020204030203" pitchFamily="34" charset="0"/>
              </a:rPr>
              <a:t>been motivated by hostility based on race, religion, disability, sexual orientation or transgender identity (CPS, 2017) </a:t>
            </a:r>
          </a:p>
        </p:txBody>
      </p:sp>
      <p:sp>
        <p:nvSpPr>
          <p:cNvPr id="10" name="TextBox 9">
            <a:extLst>
              <a:ext uri="{FF2B5EF4-FFF2-40B4-BE49-F238E27FC236}">
                <a16:creationId xmlns:a16="http://schemas.microsoft.com/office/drawing/2014/main" id="{72089D75-736D-7645-9C78-E0B247D738BC}"/>
              </a:ext>
            </a:extLst>
          </p:cNvPr>
          <p:cNvSpPr txBox="1"/>
          <p:nvPr/>
        </p:nvSpPr>
        <p:spPr>
          <a:xfrm>
            <a:off x="1433945" y="204323"/>
            <a:ext cx="9324110" cy="107721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Crime has moved into the online world...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Police need to, too! </a:t>
            </a:r>
          </a:p>
        </p:txBody>
      </p:sp>
    </p:spTree>
    <p:extLst>
      <p:ext uri="{BB962C8B-B14F-4D97-AF65-F5344CB8AC3E}">
        <p14:creationId xmlns:p14="http://schemas.microsoft.com/office/powerpoint/2010/main" val="35247306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Graphical user interface, application&#10;&#10;Description automatically generated">
            <a:extLst>
              <a:ext uri="{FF2B5EF4-FFF2-40B4-BE49-F238E27FC236}">
                <a16:creationId xmlns:a16="http://schemas.microsoft.com/office/drawing/2014/main" id="{8D92D8EC-34CB-8149-8626-E9434B56D96D}"/>
              </a:ext>
            </a:extLst>
          </p:cNvPr>
          <p:cNvPicPr>
            <a:picLocks noGrp="1" noChangeAspect="1"/>
          </p:cNvPicPr>
          <p:nvPr>
            <p:ph idx="1"/>
          </p:nvPr>
        </p:nvPicPr>
        <p:blipFill rotWithShape="1">
          <a:blip r:embed="rId3"/>
          <a:srcRect r="541" b="1"/>
          <a:stretch/>
        </p:blipFill>
        <p:spPr>
          <a:xfrm>
            <a:off x="838200" y="754148"/>
            <a:ext cx="10515600" cy="4995575"/>
          </a:xfrm>
          <a:prstGeom prst="rect">
            <a:avLst/>
          </a:prstGeom>
        </p:spPr>
      </p:pic>
      <p:cxnSp>
        <p:nvCxnSpPr>
          <p:cNvPr id="19" name="Straight Connector 18">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3955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F16393EA-BF7B-104C-B464-5A8E42B57AF9}"/>
              </a:ext>
            </a:extLst>
          </p:cNvPr>
          <p:cNvPicPr>
            <a:picLocks noGrp="1" noChangeAspect="1"/>
          </p:cNvPicPr>
          <p:nvPr>
            <p:ph idx="1"/>
          </p:nvPr>
        </p:nvPicPr>
        <p:blipFill>
          <a:blip r:embed="rId3"/>
          <a:stretch>
            <a:fillRect/>
          </a:stretch>
        </p:blipFill>
        <p:spPr>
          <a:xfrm>
            <a:off x="2073567" y="643466"/>
            <a:ext cx="8044865" cy="5571067"/>
          </a:xfrm>
          <a:prstGeom prst="rect">
            <a:avLst/>
          </a:prstGeom>
        </p:spPr>
      </p:pic>
    </p:spTree>
    <p:extLst>
      <p:ext uri="{BB962C8B-B14F-4D97-AF65-F5344CB8AC3E}">
        <p14:creationId xmlns:p14="http://schemas.microsoft.com/office/powerpoint/2010/main" val="39340044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EB5AC-FF5C-9949-9400-CBA81BABAED7}"/>
              </a:ext>
            </a:extLst>
          </p:cNvPr>
          <p:cNvSpPr>
            <a:spLocks noGrp="1"/>
          </p:cNvSpPr>
          <p:nvPr>
            <p:ph type="title"/>
          </p:nvPr>
        </p:nvSpPr>
        <p:spPr>
          <a:xfrm>
            <a:off x="589560" y="856180"/>
            <a:ext cx="4560584" cy="1128068"/>
          </a:xfrm>
        </p:spPr>
        <p:txBody>
          <a:bodyPr anchor="ctr">
            <a:normAutofit/>
          </a:bodyPr>
          <a:lstStyle/>
          <a:p>
            <a:pPr algn="ctr"/>
            <a:r>
              <a:rPr lang="en-GB" sz="2500" dirty="0">
                <a:latin typeface="Arial" panose="020B0604020202020204" pitchFamily="34" charset="0"/>
                <a:cs typeface="Arial" panose="020B0604020202020204" pitchFamily="34" charset="0"/>
              </a:rPr>
              <a:t>Considerations associated with unlawful search/examination of a device</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16247E1E-6486-D44E-BF7A-FF8874A24E29}"/>
              </a:ext>
            </a:extLst>
          </p:cNvPr>
          <p:cNvSpPr>
            <a:spLocks noGrp="1"/>
          </p:cNvSpPr>
          <p:nvPr>
            <p:ph idx="1"/>
          </p:nvPr>
        </p:nvSpPr>
        <p:spPr>
          <a:xfrm>
            <a:off x="590719" y="2330505"/>
            <a:ext cx="4559425" cy="3979585"/>
          </a:xfrm>
        </p:spPr>
        <p:txBody>
          <a:bodyPr anchor="ctr">
            <a:normAutofit/>
          </a:bodyPr>
          <a:lstStyle/>
          <a:p>
            <a:r>
              <a:rPr lang="en-GB" sz="1400" dirty="0">
                <a:latin typeface="Arial" panose="020B0604020202020204" pitchFamily="34" charset="0"/>
                <a:cs typeface="Arial" panose="020B0604020202020204" pitchFamily="34" charset="0"/>
              </a:rPr>
              <a:t>Any examination of digital devices must fall in line with the Investigatory Powers Act 2016, GDPR and the Data Protection Act 2018.</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Important to have specially trained officers or staff to extract data, and that records be kept of.</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Justification for the STRICT NECESSITY and proportionality of the processing.</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 specific extraction/search/analysis to be undertaken.</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Consideration of the level of collateral intrusion and steps taken to mitigate </a:t>
            </a:r>
            <a:r>
              <a:rPr lang="en-GB" sz="1400" dirty="0"/>
              <a:t>it.</a:t>
            </a:r>
          </a:p>
          <a:p>
            <a:pPr marL="0" indent="0">
              <a:buNone/>
            </a:pPr>
            <a:endParaRPr lang="en-GB" sz="14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Thousands of digital devices awaiting analysis by police investigators |  ITV News">
            <a:extLst>
              <a:ext uri="{FF2B5EF4-FFF2-40B4-BE49-F238E27FC236}">
                <a16:creationId xmlns:a16="http://schemas.microsoft.com/office/drawing/2014/main" id="{D7DCACD8-16BC-A849-94A6-810A99DE4E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94" r="278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2B3186-F8A0-8840-8182-2DD805A183B8}"/>
              </a:ext>
            </a:extLst>
          </p:cNvPr>
          <p:cNvSpPr txBox="1"/>
          <p:nvPr/>
        </p:nvSpPr>
        <p:spPr>
          <a:xfrm>
            <a:off x="4257827" y="6031033"/>
            <a:ext cx="6104964" cy="373307"/>
          </a:xfrm>
          <a:prstGeom prst="rect">
            <a:avLst/>
          </a:prstGeom>
          <a:noFill/>
        </p:spPr>
        <p:txBody>
          <a:bodyPr wrap="square">
            <a:spAutoFit/>
          </a:bodyPr>
          <a:lstStyle/>
          <a:p>
            <a:pPr>
              <a:lnSpc>
                <a:spcPct val="107000"/>
              </a:lnSpc>
              <a:spcAft>
                <a:spcPts val="800"/>
              </a:spcAft>
            </a:pPr>
            <a:r>
              <a:rPr lang="en-GB" sz="1800" dirty="0">
                <a:effectLst/>
                <a:latin typeface="Arial Rounded MT Bold" panose="020F0704030504030204" pitchFamily="34" charset="77"/>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928841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4E34-B9B1-C148-9CB0-C875E73086C4}"/>
              </a:ext>
            </a:extLst>
          </p:cNvPr>
          <p:cNvSpPr>
            <a:spLocks noGrp="1"/>
          </p:cNvSpPr>
          <p:nvPr>
            <p:ph type="title"/>
          </p:nvPr>
        </p:nvSpPr>
        <p:spPr>
          <a:xfrm>
            <a:off x="5609226" y="221434"/>
            <a:ext cx="5939646" cy="1325563"/>
          </a:xfrm>
        </p:spPr>
        <p:txBody>
          <a:bodyPr>
            <a:normAutofit/>
          </a:bodyPr>
          <a:lstStyle/>
          <a:p>
            <a:r>
              <a:rPr lang="en-GB" dirty="0"/>
              <a:t>Forensic Considerations </a:t>
            </a:r>
          </a:p>
        </p:txBody>
      </p:sp>
      <p:sp>
        <p:nvSpPr>
          <p:cNvPr id="16388"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6" name="Picture 2" descr="The Evolution of Digital Forensics">
            <a:extLst>
              <a:ext uri="{FF2B5EF4-FFF2-40B4-BE49-F238E27FC236}">
                <a16:creationId xmlns:a16="http://schemas.microsoft.com/office/drawing/2014/main" id="{76420585-326B-1740-9296-7328FF43D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01" r="1796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6D2D19-83C4-9346-8D20-FADCEDCDD725}"/>
              </a:ext>
            </a:extLst>
          </p:cNvPr>
          <p:cNvSpPr>
            <a:spLocks noGrp="1"/>
          </p:cNvSpPr>
          <p:nvPr>
            <p:ph idx="1"/>
          </p:nvPr>
        </p:nvSpPr>
        <p:spPr>
          <a:xfrm>
            <a:off x="5785381" y="1754829"/>
            <a:ext cx="5716108" cy="4784516"/>
          </a:xfrm>
        </p:spPr>
        <p:txBody>
          <a:bodyPr anchor="t">
            <a:normAutofit/>
          </a:bodyPr>
          <a:lstStyle/>
          <a:p>
            <a:r>
              <a:rPr lang="en-GB" sz="1400" dirty="0">
                <a:latin typeface="Arial" panose="020B0604020202020204" pitchFamily="34" charset="0"/>
                <a:cs typeface="Arial" panose="020B0604020202020204" pitchFamily="34" charset="0"/>
              </a:rPr>
              <a:t>Crime scenes involving digital devices can be examined on a forensic level.</a:t>
            </a:r>
          </a:p>
          <a:p>
            <a:r>
              <a:rPr lang="en-GB" sz="1400" dirty="0">
                <a:latin typeface="Arial" panose="020B0604020202020204" pitchFamily="34" charset="0"/>
                <a:cs typeface="Arial" panose="020B0604020202020204" pitchFamily="34" charset="0"/>
              </a:rPr>
              <a:t>DMI will know what </a:t>
            </a:r>
            <a:r>
              <a:rPr lang="en-GB" sz="1400" i="1" dirty="0">
                <a:latin typeface="Arial" panose="020B0604020202020204" pitchFamily="34" charset="0"/>
                <a:cs typeface="Arial" panose="020B0604020202020204" pitchFamily="34" charset="0"/>
              </a:rPr>
              <a:t>is</a:t>
            </a:r>
            <a:r>
              <a:rPr lang="en-GB" sz="1400" dirty="0">
                <a:latin typeface="Arial" panose="020B0604020202020204" pitchFamily="34" charset="0"/>
                <a:cs typeface="Arial" panose="020B0604020202020204" pitchFamily="34" charset="0"/>
              </a:rPr>
              <a:t> and </a:t>
            </a:r>
            <a:r>
              <a:rPr lang="en-GB" sz="1400" i="1" dirty="0">
                <a:latin typeface="Arial" panose="020B0604020202020204" pitchFamily="34" charset="0"/>
                <a:cs typeface="Arial" panose="020B0604020202020204" pitchFamily="34" charset="0"/>
              </a:rPr>
              <a:t>is not </a:t>
            </a:r>
            <a:r>
              <a:rPr lang="en-GB" sz="1400" dirty="0">
                <a:latin typeface="Arial" panose="020B0604020202020204" pitchFamily="34" charset="0"/>
                <a:cs typeface="Arial" panose="020B0604020202020204" pitchFamily="34" charset="0"/>
              </a:rPr>
              <a:t>possible to examine and will have a strategy to follow (proportionality of the examination / objective settings and record keeping.</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PACE 1984 - sets out the basics of search and seizure. </a:t>
            </a:r>
          </a:p>
          <a:p>
            <a:r>
              <a:rPr lang="en-GB" sz="1400" dirty="0">
                <a:latin typeface="Arial" panose="020B0604020202020204" pitchFamily="34" charset="0"/>
                <a:cs typeface="Arial" panose="020B0604020202020204" pitchFamily="34" charset="0"/>
              </a:rPr>
              <a:t>Criminal Justice Act 2001 -  allows to seize evidence (material) which cannot be separated from the material seized under PACE.</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Some subsequent acts which cover search and seizure:</a:t>
            </a:r>
          </a:p>
          <a:p>
            <a:r>
              <a:rPr lang="en-GB" sz="1400" dirty="0">
                <a:latin typeface="Arial" panose="020B0604020202020204" pitchFamily="34" charset="0"/>
                <a:cs typeface="Arial" panose="020B0604020202020204" pitchFamily="34" charset="0"/>
              </a:rPr>
              <a:t>Criminal Procedure and Investigations Act 1996 - sets out a code of practice in which police should record, retain, review and reveal to the prosecutor (material obtained in a criminal investigation relevant to the investigation)</a:t>
            </a:r>
          </a:p>
          <a:p>
            <a:r>
              <a:rPr lang="en-GB" sz="1400" dirty="0">
                <a:latin typeface="Arial" panose="020B0604020202020204" pitchFamily="34" charset="0"/>
                <a:cs typeface="Arial" panose="020B0604020202020204" pitchFamily="34" charset="0"/>
              </a:rPr>
              <a:t>Investigatory Powers Act 2016 - covers various aspects of telecommunication, which can be classed as ‘stored </a:t>
            </a:r>
          </a:p>
        </p:txBody>
      </p:sp>
    </p:spTree>
    <p:extLst>
      <p:ext uri="{BB962C8B-B14F-4D97-AF65-F5344CB8AC3E}">
        <p14:creationId xmlns:p14="http://schemas.microsoft.com/office/powerpoint/2010/main" val="635937359"/>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13ABE600-8D8D-6247-AA26-BD40D66778FB}"/>
              </a:ext>
            </a:extLst>
          </p:cNvPr>
          <p:cNvPicPr>
            <a:picLocks noGrp="1" noChangeAspect="1"/>
          </p:cNvPicPr>
          <p:nvPr>
            <p:ph idx="1"/>
          </p:nvPr>
        </p:nvPicPr>
        <p:blipFill>
          <a:blip r:embed="rId2"/>
          <a:stretch>
            <a:fillRect/>
          </a:stretch>
        </p:blipFill>
        <p:spPr>
          <a:xfrm>
            <a:off x="939736" y="283636"/>
            <a:ext cx="10083378" cy="5571065"/>
          </a:xfrm>
          <a:prstGeom prst="rect">
            <a:avLst/>
          </a:prstGeom>
          <a:ln>
            <a:noFill/>
          </a:ln>
        </p:spPr>
      </p:pic>
      <p:sp>
        <p:nvSpPr>
          <p:cNvPr id="2" name="TextBox 1">
            <a:extLst>
              <a:ext uri="{FF2B5EF4-FFF2-40B4-BE49-F238E27FC236}">
                <a16:creationId xmlns:a16="http://schemas.microsoft.com/office/drawing/2014/main" id="{11F97DBD-92E3-D44E-8523-4C416307CD6C}"/>
              </a:ext>
            </a:extLst>
          </p:cNvPr>
          <p:cNvSpPr txBox="1"/>
          <p:nvPr/>
        </p:nvSpPr>
        <p:spPr>
          <a:xfrm>
            <a:off x="1343436" y="5786205"/>
            <a:ext cx="1051434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Task: Research each of these – what’s the difference? </a:t>
            </a:r>
          </a:p>
        </p:txBody>
      </p:sp>
    </p:spTree>
    <p:extLst>
      <p:ext uri="{BB962C8B-B14F-4D97-AF65-F5344CB8AC3E}">
        <p14:creationId xmlns:p14="http://schemas.microsoft.com/office/powerpoint/2010/main" val="8273849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3"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2" name="Picture 4" descr="Directory of U.S. State and Local Cybercrime Law Enforcement">
            <a:extLst>
              <a:ext uri="{FF2B5EF4-FFF2-40B4-BE49-F238E27FC236}">
                <a16:creationId xmlns:a16="http://schemas.microsoft.com/office/drawing/2014/main" id="{3BE15559-F434-AE44-8A02-B0E0E5EB1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06" r="4527" b="1"/>
          <a:stretch/>
        </p:blipFill>
        <p:spPr bwMode="auto">
          <a:xfrm>
            <a:off x="391903" y="573678"/>
            <a:ext cx="5103206" cy="5710645"/>
          </a:xfrm>
          <a:prstGeom prst="rect">
            <a:avLst/>
          </a:prstGeom>
          <a:noFill/>
          <a:extLst>
            <a:ext uri="{909E8E84-426E-40DD-AFC4-6F175D3DCCD1}">
              <a14:hiddenFill xmlns:a14="http://schemas.microsoft.com/office/drawing/2010/main">
                <a:solidFill>
                  <a:srgbClr val="FFFFFF"/>
                </a:solidFill>
              </a14:hiddenFill>
            </a:ext>
          </a:extLst>
        </p:spPr>
      </p:pic>
      <p:sp>
        <p:nvSpPr>
          <p:cNvPr id="75"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3FF4090-955E-D54B-93F1-A42E1B9EEFDB}"/>
              </a:ext>
            </a:extLst>
          </p:cNvPr>
          <p:cNvSpPr>
            <a:spLocks noGrp="1"/>
          </p:cNvSpPr>
          <p:nvPr>
            <p:ph idx="1"/>
          </p:nvPr>
        </p:nvSpPr>
        <p:spPr>
          <a:xfrm>
            <a:off x="6577346" y="442274"/>
            <a:ext cx="4887685" cy="5944671"/>
          </a:xfrm>
        </p:spPr>
        <p:txBody>
          <a:bodyPr anchor="t">
            <a:normAutofit lnSpcReduction="10000"/>
          </a:bodyPr>
          <a:lstStyle/>
          <a:p>
            <a:r>
              <a:rPr lang="en-GB" sz="2000" u="sng" dirty="0">
                <a:latin typeface="Arial" panose="020B0604020202020204" pitchFamily="34" charset="0"/>
                <a:cs typeface="Arial" panose="020B0604020202020204" pitchFamily="34" charset="0"/>
              </a:rPr>
              <a:t>Internet facilitated Crime </a:t>
            </a:r>
            <a:r>
              <a:rPr lang="en-GB" sz="2000" dirty="0">
                <a:latin typeface="Arial" panose="020B0604020202020204" pitchFamily="34" charset="0"/>
                <a:cs typeface="Arial" panose="020B0604020202020204" pitchFamily="34" charset="0"/>
              </a:rPr>
              <a:t>– where the internet and smart phones are used in the planning or committing of traditional criminal activity. This can range from online abuse from a neighbour dispute to communications between terrorists planning attacks.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Cyber enabled </a:t>
            </a:r>
            <a:r>
              <a:rPr lang="en-GB" sz="2000" dirty="0">
                <a:latin typeface="Arial" panose="020B0604020202020204" pitchFamily="34" charset="0"/>
                <a:cs typeface="Arial" panose="020B0604020202020204" pitchFamily="34" charset="0"/>
              </a:rPr>
              <a:t>– such as fraud, purchasing illegal drugs/firearms, and child sexual exploitation. This can be conducted on or offline - however online can take place at unprecedented speed.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Cyber dependant </a:t>
            </a:r>
            <a:r>
              <a:rPr lang="en-GB" sz="2000" dirty="0">
                <a:latin typeface="Arial" panose="020B0604020202020204" pitchFamily="34" charset="0"/>
                <a:cs typeface="Arial" panose="020B0604020202020204" pitchFamily="34" charset="0"/>
              </a:rPr>
              <a:t>– crimes which can only be committed using computers, computer net works or other forms of ICT </a:t>
            </a:r>
            <a:r>
              <a:rPr lang="en-GB" sz="2000" dirty="0" err="1">
                <a:latin typeface="Arial" panose="020B0604020202020204" pitchFamily="34" charset="0"/>
                <a:cs typeface="Arial" panose="020B0604020202020204" pitchFamily="34" charset="0"/>
              </a:rPr>
              <a:t>eg</a:t>
            </a:r>
            <a:r>
              <a:rPr lang="en-GB" sz="2000" dirty="0">
                <a:latin typeface="Arial" panose="020B0604020202020204" pitchFamily="34" charset="0"/>
                <a:cs typeface="Arial" panose="020B0604020202020204" pitchFamily="34" charset="0"/>
              </a:rPr>
              <a:t>, the creation and spreading of malware, hacking, denial of service attacks. </a:t>
            </a:r>
          </a:p>
          <a:p>
            <a:endParaRPr lang="en-GB" sz="1600" dirty="0"/>
          </a:p>
        </p:txBody>
      </p:sp>
    </p:spTree>
    <p:extLst>
      <p:ext uri="{BB962C8B-B14F-4D97-AF65-F5344CB8AC3E}">
        <p14:creationId xmlns:p14="http://schemas.microsoft.com/office/powerpoint/2010/main" val="863432873"/>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48178A14-D745-8345-8B4C-84464E766173}"/>
              </a:ext>
            </a:extLst>
          </p:cNvPr>
          <p:cNvPicPr>
            <a:picLocks noGrp="1" noChangeAspect="1"/>
          </p:cNvPicPr>
          <p:nvPr>
            <p:ph idx="1"/>
          </p:nvPr>
        </p:nvPicPr>
        <p:blipFill>
          <a:blip r:embed="rId2"/>
          <a:stretch>
            <a:fillRect/>
          </a:stretch>
        </p:blipFill>
        <p:spPr>
          <a:xfrm>
            <a:off x="1833754" y="814243"/>
            <a:ext cx="7859474" cy="4351338"/>
          </a:xfrm>
        </p:spPr>
      </p:pic>
    </p:spTree>
    <p:extLst>
      <p:ext uri="{BB962C8B-B14F-4D97-AF65-F5344CB8AC3E}">
        <p14:creationId xmlns:p14="http://schemas.microsoft.com/office/powerpoint/2010/main" val="38680023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descr="Graphical user interface, text, application&#10;&#10;Description automatically generated">
            <a:extLst>
              <a:ext uri="{FF2B5EF4-FFF2-40B4-BE49-F238E27FC236}">
                <a16:creationId xmlns:a16="http://schemas.microsoft.com/office/drawing/2014/main" id="{5D382F13-1ECD-4742-AD4E-CDCB75EF95B7}"/>
              </a:ext>
            </a:extLst>
          </p:cNvPr>
          <p:cNvPicPr>
            <a:picLocks noChangeAspect="1"/>
          </p:cNvPicPr>
          <p:nvPr/>
        </p:nvPicPr>
        <p:blipFill>
          <a:blip r:embed="rId3"/>
          <a:stretch>
            <a:fillRect/>
          </a:stretch>
        </p:blipFill>
        <p:spPr>
          <a:xfrm>
            <a:off x="6261669" y="246789"/>
            <a:ext cx="5426764" cy="2713380"/>
          </a:xfrm>
          <a:prstGeom prst="rect">
            <a:avLst/>
          </a:prstGeom>
        </p:spPr>
      </p:pic>
      <p:sp>
        <p:nvSpPr>
          <p:cNvPr id="12" name="Rectangle 11">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4" descr="Timeline&#10;&#10;Description automatically generated">
            <a:extLst>
              <a:ext uri="{FF2B5EF4-FFF2-40B4-BE49-F238E27FC236}">
                <a16:creationId xmlns:a16="http://schemas.microsoft.com/office/drawing/2014/main" id="{1ACF2B89-03E7-C244-9814-AC37EC5E43E9}"/>
              </a:ext>
            </a:extLst>
          </p:cNvPr>
          <p:cNvPicPr>
            <a:picLocks noChangeAspect="1"/>
          </p:cNvPicPr>
          <p:nvPr/>
        </p:nvPicPr>
        <p:blipFill>
          <a:blip r:embed="rId4"/>
          <a:stretch>
            <a:fillRect/>
          </a:stretch>
        </p:blipFill>
        <p:spPr>
          <a:xfrm>
            <a:off x="6233959" y="3546938"/>
            <a:ext cx="5923118" cy="2961557"/>
          </a:xfrm>
          <a:prstGeom prst="rect">
            <a:avLst/>
          </a:prstGeom>
        </p:spPr>
      </p:pic>
      <p:sp>
        <p:nvSpPr>
          <p:cNvPr id="14" name="Rectangle 13">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CE8CB91B-9160-474D-B527-54D435050E11}"/>
              </a:ext>
            </a:extLst>
          </p:cNvPr>
          <p:cNvPicPr>
            <a:picLocks noGrp="1" noChangeAspect="1"/>
          </p:cNvPicPr>
          <p:nvPr>
            <p:ph idx="1"/>
          </p:nvPr>
        </p:nvPicPr>
        <p:blipFill>
          <a:blip r:embed="rId5"/>
          <a:stretch>
            <a:fillRect/>
          </a:stretch>
        </p:blipFill>
        <p:spPr>
          <a:xfrm>
            <a:off x="349858" y="246789"/>
            <a:ext cx="5426764" cy="2252106"/>
          </a:xfrm>
          <a:prstGeom prst="rect">
            <a:avLst/>
          </a:prstGeom>
        </p:spPr>
      </p:pic>
      <p:pic>
        <p:nvPicPr>
          <p:cNvPr id="6" name="Content Placeholder 4" descr="Timeline&#10;&#10;Description automatically generated">
            <a:extLst>
              <a:ext uri="{FF2B5EF4-FFF2-40B4-BE49-F238E27FC236}">
                <a16:creationId xmlns:a16="http://schemas.microsoft.com/office/drawing/2014/main" id="{510C27B1-D6BB-C944-A97E-1D66ABB2FFD1}"/>
              </a:ext>
            </a:extLst>
          </p:cNvPr>
          <p:cNvPicPr>
            <a:picLocks noChangeAspect="1"/>
          </p:cNvPicPr>
          <p:nvPr/>
        </p:nvPicPr>
        <p:blipFill>
          <a:blip r:embed="rId6"/>
          <a:stretch>
            <a:fillRect/>
          </a:stretch>
        </p:blipFill>
        <p:spPr>
          <a:xfrm>
            <a:off x="158311" y="3768617"/>
            <a:ext cx="5646021" cy="2823009"/>
          </a:xfrm>
          <a:prstGeom prst="rect">
            <a:avLst/>
          </a:prstGeom>
        </p:spPr>
      </p:pic>
    </p:spTree>
    <p:extLst>
      <p:ext uri="{BB962C8B-B14F-4D97-AF65-F5344CB8AC3E}">
        <p14:creationId xmlns:p14="http://schemas.microsoft.com/office/powerpoint/2010/main" val="27835060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Qr code&#10;&#10;Description automatically generated">
            <a:extLst>
              <a:ext uri="{FF2B5EF4-FFF2-40B4-BE49-F238E27FC236}">
                <a16:creationId xmlns:a16="http://schemas.microsoft.com/office/drawing/2014/main" id="{4EAD5720-1BA5-C54D-B6AD-CC2E4DF3C58C}"/>
              </a:ext>
            </a:extLst>
          </p:cNvPr>
          <p:cNvPicPr>
            <a:picLocks noGrp="1" noChangeAspect="1"/>
          </p:cNvPicPr>
          <p:nvPr>
            <p:ph idx="1"/>
          </p:nvPr>
        </p:nvPicPr>
        <p:blipFill>
          <a:blip r:embed="rId2"/>
          <a:stretch>
            <a:fillRect/>
          </a:stretch>
        </p:blipFill>
        <p:spPr>
          <a:xfrm>
            <a:off x="548985" y="124691"/>
            <a:ext cx="9317705" cy="5141408"/>
          </a:xfrm>
        </p:spPr>
      </p:pic>
      <p:pic>
        <p:nvPicPr>
          <p:cNvPr id="7" name="Picture 6" descr="Text&#10;&#10;Description automatically generated">
            <a:extLst>
              <a:ext uri="{FF2B5EF4-FFF2-40B4-BE49-F238E27FC236}">
                <a16:creationId xmlns:a16="http://schemas.microsoft.com/office/drawing/2014/main" id="{C7B65370-52B4-5540-B37F-4A7B0138C65F}"/>
              </a:ext>
            </a:extLst>
          </p:cNvPr>
          <p:cNvPicPr>
            <a:picLocks noChangeAspect="1"/>
          </p:cNvPicPr>
          <p:nvPr/>
        </p:nvPicPr>
        <p:blipFill>
          <a:blip r:embed="rId3"/>
          <a:stretch>
            <a:fillRect/>
          </a:stretch>
        </p:blipFill>
        <p:spPr>
          <a:xfrm>
            <a:off x="5037859" y="5368637"/>
            <a:ext cx="6743700" cy="1219200"/>
          </a:xfrm>
          <a:prstGeom prst="rect">
            <a:avLst/>
          </a:prstGeom>
        </p:spPr>
      </p:pic>
    </p:spTree>
    <p:extLst>
      <p:ext uri="{BB962C8B-B14F-4D97-AF65-F5344CB8AC3E}">
        <p14:creationId xmlns:p14="http://schemas.microsoft.com/office/powerpoint/2010/main" val="1971277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66158AC9-F676-2D4C-9BDF-AD340E235444}"/>
              </a:ext>
            </a:extLst>
          </p:cNvPr>
          <p:cNvPicPr>
            <a:picLocks noGrp="1" noChangeAspect="1"/>
          </p:cNvPicPr>
          <p:nvPr>
            <p:ph idx="1"/>
          </p:nvPr>
        </p:nvPicPr>
        <p:blipFill>
          <a:blip r:embed="rId2"/>
          <a:stretch>
            <a:fillRect/>
          </a:stretch>
        </p:blipFill>
        <p:spPr>
          <a:xfrm>
            <a:off x="457200" y="623697"/>
            <a:ext cx="11277600" cy="5610605"/>
          </a:xfrm>
          <a:prstGeom prst="rect">
            <a:avLst/>
          </a:prstGeom>
        </p:spPr>
      </p:pic>
    </p:spTree>
    <p:extLst>
      <p:ext uri="{BB962C8B-B14F-4D97-AF65-F5344CB8AC3E}">
        <p14:creationId xmlns:p14="http://schemas.microsoft.com/office/powerpoint/2010/main" val="14274401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77E0154C-9FDC-6644-8351-5F7AE6A1F200}"/>
              </a:ext>
            </a:extLst>
          </p:cNvPr>
          <p:cNvPicPr>
            <a:picLocks noGrp="1" noChangeAspect="1"/>
          </p:cNvPicPr>
          <p:nvPr>
            <p:ph idx="1"/>
          </p:nvPr>
        </p:nvPicPr>
        <p:blipFill>
          <a:blip r:embed="rId3"/>
          <a:stretch>
            <a:fillRect/>
          </a:stretch>
        </p:blipFill>
        <p:spPr>
          <a:xfrm>
            <a:off x="281131" y="589900"/>
            <a:ext cx="11384788" cy="5678199"/>
          </a:xfrm>
        </p:spPr>
      </p:pic>
      <p:pic>
        <p:nvPicPr>
          <p:cNvPr id="18434" name="Picture 2" descr="Types of Cybercrime - Panda Security Mediacenter">
            <a:extLst>
              <a:ext uri="{FF2B5EF4-FFF2-40B4-BE49-F238E27FC236}">
                <a16:creationId xmlns:a16="http://schemas.microsoft.com/office/drawing/2014/main" id="{D23359FA-FB0E-0A44-A3C1-0677504559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1569" y="41171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67639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3309F2EE-CD44-604E-872B-D77571D99F97}"/>
              </a:ext>
            </a:extLst>
          </p:cNvPr>
          <p:cNvPicPr>
            <a:picLocks noChangeAspect="1"/>
          </p:cNvPicPr>
          <p:nvPr/>
        </p:nvPicPr>
        <p:blipFill>
          <a:blip r:embed="rId2"/>
          <a:stretch>
            <a:fillRect/>
          </a:stretch>
        </p:blipFill>
        <p:spPr>
          <a:xfrm>
            <a:off x="1182314" y="637309"/>
            <a:ext cx="9278446" cy="4984173"/>
          </a:xfrm>
          <a:prstGeom prst="rect">
            <a:avLst/>
          </a:prstGeom>
        </p:spPr>
      </p:pic>
      <p:sp>
        <p:nvSpPr>
          <p:cNvPr id="3" name="Doughnut 2">
            <a:extLst>
              <a:ext uri="{FF2B5EF4-FFF2-40B4-BE49-F238E27FC236}">
                <a16:creationId xmlns:a16="http://schemas.microsoft.com/office/drawing/2014/main" id="{95E2333D-4216-D440-893D-1B1A921F9B49}"/>
              </a:ext>
            </a:extLst>
          </p:cNvPr>
          <p:cNvSpPr/>
          <p:nvPr/>
        </p:nvSpPr>
        <p:spPr>
          <a:xfrm>
            <a:off x="1925783" y="2290472"/>
            <a:ext cx="2743199" cy="1325564"/>
          </a:xfrm>
          <a:prstGeom prst="donut">
            <a:avLst>
              <a:gd name="adj" fmla="val 425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Down Arrow 8">
            <a:extLst>
              <a:ext uri="{FF2B5EF4-FFF2-40B4-BE49-F238E27FC236}">
                <a16:creationId xmlns:a16="http://schemas.microsoft.com/office/drawing/2014/main" id="{D29A7E74-2E03-F340-AE57-8477CC7E7FD2}"/>
              </a:ext>
            </a:extLst>
          </p:cNvPr>
          <p:cNvSpPr/>
          <p:nvPr/>
        </p:nvSpPr>
        <p:spPr>
          <a:xfrm rot="1114746">
            <a:off x="2170897" y="3427573"/>
            <a:ext cx="249382" cy="157941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479571B-C10E-B14A-99F6-BD6BA235C0E0}"/>
              </a:ext>
            </a:extLst>
          </p:cNvPr>
          <p:cNvSpPr txBox="1"/>
          <p:nvPr/>
        </p:nvSpPr>
        <p:spPr>
          <a:xfrm>
            <a:off x="240205" y="5259816"/>
            <a:ext cx="1884218" cy="646331"/>
          </a:xfrm>
          <a:prstGeom prst="rect">
            <a:avLst/>
          </a:prstGeom>
          <a:noFill/>
        </p:spPr>
        <p:txBody>
          <a:bodyPr wrap="square" rtlCol="0">
            <a:spAutoFit/>
          </a:bodyPr>
          <a:lstStyle/>
          <a:p>
            <a:pPr algn="ctr"/>
            <a:r>
              <a:rPr lang="en-GB" dirty="0"/>
              <a:t>Next week’s workshop</a:t>
            </a:r>
          </a:p>
        </p:txBody>
      </p:sp>
    </p:spTree>
    <p:extLst>
      <p:ext uri="{BB962C8B-B14F-4D97-AF65-F5344CB8AC3E}">
        <p14:creationId xmlns:p14="http://schemas.microsoft.com/office/powerpoint/2010/main" val="7360945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Qr code&#10;&#10;Description automatically generated">
            <a:extLst>
              <a:ext uri="{FF2B5EF4-FFF2-40B4-BE49-F238E27FC236}">
                <a16:creationId xmlns:a16="http://schemas.microsoft.com/office/drawing/2014/main" id="{02A0FA00-E95F-EE4E-9E90-53BE781A4595}"/>
              </a:ext>
            </a:extLst>
          </p:cNvPr>
          <p:cNvPicPr>
            <a:picLocks noGrp="1" noChangeAspect="1"/>
          </p:cNvPicPr>
          <p:nvPr>
            <p:ph idx="1"/>
          </p:nvPr>
        </p:nvPicPr>
        <p:blipFill>
          <a:blip r:embed="rId2"/>
          <a:stretch>
            <a:fillRect/>
          </a:stretch>
        </p:blipFill>
        <p:spPr>
          <a:xfrm>
            <a:off x="401855" y="1179113"/>
            <a:ext cx="7429410" cy="4099467"/>
          </a:xfrm>
        </p:spPr>
      </p:pic>
      <p:pic>
        <p:nvPicPr>
          <p:cNvPr id="6" name="Picture 5" descr="Text&#10;&#10;Description automatically generated">
            <a:extLst>
              <a:ext uri="{FF2B5EF4-FFF2-40B4-BE49-F238E27FC236}">
                <a16:creationId xmlns:a16="http://schemas.microsoft.com/office/drawing/2014/main" id="{9E4D6314-9B79-8944-A057-66666731954D}"/>
              </a:ext>
            </a:extLst>
          </p:cNvPr>
          <p:cNvPicPr>
            <a:picLocks noChangeAspect="1"/>
          </p:cNvPicPr>
          <p:nvPr/>
        </p:nvPicPr>
        <p:blipFill>
          <a:blip r:embed="rId3"/>
          <a:stretch>
            <a:fillRect/>
          </a:stretch>
        </p:blipFill>
        <p:spPr>
          <a:xfrm>
            <a:off x="203921" y="5538356"/>
            <a:ext cx="7299281" cy="1319644"/>
          </a:xfrm>
          <a:prstGeom prst="rect">
            <a:avLst/>
          </a:prstGeom>
        </p:spPr>
      </p:pic>
      <p:sp>
        <p:nvSpPr>
          <p:cNvPr id="2" name="TextBox 1">
            <a:extLst>
              <a:ext uri="{FF2B5EF4-FFF2-40B4-BE49-F238E27FC236}">
                <a16:creationId xmlns:a16="http://schemas.microsoft.com/office/drawing/2014/main" id="{4A7F8560-6BE6-364D-BE9E-70FFA7457BA9}"/>
              </a:ext>
            </a:extLst>
          </p:cNvPr>
          <p:cNvSpPr txBox="1"/>
          <p:nvPr/>
        </p:nvSpPr>
        <p:spPr>
          <a:xfrm>
            <a:off x="436418" y="228600"/>
            <a:ext cx="6089073" cy="707886"/>
          </a:xfrm>
          <a:prstGeom prst="rect">
            <a:avLst/>
          </a:prstGeom>
          <a:noFill/>
        </p:spPr>
        <p:txBody>
          <a:bodyPr wrap="square" rtlCol="0">
            <a:spAutoFit/>
          </a:bodyPr>
          <a:lstStyle/>
          <a:p>
            <a:r>
              <a:rPr lang="en-US" sz="4000" dirty="0">
                <a:solidFill>
                  <a:srgbClr val="002060"/>
                </a:solidFill>
                <a:latin typeface="Arial" panose="020B0604020202020204" pitchFamily="34" charset="0"/>
                <a:cs typeface="Arial" panose="020B0604020202020204" pitchFamily="34" charset="0"/>
              </a:rPr>
              <a:t>Research Task</a:t>
            </a:r>
          </a:p>
        </p:txBody>
      </p:sp>
      <p:pic>
        <p:nvPicPr>
          <p:cNvPr id="3074" name="Picture 2" descr="Computer Misuse Act (1990) - Ted Jones Unit 7">
            <a:extLst>
              <a:ext uri="{FF2B5EF4-FFF2-40B4-BE49-F238E27FC236}">
                <a16:creationId xmlns:a16="http://schemas.microsoft.com/office/drawing/2014/main" id="{7E7FF7AF-B502-7243-9CA4-3BF4E5574E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7645" y="110490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est&amp;Track">
            <a:extLst>
              <a:ext uri="{FF2B5EF4-FFF2-40B4-BE49-F238E27FC236}">
                <a16:creationId xmlns:a16="http://schemas.microsoft.com/office/drawing/2014/main" id="{3BF2C6EA-55D1-F747-91BC-98819AA894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97645" y="389382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9381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E6520A3D-DDCA-FC4F-B537-583E4573724B}"/>
              </a:ext>
            </a:extLst>
          </p:cNvPr>
          <p:cNvPicPr>
            <a:picLocks noGrp="1" noChangeAspect="1"/>
          </p:cNvPicPr>
          <p:nvPr>
            <p:ph idx="1"/>
          </p:nvPr>
        </p:nvPicPr>
        <p:blipFill>
          <a:blip r:embed="rId2"/>
          <a:stretch>
            <a:fillRect/>
          </a:stretch>
        </p:blipFill>
        <p:spPr>
          <a:xfrm>
            <a:off x="1054311" y="643467"/>
            <a:ext cx="10083378" cy="5571065"/>
          </a:xfrm>
          <a:prstGeom prst="rect">
            <a:avLst/>
          </a:prstGeom>
          <a:ln>
            <a:noFill/>
          </a:ln>
        </p:spPr>
      </p:pic>
    </p:spTree>
    <p:extLst>
      <p:ext uri="{BB962C8B-B14F-4D97-AF65-F5344CB8AC3E}">
        <p14:creationId xmlns:p14="http://schemas.microsoft.com/office/powerpoint/2010/main" val="11382161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with medium confidence">
            <a:extLst>
              <a:ext uri="{FF2B5EF4-FFF2-40B4-BE49-F238E27FC236}">
                <a16:creationId xmlns:a16="http://schemas.microsoft.com/office/drawing/2014/main" id="{17F0DCE5-3CEC-754C-957A-04910E3C9CF1}"/>
              </a:ext>
            </a:extLst>
          </p:cNvPr>
          <p:cNvPicPr>
            <a:picLocks noGrp="1" noChangeAspect="1"/>
          </p:cNvPicPr>
          <p:nvPr>
            <p:ph idx="1"/>
          </p:nvPr>
        </p:nvPicPr>
        <p:blipFill>
          <a:blip r:embed="rId2"/>
          <a:stretch>
            <a:fillRect/>
          </a:stretch>
        </p:blipFill>
        <p:spPr>
          <a:xfrm>
            <a:off x="965394" y="283779"/>
            <a:ext cx="10261212" cy="5872163"/>
          </a:xfrm>
        </p:spPr>
      </p:pic>
    </p:spTree>
    <p:extLst>
      <p:ext uri="{BB962C8B-B14F-4D97-AF65-F5344CB8AC3E}">
        <p14:creationId xmlns:p14="http://schemas.microsoft.com/office/powerpoint/2010/main" val="42911038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71EAC14-2DE4-4DEF-9BF8-B2FDDAF1B5A1}"/>
              </a:ext>
            </a:extLst>
          </p:cNvPr>
          <p:cNvGraphicFramePr>
            <a:graphicFrameLocks noGrp="1"/>
          </p:cNvGraphicFramePr>
          <p:nvPr>
            <p:ph idx="1"/>
            <p:extLst>
              <p:ext uri="{D42A27DB-BD31-4B8C-83A1-F6EECF244321}">
                <p14:modId xmlns:p14="http://schemas.microsoft.com/office/powerpoint/2010/main" val="135182960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16164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70605" y="2136338"/>
            <a:ext cx="3715473" cy="2585323"/>
          </a:xfrm>
          <a:prstGeom prst="rect">
            <a:avLst/>
          </a:prstGeom>
          <a:noFill/>
        </p:spPr>
        <p:txBody>
          <a:bodyPr wrap="square" rtlCol="0">
            <a:spAutoFit/>
          </a:bodyPr>
          <a:lstStyle/>
          <a:p>
            <a:pPr algn="ctr"/>
            <a:r>
              <a:rPr lang="en-GB" sz="2700" dirty="0">
                <a:solidFill>
                  <a:schemeClr val="accent5">
                    <a:lumMod val="50000"/>
                  </a:schemeClr>
                </a:solidFill>
              </a:rPr>
              <a:t>‘Someone who has suffered as a result of someone else’s action or beliefs, or as a result of unpleasant circumstances’</a:t>
            </a:r>
          </a:p>
        </p:txBody>
      </p:sp>
      <p:sp>
        <p:nvSpPr>
          <p:cNvPr id="4" name="TextBox 3"/>
          <p:cNvSpPr txBox="1"/>
          <p:nvPr/>
        </p:nvSpPr>
        <p:spPr>
          <a:xfrm>
            <a:off x="21760" y="410019"/>
            <a:ext cx="4387104" cy="461665"/>
          </a:xfrm>
          <a:prstGeom prst="rect">
            <a:avLst/>
          </a:prstGeom>
          <a:solidFill>
            <a:schemeClr val="accent6">
              <a:lumMod val="60000"/>
              <a:lumOff val="40000"/>
            </a:schemeClr>
          </a:solidFill>
        </p:spPr>
        <p:txBody>
          <a:bodyPr wrap="square" rtlCol="0">
            <a:spAutoFit/>
          </a:bodyPr>
          <a:lstStyle/>
          <a:p>
            <a:r>
              <a:rPr lang="en-GB" sz="2400" b="1" dirty="0">
                <a:solidFill>
                  <a:schemeClr val="bg1"/>
                </a:solidFill>
              </a:rPr>
              <a:t>Definition: Victim</a:t>
            </a:r>
          </a:p>
        </p:txBody>
      </p:sp>
      <p:pic>
        <p:nvPicPr>
          <p:cNvPr id="2" name="Picture 1"/>
          <p:cNvPicPr>
            <a:picLocks noChangeAspect="1"/>
          </p:cNvPicPr>
          <p:nvPr/>
        </p:nvPicPr>
        <p:blipFill rotWithShape="1">
          <a:blip r:embed="rId3"/>
          <a:srcRect t="23021" b="26522"/>
          <a:stretch/>
        </p:blipFill>
        <p:spPr>
          <a:xfrm rot="1208548">
            <a:off x="6183016" y="2799655"/>
            <a:ext cx="4158712" cy="1244010"/>
          </a:xfrm>
          <a:prstGeom prst="rect">
            <a:avLst/>
          </a:prstGeom>
        </p:spPr>
      </p:pic>
    </p:spTree>
    <p:extLst>
      <p:ext uri="{BB962C8B-B14F-4D97-AF65-F5344CB8AC3E}">
        <p14:creationId xmlns:p14="http://schemas.microsoft.com/office/powerpoint/2010/main" val="295967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1655" y="951995"/>
            <a:ext cx="3505495" cy="1622321"/>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spcAft>
                <a:spcPts val="600"/>
              </a:spcAft>
            </a:pPr>
            <a:r>
              <a:rPr lang="en-US" sz="4400" b="1" kern="1200" dirty="0">
                <a:solidFill>
                  <a:schemeClr val="tx1"/>
                </a:solidFill>
                <a:latin typeface="+mj-lt"/>
                <a:ea typeface="+mj-ea"/>
                <a:cs typeface="+mj-cs"/>
              </a:rPr>
              <a:t>Definition:</a:t>
            </a:r>
          </a:p>
          <a:p>
            <a:pPr algn="ctr">
              <a:lnSpc>
                <a:spcPct val="90000"/>
              </a:lnSpc>
              <a:spcAft>
                <a:spcPts val="600"/>
              </a:spcAft>
            </a:pPr>
            <a:r>
              <a:rPr lang="en-US" sz="4400" b="1" kern="1200" dirty="0">
                <a:solidFill>
                  <a:schemeClr val="tx1"/>
                </a:solidFill>
                <a:latin typeface="+mj-lt"/>
                <a:ea typeface="+mj-ea"/>
                <a:cs typeface="+mj-cs"/>
              </a:rPr>
              <a:t>  ‘Child’</a:t>
            </a:r>
          </a:p>
        </p:txBody>
      </p:sp>
      <p:sp>
        <p:nvSpPr>
          <p:cNvPr id="3" name="TextBox 2"/>
          <p:cNvSpPr txBox="1"/>
          <p:nvPr/>
        </p:nvSpPr>
        <p:spPr>
          <a:xfrm>
            <a:off x="261655" y="3340466"/>
            <a:ext cx="3990125" cy="3785419"/>
          </a:xfrm>
          <a:prstGeom prst="rect">
            <a:avLst/>
          </a:prstGeom>
        </p:spPr>
        <p:txBody>
          <a:bodyPr vert="horz" lIns="91440" tIns="45720" rIns="91440" bIns="45720" rtlCol="0">
            <a:normAutofit/>
          </a:bodyPr>
          <a:lstStyle/>
          <a:p>
            <a:pPr algn="ctr">
              <a:lnSpc>
                <a:spcPct val="90000"/>
              </a:lnSpc>
              <a:spcAft>
                <a:spcPts val="600"/>
              </a:spcAft>
            </a:pPr>
            <a:r>
              <a:rPr lang="en-US" sz="2000" dirty="0"/>
              <a:t>A child is defined as any person under the age of 18 years of age……. </a:t>
            </a:r>
            <a:br>
              <a:rPr lang="en-US" sz="2000" dirty="0"/>
            </a:br>
            <a:br>
              <a:rPr lang="en-US" sz="2000" dirty="0"/>
            </a:br>
            <a:r>
              <a:rPr lang="en-US" sz="2000" dirty="0"/>
              <a:t>Children’s Act 1989</a:t>
            </a:r>
          </a:p>
          <a:p>
            <a:pPr algn="ctr">
              <a:lnSpc>
                <a:spcPct val="90000"/>
              </a:lnSpc>
              <a:spcAft>
                <a:spcPts val="600"/>
              </a:spcAft>
            </a:pPr>
            <a:r>
              <a:rPr lang="en-US" sz="2000" dirty="0"/>
              <a:t> – Section 105 </a:t>
            </a:r>
          </a:p>
        </p:txBody>
      </p:sp>
      <p:pic>
        <p:nvPicPr>
          <p:cNvPr id="6146" name="Picture 2" descr="All Children Develop at Their Own Pace – Even an Educator's Child |  Children's Services Council of Broward County">
            <a:extLst>
              <a:ext uri="{FF2B5EF4-FFF2-40B4-BE49-F238E27FC236}">
                <a16:creationId xmlns:a16="http://schemas.microsoft.com/office/drawing/2014/main" id="{4D1BC07A-6B05-224E-B6DA-B2AE52A4D77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621578"/>
            <a:ext cx="6019331" cy="36115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71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75763" y="2175796"/>
            <a:ext cx="4400429" cy="3323987"/>
          </a:xfrm>
          <a:prstGeom prst="rect">
            <a:avLst/>
          </a:prstGeom>
          <a:noFill/>
        </p:spPr>
        <p:txBody>
          <a:bodyPr wrap="square" rtlCol="0">
            <a:spAutoFit/>
          </a:bodyPr>
          <a:lstStyle/>
          <a:p>
            <a:pPr algn="ctr"/>
            <a:r>
              <a:rPr lang="en-GB" sz="2700" dirty="0">
                <a:latin typeface="Arial" panose="020B0604020202020204" pitchFamily="34" charset="0"/>
                <a:cs typeface="Arial" panose="020B0604020202020204" pitchFamily="34" charset="0"/>
              </a:rPr>
              <a:t>‘A person is vulnerable if, as a result of their situation or circumstances, they are unable to take care of or protect themselves from harm or exploitation…'</a:t>
            </a:r>
          </a:p>
          <a:p>
            <a:endParaRPr lang="en-GB" sz="2400" dirty="0">
              <a:latin typeface="Arial" panose="020B0604020202020204" pitchFamily="34" charset="0"/>
              <a:cs typeface="Arial" panose="020B0604020202020204" pitchFamily="34" charset="0"/>
            </a:endParaRPr>
          </a:p>
          <a:p>
            <a:pPr algn="ctr"/>
            <a:endParaRPr lang="en-GB" sz="2400" dirty="0">
              <a:solidFill>
                <a:schemeClr val="accent5">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0" y="276270"/>
            <a:ext cx="9998078" cy="553998"/>
          </a:xfrm>
          <a:prstGeom prst="rect">
            <a:avLst/>
          </a:prstGeom>
          <a:solidFill>
            <a:schemeClr val="accent6">
              <a:lumMod val="60000"/>
              <a:lumOff val="40000"/>
            </a:schemeClr>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000" b="1" dirty="0">
                <a:solidFill>
                  <a:schemeClr val="bg1"/>
                </a:solidFill>
              </a:rPr>
              <a:t>When is a person ‘vulnerable’? – Police</a:t>
            </a:r>
          </a:p>
        </p:txBody>
      </p:sp>
      <p:pic>
        <p:nvPicPr>
          <p:cNvPr id="7170" name="Picture 2" descr="Etymology: Vulnerable | lifeoverlunch">
            <a:extLst>
              <a:ext uri="{FF2B5EF4-FFF2-40B4-BE49-F238E27FC236}">
                <a16:creationId xmlns:a16="http://schemas.microsoft.com/office/drawing/2014/main" id="{40C43D42-532D-5445-93A7-05FFC5F3A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96371">
            <a:off x="6915810" y="23368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06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32472" y="1749527"/>
            <a:ext cx="6326714" cy="738664"/>
          </a:xfrm>
          <a:prstGeom prst="rect">
            <a:avLst/>
          </a:prstGeom>
          <a:noFill/>
        </p:spPr>
        <p:txBody>
          <a:bodyPr wrap="square" rtlCol="0">
            <a:spAutoFit/>
          </a:bodyPr>
          <a:lstStyle/>
          <a:p>
            <a:pPr algn="ctr"/>
            <a:br>
              <a:rPr lang="en-GB" sz="2100" dirty="0"/>
            </a:br>
            <a:endParaRPr lang="en-GB" sz="2100" dirty="0">
              <a:solidFill>
                <a:schemeClr val="accent5">
                  <a:lumMod val="50000"/>
                </a:schemeClr>
              </a:solidFill>
            </a:endParaRPr>
          </a:p>
        </p:txBody>
      </p:sp>
      <p:sp>
        <p:nvSpPr>
          <p:cNvPr id="6" name="Rectangle 5"/>
          <p:cNvSpPr/>
          <p:nvPr/>
        </p:nvSpPr>
        <p:spPr>
          <a:xfrm>
            <a:off x="438103" y="1749527"/>
            <a:ext cx="6480313" cy="4108817"/>
          </a:xfrm>
          <a:prstGeom prst="rect">
            <a:avLst/>
          </a:prstGeom>
        </p:spPr>
        <p:txBody>
          <a:bodyPr wrap="square">
            <a:spAutoFit/>
          </a:bodyPr>
          <a:lstStyle/>
          <a:p>
            <a:pPr algn="ctr"/>
            <a:endParaRPr lang="en-GB" b="1" dirty="0">
              <a:solidFill>
                <a:srgbClr val="000000"/>
              </a:solidFill>
              <a:latin typeface="Verdana" panose="020B0604030504040204" pitchFamily="34" charset="0"/>
            </a:endParaRPr>
          </a:p>
          <a:p>
            <a:pPr algn="ctr"/>
            <a:r>
              <a:rPr lang="en-GB" sz="2100" b="1" u="sng" dirty="0">
                <a:solidFill>
                  <a:srgbClr val="000000"/>
                </a:solidFill>
              </a:rPr>
              <a:t>Adult at Risk</a:t>
            </a:r>
          </a:p>
          <a:p>
            <a:pPr algn="ctr"/>
            <a:endParaRPr lang="en-GB" sz="2100" b="1" dirty="0">
              <a:solidFill>
                <a:srgbClr val="000000"/>
              </a:solidFill>
            </a:endParaRPr>
          </a:p>
          <a:p>
            <a:pPr algn="ctr"/>
            <a:r>
              <a:rPr lang="en-GB" sz="2100" dirty="0">
                <a:solidFill>
                  <a:srgbClr val="000000"/>
                </a:solidFill>
              </a:rPr>
              <a:t>Aged 18 years or older who:</a:t>
            </a:r>
          </a:p>
          <a:p>
            <a:pPr algn="ctr"/>
            <a:endParaRPr lang="en-GB" sz="2100" dirty="0">
              <a:solidFill>
                <a:srgbClr val="000000"/>
              </a:solidFill>
            </a:endParaRPr>
          </a:p>
          <a:p>
            <a:pPr algn="ctr"/>
            <a:r>
              <a:rPr lang="en-GB" sz="2100" dirty="0">
                <a:solidFill>
                  <a:srgbClr val="000000"/>
                </a:solidFill>
              </a:rPr>
              <a:t>Is experiencing, or is at risk of abuse or neglect</a:t>
            </a:r>
          </a:p>
          <a:p>
            <a:pPr algn="ctr"/>
            <a:r>
              <a:rPr lang="en-GB" sz="2100" dirty="0">
                <a:solidFill>
                  <a:srgbClr val="000000"/>
                </a:solidFill>
              </a:rPr>
              <a:t>Has needs for care and support (whether or not the authority is meeting any of those needs), and</a:t>
            </a:r>
          </a:p>
          <a:p>
            <a:pPr algn="ctr"/>
            <a:r>
              <a:rPr lang="en-GB" sz="2100" dirty="0">
                <a:solidFill>
                  <a:srgbClr val="000000"/>
                </a:solidFill>
              </a:rPr>
              <a:t>As a result of those needs is  unable to protect self against the abuse or neglect, or the risk of it</a:t>
            </a:r>
          </a:p>
          <a:p>
            <a:pPr algn="ctr"/>
            <a:endParaRPr lang="en-GB" b="1" u="sng" dirty="0">
              <a:solidFill>
                <a:srgbClr val="000000"/>
              </a:solidFill>
              <a:latin typeface="Verdana" panose="020B0604030504040204" pitchFamily="34" charset="0"/>
            </a:endParaRPr>
          </a:p>
          <a:p>
            <a:pPr algn="ctr"/>
            <a:endParaRPr lang="en-GB" b="1" dirty="0">
              <a:solidFill>
                <a:srgbClr val="000000"/>
              </a:solidFill>
              <a:latin typeface="Verdana" panose="020B0604030504040204" pitchFamily="34" charset="0"/>
            </a:endParaRPr>
          </a:p>
          <a:p>
            <a:pPr algn="ctr"/>
            <a:endParaRPr lang="en-GB" b="1" dirty="0">
              <a:solidFill>
                <a:srgbClr val="000000"/>
              </a:solidFill>
              <a:latin typeface="Verdana" panose="020B0604030504040204" pitchFamily="34" charset="0"/>
            </a:endParaRPr>
          </a:p>
        </p:txBody>
      </p:sp>
      <p:sp>
        <p:nvSpPr>
          <p:cNvPr id="8" name="Title 7"/>
          <p:cNvSpPr>
            <a:spLocks noGrp="1"/>
          </p:cNvSpPr>
          <p:nvPr>
            <p:ph type="title"/>
          </p:nvPr>
        </p:nvSpPr>
        <p:spPr>
          <a:xfrm>
            <a:off x="0" y="274144"/>
            <a:ext cx="10515600" cy="738664"/>
          </a:xfrm>
          <a:solidFill>
            <a:schemeClr val="accent6">
              <a:lumMod val="60000"/>
              <a:lumOff val="40000"/>
            </a:schemeClr>
          </a:solidFill>
        </p:spPr>
        <p:txBody>
          <a:bodyPr>
            <a:normAutofit/>
          </a:bodyPr>
          <a:lstStyle/>
          <a:p>
            <a:r>
              <a:rPr lang="en-GB" b="1" dirty="0">
                <a:solidFill>
                  <a:schemeClr val="bg1"/>
                </a:solidFill>
              </a:rPr>
              <a:t>Social Services and Wellbeing Act 2014</a:t>
            </a:r>
          </a:p>
        </p:txBody>
      </p:sp>
      <p:pic>
        <p:nvPicPr>
          <p:cNvPr id="8194" name="Picture 2" descr="Safeguarding Adults">
            <a:extLst>
              <a:ext uri="{FF2B5EF4-FFF2-40B4-BE49-F238E27FC236}">
                <a16:creationId xmlns:a16="http://schemas.microsoft.com/office/drawing/2014/main" id="{3F0FF0AF-93A9-2442-AB44-B04990039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77560">
            <a:off x="7608186" y="2232496"/>
            <a:ext cx="33020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584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64945"/>
            <a:ext cx="7670132" cy="507831"/>
          </a:xfrm>
          <a:prstGeom prst="rect">
            <a:avLst/>
          </a:prstGeom>
          <a:solidFill>
            <a:srgbClr val="002060"/>
          </a:solidFill>
        </p:spPr>
        <p:txBody>
          <a:bodyPr wrap="square" rtlCol="0">
            <a:spAutoFit/>
          </a:bodyPr>
          <a:lstStyle/>
          <a:p>
            <a:r>
              <a:rPr lang="en-GB" sz="2700" b="1" dirty="0">
                <a:solidFill>
                  <a:schemeClr val="bg1"/>
                </a:solidFill>
              </a:rPr>
              <a:t>APC Approach - Arriving at the scene</a:t>
            </a:r>
          </a:p>
        </p:txBody>
      </p:sp>
      <p:graphicFrame>
        <p:nvGraphicFramePr>
          <p:cNvPr id="3" name="Diagram 2"/>
          <p:cNvGraphicFramePr/>
          <p:nvPr/>
        </p:nvGraphicFramePr>
        <p:xfrm>
          <a:off x="1021497" y="1192864"/>
          <a:ext cx="9294480" cy="4860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042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4118"/>
            <a:ext cx="7945244" cy="507831"/>
          </a:xfrm>
          <a:prstGeom prst="rect">
            <a:avLst/>
          </a:prstGeom>
          <a:solidFill>
            <a:schemeClr val="accent1">
              <a:lumMod val="60000"/>
              <a:lumOff val="40000"/>
            </a:schemeClr>
          </a:solidFill>
        </p:spPr>
        <p:txBody>
          <a:bodyPr wrap="square" rtlCol="0">
            <a:spAutoFit/>
          </a:bodyPr>
          <a:lstStyle/>
          <a:p>
            <a:r>
              <a:rPr lang="en-GB" sz="2700" b="1" dirty="0">
                <a:solidFill>
                  <a:schemeClr val="bg1"/>
                </a:solidFill>
              </a:rPr>
              <a:t>Discuss: What is a Criminal Investigation?</a:t>
            </a:r>
          </a:p>
        </p:txBody>
      </p:sp>
      <p:sp>
        <p:nvSpPr>
          <p:cNvPr id="7" name="TextBox 6">
            <a:extLst>
              <a:ext uri="{FF2B5EF4-FFF2-40B4-BE49-F238E27FC236}">
                <a16:creationId xmlns:a16="http://schemas.microsoft.com/office/drawing/2014/main" id="{BA445CB3-D053-2E46-8F07-5C755C6A7CDD}"/>
              </a:ext>
            </a:extLst>
          </p:cNvPr>
          <p:cNvSpPr txBox="1"/>
          <p:nvPr/>
        </p:nvSpPr>
        <p:spPr>
          <a:xfrm>
            <a:off x="334850" y="1875849"/>
            <a:ext cx="5950039" cy="2677656"/>
          </a:xfrm>
          <a:prstGeom prst="rect">
            <a:avLst/>
          </a:prstGeom>
          <a:noFill/>
        </p:spPr>
        <p:txBody>
          <a:bodyPr wrap="square">
            <a:spAutoFit/>
          </a:bodyPr>
          <a:lstStyle/>
          <a:p>
            <a:pPr lvl="0" algn="ctr"/>
            <a:r>
              <a:rPr lang="en-US" sz="2800" dirty="0">
                <a:solidFill>
                  <a:schemeClr val="tx1"/>
                </a:solidFill>
              </a:rPr>
              <a:t>The Criminal Procedure &amp; Investigations Act 1996 is a piece of statutory legislation in the UK that regulates the procedures of investigation &amp; prosecution of criminal offences</a:t>
            </a:r>
          </a:p>
        </p:txBody>
      </p:sp>
      <p:pic>
        <p:nvPicPr>
          <p:cNvPr id="10242" name="Picture 2" descr="The Criminal Procedure and Investigations Act 1996: A Practitioner's Guide:  Amazon.co.uk: Card, Richard, Ward, Richard: 9780853083795: Books">
            <a:extLst>
              <a:ext uri="{FF2B5EF4-FFF2-40B4-BE49-F238E27FC236}">
                <a16:creationId xmlns:a16="http://schemas.microsoft.com/office/drawing/2014/main" id="{7CD01855-4F1F-5244-B885-34E0430C3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246522">
            <a:off x="8023538" y="1769408"/>
            <a:ext cx="2866355" cy="43073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67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2358"/>
            <a:ext cx="7978698" cy="707886"/>
          </a:xfrm>
          <a:prstGeom prst="rect">
            <a:avLst/>
          </a:prstGeom>
          <a:solidFill>
            <a:schemeClr val="accent1">
              <a:lumMod val="60000"/>
              <a:lumOff val="40000"/>
            </a:schemeClr>
          </a:solidFill>
        </p:spPr>
        <p:txBody>
          <a:bodyPr wrap="square" rtlCol="0">
            <a:spAutoFit/>
          </a:bodyPr>
          <a:lstStyle/>
          <a:p>
            <a:r>
              <a:rPr lang="en-GB" sz="4000" b="1" dirty="0">
                <a:solidFill>
                  <a:schemeClr val="bg1"/>
                </a:solidFill>
              </a:rPr>
              <a:t>Methods of Investigation</a:t>
            </a:r>
          </a:p>
        </p:txBody>
      </p:sp>
      <p:graphicFrame>
        <p:nvGraphicFramePr>
          <p:cNvPr id="8" name="Diagram 7"/>
          <p:cNvGraphicFramePr/>
          <p:nvPr/>
        </p:nvGraphicFramePr>
        <p:xfrm>
          <a:off x="115909" y="2531186"/>
          <a:ext cx="8693239" cy="4082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FD012F-A1C4-9E4E-893B-62AAD13091FB}"/>
              </a:ext>
            </a:extLst>
          </p:cNvPr>
          <p:cNvSpPr txBox="1"/>
          <p:nvPr/>
        </p:nvSpPr>
        <p:spPr>
          <a:xfrm>
            <a:off x="-734096" y="1286355"/>
            <a:ext cx="8712794" cy="523220"/>
          </a:xfrm>
          <a:prstGeom prst="rect">
            <a:avLst/>
          </a:prstGeom>
          <a:noFill/>
        </p:spPr>
        <p:txBody>
          <a:bodyPr wrap="square">
            <a:spAutoFit/>
          </a:bodyPr>
          <a:lstStyle/>
          <a:p>
            <a:pPr algn="ctr"/>
            <a:r>
              <a:rPr lang="en-GB" sz="2800" dirty="0">
                <a:solidFill>
                  <a:schemeClr val="tx1"/>
                </a:solidFill>
              </a:rPr>
              <a:t>There are </a:t>
            </a:r>
            <a:r>
              <a:rPr lang="en-GB" sz="2800" b="1" i="1" dirty="0">
                <a:solidFill>
                  <a:schemeClr val="accent1"/>
                </a:solidFill>
              </a:rPr>
              <a:t>two methods </a:t>
            </a:r>
            <a:r>
              <a:rPr lang="en-GB" sz="2800" dirty="0">
                <a:solidFill>
                  <a:schemeClr val="tx1"/>
                </a:solidFill>
              </a:rPr>
              <a:t>of criminal investigation:</a:t>
            </a:r>
          </a:p>
        </p:txBody>
      </p:sp>
      <p:pic>
        <p:nvPicPr>
          <p:cNvPr id="11266" name="Picture 2" descr="Police chief warns of race crisis damaging effectiveness of policing | UK  News | Sky News">
            <a:extLst>
              <a:ext uri="{FF2B5EF4-FFF2-40B4-BE49-F238E27FC236}">
                <a16:creationId xmlns:a16="http://schemas.microsoft.com/office/drawing/2014/main" id="{36F95E18-B6C4-244A-AB21-54F06E4FB8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10729" y="2694367"/>
            <a:ext cx="2623688" cy="146926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Police Intelligence Professional Certificate - Bay River College">
            <a:extLst>
              <a:ext uri="{FF2B5EF4-FFF2-40B4-BE49-F238E27FC236}">
                <a16:creationId xmlns:a16="http://schemas.microsoft.com/office/drawing/2014/main" id="{62D046EC-A33A-3F46-9437-1E51E0D077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10729" y="4302414"/>
            <a:ext cx="2623688" cy="2008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A2A7C839-F469-4245-B5AE-A5F9EA0F78C3}"/>
                                            </p:graphicEl>
                                          </p:spTgt>
                                        </p:tgtEl>
                                        <p:attrNameLst>
                                          <p:attrName>style.visibility</p:attrName>
                                        </p:attrNameLst>
                                      </p:cBhvr>
                                      <p:to>
                                        <p:strVal val="visible"/>
                                      </p:to>
                                    </p:set>
                                    <p:animEffect transition="in" filter="fade">
                                      <p:cBhvr>
                                        <p:cTn id="7" dur="500"/>
                                        <p:tgtEl>
                                          <p:spTgt spid="8">
                                            <p:graphicEl>
                                              <a:dgm id="{A2A7C839-F469-4245-B5AE-A5F9EA0F78C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9172250-1682-D34E-843C-A35C45EBA578}"/>
                                            </p:graphicEl>
                                          </p:spTgt>
                                        </p:tgtEl>
                                        <p:attrNameLst>
                                          <p:attrName>style.visibility</p:attrName>
                                        </p:attrNameLst>
                                      </p:cBhvr>
                                      <p:to>
                                        <p:strVal val="visible"/>
                                      </p:to>
                                    </p:set>
                                    <p:animEffect transition="in" filter="fade">
                                      <p:cBhvr>
                                        <p:cTn id="10" dur="500"/>
                                        <p:tgtEl>
                                          <p:spTgt spid="8">
                                            <p:graphicEl>
                                              <a:dgm id="{99172250-1682-D34E-843C-A35C45EBA57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DE00663D-B8E5-5D4C-B904-980CF50AAE52}"/>
                                            </p:graphicEl>
                                          </p:spTgt>
                                        </p:tgtEl>
                                        <p:attrNameLst>
                                          <p:attrName>style.visibility</p:attrName>
                                        </p:attrNameLst>
                                      </p:cBhvr>
                                      <p:to>
                                        <p:strVal val="visible"/>
                                      </p:to>
                                    </p:set>
                                    <p:animEffect transition="in" filter="fade">
                                      <p:cBhvr>
                                        <p:cTn id="15" dur="500"/>
                                        <p:tgtEl>
                                          <p:spTgt spid="8">
                                            <p:graphicEl>
                                              <a:dgm id="{DE00663D-B8E5-5D4C-B904-980CF50AAE52}"/>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7BA12371-149B-D641-A8E7-7691DB87BF06}"/>
                                            </p:graphicEl>
                                          </p:spTgt>
                                        </p:tgtEl>
                                        <p:attrNameLst>
                                          <p:attrName>style.visibility</p:attrName>
                                        </p:attrNameLst>
                                      </p:cBhvr>
                                      <p:to>
                                        <p:strVal val="visible"/>
                                      </p:to>
                                    </p:set>
                                    <p:animEffect transition="in" filter="fade">
                                      <p:cBhvr>
                                        <p:cTn id="18" dur="500"/>
                                        <p:tgtEl>
                                          <p:spTgt spid="8">
                                            <p:graphicEl>
                                              <a:dgm id="{7BA12371-149B-D641-A8E7-7691DB87BF0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B850DA63-5980-FC4B-BF2B-480CCF0F2877}"/>
                                            </p:graphicEl>
                                          </p:spTgt>
                                        </p:tgtEl>
                                        <p:attrNameLst>
                                          <p:attrName>style.visibility</p:attrName>
                                        </p:attrNameLst>
                                      </p:cBhvr>
                                      <p:to>
                                        <p:strVal val="visible"/>
                                      </p:to>
                                    </p:set>
                                    <p:animEffect transition="in" filter="fade">
                                      <p:cBhvr>
                                        <p:cTn id="23" dur="500"/>
                                        <p:tgtEl>
                                          <p:spTgt spid="8">
                                            <p:graphicEl>
                                              <a:dgm id="{B850DA63-5980-FC4B-BF2B-480CCF0F287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7D1D5F92-EC8C-4748-84B4-50CBD8111AA0}"/>
                                            </p:graphicEl>
                                          </p:spTgt>
                                        </p:tgtEl>
                                        <p:attrNameLst>
                                          <p:attrName>style.visibility</p:attrName>
                                        </p:attrNameLst>
                                      </p:cBhvr>
                                      <p:to>
                                        <p:strVal val="visible"/>
                                      </p:to>
                                    </p:set>
                                    <p:animEffect transition="in" filter="fade">
                                      <p:cBhvr>
                                        <p:cTn id="26" dur="500"/>
                                        <p:tgtEl>
                                          <p:spTgt spid="8">
                                            <p:graphicEl>
                                              <a:dgm id="{7D1D5F92-EC8C-4748-84B4-50CBD8111AA0}"/>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6107052C-31C1-0C4A-8716-B60E39F09343}"/>
                                            </p:graphicEl>
                                          </p:spTgt>
                                        </p:tgtEl>
                                        <p:attrNameLst>
                                          <p:attrName>style.visibility</p:attrName>
                                        </p:attrNameLst>
                                      </p:cBhvr>
                                      <p:to>
                                        <p:strVal val="visible"/>
                                      </p:to>
                                    </p:set>
                                    <p:animEffect transition="in" filter="fade">
                                      <p:cBhvr>
                                        <p:cTn id="31" dur="500"/>
                                        <p:tgtEl>
                                          <p:spTgt spid="8">
                                            <p:graphicEl>
                                              <a:dgm id="{6107052C-31C1-0C4A-8716-B60E39F09343}"/>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95808EEA-BFF7-FA40-8B4E-5D9519848AE8}"/>
                                            </p:graphicEl>
                                          </p:spTgt>
                                        </p:tgtEl>
                                        <p:attrNameLst>
                                          <p:attrName>style.visibility</p:attrName>
                                        </p:attrNameLst>
                                      </p:cBhvr>
                                      <p:to>
                                        <p:strVal val="visible"/>
                                      </p:to>
                                    </p:set>
                                    <p:animEffect transition="in" filter="fade">
                                      <p:cBhvr>
                                        <p:cTn id="34" dur="500"/>
                                        <p:tgtEl>
                                          <p:spTgt spid="8">
                                            <p:graphicEl>
                                              <a:dgm id="{95808EEA-BFF7-FA40-8B4E-5D9519848A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1350"/>
            <a:ext cx="765208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Recap - Mobile Data Technology</a:t>
            </a:r>
          </a:p>
        </p:txBody>
      </p:sp>
      <p:graphicFrame>
        <p:nvGraphicFramePr>
          <p:cNvPr id="5" name="Diagram 4"/>
          <p:cNvGraphicFramePr/>
          <p:nvPr/>
        </p:nvGraphicFramePr>
        <p:xfrm>
          <a:off x="90152" y="1287886"/>
          <a:ext cx="8912179" cy="5454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229600" y="301350"/>
            <a:ext cx="3468365" cy="2587935"/>
          </a:xfrm>
          <a:prstGeom prst="rect">
            <a:avLst/>
          </a:prstGeom>
        </p:spPr>
      </p:pic>
    </p:spTree>
    <p:extLst>
      <p:ext uri="{BB962C8B-B14F-4D97-AF65-F5344CB8AC3E}">
        <p14:creationId xmlns:p14="http://schemas.microsoft.com/office/powerpoint/2010/main" val="111174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1FABA42-504C-374D-BC0C-0DF0FA316040}"/>
                                            </p:graphicEl>
                                          </p:spTgt>
                                        </p:tgtEl>
                                        <p:attrNameLst>
                                          <p:attrName>style.visibility</p:attrName>
                                        </p:attrNameLst>
                                      </p:cBhvr>
                                      <p:to>
                                        <p:strVal val="visible"/>
                                      </p:to>
                                    </p:set>
                                    <p:animEffect transition="in" filter="fade">
                                      <p:cBhvr>
                                        <p:cTn id="7" dur="500"/>
                                        <p:tgtEl>
                                          <p:spTgt spid="5">
                                            <p:graphicEl>
                                              <a:dgm id="{D1FABA42-504C-374D-BC0C-0DF0FA31604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07CA98-3250-5240-9DB4-F2C9BC44558A}"/>
                                            </p:graphicEl>
                                          </p:spTgt>
                                        </p:tgtEl>
                                        <p:attrNameLst>
                                          <p:attrName>style.visibility</p:attrName>
                                        </p:attrNameLst>
                                      </p:cBhvr>
                                      <p:to>
                                        <p:strVal val="visible"/>
                                      </p:to>
                                    </p:set>
                                    <p:animEffect transition="in" filter="fade">
                                      <p:cBhvr>
                                        <p:cTn id="10" dur="500"/>
                                        <p:tgtEl>
                                          <p:spTgt spid="5">
                                            <p:graphicEl>
                                              <a:dgm id="{6707CA98-3250-5240-9DB4-F2C9BC44558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F78541D1-5827-0449-8E0C-D4D8F99A5E24}"/>
                                            </p:graphicEl>
                                          </p:spTgt>
                                        </p:tgtEl>
                                        <p:attrNameLst>
                                          <p:attrName>style.visibility</p:attrName>
                                        </p:attrNameLst>
                                      </p:cBhvr>
                                      <p:to>
                                        <p:strVal val="visible"/>
                                      </p:to>
                                    </p:set>
                                    <p:animEffect transition="in" filter="fade">
                                      <p:cBhvr>
                                        <p:cTn id="15" dur="500"/>
                                        <p:tgtEl>
                                          <p:spTgt spid="5">
                                            <p:graphicEl>
                                              <a:dgm id="{F78541D1-5827-0449-8E0C-D4D8F99A5E2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2C103EE3-CB28-9B4A-905A-7A4A05D1284D}"/>
                                            </p:graphicEl>
                                          </p:spTgt>
                                        </p:tgtEl>
                                        <p:attrNameLst>
                                          <p:attrName>style.visibility</p:attrName>
                                        </p:attrNameLst>
                                      </p:cBhvr>
                                      <p:to>
                                        <p:strVal val="visible"/>
                                      </p:to>
                                    </p:set>
                                    <p:animEffect transition="in" filter="fade">
                                      <p:cBhvr>
                                        <p:cTn id="18" dur="500"/>
                                        <p:tgtEl>
                                          <p:spTgt spid="5">
                                            <p:graphicEl>
                                              <a:dgm id="{2C103EE3-CB28-9B4A-905A-7A4A05D1284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988E9945-6C7D-A841-81E6-98325EDCD436}"/>
                                            </p:graphicEl>
                                          </p:spTgt>
                                        </p:tgtEl>
                                        <p:attrNameLst>
                                          <p:attrName>style.visibility</p:attrName>
                                        </p:attrNameLst>
                                      </p:cBhvr>
                                      <p:to>
                                        <p:strVal val="visible"/>
                                      </p:to>
                                    </p:set>
                                    <p:animEffect transition="in" filter="fade">
                                      <p:cBhvr>
                                        <p:cTn id="23" dur="500"/>
                                        <p:tgtEl>
                                          <p:spTgt spid="5">
                                            <p:graphicEl>
                                              <a:dgm id="{988E9945-6C7D-A841-81E6-98325EDCD436}"/>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67EBFDCE-FB15-064E-AB19-4A902B2488C6}"/>
                                            </p:graphicEl>
                                          </p:spTgt>
                                        </p:tgtEl>
                                        <p:attrNameLst>
                                          <p:attrName>style.visibility</p:attrName>
                                        </p:attrNameLst>
                                      </p:cBhvr>
                                      <p:to>
                                        <p:strVal val="visible"/>
                                      </p:to>
                                    </p:set>
                                    <p:animEffect transition="in" filter="fade">
                                      <p:cBhvr>
                                        <p:cTn id="26" dur="500"/>
                                        <p:tgtEl>
                                          <p:spTgt spid="5">
                                            <p:graphicEl>
                                              <a:dgm id="{67EBFDCE-FB15-064E-AB19-4A902B2488C6}"/>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BDC46C4C-6882-AB4E-8884-3F048669B802}"/>
                                            </p:graphicEl>
                                          </p:spTgt>
                                        </p:tgtEl>
                                        <p:attrNameLst>
                                          <p:attrName>style.visibility</p:attrName>
                                        </p:attrNameLst>
                                      </p:cBhvr>
                                      <p:to>
                                        <p:strVal val="visible"/>
                                      </p:to>
                                    </p:set>
                                    <p:animEffect transition="in" filter="fade">
                                      <p:cBhvr>
                                        <p:cTn id="31" dur="500"/>
                                        <p:tgtEl>
                                          <p:spTgt spid="5">
                                            <p:graphicEl>
                                              <a:dgm id="{BDC46C4C-6882-AB4E-8884-3F048669B802}"/>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C1E93063-9EA1-1B44-B51D-DC6DAF8842A8}"/>
                                            </p:graphicEl>
                                          </p:spTgt>
                                        </p:tgtEl>
                                        <p:attrNameLst>
                                          <p:attrName>style.visibility</p:attrName>
                                        </p:attrNameLst>
                                      </p:cBhvr>
                                      <p:to>
                                        <p:strVal val="visible"/>
                                      </p:to>
                                    </p:set>
                                    <p:animEffect transition="in" filter="fade">
                                      <p:cBhvr>
                                        <p:cTn id="34" dur="500"/>
                                        <p:tgtEl>
                                          <p:spTgt spid="5">
                                            <p:graphicEl>
                                              <a:dgm id="{C1E93063-9EA1-1B44-B51D-DC6DAF8842A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8CCE898D-3A8A-E04D-A346-2D47FAE9CED8}"/>
                                            </p:graphicEl>
                                          </p:spTgt>
                                        </p:tgtEl>
                                        <p:attrNameLst>
                                          <p:attrName>style.visibility</p:attrName>
                                        </p:attrNameLst>
                                      </p:cBhvr>
                                      <p:to>
                                        <p:strVal val="visible"/>
                                      </p:to>
                                    </p:set>
                                    <p:animEffect transition="in" filter="fade">
                                      <p:cBhvr>
                                        <p:cTn id="39" dur="500"/>
                                        <p:tgtEl>
                                          <p:spTgt spid="5">
                                            <p:graphicEl>
                                              <a:dgm id="{8CCE898D-3A8A-E04D-A346-2D47FAE9CED8}"/>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2179CCAE-7AC5-7047-BAD5-144D32E4AB88}"/>
                                            </p:graphicEl>
                                          </p:spTgt>
                                        </p:tgtEl>
                                        <p:attrNameLst>
                                          <p:attrName>style.visibility</p:attrName>
                                        </p:attrNameLst>
                                      </p:cBhvr>
                                      <p:to>
                                        <p:strVal val="visible"/>
                                      </p:to>
                                    </p:set>
                                    <p:animEffect transition="in" filter="fade">
                                      <p:cBhvr>
                                        <p:cTn id="42" dur="500"/>
                                        <p:tgtEl>
                                          <p:spTgt spid="5">
                                            <p:graphicEl>
                                              <a:dgm id="{2179CCAE-7AC5-7047-BAD5-144D32E4AB8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0A63F0F7-7745-D344-87DE-FEB427985BE1}"/>
                                            </p:graphicEl>
                                          </p:spTgt>
                                        </p:tgtEl>
                                        <p:attrNameLst>
                                          <p:attrName>style.visibility</p:attrName>
                                        </p:attrNameLst>
                                      </p:cBhvr>
                                      <p:to>
                                        <p:strVal val="visible"/>
                                      </p:to>
                                    </p:set>
                                    <p:animEffect transition="in" filter="fade">
                                      <p:cBhvr>
                                        <p:cTn id="47" dur="500"/>
                                        <p:tgtEl>
                                          <p:spTgt spid="5">
                                            <p:graphicEl>
                                              <a:dgm id="{0A63F0F7-7745-D344-87DE-FEB427985BE1}"/>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6FAE1DD6-275E-6546-87C6-C0572C07E985}"/>
                                            </p:graphicEl>
                                          </p:spTgt>
                                        </p:tgtEl>
                                        <p:attrNameLst>
                                          <p:attrName>style.visibility</p:attrName>
                                        </p:attrNameLst>
                                      </p:cBhvr>
                                      <p:to>
                                        <p:strVal val="visible"/>
                                      </p:to>
                                    </p:set>
                                    <p:animEffect transition="in" filter="fade">
                                      <p:cBhvr>
                                        <p:cTn id="50" dur="500"/>
                                        <p:tgtEl>
                                          <p:spTgt spid="5">
                                            <p:graphicEl>
                                              <a:dgm id="{6FAE1DD6-275E-6546-87C6-C0572C07E985}"/>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graphicEl>
                                              <a:dgm id="{665E866C-88A8-1A4A-AB49-019824FEF049}"/>
                                            </p:graphicEl>
                                          </p:spTgt>
                                        </p:tgtEl>
                                        <p:attrNameLst>
                                          <p:attrName>style.visibility</p:attrName>
                                        </p:attrNameLst>
                                      </p:cBhvr>
                                      <p:to>
                                        <p:strVal val="visible"/>
                                      </p:to>
                                    </p:set>
                                    <p:animEffect transition="in" filter="fade">
                                      <p:cBhvr>
                                        <p:cTn id="55" dur="500"/>
                                        <p:tgtEl>
                                          <p:spTgt spid="5">
                                            <p:graphicEl>
                                              <a:dgm id="{665E866C-88A8-1A4A-AB49-019824FEF049}"/>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graphicEl>
                                              <a:dgm id="{27CAD0E4-BDFA-9B4A-A010-6917DD47A2F1}"/>
                                            </p:graphicEl>
                                          </p:spTgt>
                                        </p:tgtEl>
                                        <p:attrNameLst>
                                          <p:attrName>style.visibility</p:attrName>
                                        </p:attrNameLst>
                                      </p:cBhvr>
                                      <p:to>
                                        <p:strVal val="visible"/>
                                      </p:to>
                                    </p:set>
                                    <p:animEffect transition="in" filter="fade">
                                      <p:cBhvr>
                                        <p:cTn id="58" dur="500"/>
                                        <p:tgtEl>
                                          <p:spTgt spid="5">
                                            <p:graphicEl>
                                              <a:dgm id="{27CAD0E4-BDFA-9B4A-A010-6917DD47A2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79527"/>
            <a:ext cx="8097639" cy="507831"/>
          </a:xfrm>
          <a:prstGeom prst="rect">
            <a:avLst/>
          </a:prstGeom>
          <a:solidFill>
            <a:schemeClr val="accent6">
              <a:lumMod val="60000"/>
              <a:lumOff val="40000"/>
            </a:schemeClr>
          </a:solidFill>
        </p:spPr>
        <p:txBody>
          <a:bodyPr wrap="square" rtlCol="0">
            <a:spAutoFit/>
          </a:bodyPr>
          <a:lstStyle/>
          <a:p>
            <a:r>
              <a:rPr lang="en-GB" sz="2700" b="1" dirty="0">
                <a:solidFill>
                  <a:schemeClr val="bg1"/>
                </a:solidFill>
              </a:rPr>
              <a:t>Body Worn Video (BWV)</a:t>
            </a:r>
          </a:p>
        </p:txBody>
      </p:sp>
      <p:pic>
        <p:nvPicPr>
          <p:cNvPr id="5" name="Picture 4"/>
          <p:cNvPicPr>
            <a:picLocks noChangeAspect="1"/>
          </p:cNvPicPr>
          <p:nvPr/>
        </p:nvPicPr>
        <p:blipFill rotWithShape="1">
          <a:blip r:embed="rId3"/>
          <a:srcRect l="27622"/>
          <a:stretch/>
        </p:blipFill>
        <p:spPr>
          <a:xfrm>
            <a:off x="7817476" y="422969"/>
            <a:ext cx="3954127" cy="3056331"/>
          </a:xfrm>
          <a:prstGeom prst="rect">
            <a:avLst/>
          </a:prstGeom>
        </p:spPr>
      </p:pic>
      <p:graphicFrame>
        <p:nvGraphicFramePr>
          <p:cNvPr id="6" name="Diagram 5"/>
          <p:cNvGraphicFramePr/>
          <p:nvPr/>
        </p:nvGraphicFramePr>
        <p:xfrm>
          <a:off x="306077" y="3142444"/>
          <a:ext cx="6906093" cy="34726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252702D-69D9-F548-AC35-5AB82C38C69C}"/>
              </a:ext>
            </a:extLst>
          </p:cNvPr>
          <p:cNvSpPr txBox="1"/>
          <p:nvPr/>
        </p:nvSpPr>
        <p:spPr>
          <a:xfrm>
            <a:off x="0" y="1130843"/>
            <a:ext cx="7212170" cy="1477328"/>
          </a:xfrm>
          <a:prstGeom prst="rect">
            <a:avLst/>
          </a:prstGeom>
          <a:noFill/>
        </p:spPr>
        <p:txBody>
          <a:bodyPr wrap="square">
            <a:spAutoFit/>
          </a:bodyPr>
          <a:lstStyle/>
          <a:p>
            <a:r>
              <a:rPr lang="en-GB" dirty="0">
                <a:solidFill>
                  <a:schemeClr val="tx1"/>
                </a:solidFill>
              </a:rPr>
              <a:t>Officers should also be prepared to gather evidence as soon as they arrive at the scene. </a:t>
            </a:r>
          </a:p>
          <a:p>
            <a:br>
              <a:rPr lang="en-GB" dirty="0">
                <a:solidFill>
                  <a:schemeClr val="tx1"/>
                </a:solidFill>
              </a:rPr>
            </a:br>
            <a:r>
              <a:rPr lang="en-GB" dirty="0">
                <a:solidFill>
                  <a:schemeClr val="tx1"/>
                </a:solidFill>
              </a:rPr>
              <a:t>BWV recordings can provide excellent evidence particularly in criminal proceedings as they:</a:t>
            </a:r>
          </a:p>
        </p:txBody>
      </p:sp>
      <p:pic>
        <p:nvPicPr>
          <p:cNvPr id="12290" name="Picture 2" descr="Police body worn cameras raise security and privacy concerns | Open Rights  Group">
            <a:extLst>
              <a:ext uri="{FF2B5EF4-FFF2-40B4-BE49-F238E27FC236}">
                <a16:creationId xmlns:a16="http://schemas.microsoft.com/office/drawing/2014/main" id="{53623B10-544D-0042-B75A-4336037BFD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7475" y="3549684"/>
            <a:ext cx="3954127" cy="3056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71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2026AED-2E55-4EF5-8325-5CB899648520}"/>
                                            </p:graphicEl>
                                          </p:spTgt>
                                        </p:tgtEl>
                                        <p:attrNameLst>
                                          <p:attrName>style.visibility</p:attrName>
                                        </p:attrNameLst>
                                      </p:cBhvr>
                                      <p:to>
                                        <p:strVal val="visible"/>
                                      </p:to>
                                    </p:set>
                                    <p:animEffect transition="in" filter="fade">
                                      <p:cBhvr>
                                        <p:cTn id="7" dur="500"/>
                                        <p:tgtEl>
                                          <p:spTgt spid="6">
                                            <p:graphicEl>
                                              <a:dgm id="{C2026AED-2E55-4EF5-8325-5CB8996485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90DF20A-5D76-4225-AF50-5BD8A10D1E48}"/>
                                            </p:graphicEl>
                                          </p:spTgt>
                                        </p:tgtEl>
                                        <p:attrNameLst>
                                          <p:attrName>style.visibility</p:attrName>
                                        </p:attrNameLst>
                                      </p:cBhvr>
                                      <p:to>
                                        <p:strVal val="visible"/>
                                      </p:to>
                                    </p:set>
                                    <p:animEffect transition="in" filter="fade">
                                      <p:cBhvr>
                                        <p:cTn id="12" dur="500"/>
                                        <p:tgtEl>
                                          <p:spTgt spid="6">
                                            <p:graphicEl>
                                              <a:dgm id="{290DF20A-5D76-4225-AF50-5BD8A10D1E4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116BB7C-6A2F-4701-835A-971FC9C008CE}"/>
                                            </p:graphicEl>
                                          </p:spTgt>
                                        </p:tgtEl>
                                        <p:attrNameLst>
                                          <p:attrName>style.visibility</p:attrName>
                                        </p:attrNameLst>
                                      </p:cBhvr>
                                      <p:to>
                                        <p:strVal val="visible"/>
                                      </p:to>
                                    </p:set>
                                    <p:animEffect transition="in" filter="fade">
                                      <p:cBhvr>
                                        <p:cTn id="17" dur="500"/>
                                        <p:tgtEl>
                                          <p:spTgt spid="6">
                                            <p:graphicEl>
                                              <a:dgm id="{4116BB7C-6A2F-4701-835A-971FC9C008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BC5AAEF-4E33-4998-8C1B-62767EC7A760}"/>
                                            </p:graphicEl>
                                          </p:spTgt>
                                        </p:tgtEl>
                                        <p:attrNameLst>
                                          <p:attrName>style.visibility</p:attrName>
                                        </p:attrNameLst>
                                      </p:cBhvr>
                                      <p:to>
                                        <p:strVal val="visible"/>
                                      </p:to>
                                    </p:set>
                                    <p:animEffect transition="in" filter="fade">
                                      <p:cBhvr>
                                        <p:cTn id="22" dur="500"/>
                                        <p:tgtEl>
                                          <p:spTgt spid="6">
                                            <p:graphicEl>
                                              <a:dgm id="{1BC5AAEF-4E33-4998-8C1B-62767EC7A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CB5C5D90-9F6C-F746-BD34-570F2A6F44D7}"/>
              </a:ext>
            </a:extLst>
          </p:cNvPr>
          <p:cNvSpPr/>
          <p:nvPr/>
        </p:nvSpPr>
        <p:spPr>
          <a:xfrm>
            <a:off x="115910" y="437882"/>
            <a:ext cx="7495504" cy="991673"/>
          </a:xfrm>
          <a:prstGeom prst="homePlat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B3A8036-F3B6-3D47-99FD-8D59B6858773}"/>
              </a:ext>
            </a:extLst>
          </p:cNvPr>
          <p:cNvSpPr txBox="1"/>
          <p:nvPr/>
        </p:nvSpPr>
        <p:spPr>
          <a:xfrm>
            <a:off x="115910" y="1886659"/>
            <a:ext cx="6102626" cy="4801314"/>
          </a:xfrm>
          <a:prstGeom prst="rect">
            <a:avLst/>
          </a:prstGeom>
          <a:noFill/>
        </p:spPr>
        <p:txBody>
          <a:bodyPr wrap="square">
            <a:spAutoFit/>
          </a:bodyPr>
          <a:lstStyle/>
          <a:p>
            <a:pPr algn="l"/>
            <a:r>
              <a:rPr lang="en-GB" b="0" i="0" dirty="0">
                <a:solidFill>
                  <a:srgbClr val="333333"/>
                </a:solidFill>
                <a:effectLst/>
                <a:latin typeface="Arial" panose="020B0604020202020204" pitchFamily="34" charset="0"/>
              </a:rPr>
              <a:t>Automated systems that gather and collate information for purposes unconnected with criminal investigation, but can be accessed by investigators. </a:t>
            </a:r>
            <a:br>
              <a:rPr lang="en-GB" b="0" i="0" dirty="0">
                <a:solidFill>
                  <a:srgbClr val="333333"/>
                </a:solidFill>
                <a:effectLst/>
                <a:latin typeface="Arial" panose="020B0604020202020204" pitchFamily="34" charset="0"/>
              </a:rPr>
            </a:b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Examples include: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inancial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CCTV</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O</a:t>
            </a:r>
            <a:r>
              <a:rPr lang="en-GB" b="0" i="0" dirty="0">
                <a:solidFill>
                  <a:srgbClr val="333333"/>
                </a:solidFill>
                <a:effectLst/>
                <a:latin typeface="Arial" panose="020B0604020202020204" pitchFamily="34" charset="0"/>
              </a:rPr>
              <a:t>ther digital images</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omputer-based electronic evidence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T</a:t>
            </a:r>
            <a:r>
              <a:rPr lang="en-GB" b="0" i="0" dirty="0">
                <a:solidFill>
                  <a:srgbClr val="333333"/>
                </a:solidFill>
                <a:effectLst/>
                <a:latin typeface="Arial" panose="020B0604020202020204" pitchFamily="34" charset="0"/>
              </a:rPr>
              <a:t>elecommunications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ustomer information, including subscriber information.</a:t>
            </a:r>
          </a:p>
        </p:txBody>
      </p:sp>
      <p:sp>
        <p:nvSpPr>
          <p:cNvPr id="5" name="TextBox 4">
            <a:extLst>
              <a:ext uri="{FF2B5EF4-FFF2-40B4-BE49-F238E27FC236}">
                <a16:creationId xmlns:a16="http://schemas.microsoft.com/office/drawing/2014/main" id="{042F6DC4-24E3-CD49-AAF9-AC12CABA8F44}"/>
              </a:ext>
            </a:extLst>
          </p:cNvPr>
          <p:cNvSpPr txBox="1"/>
          <p:nvPr/>
        </p:nvSpPr>
        <p:spPr>
          <a:xfrm>
            <a:off x="344509" y="529073"/>
            <a:ext cx="7099480" cy="707886"/>
          </a:xfrm>
          <a:prstGeom prst="rect">
            <a:avLst/>
          </a:prstGeom>
          <a:noFill/>
        </p:spPr>
        <p:txBody>
          <a:bodyPr wrap="square">
            <a:spAutoFit/>
          </a:bodyPr>
          <a:lstStyle/>
          <a:p>
            <a:pPr algn="l"/>
            <a:r>
              <a:rPr lang="en-GB" sz="4000" b="1" i="0" dirty="0">
                <a:effectLst/>
                <a:latin typeface="Helvetica Neue" panose="02000503000000020004" pitchFamily="2" charset="0"/>
              </a:rPr>
              <a:t>Passive </a:t>
            </a:r>
            <a:r>
              <a:rPr lang="en-GB" sz="4000" b="1" dirty="0">
                <a:latin typeface="Helvetica Neue" panose="02000503000000020004" pitchFamily="2" charset="0"/>
              </a:rPr>
              <a:t>D</a:t>
            </a:r>
            <a:r>
              <a:rPr lang="en-GB" sz="4000" b="1" i="0" dirty="0">
                <a:effectLst/>
                <a:latin typeface="Helvetica Neue" panose="02000503000000020004" pitchFamily="2" charset="0"/>
              </a:rPr>
              <a:t>ata </a:t>
            </a:r>
            <a:r>
              <a:rPr lang="en-GB" sz="4000" b="1" dirty="0">
                <a:latin typeface="Helvetica Neue" panose="02000503000000020004" pitchFamily="2" charset="0"/>
              </a:rPr>
              <a:t>G</a:t>
            </a:r>
            <a:r>
              <a:rPr lang="en-GB" sz="4000" b="1" i="0" dirty="0">
                <a:effectLst/>
                <a:latin typeface="Helvetica Neue" panose="02000503000000020004" pitchFamily="2" charset="0"/>
              </a:rPr>
              <a:t>enerators</a:t>
            </a:r>
          </a:p>
        </p:txBody>
      </p:sp>
      <p:pic>
        <p:nvPicPr>
          <p:cNvPr id="14338" name="Picture 2" descr="cctv-road | insurethebox">
            <a:extLst>
              <a:ext uri="{FF2B5EF4-FFF2-40B4-BE49-F238E27FC236}">
                <a16:creationId xmlns:a16="http://schemas.microsoft.com/office/drawing/2014/main" id="{459C8873-2223-6343-A00F-E97FDA491E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1313" y="529073"/>
            <a:ext cx="34036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Telecommunications: The pivotal avenue for communication and transmission -  ELE Times">
            <a:extLst>
              <a:ext uri="{FF2B5EF4-FFF2-40B4-BE49-F238E27FC236}">
                <a16:creationId xmlns:a16="http://schemas.microsoft.com/office/drawing/2014/main" id="{687810DB-2CDD-A548-AE6A-A58E24F99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713" y="3700906"/>
            <a:ext cx="4013200" cy="2387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0233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C55C3-948D-324E-BB46-FEC293AC0989}"/>
              </a:ext>
            </a:extLst>
          </p:cNvPr>
          <p:cNvSpPr txBox="1"/>
          <p:nvPr/>
        </p:nvSpPr>
        <p:spPr>
          <a:xfrm>
            <a:off x="329110" y="692764"/>
            <a:ext cx="4397435" cy="6001643"/>
          </a:xfrm>
          <a:prstGeom prst="rect">
            <a:avLst/>
          </a:prstGeom>
          <a:solidFill>
            <a:schemeClr val="bg1"/>
          </a:solidFill>
        </p:spPr>
        <p:txBody>
          <a:bodyPr wrap="square">
            <a:spAutoFit/>
          </a:bodyPr>
          <a:lstStyle/>
          <a:p>
            <a:pPr algn="l"/>
            <a:r>
              <a:rPr lang="en-GB" sz="9600" b="1" i="0" dirty="0">
                <a:effectLst/>
                <a:latin typeface="Helvetica Neue" panose="02000503000000020004" pitchFamily="2" charset="0"/>
              </a:rPr>
              <a:t>CCTV</a:t>
            </a:r>
          </a:p>
          <a:p>
            <a:pPr algn="l"/>
            <a:endParaRPr lang="en-GB" sz="3600" b="1" i="0" dirty="0">
              <a:solidFill>
                <a:srgbClr val="282560"/>
              </a:solidFill>
              <a:effectLst/>
              <a:latin typeface="Helvetica Neue" panose="02000503000000020004" pitchFamily="2"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Provide compelling evidence</a:t>
            </a: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I</a:t>
            </a:r>
            <a:r>
              <a:rPr lang="en-GB" b="0" i="0" dirty="0">
                <a:solidFill>
                  <a:srgbClr val="333333"/>
                </a:solidFill>
                <a:effectLst/>
                <a:latin typeface="Arial" panose="020B0604020202020204" pitchFamily="34" charset="0"/>
              </a:rPr>
              <a:t>nvestigators should consider it in every investigation</a:t>
            </a:r>
            <a:endParaRPr lang="en-GB" dirty="0">
              <a:solidFill>
                <a:srgbClr val="333333"/>
              </a:solidFill>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rimarily used for corroborating what is already known or suspected in volume crime incidents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owerful tool for triggering further investigative opportunities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N</a:t>
            </a:r>
            <a:r>
              <a:rPr lang="en-GB" b="0" i="0" dirty="0">
                <a:solidFill>
                  <a:srgbClr val="333333"/>
                </a:solidFill>
                <a:effectLst/>
                <a:latin typeface="Arial" panose="020B0604020202020204" pitchFamily="34" charset="0"/>
              </a:rPr>
              <a:t>umber of immediate benefits and outcomes.</a:t>
            </a:r>
          </a:p>
        </p:txBody>
      </p:sp>
      <p:pic>
        <p:nvPicPr>
          <p:cNvPr id="5" name="Picture 4">
            <a:extLst>
              <a:ext uri="{FF2B5EF4-FFF2-40B4-BE49-F238E27FC236}">
                <a16:creationId xmlns:a16="http://schemas.microsoft.com/office/drawing/2014/main" id="{9D68CF18-C275-CC4D-9B35-251A4EFBB089}"/>
              </a:ext>
            </a:extLst>
          </p:cNvPr>
          <p:cNvPicPr>
            <a:picLocks noChangeAspect="1"/>
          </p:cNvPicPr>
          <p:nvPr/>
        </p:nvPicPr>
        <p:blipFill>
          <a:blip r:embed="rId3"/>
          <a:stretch>
            <a:fillRect/>
          </a:stretch>
        </p:blipFill>
        <p:spPr>
          <a:xfrm>
            <a:off x="5042990" y="2512865"/>
            <a:ext cx="6819900" cy="4127500"/>
          </a:xfrm>
          <a:prstGeom prst="rect">
            <a:avLst/>
          </a:prstGeom>
        </p:spPr>
      </p:pic>
      <p:pic>
        <p:nvPicPr>
          <p:cNvPr id="15362" name="Picture 2" descr="CCTV Systems - CIA Alarms">
            <a:extLst>
              <a:ext uri="{FF2B5EF4-FFF2-40B4-BE49-F238E27FC236}">
                <a16:creationId xmlns:a16="http://schemas.microsoft.com/office/drawing/2014/main" id="{C6A1C661-D6EF-8440-ADF2-1B111BC2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9437" y="0"/>
            <a:ext cx="5752563" cy="2281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414D5-5C73-8E46-87A5-E4776572C0B5}"/>
              </a:ext>
            </a:extLst>
          </p:cNvPr>
          <p:cNvSpPr txBox="1"/>
          <p:nvPr/>
        </p:nvSpPr>
        <p:spPr>
          <a:xfrm>
            <a:off x="8796270" y="5602310"/>
            <a:ext cx="267880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9656777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9559" y="856180"/>
            <a:ext cx="5008885"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dirty="0">
                <a:latin typeface="+mj-lt"/>
                <a:ea typeface="+mj-ea"/>
                <a:cs typeface="+mj-cs"/>
              </a:rPr>
              <a:t>Automatic Number Plate Recognition: ANPR</a:t>
            </a:r>
          </a:p>
        </p:txBody>
      </p:sp>
      <p:sp>
        <p:nvSpPr>
          <p:cNvPr id="3" name="TextBox 2"/>
          <p:cNvSpPr txBox="1"/>
          <p:nvPr/>
        </p:nvSpPr>
        <p:spPr>
          <a:xfrm>
            <a:off x="590719" y="2330505"/>
            <a:ext cx="4559425" cy="3979585"/>
          </a:xfrm>
          <a:prstGeom prst="rect">
            <a:avLst/>
          </a:prstGeom>
        </p:spPr>
        <p:txBody>
          <a:bodyPr vert="horz" lIns="91440" tIns="45720" rIns="91440" bIns="45720" rtlCol="0" anchor="ctr">
            <a:normAutofit/>
          </a:bodyPr>
          <a:lstStyle/>
          <a:p>
            <a:pPr marL="214313" indent="-228600">
              <a:lnSpc>
                <a:spcPct val="90000"/>
              </a:lnSpc>
              <a:spcAft>
                <a:spcPts val="600"/>
              </a:spcAft>
              <a:buFont typeface="Arial" panose="020B0604020202020204" pitchFamily="34" charset="0"/>
              <a:buChar char="•"/>
              <a:defRPr/>
            </a:pPr>
            <a:r>
              <a:rPr lang="en-US" sz="2000" dirty="0"/>
              <a:t>Used to help detect, deter and disrupt criminality at a local, force, regional and national level</a:t>
            </a:r>
          </a:p>
          <a:p>
            <a:pPr>
              <a:lnSpc>
                <a:spcPct val="90000"/>
              </a:lnSpc>
              <a:spcAft>
                <a:spcPts val="600"/>
              </a:spcAft>
              <a:defRPr/>
            </a:pPr>
            <a:br>
              <a:rPr lang="en-US" sz="2000" dirty="0"/>
            </a:br>
            <a:endParaRPr lang="en-US" sz="2000" dirty="0"/>
          </a:p>
          <a:p>
            <a:pPr marL="214313" indent="-228600">
              <a:lnSpc>
                <a:spcPct val="90000"/>
              </a:lnSpc>
              <a:spcAft>
                <a:spcPts val="600"/>
              </a:spcAft>
              <a:buFont typeface="Arial" panose="020B0604020202020204" pitchFamily="34" charset="0"/>
              <a:buChar char="•"/>
              <a:defRPr/>
            </a:pPr>
            <a:r>
              <a:rPr lang="en-US" sz="2000" dirty="0"/>
              <a:t>ANPR provides lines of enquiry and evidence in the investigation of crime </a:t>
            </a:r>
          </a:p>
          <a:p>
            <a:pPr marL="214313" indent="-228600">
              <a:lnSpc>
                <a:spcPct val="90000"/>
              </a:lnSpc>
              <a:spcAft>
                <a:spcPts val="600"/>
              </a:spcAft>
              <a:buFont typeface="Arial" panose="020B0604020202020204" pitchFamily="34" charset="0"/>
              <a:buChar char="•"/>
              <a:defRPr/>
            </a:pPr>
            <a:endParaRPr lang="en-US" sz="2000" dirty="0"/>
          </a:p>
        </p:txBody>
      </p:sp>
      <p:pic>
        <p:nvPicPr>
          <p:cNvPr id="16388" name="Picture 4" descr="Stroud group ensures ANPR cameras catch dangerous drivers | Stroud News and  Journal">
            <a:extLst>
              <a:ext uri="{FF2B5EF4-FFF2-40B4-BE49-F238E27FC236}">
                <a16:creationId xmlns:a16="http://schemas.microsoft.com/office/drawing/2014/main" id="{69FF8804-1505-B645-95C9-BFDABF3B46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353" r="-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285338" y="1203472"/>
            <a:ext cx="10003521" cy="1601323"/>
          </a:xfrm>
          <a:prstGeom prst="rect">
            <a:avLst/>
          </a:prstGeom>
        </p:spPr>
        <p:txBody>
          <a:bodyPr vert="horz" lIns="0" tIns="34290" rIns="0" bIns="3429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68580" indent="-68580" algn="ctr" defTabSz="685800">
              <a:lnSpc>
                <a:spcPct val="150000"/>
              </a:lnSpc>
              <a:spcBef>
                <a:spcPts val="900"/>
              </a:spcBef>
              <a:spcAft>
                <a:spcPts val="150"/>
              </a:spcAft>
              <a:buClr>
                <a:srgbClr val="E48312"/>
              </a:buClr>
              <a:defRPr/>
            </a:pPr>
            <a:r>
              <a:rPr lang="en-GB" dirty="0">
                <a:solidFill>
                  <a:schemeClr val="tx1"/>
                </a:solidFill>
                <a:latin typeface="Calibri" panose="020F0502020204030204"/>
              </a:rPr>
              <a:t>In brief, as a vehicle passes an ANPR camera, its registration number is read and instantly checked against database records of vehicles of interest.</a:t>
            </a:r>
          </a:p>
          <a:p>
            <a:pPr marL="68580" indent="-68580" algn="ctr" defTabSz="685800">
              <a:lnSpc>
                <a:spcPct val="150000"/>
              </a:lnSpc>
              <a:spcBef>
                <a:spcPts val="900"/>
              </a:spcBef>
              <a:spcAft>
                <a:spcPts val="150"/>
              </a:spcAft>
              <a:buClr>
                <a:srgbClr val="E48312"/>
              </a:buClr>
              <a:defRPr/>
            </a:pPr>
            <a:r>
              <a:rPr lang="en-GB" dirty="0">
                <a:solidFill>
                  <a:schemeClr val="tx1"/>
                </a:solidFill>
                <a:latin typeface="Calibri" panose="020F0502020204030204"/>
              </a:rPr>
              <a:t>Police officers can intercept and stop a vehicle, check it for evidence and, where necessary, make arrests…</a:t>
            </a:r>
          </a:p>
        </p:txBody>
      </p:sp>
      <p:sp>
        <p:nvSpPr>
          <p:cNvPr id="4" name="TextBox 3"/>
          <p:cNvSpPr txBox="1"/>
          <p:nvPr/>
        </p:nvSpPr>
        <p:spPr>
          <a:xfrm>
            <a:off x="2842761" y="311120"/>
            <a:ext cx="6506478" cy="646331"/>
          </a:xfrm>
          <a:prstGeom prst="rect">
            <a:avLst/>
          </a:prstGeom>
          <a:solidFill>
            <a:srgbClr val="7030A0"/>
          </a:solidFill>
        </p:spPr>
        <p:txBody>
          <a:bodyPr wrap="square" rtlCol="0">
            <a:spAutoFit/>
          </a:bodyPr>
          <a:lstStyle/>
          <a:p>
            <a:pPr algn="ctr"/>
            <a:r>
              <a:rPr lang="en-GB" sz="3600" b="1" dirty="0">
                <a:solidFill>
                  <a:schemeClr val="bg1"/>
                </a:solidFill>
              </a:rPr>
              <a:t>ANPR: How does it work?</a:t>
            </a:r>
          </a:p>
        </p:txBody>
      </p:sp>
      <p:pic>
        <p:nvPicPr>
          <p:cNvPr id="5" name="Picture 4"/>
          <p:cNvPicPr>
            <a:picLocks noChangeAspect="1"/>
          </p:cNvPicPr>
          <p:nvPr/>
        </p:nvPicPr>
        <p:blipFill>
          <a:blip r:embed="rId3"/>
          <a:stretch>
            <a:fillRect/>
          </a:stretch>
        </p:blipFill>
        <p:spPr>
          <a:xfrm>
            <a:off x="3606084" y="3537502"/>
            <a:ext cx="5537916" cy="3009378"/>
          </a:xfrm>
          <a:prstGeom prst="rect">
            <a:avLst/>
          </a:prstGeom>
        </p:spPr>
      </p:pic>
    </p:spTree>
    <p:extLst>
      <p:ext uri="{BB962C8B-B14F-4D97-AF65-F5344CB8AC3E}">
        <p14:creationId xmlns:p14="http://schemas.microsoft.com/office/powerpoint/2010/main" val="3890132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ANPR in Investigations</a:t>
            </a:r>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Complement other sources of information e.g. crime and incident data, intelligence, CCTV and DNA data</a:t>
            </a:r>
          </a:p>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Provide material which supports the overall direction of an investigation or specific lines of enquiry. </a:t>
            </a:r>
          </a:p>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Enhance an intelligence picture, identify where and when a vehicle travelled and provide enforcement opportunities. </a:t>
            </a:r>
          </a:p>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Assist in both reactive and proactive investigations, to support witness and suspect strategies, and to identifying vehicles and, potentially, persons of interest.</a:t>
            </a:r>
          </a:p>
        </p:txBody>
      </p:sp>
      <p:pic>
        <p:nvPicPr>
          <p:cNvPr id="17410" name="Picture 2" descr="ANPR camera network in the UK | startrescue.co.uk">
            <a:extLst>
              <a:ext uri="{FF2B5EF4-FFF2-40B4-BE49-F238E27FC236}">
                <a16:creationId xmlns:a16="http://schemas.microsoft.com/office/drawing/2014/main" id="{25B5C414-3684-6942-8D34-521D7B68D1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97" r="1399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0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16197" y="-128718"/>
            <a:ext cx="5754896" cy="166756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u="sng" kern="1200" dirty="0">
                <a:solidFill>
                  <a:schemeClr val="accent1">
                    <a:lumMod val="75000"/>
                  </a:schemeClr>
                </a:solidFill>
                <a:latin typeface="+mj-lt"/>
                <a:ea typeface="+mj-ea"/>
                <a:cs typeface="+mj-cs"/>
              </a:rPr>
              <a:t>Reactive Investigations</a:t>
            </a:r>
          </a:p>
        </p:txBody>
      </p:sp>
      <p:pic>
        <p:nvPicPr>
          <p:cNvPr id="5" name="Picture 4"/>
          <p:cNvPicPr>
            <a:picLocks noChangeAspect="1"/>
          </p:cNvPicPr>
          <p:nvPr/>
        </p:nvPicPr>
        <p:blipFill>
          <a:blip r:embed="rId3"/>
          <a:stretch>
            <a:fillRect/>
          </a:stretch>
        </p:blipFill>
        <p:spPr>
          <a:xfrm>
            <a:off x="1068130" y="1759591"/>
            <a:ext cx="3876165" cy="2907123"/>
          </a:xfrm>
          <a:prstGeom prst="rect">
            <a:avLst/>
          </a:prstGeom>
        </p:spPr>
      </p:pic>
      <p:sp>
        <p:nvSpPr>
          <p:cNvPr id="3" name="Content Placeholder 3"/>
          <p:cNvSpPr txBox="1">
            <a:spLocks/>
          </p:cNvSpPr>
          <p:nvPr/>
        </p:nvSpPr>
        <p:spPr>
          <a:xfrm>
            <a:off x="5596502" y="2405894"/>
            <a:ext cx="5754896" cy="3197464"/>
          </a:xfrm>
          <a:prstGeom prst="rect">
            <a:avLst/>
          </a:prstGeom>
        </p:spPr>
        <p:txBody>
          <a:bodyPr vert="horz" lIns="91440" tIns="45720" rIns="91440" bIns="45720" rtlCol="0" anchor="t">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spcBef>
                <a:spcPts val="900"/>
              </a:spcBef>
              <a:spcAft>
                <a:spcPts val="150"/>
              </a:spcAft>
              <a:buClr>
                <a:srgbClr val="E48312"/>
              </a:buClr>
              <a:buNone/>
              <a:defRPr/>
            </a:pPr>
            <a:r>
              <a:rPr lang="en-US" sz="1900" dirty="0">
                <a:solidFill>
                  <a:schemeClr val="tx1"/>
                </a:solidFill>
              </a:rPr>
              <a:t>ANPR data can be used to assist in any investigation where a vehicle is or may be involved.  It can help to:</a:t>
            </a:r>
            <a:br>
              <a:rPr lang="en-US" sz="1900" dirty="0">
                <a:solidFill>
                  <a:schemeClr val="tx1"/>
                </a:solidFill>
              </a:rPr>
            </a:br>
            <a:endParaRPr lang="en-US" sz="1900"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sz="1900" dirty="0">
                <a:solidFill>
                  <a:schemeClr val="tx1"/>
                </a:solidFill>
              </a:rPr>
              <a:t>locate lost or stolen vehicles</a:t>
            </a:r>
            <a:br>
              <a:rPr lang="en-US" sz="1900" dirty="0">
                <a:solidFill>
                  <a:schemeClr val="tx1"/>
                </a:solidFill>
              </a:rPr>
            </a:br>
            <a:r>
              <a:rPr lang="en-US" sz="1900" dirty="0">
                <a:solidFill>
                  <a:schemeClr val="tx1"/>
                </a:solidFill>
              </a:rPr>
              <a:t>		</a:t>
            </a:r>
          </a:p>
          <a:p>
            <a:pPr marL="68580" indent="-228600">
              <a:spcBef>
                <a:spcPts val="900"/>
              </a:spcBef>
              <a:spcAft>
                <a:spcPts val="150"/>
              </a:spcAft>
              <a:buClr>
                <a:srgbClr val="E48312"/>
              </a:buClr>
              <a:buFont typeface="Arial" panose="020B0604020202020204" pitchFamily="34" charset="0"/>
              <a:buChar char="•"/>
              <a:defRPr/>
            </a:pPr>
            <a:r>
              <a:rPr lang="en-US" sz="1900" dirty="0">
                <a:solidFill>
                  <a:schemeClr val="tx1"/>
                </a:solidFill>
              </a:rPr>
              <a:t>identify the movements of a vehicle(s) used in the commission of a crime</a:t>
            </a:r>
            <a:br>
              <a:rPr lang="en-US" sz="1900" dirty="0">
                <a:solidFill>
                  <a:schemeClr val="tx1"/>
                </a:solidFill>
              </a:rPr>
            </a:br>
            <a:endParaRPr lang="en-US" sz="1900"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sz="1900" dirty="0">
                <a:solidFill>
                  <a:schemeClr val="tx1"/>
                </a:solidFill>
              </a:rPr>
              <a:t>identify the vehicles of people in a particular location during specific time parameters to assist in identifying a suspect, victim, or potential witnesses.</a:t>
            </a:r>
          </a:p>
        </p:txBody>
      </p:sp>
    </p:spTree>
    <p:extLst>
      <p:ext uri="{BB962C8B-B14F-4D97-AF65-F5344CB8AC3E}">
        <p14:creationId xmlns:p14="http://schemas.microsoft.com/office/powerpoint/2010/main" val="305840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67712" y="-59116"/>
            <a:ext cx="5754896" cy="166756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dirty="0">
                <a:solidFill>
                  <a:schemeClr val="accent1">
                    <a:lumMod val="75000"/>
                  </a:schemeClr>
                </a:solidFill>
                <a:latin typeface="+mj-lt"/>
                <a:ea typeface="+mj-ea"/>
                <a:cs typeface="+mj-cs"/>
              </a:rPr>
              <a:t>Proactive Investigations</a:t>
            </a:r>
          </a:p>
        </p:txBody>
      </p:sp>
      <p:pic>
        <p:nvPicPr>
          <p:cNvPr id="5" name="Picture 4" descr="Icon&#10;&#10;Description automatically generated"/>
          <p:cNvPicPr>
            <a:picLocks noChangeAspect="1"/>
          </p:cNvPicPr>
          <p:nvPr/>
        </p:nvPicPr>
        <p:blipFill>
          <a:blip r:embed="rId3"/>
          <a:stretch>
            <a:fillRect/>
          </a:stretch>
        </p:blipFill>
        <p:spPr>
          <a:xfrm>
            <a:off x="1068130" y="1759591"/>
            <a:ext cx="3876165" cy="2907123"/>
          </a:xfrm>
          <a:prstGeom prst="rect">
            <a:avLst/>
          </a:prstGeom>
        </p:spPr>
      </p:pic>
      <p:sp>
        <p:nvSpPr>
          <p:cNvPr id="3" name="Content Placeholder 3"/>
          <p:cNvSpPr txBox="1">
            <a:spLocks/>
          </p:cNvSpPr>
          <p:nvPr/>
        </p:nvSpPr>
        <p:spPr>
          <a:xfrm>
            <a:off x="5596502" y="1880315"/>
            <a:ext cx="5754896" cy="3723043"/>
          </a:xfrm>
          <a:prstGeom prst="rect">
            <a:avLst/>
          </a:prstGeom>
        </p:spPr>
        <p:txBody>
          <a:bodyPr vert="horz" lIns="91440" tIns="45720" rIns="9144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spcBef>
                <a:spcPts val="900"/>
              </a:spcBef>
              <a:spcAft>
                <a:spcPts val="150"/>
              </a:spcAft>
              <a:buClr>
                <a:srgbClr val="E48312"/>
              </a:buClr>
              <a:buNone/>
              <a:defRPr/>
            </a:pPr>
            <a:r>
              <a:rPr lang="en-US" dirty="0">
                <a:solidFill>
                  <a:schemeClr val="tx1"/>
                </a:solidFill>
              </a:rPr>
              <a:t>ANPR can help to:</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research the movements of a vehicle which may belong to or be used by a suspect</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locate a vehicle in support of a surveillance operation</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initiate a trigger plan or an arrest plan (arrest/stop/notify)</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develop intelligence about the activities and lifestyle of a subject prior to an operation.</a:t>
            </a:r>
          </a:p>
          <a:p>
            <a:pPr marL="68580" indent="-228600">
              <a:spcBef>
                <a:spcPts val="900"/>
              </a:spcBef>
              <a:spcAft>
                <a:spcPts val="150"/>
              </a:spcAft>
              <a:buClr>
                <a:srgbClr val="E48312"/>
              </a:buClr>
              <a:buFont typeface="Arial" panose="020B0604020202020204" pitchFamily="34" charset="0"/>
              <a:buChar char="•"/>
              <a:defRPr/>
            </a:pPr>
            <a:endParaRPr lang="en-US" dirty="0">
              <a:solidFill>
                <a:schemeClr val="tx1"/>
              </a:solidFill>
            </a:endParaRPr>
          </a:p>
        </p:txBody>
      </p:sp>
    </p:spTree>
    <p:extLst>
      <p:ext uri="{BB962C8B-B14F-4D97-AF65-F5344CB8AC3E}">
        <p14:creationId xmlns:p14="http://schemas.microsoft.com/office/powerpoint/2010/main" val="99555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chemeClr val="tx2"/>
                </a:solidFill>
                <a:latin typeface="+mj-lt"/>
                <a:ea typeface="+mj-ea"/>
                <a:cs typeface="+mj-cs"/>
              </a:rPr>
              <a:t>Facial Recognition Technology</a:t>
            </a:r>
          </a:p>
        </p:txBody>
      </p:sp>
      <p:pic>
        <p:nvPicPr>
          <p:cNvPr id="18436" name="Picture 4" descr="How UK police are using facial recognition software | Financial Times">
            <a:extLst>
              <a:ext uri="{FF2B5EF4-FFF2-40B4-BE49-F238E27FC236}">
                <a16:creationId xmlns:a16="http://schemas.microsoft.com/office/drawing/2014/main" id="{0D4ED635-6F90-E246-8002-E70742D694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87"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BD08B45-991C-7F4B-BE26-493B1B83AB26}"/>
              </a:ext>
            </a:extLst>
          </p:cNvPr>
          <p:cNvSpPr txBox="1"/>
          <p:nvPr/>
        </p:nvSpPr>
        <p:spPr>
          <a:xfrm>
            <a:off x="7546848" y="2537638"/>
            <a:ext cx="3803904" cy="3660185"/>
          </a:xfrm>
          <a:prstGeom prst="rect">
            <a:avLst/>
          </a:prstGeom>
        </p:spPr>
        <p:txBody>
          <a:bodyPr vert="horz" lIns="91440" tIns="45720" rIns="91440" bIns="45720" rtlCol="0" anchor="ctr">
            <a:normAutofit/>
          </a:bodyPr>
          <a:lstStyle/>
          <a:p>
            <a:pPr marL="457200" lvl="0" indent="-228600">
              <a:lnSpc>
                <a:spcPct val="90000"/>
              </a:lnSpc>
              <a:spcAft>
                <a:spcPts val="600"/>
              </a:spcAft>
              <a:buFont typeface="Arial" panose="020B0604020202020204" pitchFamily="34" charset="0"/>
              <a:buChar char="•"/>
            </a:pPr>
            <a:r>
              <a:rPr lang="en-US" sz="1900" dirty="0"/>
              <a:t>Retrospective Facial Recognition (RFR) is a post event use of FRT. </a:t>
            </a:r>
          </a:p>
          <a:p>
            <a:pPr lvl="0" indent="-228600">
              <a:lnSpc>
                <a:spcPct val="90000"/>
              </a:lnSpc>
              <a:spcAft>
                <a:spcPts val="600"/>
              </a:spcAft>
              <a:buFont typeface="Arial" panose="020B0604020202020204" pitchFamily="34" charset="0"/>
              <a:buChar char="•"/>
            </a:pPr>
            <a:endParaRPr lang="en-US" sz="1900" dirty="0"/>
          </a:p>
          <a:p>
            <a:pPr marL="457200" lvl="0" indent="-228600">
              <a:lnSpc>
                <a:spcPct val="90000"/>
              </a:lnSpc>
              <a:spcAft>
                <a:spcPts val="600"/>
              </a:spcAft>
              <a:buFont typeface="Arial" panose="020B0604020202020204" pitchFamily="34" charset="0"/>
              <a:buChar char="•"/>
            </a:pPr>
            <a:r>
              <a:rPr lang="en-US" sz="1900" dirty="0"/>
              <a:t>Compares still images of faces of unknown persons against a reference image database </a:t>
            </a:r>
            <a:br>
              <a:rPr lang="en-US" sz="1900" dirty="0"/>
            </a:br>
            <a:r>
              <a:rPr lang="en-US" sz="1900" dirty="0"/>
              <a:t>(images stored in Custody records) in order to identify them</a:t>
            </a:r>
            <a:br>
              <a:rPr lang="en-US" sz="1900" dirty="0"/>
            </a:br>
            <a:endParaRPr lang="en-US" sz="1900" dirty="0"/>
          </a:p>
          <a:p>
            <a:pPr marL="457200" lvl="0" indent="-228600">
              <a:lnSpc>
                <a:spcPct val="90000"/>
              </a:lnSpc>
              <a:spcAft>
                <a:spcPts val="600"/>
              </a:spcAft>
              <a:buFont typeface="Arial" panose="020B0604020202020204" pitchFamily="34" charset="0"/>
              <a:buChar char="•"/>
            </a:pPr>
            <a:r>
              <a:rPr lang="en-US" sz="1900" dirty="0"/>
              <a:t>Assists in suspect identification ….and more!!</a:t>
            </a:r>
          </a:p>
          <a:p>
            <a:pPr marL="457200" lvl="0" indent="-228600">
              <a:lnSpc>
                <a:spcPct val="90000"/>
              </a:lnSpc>
              <a:spcAft>
                <a:spcPts val="600"/>
              </a:spcAft>
              <a:buFont typeface="Arial" panose="020B0604020202020204" pitchFamily="34" charset="0"/>
              <a:buChar char="•"/>
            </a:pPr>
            <a:endParaRPr lang="en-US" sz="2200" dirty="0"/>
          </a:p>
        </p:txBody>
      </p:sp>
      <p:sp>
        <p:nvSpPr>
          <p:cNvPr id="2" name="Content Placeholder 3"/>
          <p:cNvSpPr txBox="1">
            <a:spLocks/>
          </p:cNvSpPr>
          <p:nvPr/>
        </p:nvSpPr>
        <p:spPr>
          <a:xfrm>
            <a:off x="4308884" y="1852334"/>
            <a:ext cx="3455982" cy="3442446"/>
          </a:xfrm>
          <a:prstGeom prst="rect">
            <a:avLst/>
          </a:prstGeom>
        </p:spPr>
        <p:txBody>
          <a:bodyPr vert="horz" lIns="0" tIns="34290" rIns="0" bIns="3429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endParaRPr lang="en-GB" sz="2100" b="1" dirty="0">
              <a:solidFill>
                <a:schemeClr val="tx1"/>
              </a:solidFill>
              <a:latin typeface="Calibri" panose="020F0502020204030204"/>
            </a:endParaRPr>
          </a:p>
        </p:txBody>
      </p:sp>
    </p:spTree>
    <p:extLst>
      <p:ext uri="{BB962C8B-B14F-4D97-AF65-F5344CB8AC3E}">
        <p14:creationId xmlns:p14="http://schemas.microsoft.com/office/powerpoint/2010/main" val="3359652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7076" y="861087"/>
            <a:ext cx="2750350" cy="877562"/>
          </a:xfrm>
          <a:prstGeom prst="rect">
            <a:avLst/>
          </a:prstGeom>
          <a:solidFill>
            <a:srgbClr val="FFC000"/>
          </a:solidFill>
        </p:spPr>
        <p:txBody>
          <a:bodyPr vert="horz" lIns="91440" tIns="45720" rIns="91440" bIns="45720" rtlCol="0" anchor="ctr">
            <a:normAutofit fontScale="92500"/>
          </a:bodyPr>
          <a:lstStyle/>
          <a:p>
            <a:pPr>
              <a:lnSpc>
                <a:spcPct val="90000"/>
              </a:lnSpc>
              <a:spcBef>
                <a:spcPct val="0"/>
              </a:spcBef>
              <a:spcAft>
                <a:spcPts val="600"/>
              </a:spcAft>
            </a:pPr>
            <a:r>
              <a:rPr lang="en-US" sz="4400" b="1" kern="1200" dirty="0">
                <a:solidFill>
                  <a:schemeClr val="accent1">
                    <a:lumMod val="75000"/>
                  </a:schemeClr>
                </a:solidFill>
                <a:latin typeface="+mj-lt"/>
                <a:ea typeface="+mj-ea"/>
                <a:cs typeface="+mj-cs"/>
              </a:rPr>
              <a:t>Surveillance</a:t>
            </a:r>
          </a:p>
        </p:txBody>
      </p:sp>
      <p:sp>
        <p:nvSpPr>
          <p:cNvPr id="3" name="Content Placeholder 2"/>
          <p:cNvSpPr txBox="1">
            <a:spLocks/>
          </p:cNvSpPr>
          <p:nvPr/>
        </p:nvSpPr>
        <p:spPr>
          <a:xfrm>
            <a:off x="366336" y="2251587"/>
            <a:ext cx="3670211" cy="3972232"/>
          </a:xfrm>
          <a:prstGeom prst="rect">
            <a:avLst/>
          </a:prstGeom>
        </p:spPr>
        <p:txBody>
          <a:bodyPr vert="horz" lIns="91440" tIns="45720" rIns="9144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spcBef>
                <a:spcPts val="900"/>
              </a:spcBef>
              <a:spcAft>
                <a:spcPts val="150"/>
              </a:spcAft>
              <a:buClr>
                <a:srgbClr val="E48312"/>
              </a:buClr>
              <a:buNone/>
              <a:defRPr/>
            </a:pPr>
            <a:r>
              <a:rPr lang="en-US" altLang="en-US" dirty="0">
                <a:solidFill>
                  <a:schemeClr val="tx1"/>
                </a:solidFill>
              </a:rPr>
              <a:t>The monitoring, observing, listening to persons, their movements, their conversations, or other activities or communications.</a:t>
            </a:r>
          </a:p>
          <a:p>
            <a:pPr marL="0" indent="0" algn="ctr">
              <a:spcBef>
                <a:spcPts val="900"/>
              </a:spcBef>
              <a:spcAft>
                <a:spcPts val="150"/>
              </a:spcAft>
              <a:buClr>
                <a:srgbClr val="E48312"/>
              </a:buClr>
              <a:buNone/>
              <a:defRPr/>
            </a:pPr>
            <a:endParaRPr lang="en-US" altLang="en-US" dirty="0">
              <a:solidFill>
                <a:schemeClr val="tx1"/>
              </a:solidFill>
            </a:endParaRPr>
          </a:p>
          <a:p>
            <a:pPr marL="0" indent="0" algn="ctr">
              <a:spcBef>
                <a:spcPts val="900"/>
              </a:spcBef>
              <a:spcAft>
                <a:spcPts val="150"/>
              </a:spcAft>
              <a:buClr>
                <a:srgbClr val="E48312"/>
              </a:buClr>
              <a:buNone/>
              <a:defRPr/>
            </a:pPr>
            <a:r>
              <a:rPr lang="en-US" altLang="en-US" dirty="0">
                <a:solidFill>
                  <a:schemeClr val="tx1"/>
                </a:solidFill>
              </a:rPr>
              <a:t>Recording anything monitored, observed or listened to in the course of surveillance.</a:t>
            </a:r>
          </a:p>
          <a:p>
            <a:pPr marL="0" indent="0" algn="ctr">
              <a:spcBef>
                <a:spcPts val="900"/>
              </a:spcBef>
              <a:spcAft>
                <a:spcPts val="150"/>
              </a:spcAft>
              <a:buClr>
                <a:srgbClr val="E48312"/>
              </a:buClr>
              <a:buNone/>
              <a:defRPr/>
            </a:pPr>
            <a:endParaRPr lang="en-US" altLang="en-US" dirty="0">
              <a:solidFill>
                <a:schemeClr val="tx1"/>
              </a:solidFill>
            </a:endParaRPr>
          </a:p>
          <a:p>
            <a:pPr marL="0" indent="0" algn="ctr">
              <a:spcBef>
                <a:spcPts val="900"/>
              </a:spcBef>
              <a:spcAft>
                <a:spcPts val="150"/>
              </a:spcAft>
              <a:buClr>
                <a:srgbClr val="E48312"/>
              </a:buClr>
              <a:buNone/>
              <a:defRPr/>
            </a:pPr>
            <a:r>
              <a:rPr lang="en-US" altLang="en-US" dirty="0">
                <a:solidFill>
                  <a:schemeClr val="tx1"/>
                </a:solidFill>
              </a:rPr>
              <a:t>Surveillance by or with the assistance of a surveillance device.</a:t>
            </a:r>
          </a:p>
          <a:p>
            <a:pPr marL="68580" indent="-228600">
              <a:spcBef>
                <a:spcPts val="900"/>
              </a:spcBef>
              <a:spcAft>
                <a:spcPts val="150"/>
              </a:spcAft>
              <a:buClr>
                <a:srgbClr val="E48312"/>
              </a:buClr>
              <a:buFont typeface="Arial" panose="020B0604020202020204" pitchFamily="34" charset="0"/>
              <a:buChar char="•"/>
              <a:defRPr/>
            </a:pPr>
            <a:endParaRPr lang="en-US" altLang="en-US" dirty="0">
              <a:solidFill>
                <a:schemeClr val="tx1"/>
              </a:solidFill>
            </a:endParaRPr>
          </a:p>
        </p:txBody>
      </p:sp>
      <p:pic>
        <p:nvPicPr>
          <p:cNvPr id="19458" name="Picture 2" descr="An Army of Robot Surveillance Guards Is Coming | American Civil Liberties  Union">
            <a:extLst>
              <a:ext uri="{FF2B5EF4-FFF2-40B4-BE49-F238E27FC236}">
                <a16:creationId xmlns:a16="http://schemas.microsoft.com/office/drawing/2014/main" id="{9C12AC22-10C2-CB4B-B0C3-9CE60719E5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431838"/>
            <a:ext cx="6019331" cy="399107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p:cNvSpPr>
          <p:nvPr/>
        </p:nvSpPr>
        <p:spPr>
          <a:xfrm>
            <a:off x="695459" y="2613738"/>
            <a:ext cx="5462955" cy="3297665"/>
          </a:xfrm>
          <a:prstGeom prst="rect">
            <a:avLst/>
          </a:prstGeom>
        </p:spPr>
        <p:txBody>
          <a:bodyPr vert="horz" lIns="0" tIns="34290" rIns="0" bIns="3429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defTabSz="685800">
              <a:lnSpc>
                <a:spcPct val="150000"/>
              </a:lnSpc>
              <a:spcBef>
                <a:spcPts val="900"/>
              </a:spcBef>
              <a:spcAft>
                <a:spcPts val="150"/>
              </a:spcAft>
              <a:buClr>
                <a:srgbClr val="E48312"/>
              </a:buClr>
              <a:buNone/>
              <a:defRPr/>
            </a:pPr>
            <a:r>
              <a:rPr lang="en-GB" altLang="en-US" sz="2800" dirty="0">
                <a:solidFill>
                  <a:schemeClr val="tx1"/>
                </a:solidFill>
                <a:latin typeface="Calibri" panose="020F0502020204030204"/>
              </a:rPr>
              <a:t>Carried out in a manner that is calculated to ensure that the persons who are subject of the surveillance are unaware that it is or may be taking place.</a:t>
            </a:r>
          </a:p>
          <a:p>
            <a:pPr marL="0" indent="0" algn="ctr" defTabSz="685800">
              <a:lnSpc>
                <a:spcPct val="150000"/>
              </a:lnSpc>
              <a:spcBef>
                <a:spcPts val="900"/>
              </a:spcBef>
              <a:spcAft>
                <a:spcPts val="150"/>
              </a:spcAft>
              <a:buClr>
                <a:srgbClr val="E48312"/>
              </a:buClr>
              <a:buNone/>
              <a:defRPr/>
            </a:pPr>
            <a:endParaRPr lang="en-GB" altLang="en-US" sz="1500" dirty="0">
              <a:solidFill>
                <a:srgbClr val="000000">
                  <a:lumMod val="75000"/>
                  <a:lumOff val="25000"/>
                </a:srgbClr>
              </a:solidFill>
              <a:latin typeface="Calibri" panose="020F0502020204030204"/>
            </a:endParaRPr>
          </a:p>
        </p:txBody>
      </p:sp>
      <p:sp>
        <p:nvSpPr>
          <p:cNvPr id="4" name="TextBox 3"/>
          <p:cNvSpPr txBox="1"/>
          <p:nvPr/>
        </p:nvSpPr>
        <p:spPr>
          <a:xfrm>
            <a:off x="-1" y="354821"/>
            <a:ext cx="10753860" cy="707886"/>
          </a:xfrm>
          <a:prstGeom prst="rect">
            <a:avLst/>
          </a:prstGeom>
          <a:solidFill>
            <a:srgbClr val="FFC000"/>
          </a:solidFill>
          <a:ln>
            <a:noFill/>
          </a:ln>
        </p:spPr>
        <p:txBody>
          <a:bodyPr wrap="square" rtlCol="0">
            <a:spAutoFit/>
          </a:bodyPr>
          <a:lstStyle/>
          <a:p>
            <a:pPr algn="ctr"/>
            <a:r>
              <a:rPr lang="en-GB" sz="4000" b="1" dirty="0">
                <a:solidFill>
                  <a:schemeClr val="bg1"/>
                </a:solidFill>
              </a:rPr>
              <a:t>Regulation of Investigatory Powers Act 2000</a:t>
            </a:r>
          </a:p>
        </p:txBody>
      </p:sp>
      <p:sp>
        <p:nvSpPr>
          <p:cNvPr id="6" name="Rectangle 5"/>
          <p:cNvSpPr/>
          <p:nvPr/>
        </p:nvSpPr>
        <p:spPr>
          <a:xfrm>
            <a:off x="960901" y="1401782"/>
            <a:ext cx="5197513" cy="837409"/>
          </a:xfrm>
          <a:prstGeom prst="rect">
            <a:avLst/>
          </a:prstGeom>
        </p:spPr>
        <p:txBody>
          <a:bodyPr wrap="none">
            <a:spAutoFit/>
          </a:bodyPr>
          <a:lstStyle/>
          <a:p>
            <a:pPr>
              <a:lnSpc>
                <a:spcPct val="150000"/>
              </a:lnSpc>
              <a:spcBef>
                <a:spcPts val="900"/>
              </a:spcBef>
              <a:spcAft>
                <a:spcPts val="150"/>
              </a:spcAft>
              <a:buClr>
                <a:srgbClr val="E48312"/>
              </a:buClr>
              <a:buSzPct val="100000"/>
              <a:defRPr/>
            </a:pPr>
            <a:r>
              <a:rPr lang="en-GB" altLang="en-US" sz="3600" b="1" dirty="0"/>
              <a:t>What does ‘covert’ mean?</a:t>
            </a:r>
          </a:p>
        </p:txBody>
      </p:sp>
      <p:pic>
        <p:nvPicPr>
          <p:cNvPr id="20482" name="Picture 2" descr="Warning under surveillence Images, Stock Photos &amp; Vectors | Shutterstock">
            <a:extLst>
              <a:ext uri="{FF2B5EF4-FFF2-40B4-BE49-F238E27FC236}">
                <a16:creationId xmlns:a16="http://schemas.microsoft.com/office/drawing/2014/main" id="{2D4B51A0-71F5-3243-BC19-DAB30E9A2F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652291">
            <a:off x="7559556" y="247133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672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1080" y="389528"/>
            <a:ext cx="75727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accent4"/>
                </a:solidFill>
                <a:latin typeface="+mj-lt"/>
                <a:ea typeface="+mj-ea"/>
                <a:cs typeface="+mj-cs"/>
              </a:rPr>
              <a:t>What is Directed Surveillance?</a:t>
            </a:r>
          </a:p>
        </p:txBody>
      </p:sp>
      <p:sp>
        <p:nvSpPr>
          <p:cNvPr id="3" name="Content Placeholder 2"/>
          <p:cNvSpPr txBox="1">
            <a:spLocks/>
          </p:cNvSpPr>
          <p:nvPr/>
        </p:nvSpPr>
        <p:spPr>
          <a:xfrm>
            <a:off x="257577" y="1825624"/>
            <a:ext cx="5574759" cy="5142909"/>
          </a:xfrm>
          <a:prstGeom prst="rect">
            <a:avLst/>
          </a:prstGeom>
        </p:spPr>
        <p:txBody>
          <a:bodyPr vert="horz" lIns="91440" tIns="45720" rIns="91440" bIns="45720" rtlCol="0">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200000"/>
              </a:lnSpc>
              <a:spcBef>
                <a:spcPct val="30000"/>
              </a:spcBef>
              <a:spcAft>
                <a:spcPts val="150"/>
              </a:spcAft>
              <a:buClr>
                <a:srgbClr val="E48312"/>
              </a:buClr>
              <a:buNone/>
              <a:defRPr/>
            </a:pPr>
            <a:r>
              <a:rPr lang="en-US" altLang="en-US" sz="2400" dirty="0">
                <a:solidFill>
                  <a:schemeClr val="tx1"/>
                </a:solidFill>
              </a:rPr>
              <a:t>Within RIPA, covert surveillance is classed as Directed Surveillance if it is undertaken for the purposes of a specific investigation or a specific operation; in such a manner as is likely to result in the obtaining of private information about a person (whether or not one specifically identified for the purposes of the operation)</a:t>
            </a:r>
            <a:endParaRPr lang="en-US" dirty="0">
              <a:solidFill>
                <a:schemeClr val="tx1"/>
              </a:solidFill>
            </a:endParaRPr>
          </a:p>
        </p:txBody>
      </p:sp>
      <p:pic>
        <p:nvPicPr>
          <p:cNvPr id="21508" name="Picture 4" descr="An Idiot's Guide to RIPA - Directed Surveillance - Lateo Surveillance Ltd">
            <a:extLst>
              <a:ext uri="{FF2B5EF4-FFF2-40B4-BE49-F238E27FC236}">
                <a16:creationId xmlns:a16="http://schemas.microsoft.com/office/drawing/2014/main" id="{11DCE245-D937-384D-91F1-7068A1814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47" b="1393"/>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1506" name="Picture 2" descr="RIPA Idiots Guide | Lateo Surveillance Ltd">
            <a:extLst>
              <a:ext uri="{FF2B5EF4-FFF2-40B4-BE49-F238E27FC236}">
                <a16:creationId xmlns:a16="http://schemas.microsoft.com/office/drawing/2014/main" id="{2560C3F1-E1E5-2D47-91CD-EA8329CA2D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363" b="2"/>
          <a:stretch/>
        </p:blipFill>
        <p:spPr bwMode="auto">
          <a:xfrm>
            <a:off x="70600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44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9550" y="424421"/>
            <a:ext cx="736564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chemeClr val="accent4"/>
                </a:solidFill>
                <a:latin typeface="+mj-lt"/>
                <a:ea typeface="+mj-ea"/>
                <a:cs typeface="+mj-cs"/>
              </a:rPr>
              <a:t>What is Intrusive Surveillance?</a:t>
            </a:r>
          </a:p>
        </p:txBody>
      </p:sp>
      <p:sp>
        <p:nvSpPr>
          <p:cNvPr id="3" name="Content Placeholder 2"/>
          <p:cNvSpPr txBox="1">
            <a:spLocks/>
          </p:cNvSpPr>
          <p:nvPr/>
        </p:nvSpPr>
        <p:spPr>
          <a:xfrm>
            <a:off x="409550" y="2098675"/>
            <a:ext cx="5393361" cy="4351338"/>
          </a:xfrm>
          <a:prstGeom prst="rect">
            <a:avLst/>
          </a:prstGeom>
        </p:spPr>
        <p:txBody>
          <a:bodyPr vert="horz" lIns="91440" tIns="45720" rIns="91440" bIns="45720" rtlCol="0">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200000"/>
              </a:lnSpc>
              <a:spcBef>
                <a:spcPct val="30000"/>
              </a:spcBef>
              <a:spcAft>
                <a:spcPts val="150"/>
              </a:spcAft>
              <a:buClr>
                <a:srgbClr val="E48312"/>
              </a:buClr>
              <a:buNone/>
              <a:defRPr/>
            </a:pPr>
            <a:r>
              <a:rPr lang="en-US" altLang="en-US" sz="2800" dirty="0">
                <a:solidFill>
                  <a:schemeClr val="tx1"/>
                </a:solidFill>
              </a:rPr>
              <a:t>Within Section 26(4) RIPA, covert surveillance is classed as Intrusive Surveillance if it is carried out in relation to anything taking place on a residential premises or in a private vehicle; and involves the presence of an individual on the premises or in the vehicle or is carried out by means of a surveillance device.</a:t>
            </a:r>
          </a:p>
          <a:p>
            <a:pPr marL="0" indent="-228600">
              <a:spcBef>
                <a:spcPts val="900"/>
              </a:spcBef>
              <a:spcAft>
                <a:spcPts val="150"/>
              </a:spcAft>
              <a:buClr>
                <a:srgbClr val="E48312"/>
              </a:buClr>
              <a:buFont typeface="Arial" panose="020B0604020202020204" pitchFamily="34" charset="0"/>
              <a:buChar char="•"/>
              <a:defRPr/>
            </a:pPr>
            <a:endParaRPr lang="en-US" dirty="0">
              <a:solidFill>
                <a:schemeClr val="tx1"/>
              </a:solidFill>
            </a:endParaRPr>
          </a:p>
        </p:txBody>
      </p:sp>
      <p:pic>
        <p:nvPicPr>
          <p:cNvPr id="23556" name="Picture 4" descr="Surveillance on public transport networks: too intrusive? - City Security  Magazine">
            <a:extLst>
              <a:ext uri="{FF2B5EF4-FFF2-40B4-BE49-F238E27FC236}">
                <a16:creationId xmlns:a16="http://schemas.microsoft.com/office/drawing/2014/main" id="{752FC05E-3AE8-C54F-9662-FF6B2B6166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9431" y="2230601"/>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86486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entagon 8">
            <a:extLst>
              <a:ext uri="{FF2B5EF4-FFF2-40B4-BE49-F238E27FC236}">
                <a16:creationId xmlns:a16="http://schemas.microsoft.com/office/drawing/2014/main" id="{2802BDCF-BCE0-2745-A79F-D48564B05E3C}"/>
              </a:ext>
            </a:extLst>
          </p:cNvPr>
          <p:cNvSpPr/>
          <p:nvPr/>
        </p:nvSpPr>
        <p:spPr>
          <a:xfrm>
            <a:off x="1645921" y="633094"/>
            <a:ext cx="3910149" cy="74716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93353F-27F3-1644-BC50-F7C45549808A}"/>
              </a:ext>
            </a:extLst>
          </p:cNvPr>
          <p:cNvSpPr>
            <a:spLocks noGrp="1"/>
          </p:cNvSpPr>
          <p:nvPr>
            <p:ph type="title"/>
          </p:nvPr>
        </p:nvSpPr>
        <p:spPr>
          <a:xfrm>
            <a:off x="1612719" y="365127"/>
            <a:ext cx="7886700" cy="1325563"/>
          </a:xfrm>
        </p:spPr>
        <p:txBody>
          <a:bodyPr/>
          <a:lstStyle/>
          <a:p>
            <a:r>
              <a:rPr lang="en-US" b="1" dirty="0">
                <a:solidFill>
                  <a:schemeClr val="bg1"/>
                </a:solidFill>
              </a:rPr>
              <a:t>Digital Forensics </a:t>
            </a:r>
          </a:p>
        </p:txBody>
      </p:sp>
      <p:sp>
        <p:nvSpPr>
          <p:cNvPr id="3" name="Content Placeholder 2">
            <a:extLst>
              <a:ext uri="{FF2B5EF4-FFF2-40B4-BE49-F238E27FC236}">
                <a16:creationId xmlns:a16="http://schemas.microsoft.com/office/drawing/2014/main" id="{042B4CEA-5B53-BD44-B898-DBDFDFD2543D}"/>
              </a:ext>
            </a:extLst>
          </p:cNvPr>
          <p:cNvSpPr>
            <a:spLocks noGrp="1"/>
          </p:cNvSpPr>
          <p:nvPr>
            <p:ph idx="1"/>
          </p:nvPr>
        </p:nvSpPr>
        <p:spPr>
          <a:xfrm>
            <a:off x="1645920" y="1825625"/>
            <a:ext cx="4450080" cy="4351338"/>
          </a:xfrm>
        </p:spPr>
        <p:txBody>
          <a:bodyPr>
            <a:normAutofit fontScale="92500" lnSpcReduction="20000"/>
          </a:bodyPr>
          <a:lstStyle/>
          <a:p>
            <a:pPr marL="0" indent="0">
              <a:buNone/>
            </a:pPr>
            <a:r>
              <a:rPr lang="en-GB" dirty="0"/>
              <a:t>The NPCC Digital Forensics Portfolio Board has defined digital forensics as:</a:t>
            </a:r>
          </a:p>
          <a:p>
            <a:pPr marL="0" indent="0">
              <a:buNone/>
            </a:pPr>
            <a:endParaRPr lang="en-GB" dirty="0"/>
          </a:p>
          <a:p>
            <a:pPr marL="0" indent="0" algn="ctr">
              <a:buNone/>
            </a:pPr>
            <a:r>
              <a:rPr lang="en-GB" dirty="0"/>
              <a:t>‘The application of science to the identification, collection, examination and analysis of electronic data whilst preserving the integrity of the information and maintaining the chain of custody of that data’.</a:t>
            </a:r>
            <a:br>
              <a:rPr lang="en-GB" dirty="0"/>
            </a:br>
            <a:endParaRPr lang="en-US" dirty="0"/>
          </a:p>
        </p:txBody>
      </p:sp>
      <p:pic>
        <p:nvPicPr>
          <p:cNvPr id="7" name="Picture 6" descr="Graphical user interface, application&#10;&#10;Description automatically generated">
            <a:extLst>
              <a:ext uri="{FF2B5EF4-FFF2-40B4-BE49-F238E27FC236}">
                <a16:creationId xmlns:a16="http://schemas.microsoft.com/office/drawing/2014/main" id="{13B1A45A-FFD7-7244-BC03-8D514E9909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41948">
            <a:off x="6541407" y="1303020"/>
            <a:ext cx="3289300" cy="4495800"/>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6F232224-48AC-4343-A297-F5F3FD1F9B2C}"/>
              </a:ext>
            </a:extLst>
          </p:cNvPr>
          <p:cNvSpPr txBox="1"/>
          <p:nvPr/>
        </p:nvSpPr>
        <p:spPr>
          <a:xfrm>
            <a:off x="5695407" y="6176963"/>
            <a:ext cx="1628503" cy="369332"/>
          </a:xfrm>
          <a:prstGeom prst="rect">
            <a:avLst/>
          </a:prstGeom>
          <a:noFill/>
        </p:spPr>
        <p:txBody>
          <a:bodyPr wrap="square" rtlCol="0">
            <a:spAutoFit/>
          </a:bodyPr>
          <a:lstStyle/>
          <a:p>
            <a:r>
              <a:rPr lang="en-US" dirty="0"/>
              <a:t>Click </a:t>
            </a:r>
            <a:r>
              <a:rPr lang="en-US" b="1" u="sng" dirty="0">
                <a:hlinkClick r:id="rId3"/>
              </a:rPr>
              <a:t>here</a:t>
            </a:r>
            <a:endParaRPr lang="en-US" b="1" u="sng" dirty="0"/>
          </a:p>
        </p:txBody>
      </p:sp>
      <p:pic>
        <p:nvPicPr>
          <p:cNvPr id="4098" name="Picture 2" descr="The National Police Chiefs Council (NPCC)">
            <a:extLst>
              <a:ext uri="{FF2B5EF4-FFF2-40B4-BE49-F238E27FC236}">
                <a16:creationId xmlns:a16="http://schemas.microsoft.com/office/drawing/2014/main" id="{9A06EFB2-270C-084B-9847-CC2CCE657E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6069" y="365126"/>
            <a:ext cx="3644900" cy="88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81347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6C6EE-98DE-BD47-BD0D-2ADD8A0564D2}"/>
              </a:ext>
            </a:extLst>
          </p:cNvPr>
          <p:cNvSpPr>
            <a:spLocks noGrp="1"/>
          </p:cNvSpPr>
          <p:nvPr>
            <p:ph idx="1"/>
          </p:nvPr>
        </p:nvSpPr>
        <p:spPr>
          <a:xfrm>
            <a:off x="1785258" y="1825625"/>
            <a:ext cx="4711337" cy="4351338"/>
          </a:xfrm>
        </p:spPr>
        <p:txBody>
          <a:bodyPr>
            <a:normAutofit fontScale="70000" lnSpcReduction="20000"/>
          </a:bodyPr>
          <a:lstStyle/>
          <a:p>
            <a:pPr marL="0" indent="0">
              <a:buNone/>
            </a:pPr>
            <a:r>
              <a:rPr lang="en-GB" dirty="0"/>
              <a:t>The Forensic Science Regulator defines it as:</a:t>
            </a:r>
          </a:p>
          <a:p>
            <a:pPr marL="0" indent="0">
              <a:buNone/>
            </a:pPr>
            <a:endParaRPr lang="en-GB" dirty="0"/>
          </a:p>
          <a:p>
            <a:pPr marL="0" indent="0">
              <a:buNone/>
            </a:pPr>
            <a:endParaRPr lang="en-GB" dirty="0"/>
          </a:p>
          <a:p>
            <a:pPr marL="0" indent="0" algn="ctr">
              <a:buNone/>
            </a:pPr>
            <a:r>
              <a:rPr lang="en-GB" dirty="0"/>
              <a:t>‘Digital forensics is the process by which information is extracted from data storage media (</a:t>
            </a:r>
            <a:r>
              <a:rPr lang="en-GB" dirty="0" err="1"/>
              <a:t>eg</a:t>
            </a:r>
            <a:r>
              <a:rPr lang="en-GB" dirty="0"/>
              <a:t>, devices, remote storage and systems associated with computing, imaging, image comparison, video processing and enhancement [including CCTV], audio analysis, satellite navigation, communications), rendered into a useable form, processed and interpreted for the purpose of obtaining intelligence for use in investigations, or evidence for use in criminal proceedings’.</a:t>
            </a:r>
          </a:p>
          <a:p>
            <a:pPr marL="0" indent="0">
              <a:buNone/>
            </a:pPr>
            <a:endParaRPr lang="en-GB" dirty="0"/>
          </a:p>
          <a:p>
            <a:endParaRPr lang="en-US" dirty="0"/>
          </a:p>
        </p:txBody>
      </p:sp>
      <p:pic>
        <p:nvPicPr>
          <p:cNvPr id="5122" name="Picture 2" descr="Forensic Science Regulator Newsletter">
            <a:extLst>
              <a:ext uri="{FF2B5EF4-FFF2-40B4-BE49-F238E27FC236}">
                <a16:creationId xmlns:a16="http://schemas.microsoft.com/office/drawing/2014/main" id="{1E642118-BF5D-B144-AD9E-75BA63B09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1111" y="365126"/>
            <a:ext cx="7086600" cy="1143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B59F8B90-E619-7741-9111-838720E66A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14641">
            <a:off x="7331435" y="1949143"/>
            <a:ext cx="2248357" cy="3233462"/>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347BFFA1-066A-0341-B7FF-39F25525F7E6}"/>
              </a:ext>
            </a:extLst>
          </p:cNvPr>
          <p:cNvSpPr txBox="1"/>
          <p:nvPr/>
        </p:nvSpPr>
        <p:spPr>
          <a:xfrm>
            <a:off x="8569234" y="5477691"/>
            <a:ext cx="1698172" cy="369332"/>
          </a:xfrm>
          <a:prstGeom prst="rect">
            <a:avLst/>
          </a:prstGeom>
          <a:noFill/>
        </p:spPr>
        <p:txBody>
          <a:bodyPr wrap="square" rtlCol="0">
            <a:spAutoFit/>
          </a:bodyPr>
          <a:lstStyle/>
          <a:p>
            <a:r>
              <a:rPr lang="en-US" dirty="0"/>
              <a:t>Click </a:t>
            </a:r>
            <a:r>
              <a:rPr lang="en-US" dirty="0">
                <a:hlinkClick r:id="rId4"/>
              </a:rPr>
              <a:t>here</a:t>
            </a:r>
            <a:endParaRPr lang="en-US" dirty="0"/>
          </a:p>
        </p:txBody>
      </p:sp>
    </p:spTree>
    <p:extLst>
      <p:ext uri="{BB962C8B-B14F-4D97-AF65-F5344CB8AC3E}">
        <p14:creationId xmlns:p14="http://schemas.microsoft.com/office/powerpoint/2010/main" val="165693414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igital evidence">
            <a:extLst>
              <a:ext uri="{FF2B5EF4-FFF2-40B4-BE49-F238E27FC236}">
                <a16:creationId xmlns:a16="http://schemas.microsoft.com/office/drawing/2014/main" id="{6CD8685D-82B9-5349-8B8F-4BA809E0CF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89647" y="740419"/>
            <a:ext cx="8769923" cy="480153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7172" name="Picture 4" descr="United Nations">
            <a:extLst>
              <a:ext uri="{FF2B5EF4-FFF2-40B4-BE49-F238E27FC236}">
                <a16:creationId xmlns:a16="http://schemas.microsoft.com/office/drawing/2014/main" id="{7631DB3D-82B5-994F-9C0F-2C7F0ED9A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7097" y="67255"/>
            <a:ext cx="1409463" cy="161081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9087CF-D9C4-974E-A6E9-73C4FC63F26B}"/>
              </a:ext>
            </a:extLst>
          </p:cNvPr>
          <p:cNvSpPr txBox="1"/>
          <p:nvPr/>
        </p:nvSpPr>
        <p:spPr>
          <a:xfrm>
            <a:off x="1737558" y="5628214"/>
            <a:ext cx="4358442" cy="369332"/>
          </a:xfrm>
          <a:prstGeom prst="rect">
            <a:avLst/>
          </a:prstGeom>
          <a:noFill/>
        </p:spPr>
        <p:txBody>
          <a:bodyPr wrap="square" rtlCol="0">
            <a:spAutoFit/>
          </a:bodyPr>
          <a:lstStyle/>
          <a:p>
            <a:r>
              <a:rPr lang="en-US" dirty="0"/>
              <a:t>Image taken from: United Nations 2022  </a:t>
            </a:r>
          </a:p>
        </p:txBody>
      </p:sp>
    </p:spTree>
    <p:extLst>
      <p:ext uri="{BB962C8B-B14F-4D97-AF65-F5344CB8AC3E}">
        <p14:creationId xmlns:p14="http://schemas.microsoft.com/office/powerpoint/2010/main" val="20875256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C5B4E34-B9B1-C148-9CB0-C875E73086C4}"/>
              </a:ext>
            </a:extLst>
          </p:cNvPr>
          <p:cNvSpPr>
            <a:spLocks noGrp="1"/>
          </p:cNvSpPr>
          <p:nvPr>
            <p:ph type="title"/>
          </p:nvPr>
        </p:nvSpPr>
        <p:spPr>
          <a:xfrm>
            <a:off x="838200" y="365125"/>
            <a:ext cx="5393361" cy="1325563"/>
          </a:xfrm>
        </p:spPr>
        <p:txBody>
          <a:bodyPr>
            <a:normAutofit/>
          </a:bodyPr>
          <a:lstStyle/>
          <a:p>
            <a:r>
              <a:rPr lang="en-GB"/>
              <a:t>Forensic Considerations </a:t>
            </a:r>
          </a:p>
        </p:txBody>
      </p:sp>
      <p:sp>
        <p:nvSpPr>
          <p:cNvPr id="3" name="Content Placeholder 2">
            <a:extLst>
              <a:ext uri="{FF2B5EF4-FFF2-40B4-BE49-F238E27FC236}">
                <a16:creationId xmlns:a16="http://schemas.microsoft.com/office/drawing/2014/main" id="{EB6D2D19-83C4-9346-8D20-FADCEDCDD725}"/>
              </a:ext>
            </a:extLst>
          </p:cNvPr>
          <p:cNvSpPr>
            <a:spLocks noGrp="1"/>
          </p:cNvSpPr>
          <p:nvPr>
            <p:ph idx="1"/>
          </p:nvPr>
        </p:nvSpPr>
        <p:spPr>
          <a:xfrm>
            <a:off x="838200" y="1825625"/>
            <a:ext cx="5393361" cy="4351338"/>
          </a:xfrm>
        </p:spPr>
        <p:txBody>
          <a:bodyPr>
            <a:normAutofit/>
          </a:bodyPr>
          <a:lstStyle/>
          <a:p>
            <a:r>
              <a:rPr lang="en-GB" sz="1300" dirty="0">
                <a:latin typeface="Arial" panose="020B0604020202020204" pitchFamily="34" charset="0"/>
                <a:cs typeface="Arial" panose="020B0604020202020204" pitchFamily="34" charset="0"/>
              </a:rPr>
              <a:t>Crime scenes involving digital devices can be examined on a forensic level.</a:t>
            </a:r>
          </a:p>
          <a:p>
            <a:r>
              <a:rPr lang="en-GB" sz="1300" dirty="0">
                <a:latin typeface="Arial" panose="020B0604020202020204" pitchFamily="34" charset="0"/>
                <a:cs typeface="Arial" panose="020B0604020202020204" pitchFamily="34" charset="0"/>
              </a:rPr>
              <a:t>DMI will know what </a:t>
            </a:r>
            <a:r>
              <a:rPr lang="en-GB" sz="1300" i="1" dirty="0">
                <a:latin typeface="Arial" panose="020B0604020202020204" pitchFamily="34" charset="0"/>
                <a:cs typeface="Arial" panose="020B0604020202020204" pitchFamily="34" charset="0"/>
              </a:rPr>
              <a:t>is</a:t>
            </a:r>
            <a:r>
              <a:rPr lang="en-GB" sz="1300" dirty="0">
                <a:latin typeface="Arial" panose="020B0604020202020204" pitchFamily="34" charset="0"/>
                <a:cs typeface="Arial" panose="020B0604020202020204" pitchFamily="34" charset="0"/>
              </a:rPr>
              <a:t> and </a:t>
            </a:r>
            <a:r>
              <a:rPr lang="en-GB" sz="1300" i="1" dirty="0">
                <a:latin typeface="Arial" panose="020B0604020202020204" pitchFamily="34" charset="0"/>
                <a:cs typeface="Arial" panose="020B0604020202020204" pitchFamily="34" charset="0"/>
              </a:rPr>
              <a:t>is not </a:t>
            </a:r>
            <a:r>
              <a:rPr lang="en-GB" sz="1300" dirty="0">
                <a:latin typeface="Arial" panose="020B0604020202020204" pitchFamily="34" charset="0"/>
                <a:cs typeface="Arial" panose="020B0604020202020204" pitchFamily="34" charset="0"/>
              </a:rPr>
              <a:t>possible to examine and will have a strategy to follow (proportionality of the examination / objective settings and record keeping.</a:t>
            </a:r>
          </a:p>
          <a:p>
            <a:r>
              <a:rPr lang="en-GB" sz="1300" dirty="0">
                <a:latin typeface="Arial" panose="020B0604020202020204" pitchFamily="34" charset="0"/>
                <a:cs typeface="Arial" panose="020B0604020202020204" pitchFamily="34" charset="0"/>
              </a:rPr>
              <a:t>PACE 1984 - sets out the basics of search and seizure. </a:t>
            </a:r>
          </a:p>
          <a:p>
            <a:r>
              <a:rPr lang="en-GB" sz="1300" dirty="0">
                <a:latin typeface="Arial" panose="020B0604020202020204" pitchFamily="34" charset="0"/>
                <a:cs typeface="Arial" panose="020B0604020202020204" pitchFamily="34" charset="0"/>
              </a:rPr>
              <a:t>Criminal Justice Act 2001 -  allows to seize evidence (material) which cannot be separated from the material seized under PACE.</a:t>
            </a:r>
            <a:br>
              <a:rPr lang="en-GB" sz="1300" dirty="0">
                <a:latin typeface="Arial" panose="020B0604020202020204" pitchFamily="34" charset="0"/>
                <a:cs typeface="Arial" panose="020B0604020202020204" pitchFamily="34" charset="0"/>
              </a:rPr>
            </a:b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Some subsequent acts which cover search and seizure:</a:t>
            </a:r>
            <a:br>
              <a:rPr lang="en-GB" sz="1300" dirty="0">
                <a:latin typeface="Arial" panose="020B0604020202020204" pitchFamily="34" charset="0"/>
                <a:cs typeface="Arial" panose="020B0604020202020204" pitchFamily="34" charset="0"/>
              </a:rPr>
            </a:b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Criminal Procedure and Investigations Act 1996 - sets out a code of practice in which police should record, retain, review and reveal to the prosecutor (material obtained in a criminal investigation relevant to the investigation)</a:t>
            </a:r>
          </a:p>
          <a:p>
            <a:r>
              <a:rPr lang="en-GB" sz="1300" dirty="0">
                <a:latin typeface="Arial" panose="020B0604020202020204" pitchFamily="34" charset="0"/>
                <a:cs typeface="Arial" panose="020B0604020202020204" pitchFamily="34" charset="0"/>
              </a:rPr>
              <a:t>Investigatory Powers Act 2016 - covers various aspects of telecommunication, which can be classed as ‘stored </a:t>
            </a:r>
          </a:p>
        </p:txBody>
      </p:sp>
      <p:pic>
        <p:nvPicPr>
          <p:cNvPr id="16386" name="Picture 2" descr="The Evolution of Digital Forensics">
            <a:extLst>
              <a:ext uri="{FF2B5EF4-FFF2-40B4-BE49-F238E27FC236}">
                <a16:creationId xmlns:a16="http://schemas.microsoft.com/office/drawing/2014/main" id="{76420585-326B-1740-9296-7328FF43D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747" r="16707"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639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39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94269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E0FD09D-4924-5144-8935-46071EC23BFD}"/>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dirty="0"/>
              <a:t>Digital Evidence </a:t>
            </a:r>
          </a:p>
        </p:txBody>
      </p:sp>
      <p:sp>
        <p:nvSpPr>
          <p:cNvPr id="4" name="TextBox 3">
            <a:extLst>
              <a:ext uri="{FF2B5EF4-FFF2-40B4-BE49-F238E27FC236}">
                <a16:creationId xmlns:a16="http://schemas.microsoft.com/office/drawing/2014/main" id="{5B69224D-DB3D-AD40-8200-CEBFA97F845A}"/>
              </a:ext>
            </a:extLst>
          </p:cNvPr>
          <p:cNvSpPr txBox="1"/>
          <p:nvPr/>
        </p:nvSpPr>
        <p:spPr>
          <a:xfrm>
            <a:off x="7806040" y="6125080"/>
            <a:ext cx="2931630" cy="369332"/>
          </a:xfrm>
          <a:prstGeom prst="rect">
            <a:avLst/>
          </a:prstGeom>
          <a:noFill/>
        </p:spPr>
        <p:txBody>
          <a:bodyPr wrap="square" rtlCol="0">
            <a:spAutoFit/>
          </a:bodyPr>
          <a:lstStyle/>
          <a:p>
            <a:pPr>
              <a:spcAft>
                <a:spcPts val="600"/>
              </a:spcAft>
            </a:pPr>
            <a:r>
              <a:rPr lang="en-US" dirty="0"/>
              <a:t>(College of Policing, 2022) </a:t>
            </a:r>
            <a:endParaRPr lang="en-US"/>
          </a:p>
        </p:txBody>
      </p:sp>
      <p:sp>
        <p:nvSpPr>
          <p:cNvPr id="1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88C612E4-9636-49BE-9211-D1324DA64A59}"/>
              </a:ext>
            </a:extLst>
          </p:cNvPr>
          <p:cNvGraphicFramePr>
            <a:graphicFrameLocks noGrp="1"/>
          </p:cNvGraphicFramePr>
          <p:nvPr>
            <p:ph idx="1"/>
            <p:extLst>
              <p:ext uri="{D42A27DB-BD31-4B8C-83A1-F6EECF244321}">
                <p14:modId xmlns:p14="http://schemas.microsoft.com/office/powerpoint/2010/main" val="15355076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Police Professional | Capita on 'Cloud 9' with support for digital policing">
            <a:extLst>
              <a:ext uri="{FF2B5EF4-FFF2-40B4-BE49-F238E27FC236}">
                <a16:creationId xmlns:a16="http://schemas.microsoft.com/office/drawing/2014/main" id="{3E8CFF82-AB17-A3CE-7265-54D843B72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10271" y="2337545"/>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94517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87C619C-EBAB-488E-96B9-153AA4C9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130DA1C1-36FD-41D8-9826-EE797BF39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5331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C88DD7-A2BA-AD47-8271-72AA96E4CD9D}"/>
              </a:ext>
            </a:extLst>
          </p:cNvPr>
          <p:cNvSpPr>
            <a:spLocks noGrp="1"/>
          </p:cNvSpPr>
          <p:nvPr>
            <p:ph type="title"/>
          </p:nvPr>
        </p:nvSpPr>
        <p:spPr>
          <a:xfrm>
            <a:off x="838200" y="484632"/>
            <a:ext cx="6081713" cy="3566160"/>
          </a:xfrm>
        </p:spPr>
        <p:txBody>
          <a:bodyPr vert="horz" lIns="91440" tIns="45720" rIns="91440" bIns="45720" rtlCol="0" anchor="b">
            <a:normAutofit/>
          </a:bodyPr>
          <a:lstStyle/>
          <a:p>
            <a:r>
              <a:rPr lang="en-US" sz="6600">
                <a:solidFill>
                  <a:srgbClr val="FFFFFF"/>
                </a:solidFill>
              </a:rPr>
              <a:t>Recap &amp; Discuss: </a:t>
            </a:r>
            <a:br>
              <a:rPr lang="en-US" sz="6600">
                <a:solidFill>
                  <a:srgbClr val="FFFFFF"/>
                </a:solidFill>
              </a:rPr>
            </a:br>
            <a:r>
              <a:rPr lang="en-US" sz="6600">
                <a:solidFill>
                  <a:srgbClr val="FFFFFF"/>
                </a:solidFill>
              </a:rPr>
              <a:t>Types of digital evidence?</a:t>
            </a:r>
          </a:p>
        </p:txBody>
      </p:sp>
      <p:pic>
        <p:nvPicPr>
          <p:cNvPr id="6" name="Graphic 5" descr="Head with Gears">
            <a:extLst>
              <a:ext uri="{FF2B5EF4-FFF2-40B4-BE49-F238E27FC236}">
                <a16:creationId xmlns:a16="http://schemas.microsoft.com/office/drawing/2014/main" id="{63960351-2938-4B1A-BA51-9422D1C772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1594" y="283464"/>
            <a:ext cx="2904040" cy="2904040"/>
          </a:xfrm>
          <a:prstGeom prst="rect">
            <a:avLst/>
          </a:prstGeom>
        </p:spPr>
      </p:pic>
      <p:sp>
        <p:nvSpPr>
          <p:cNvPr id="3083" name="sketch line">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4252192"/>
            <a:ext cx="4056549" cy="18288"/>
          </a:xfrm>
          <a:custGeom>
            <a:avLst/>
            <a:gdLst>
              <a:gd name="connsiteX0" fmla="*/ 0 w 4056549"/>
              <a:gd name="connsiteY0" fmla="*/ 0 h 18288"/>
              <a:gd name="connsiteX1" fmla="*/ 676092 w 4056549"/>
              <a:gd name="connsiteY1" fmla="*/ 0 h 18288"/>
              <a:gd name="connsiteX2" fmla="*/ 1271052 w 4056549"/>
              <a:gd name="connsiteY2" fmla="*/ 0 h 18288"/>
              <a:gd name="connsiteX3" fmla="*/ 1947144 w 4056549"/>
              <a:gd name="connsiteY3" fmla="*/ 0 h 18288"/>
              <a:gd name="connsiteX4" fmla="*/ 2501539 w 4056549"/>
              <a:gd name="connsiteY4" fmla="*/ 0 h 18288"/>
              <a:gd name="connsiteX5" fmla="*/ 3137065 w 4056549"/>
              <a:gd name="connsiteY5" fmla="*/ 0 h 18288"/>
              <a:gd name="connsiteX6" fmla="*/ 4056549 w 4056549"/>
              <a:gd name="connsiteY6" fmla="*/ 0 h 18288"/>
              <a:gd name="connsiteX7" fmla="*/ 4056549 w 4056549"/>
              <a:gd name="connsiteY7" fmla="*/ 18288 h 18288"/>
              <a:gd name="connsiteX8" fmla="*/ 3380458 w 4056549"/>
              <a:gd name="connsiteY8" fmla="*/ 18288 h 18288"/>
              <a:gd name="connsiteX9" fmla="*/ 2663801 w 4056549"/>
              <a:gd name="connsiteY9" fmla="*/ 18288 h 18288"/>
              <a:gd name="connsiteX10" fmla="*/ 2068840 w 4056549"/>
              <a:gd name="connsiteY10" fmla="*/ 18288 h 18288"/>
              <a:gd name="connsiteX11" fmla="*/ 1311618 w 4056549"/>
              <a:gd name="connsiteY11" fmla="*/ 18288 h 18288"/>
              <a:gd name="connsiteX12" fmla="*/ 716657 w 4056549"/>
              <a:gd name="connsiteY12" fmla="*/ 18288 h 18288"/>
              <a:gd name="connsiteX13" fmla="*/ 0 w 4056549"/>
              <a:gd name="connsiteY13" fmla="*/ 18288 h 18288"/>
              <a:gd name="connsiteX14" fmla="*/ 0 w 4056549"/>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onto Digital Policing - Motorola Solutions - Europe, Middle East and  Africa">
            <a:extLst>
              <a:ext uri="{FF2B5EF4-FFF2-40B4-BE49-F238E27FC236}">
                <a16:creationId xmlns:a16="http://schemas.microsoft.com/office/drawing/2014/main" id="{7439576D-322A-0A41-9315-3E125BD72CB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21594" y="3452310"/>
            <a:ext cx="2904040" cy="2904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25713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Pentagon 11">
            <a:extLst>
              <a:ext uri="{FF2B5EF4-FFF2-40B4-BE49-F238E27FC236}">
                <a16:creationId xmlns:a16="http://schemas.microsoft.com/office/drawing/2014/main" id="{FB8498B1-4871-DB4A-BA14-4A0F455E8B67}"/>
              </a:ext>
            </a:extLst>
          </p:cNvPr>
          <p:cNvSpPr/>
          <p:nvPr/>
        </p:nvSpPr>
        <p:spPr>
          <a:xfrm>
            <a:off x="309282" y="322217"/>
            <a:ext cx="7450054" cy="73152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7CF33-C560-724B-80FB-563F9E2E002F}"/>
              </a:ext>
            </a:extLst>
          </p:cNvPr>
          <p:cNvSpPr>
            <a:spLocks noGrp="1"/>
          </p:cNvSpPr>
          <p:nvPr>
            <p:ph type="title"/>
          </p:nvPr>
        </p:nvSpPr>
        <p:spPr>
          <a:xfrm>
            <a:off x="403411" y="26640"/>
            <a:ext cx="7886700" cy="1325563"/>
          </a:xfrm>
        </p:spPr>
        <p:txBody>
          <a:bodyPr/>
          <a:lstStyle/>
          <a:p>
            <a:r>
              <a:rPr lang="en-US" dirty="0">
                <a:solidFill>
                  <a:schemeClr val="bg1"/>
                </a:solidFill>
              </a:rPr>
              <a:t>Discuss: Types of Digital Images  </a:t>
            </a:r>
          </a:p>
        </p:txBody>
      </p:sp>
      <p:sp>
        <p:nvSpPr>
          <p:cNvPr id="5" name="TextBox 4">
            <a:extLst>
              <a:ext uri="{FF2B5EF4-FFF2-40B4-BE49-F238E27FC236}">
                <a16:creationId xmlns:a16="http://schemas.microsoft.com/office/drawing/2014/main" id="{30593AF9-F537-6649-9881-D36BF496FDA4}"/>
              </a:ext>
            </a:extLst>
          </p:cNvPr>
          <p:cNvSpPr txBox="1"/>
          <p:nvPr/>
        </p:nvSpPr>
        <p:spPr>
          <a:xfrm>
            <a:off x="403411" y="1296397"/>
            <a:ext cx="9213604" cy="1477328"/>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333333"/>
                </a:solidFill>
                <a:latin typeface="Arial" panose="020B0604020202020204" pitchFamily="34" charset="0"/>
              </a:rPr>
              <a:t>Any image (moving or still) captured digitally and stored electronically.</a:t>
            </a:r>
          </a:p>
          <a:p>
            <a:pPr marL="285750" indent="-285750">
              <a:buFont typeface="Arial" panose="020B0604020202020204" pitchFamily="34" charset="0"/>
              <a:buChar char="•"/>
            </a:pPr>
            <a:r>
              <a:rPr lang="en-GB" dirty="0">
                <a:solidFill>
                  <a:srgbClr val="333333"/>
                </a:solidFill>
                <a:latin typeface="Arial" panose="020B0604020202020204" pitchFamily="34" charset="0"/>
              </a:rPr>
              <a:t>Used by the police service for evidence collection. </a:t>
            </a:r>
          </a:p>
          <a:p>
            <a:pPr algn="l"/>
            <a:endParaRPr lang="en-GB" u="sng" dirty="0">
              <a:latin typeface="Arial" panose="020B0604020202020204" pitchFamily="34" charset="0"/>
              <a:hlinkClick r:id="rId2" tooltip="ANPR">
                <a:extLst>
                  <a:ext uri="{A12FA001-AC4F-418D-AE19-62706E023703}">
                    <ahyp:hlinkClr xmlns:ahyp="http://schemas.microsoft.com/office/drawing/2018/hyperlinkcolor" val="tx"/>
                  </a:ext>
                </a:extLst>
              </a:hlinkClick>
            </a:endParaRPr>
          </a:p>
          <a:p>
            <a:pPr algn="l"/>
            <a:r>
              <a:rPr lang="en-GB" dirty="0">
                <a:latin typeface="Arial" panose="020B0604020202020204" pitchFamily="34" charset="0"/>
                <a:hlinkClick r:id="rId2" tooltip="ANPR">
                  <a:extLst>
                    <a:ext uri="{A12FA001-AC4F-418D-AE19-62706E023703}">
                      <ahyp:hlinkClr xmlns:ahyp="http://schemas.microsoft.com/office/drawing/2018/hyperlinkcolor" val="tx"/>
                    </a:ext>
                  </a:extLst>
                </a:hlinkClick>
              </a:rPr>
              <a:t>Examples: </a:t>
            </a:r>
          </a:p>
          <a:p>
            <a:pPr algn="l"/>
            <a:endParaRPr lang="en-GB" u="sng" dirty="0">
              <a:latin typeface="Arial" panose="020B0604020202020204" pitchFamily="34" charset="0"/>
              <a:hlinkClick r:id="rId2" tooltip="ANPR">
                <a:extLst>
                  <a:ext uri="{A12FA001-AC4F-418D-AE19-62706E023703}">
                    <ahyp:hlinkClr xmlns:ahyp="http://schemas.microsoft.com/office/drawing/2018/hyperlinkcolor" val="tx"/>
                  </a:ext>
                </a:extLst>
              </a:hlinkClick>
            </a:endParaRPr>
          </a:p>
        </p:txBody>
      </p:sp>
      <p:sp>
        <p:nvSpPr>
          <p:cNvPr id="9" name="TextBox 8">
            <a:extLst>
              <a:ext uri="{FF2B5EF4-FFF2-40B4-BE49-F238E27FC236}">
                <a16:creationId xmlns:a16="http://schemas.microsoft.com/office/drawing/2014/main" id="{8E8FBB92-9063-8947-A783-BAEA9071CF79}"/>
              </a:ext>
            </a:extLst>
          </p:cNvPr>
          <p:cNvSpPr txBox="1"/>
          <p:nvPr/>
        </p:nvSpPr>
        <p:spPr>
          <a:xfrm>
            <a:off x="497541" y="2476833"/>
            <a:ext cx="7140772" cy="3693319"/>
          </a:xfrm>
          <a:prstGeom prst="rect">
            <a:avLst/>
          </a:prstGeom>
          <a:noFill/>
        </p:spPr>
        <p:txBody>
          <a:bodyPr wrap="square">
            <a:spAutoFit/>
          </a:bodyPr>
          <a:lstStyle/>
          <a:p>
            <a:pPr algn="l">
              <a:buFont typeface="Arial" panose="020B0604020202020204" pitchFamily="34" charset="0"/>
              <a:buChar char="•"/>
            </a:pPr>
            <a:r>
              <a:rPr lang="en-GB" u="sng" dirty="0">
                <a:latin typeface="Arial" panose="020B0604020202020204" pitchFamily="34" charset="0"/>
                <a:hlinkClick r:id="" action="ppaction://noaction">
                  <a:extLst>
                    <a:ext uri="{A12FA001-AC4F-418D-AE19-62706E023703}">
                      <ahyp:hlinkClr xmlns:ahyp="http://schemas.microsoft.com/office/drawing/2018/hyperlinkcolor" val="tx"/>
                    </a:ext>
                  </a:extLst>
                </a:hlinkClick>
              </a:rPr>
              <a:t>ANPR</a:t>
            </a:r>
          </a:p>
          <a:p>
            <a:pPr algn="l">
              <a:buFont typeface="Arial" panose="020B0604020202020204" pitchFamily="34" charset="0"/>
              <a:buChar char="•"/>
            </a:pPr>
            <a:r>
              <a:rPr lang="en-GB" u="sng" dirty="0">
                <a:latin typeface="Arial" panose="020B0604020202020204" pitchFamily="34" charset="0"/>
                <a:hlinkClick r:id="" action="ppaction://noaction">
                  <a:extLst>
                    <a:ext uri="{A12FA001-AC4F-418D-AE19-62706E023703}">
                      <ahyp:hlinkClr xmlns:ahyp="http://schemas.microsoft.com/office/drawing/2018/hyperlinkcolor" val="tx"/>
                    </a:ext>
                  </a:extLst>
                </a:hlinkClick>
              </a:rPr>
              <a:t>Body-worn video devices</a:t>
            </a:r>
            <a:endParaRPr lang="en-GB" u="sng" dirty="0">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rPr>
              <a:t>In-vehicle camera systems</a:t>
            </a:r>
          </a:p>
          <a:p>
            <a:pPr algn="l">
              <a:buFont typeface="Arial" panose="020B0604020202020204" pitchFamily="34" charset="0"/>
              <a:buChar char="•"/>
            </a:pPr>
            <a:r>
              <a:rPr lang="en-GB" u="sng" dirty="0">
                <a:latin typeface="Arial" panose="020B0604020202020204" pitchFamily="34" charset="0"/>
                <a:hlinkClick r:id="rId3" tooltip="CCTV">
                  <a:extLst>
                    <a:ext uri="{A12FA001-AC4F-418D-AE19-62706E023703}">
                      <ahyp:hlinkClr xmlns:ahyp="http://schemas.microsoft.com/office/drawing/2018/hyperlinkcolor" val="tx"/>
                    </a:ext>
                  </a:extLst>
                </a:hlinkClick>
              </a:rPr>
              <a:t>CCTV</a:t>
            </a:r>
            <a:endParaRPr lang="en-GB" u="sng" dirty="0">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rPr>
              <a:t>Covert surveillance</a:t>
            </a:r>
          </a:p>
          <a:p>
            <a:pPr algn="l">
              <a:buFont typeface="Arial" panose="020B0604020202020204" pitchFamily="34" charset="0"/>
              <a:buChar char="•"/>
            </a:pPr>
            <a:r>
              <a:rPr lang="en-GB" u="sng" dirty="0">
                <a:latin typeface="Arial" panose="020B0604020202020204" pitchFamily="34" charset="0"/>
              </a:rPr>
              <a:t>Crime scene photographs</a:t>
            </a:r>
          </a:p>
          <a:p>
            <a:pPr algn="l">
              <a:buFont typeface="Arial" panose="020B0604020202020204" pitchFamily="34" charset="0"/>
              <a:buChar char="•"/>
            </a:pPr>
            <a:r>
              <a:rPr lang="en-GB" u="sng" dirty="0">
                <a:latin typeface="Arial" panose="020B0604020202020204" pitchFamily="34" charset="0"/>
              </a:rPr>
              <a:t>Facial recognition systems</a:t>
            </a:r>
          </a:p>
          <a:p>
            <a:pPr algn="l">
              <a:buFont typeface="Arial" panose="020B0604020202020204" pitchFamily="34" charset="0"/>
              <a:buChar char="•"/>
            </a:pPr>
            <a:r>
              <a:rPr lang="en-GB" u="sng" dirty="0">
                <a:latin typeface="Arial" panose="020B0604020202020204" pitchFamily="34" charset="0"/>
              </a:rPr>
              <a:t>Fingerprints</a:t>
            </a:r>
          </a:p>
          <a:p>
            <a:pPr algn="l">
              <a:buFont typeface="Arial" panose="020B0604020202020204" pitchFamily="34" charset="0"/>
              <a:buChar char="•"/>
            </a:pPr>
            <a:r>
              <a:rPr lang="en-GB" u="sng" dirty="0">
                <a:latin typeface="Arial" panose="020B0604020202020204" pitchFamily="34" charset="0"/>
                <a:hlinkClick r:id="rId4" tooltip="video identification">
                  <a:extLst>
                    <a:ext uri="{A12FA001-AC4F-418D-AE19-62706E023703}">
                      <ahyp:hlinkClr xmlns:ahyp="http://schemas.microsoft.com/office/drawing/2018/hyperlinkcolor" val="tx"/>
                    </a:ext>
                  </a:extLst>
                </a:hlinkClick>
              </a:rPr>
              <a:t>Video identification</a:t>
            </a:r>
            <a:endParaRPr lang="en-GB" u="sng" dirty="0">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hlinkClick r:id="rId5" tooltip="investigative interviewing">
                  <a:extLst>
                    <a:ext uri="{A12FA001-AC4F-418D-AE19-62706E023703}">
                      <ahyp:hlinkClr xmlns:ahyp="http://schemas.microsoft.com/office/drawing/2018/hyperlinkcolor" val="tx"/>
                    </a:ext>
                  </a:extLst>
                </a:hlinkClick>
              </a:rPr>
              <a:t>Investigative interviewing</a:t>
            </a:r>
            <a:r>
              <a:rPr lang="en-GB" u="sng" dirty="0">
                <a:latin typeface="Arial" panose="020B0604020202020204" pitchFamily="34" charset="0"/>
              </a:rPr>
              <a:t> (video-recorded interviews)</a:t>
            </a:r>
          </a:p>
          <a:p>
            <a:pPr algn="l">
              <a:buFont typeface="Arial" panose="020B0604020202020204" pitchFamily="34" charset="0"/>
              <a:buChar char="•"/>
            </a:pPr>
            <a:r>
              <a:rPr lang="en-GB" u="sng" dirty="0">
                <a:latin typeface="Arial" panose="020B0604020202020204" pitchFamily="34" charset="0"/>
                <a:hlinkClick r:id="rId6" tooltip="public order">
                  <a:extLst>
                    <a:ext uri="{A12FA001-AC4F-418D-AE19-62706E023703}">
                      <ahyp:hlinkClr xmlns:ahyp="http://schemas.microsoft.com/office/drawing/2018/hyperlinkcolor" val="tx"/>
                    </a:ext>
                  </a:extLst>
                </a:hlinkClick>
              </a:rPr>
              <a:t>Public order</a:t>
            </a:r>
            <a:r>
              <a:rPr lang="en-GB" u="sng" dirty="0">
                <a:latin typeface="Arial" panose="020B0604020202020204" pitchFamily="34" charset="0"/>
              </a:rPr>
              <a:t> evidence and intelligence gathering</a:t>
            </a:r>
          </a:p>
          <a:p>
            <a:pPr algn="l">
              <a:buFont typeface="Arial" panose="020B0604020202020204" pitchFamily="34" charset="0"/>
              <a:buChar char="•"/>
            </a:pPr>
            <a:r>
              <a:rPr lang="en-GB" u="sng" dirty="0">
                <a:latin typeface="Arial" panose="020B0604020202020204" pitchFamily="34" charset="0"/>
              </a:rPr>
              <a:t>Road safety cameras</a:t>
            </a:r>
          </a:p>
          <a:p>
            <a:pPr algn="l">
              <a:buFont typeface="Arial" panose="020B0604020202020204" pitchFamily="34" charset="0"/>
              <a:buChar char="•"/>
            </a:pPr>
            <a:r>
              <a:rPr lang="en-GB" u="sng" dirty="0">
                <a:latin typeface="Arial" panose="020B0604020202020204" pitchFamily="34" charset="0"/>
                <a:hlinkClick r:id="rId7" tooltip="third-party images">
                  <a:extLst>
                    <a:ext uri="{A12FA001-AC4F-418D-AE19-62706E023703}">
                      <ahyp:hlinkClr xmlns:ahyp="http://schemas.microsoft.com/office/drawing/2018/hyperlinkcolor" val="tx"/>
                    </a:ext>
                  </a:extLst>
                </a:hlinkClick>
              </a:rPr>
              <a:t>Third-party images</a:t>
            </a:r>
            <a:r>
              <a:rPr lang="en-GB" u="sng" dirty="0">
                <a:latin typeface="Arial" panose="020B0604020202020204" pitchFamily="34" charset="0"/>
              </a:rPr>
              <a:t>.</a:t>
            </a:r>
          </a:p>
        </p:txBody>
      </p:sp>
      <p:sp>
        <p:nvSpPr>
          <p:cNvPr id="10" name="TextBox 9">
            <a:extLst>
              <a:ext uri="{FF2B5EF4-FFF2-40B4-BE49-F238E27FC236}">
                <a16:creationId xmlns:a16="http://schemas.microsoft.com/office/drawing/2014/main" id="{9AB8CF52-FAF4-E34B-B41A-1A3BBFE50E31}"/>
              </a:ext>
            </a:extLst>
          </p:cNvPr>
          <p:cNvSpPr txBox="1"/>
          <p:nvPr/>
        </p:nvSpPr>
        <p:spPr>
          <a:xfrm>
            <a:off x="7367451" y="6348549"/>
            <a:ext cx="2673532" cy="369332"/>
          </a:xfrm>
          <a:prstGeom prst="rect">
            <a:avLst/>
          </a:prstGeom>
          <a:noFill/>
        </p:spPr>
        <p:txBody>
          <a:bodyPr wrap="square" rtlCol="0">
            <a:spAutoFit/>
          </a:bodyPr>
          <a:lstStyle/>
          <a:p>
            <a:r>
              <a:rPr lang="en-US" dirty="0"/>
              <a:t>(College of Policing, 2022) </a:t>
            </a:r>
          </a:p>
        </p:txBody>
      </p:sp>
      <p:pic>
        <p:nvPicPr>
          <p:cNvPr id="6" name="Picture 2" descr="Pronto Digital Policing - Motorola Solutions - Europe, Middle East and  Africa">
            <a:extLst>
              <a:ext uri="{FF2B5EF4-FFF2-40B4-BE49-F238E27FC236}">
                <a16:creationId xmlns:a16="http://schemas.microsoft.com/office/drawing/2014/main" id="{C9F8A040-AD50-2F08-460A-D863241F3B46}"/>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7367451" y="2446335"/>
            <a:ext cx="2904040" cy="2904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55498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6944A-F7AE-AB44-B23D-198A3720959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3000" b="1"/>
              <a:t>Electronic evidence - a basic guide for First Responders Good practice material for CERT first responders</a:t>
            </a:r>
            <a:br>
              <a:rPr lang="en-US" sz="3000"/>
            </a:br>
            <a:br>
              <a:rPr lang="en-US" sz="3000"/>
            </a:br>
            <a:r>
              <a:rPr lang="en-US" sz="3000"/>
              <a:t>(Click </a:t>
            </a:r>
            <a:r>
              <a:rPr lang="en-US" sz="3000" u="sng">
                <a:hlinkClick r:id="rId2">
                  <a:extLst>
                    <a:ext uri="{A12FA001-AC4F-418D-AE19-62706E023703}">
                      <ahyp:hlinkClr xmlns:ahyp="http://schemas.microsoft.com/office/drawing/2018/hyperlinkcolor" val="tx"/>
                    </a:ext>
                  </a:extLst>
                </a:hlinkClick>
              </a:rPr>
              <a:t>here</a:t>
            </a:r>
            <a:r>
              <a:rPr lang="en-US" sz="3000"/>
              <a:t>)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tennis racket&#10;&#10;Description automatically generated with medium confidence">
            <a:extLst>
              <a:ext uri="{FF2B5EF4-FFF2-40B4-BE49-F238E27FC236}">
                <a16:creationId xmlns:a16="http://schemas.microsoft.com/office/drawing/2014/main" id="{ADA8E335-C024-1C42-A694-83B696F496C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2509" r="-1" b="209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9824567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4" name="Rectangle 616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6D3E5517-5178-9D42-98CF-B092C5C767B8}"/>
              </a:ext>
            </a:extLst>
          </p:cNvPr>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kern="1200">
                <a:solidFill>
                  <a:schemeClr val="tx1"/>
                </a:solidFill>
                <a:latin typeface="+mj-lt"/>
                <a:ea typeface="+mj-ea"/>
                <a:cs typeface="+mj-cs"/>
              </a:rPr>
              <a:t>Computer-based Electronic Evidence</a:t>
            </a:r>
          </a:p>
        </p:txBody>
      </p:sp>
      <p:sp>
        <p:nvSpPr>
          <p:cNvPr id="616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363C5451-F9E8-CC42-9B89-C1DB1CCEFB02}"/>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500"/>
              <a:t>Information or data of investigative value that is stored on or transmitted by a computer.</a:t>
            </a:r>
            <a:br>
              <a:rPr lang="en-US" sz="1500"/>
            </a:br>
            <a:endParaRPr lang="en-US" sz="1500"/>
          </a:p>
          <a:p>
            <a:pPr marL="285750" indent="-228600">
              <a:lnSpc>
                <a:spcPct val="90000"/>
              </a:lnSpc>
              <a:spcAft>
                <a:spcPts val="600"/>
              </a:spcAft>
              <a:buFont typeface="Arial" panose="020B0604020202020204" pitchFamily="34" charset="0"/>
              <a:buChar char="•"/>
            </a:pPr>
            <a:r>
              <a:rPr lang="en-US" sz="1500"/>
              <a:t>Computers can be used in the commission of crime, they can contain evidence of crime and can even be targets of crime. </a:t>
            </a:r>
          </a:p>
          <a:p>
            <a:pPr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Understanding the role and nature of electronic evidence that might be found, how to process a crime scene containing potential electronic evidence, and how an agency might respond to such situations is crucial.</a:t>
            </a:r>
          </a:p>
        </p:txBody>
      </p:sp>
      <p:pic>
        <p:nvPicPr>
          <p:cNvPr id="6159" name="Picture 15" descr="Forensic Laptop | mh Service GmbH Computerforensic">
            <a:extLst>
              <a:ext uri="{FF2B5EF4-FFF2-40B4-BE49-F238E27FC236}">
                <a16:creationId xmlns:a16="http://schemas.microsoft.com/office/drawing/2014/main" id="{AE5EE076-0F90-FA43-B2DD-E7B651D1F4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40267"/>
            <a:ext cx="6903720" cy="4577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50680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7EA6B5-25E0-A34F-8DD7-788F57D77A63}"/>
              </a:ext>
            </a:extLst>
          </p:cNvPr>
          <p:cNvSpPr txBox="1"/>
          <p:nvPr/>
        </p:nvSpPr>
        <p:spPr>
          <a:xfrm>
            <a:off x="1754777" y="500277"/>
            <a:ext cx="4572000" cy="5878532"/>
          </a:xfrm>
          <a:prstGeom prst="rect">
            <a:avLst/>
          </a:prstGeom>
          <a:noFill/>
        </p:spPr>
        <p:txBody>
          <a:bodyPr wrap="square">
            <a:spAutoFit/>
          </a:bodyPr>
          <a:lstStyle/>
          <a:p>
            <a:pPr algn="l"/>
            <a:r>
              <a:rPr lang="en-GB" sz="2400" b="1" dirty="0">
                <a:solidFill>
                  <a:srgbClr val="333333"/>
                </a:solidFill>
                <a:latin typeface="Helvetica Neue" panose="02000503000000020004" pitchFamily="2" charset="0"/>
              </a:rPr>
              <a:t>Handling Electronic Evidence</a:t>
            </a:r>
          </a:p>
          <a:p>
            <a:pPr algn="l"/>
            <a:endParaRPr lang="en-GB" sz="1600" b="1" dirty="0">
              <a:solidFill>
                <a:srgbClr val="333333"/>
              </a:solidFill>
              <a:latin typeface="Helvetica Neue" panose="02000503000000020004" pitchFamily="2"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Must be treated in the same manner as traditional forensic evidence, with respect and care. </a:t>
            </a:r>
          </a:p>
          <a:p>
            <a:pPr marL="285750" indent="-285750">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The methods of recovering electronic evidence, while maintaining evidential continuity and integrity, may seen as complex and costly. However, if dealt with correctly, experience has shown that it will produce evidence that is both compelling and cost effective.</a:t>
            </a:r>
          </a:p>
          <a:p>
            <a:pPr algn="l"/>
            <a:endParaRPr lang="en-GB" sz="1600" dirty="0">
              <a:solidFill>
                <a:srgbClr val="333333"/>
              </a:solidFill>
              <a:latin typeface="Arial" panose="020B0604020202020204" pitchFamily="34"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The case officer is responsible for ensuring continual compliance with legislation and, in particular, that the procedures adopted in the seizure of any property are performed in accordance with statute and current case law. </a:t>
            </a:r>
          </a:p>
          <a:p>
            <a:pPr marL="285750" indent="-285750">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The four principles of electronic evidence must be adhered to (covered in WS1) </a:t>
            </a:r>
          </a:p>
        </p:txBody>
      </p:sp>
      <p:pic>
        <p:nvPicPr>
          <p:cNvPr id="9" name="Picture 8" descr="Graphical user interface, application&#10;&#10;Description automatically generated">
            <a:extLst>
              <a:ext uri="{FF2B5EF4-FFF2-40B4-BE49-F238E27FC236}">
                <a16:creationId xmlns:a16="http://schemas.microsoft.com/office/drawing/2014/main" id="{BEDE05E0-B013-BA4F-884C-5F75CA8EAE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0323" y="873283"/>
            <a:ext cx="3084592" cy="4428309"/>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77EF2F18-2D02-F440-9C3E-DDF2814CEAEE}"/>
              </a:ext>
            </a:extLst>
          </p:cNvPr>
          <p:cNvSpPr txBox="1"/>
          <p:nvPr/>
        </p:nvSpPr>
        <p:spPr>
          <a:xfrm>
            <a:off x="8834241" y="5468983"/>
            <a:ext cx="2081349" cy="369332"/>
          </a:xfrm>
          <a:prstGeom prst="rect">
            <a:avLst/>
          </a:prstGeom>
          <a:noFill/>
        </p:spPr>
        <p:txBody>
          <a:bodyPr wrap="square" rtlCol="0">
            <a:spAutoFit/>
          </a:bodyPr>
          <a:lstStyle/>
          <a:p>
            <a:r>
              <a:rPr lang="en-US" dirty="0"/>
              <a:t>Click </a:t>
            </a:r>
            <a:r>
              <a:rPr lang="en-US" u="sng" dirty="0">
                <a:hlinkClick r:id="rId3"/>
              </a:rPr>
              <a:t>here</a:t>
            </a:r>
            <a:r>
              <a:rPr lang="en-US" dirty="0"/>
              <a:t> </a:t>
            </a:r>
          </a:p>
        </p:txBody>
      </p:sp>
      <p:sp>
        <p:nvSpPr>
          <p:cNvPr id="13" name="TextBox 12">
            <a:extLst>
              <a:ext uri="{FF2B5EF4-FFF2-40B4-BE49-F238E27FC236}">
                <a16:creationId xmlns:a16="http://schemas.microsoft.com/office/drawing/2014/main" id="{518D8B02-0C19-0045-B950-651BBF7A7626}"/>
              </a:ext>
            </a:extLst>
          </p:cNvPr>
          <p:cNvSpPr txBox="1"/>
          <p:nvPr/>
        </p:nvSpPr>
        <p:spPr>
          <a:xfrm>
            <a:off x="6984274" y="6183086"/>
            <a:ext cx="2673532" cy="369332"/>
          </a:xfrm>
          <a:prstGeom prst="rect">
            <a:avLst/>
          </a:prstGeom>
          <a:noFill/>
        </p:spPr>
        <p:txBody>
          <a:bodyPr wrap="square" rtlCol="0">
            <a:spAutoFit/>
          </a:bodyPr>
          <a:lstStyle/>
          <a:p>
            <a:r>
              <a:rPr lang="en-US" dirty="0"/>
              <a:t>(College of Policing, 2020) </a:t>
            </a:r>
          </a:p>
        </p:txBody>
      </p:sp>
    </p:spTree>
    <p:extLst>
      <p:ext uri="{BB962C8B-B14F-4D97-AF65-F5344CB8AC3E}">
        <p14:creationId xmlns:p14="http://schemas.microsoft.com/office/powerpoint/2010/main" val="232367440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AFB11-0F65-B945-8E00-AA9D0C076D4A}"/>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2600" kern="1200">
                <a:solidFill>
                  <a:schemeClr val="tx1"/>
                </a:solidFill>
                <a:latin typeface="+mj-lt"/>
                <a:ea typeface="+mj-ea"/>
                <a:cs typeface="+mj-cs"/>
              </a:rPr>
              <a:t>Authorised Professional Practice:</a:t>
            </a:r>
            <a:br>
              <a:rPr lang="en-US" sz="2600" kern="1200">
                <a:solidFill>
                  <a:schemeClr val="tx1"/>
                </a:solidFill>
                <a:latin typeface="+mj-lt"/>
                <a:ea typeface="+mj-ea"/>
                <a:cs typeface="+mj-cs"/>
              </a:rPr>
            </a:br>
            <a:r>
              <a:rPr lang="en-US" sz="2600" kern="1200">
                <a:solidFill>
                  <a:schemeClr val="tx1"/>
                </a:solidFill>
                <a:latin typeface="+mj-lt"/>
                <a:ea typeface="+mj-ea"/>
                <a:cs typeface="+mj-cs"/>
              </a:rPr>
              <a:t>Extraction of material from digital devices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2DD937A-838F-244D-9BE2-71568423140A}"/>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Click </a:t>
            </a:r>
            <a:r>
              <a:rPr lang="en-US" sz="2200" u="sng">
                <a:hlinkClick r:id="rId2"/>
              </a:rPr>
              <a:t>here</a:t>
            </a:r>
            <a:endParaRPr lang="en-US" sz="2200" u="sng"/>
          </a:p>
        </p:txBody>
      </p:sp>
      <p:pic>
        <p:nvPicPr>
          <p:cNvPr id="5" name="Picture 4" descr="Graphical user interface, application&#10;&#10;Description automatically generated">
            <a:extLst>
              <a:ext uri="{FF2B5EF4-FFF2-40B4-BE49-F238E27FC236}">
                <a16:creationId xmlns:a16="http://schemas.microsoft.com/office/drawing/2014/main" id="{3DE5A505-BC9C-2848-80BD-94C97477A2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5766" y="640080"/>
            <a:ext cx="5340780" cy="5577840"/>
          </a:xfrm>
          <a:prstGeom prst="rect">
            <a:avLst/>
          </a:prstGeom>
        </p:spPr>
      </p:pic>
    </p:spTree>
    <p:extLst>
      <p:ext uri="{BB962C8B-B14F-4D97-AF65-F5344CB8AC3E}">
        <p14:creationId xmlns:p14="http://schemas.microsoft.com/office/powerpoint/2010/main" val="171037412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582601" y="1632304"/>
            <a:ext cx="5541010" cy="27699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GB" altLang="en-US" sz="1950" kern="0" dirty="0">
                <a:solidFill>
                  <a:srgbClr val="002060"/>
                </a:solidFill>
              </a:rPr>
              <a:t>Whilst on patrol you come into contact with an individual whom you suspect to be recently involved in supplying a controlled drug…</a:t>
            </a:r>
          </a:p>
          <a:p>
            <a:pPr marL="0" indent="0" algn="ctr">
              <a:buNone/>
              <a:defRPr/>
            </a:pPr>
            <a:endParaRPr lang="en-GB" altLang="en-US" sz="1950" kern="0" dirty="0">
              <a:solidFill>
                <a:srgbClr val="002060"/>
              </a:solidFill>
            </a:endParaRPr>
          </a:p>
          <a:p>
            <a:pPr marL="0" indent="0" algn="ctr">
              <a:buNone/>
              <a:defRPr/>
            </a:pPr>
            <a:r>
              <a:rPr lang="en-GB" altLang="en-US" sz="1950" kern="0" dirty="0">
                <a:solidFill>
                  <a:srgbClr val="002060"/>
                </a:solidFill>
              </a:rPr>
              <a:t>Under sufficient grounds, you search the individual under Section 23 Misuse of Drugs Act 1971 and find a substantial quantity of drugs and 3 x mobile telephones…</a:t>
            </a:r>
          </a:p>
          <a:p>
            <a:pPr marL="0" indent="0" algn="ctr">
              <a:buNone/>
              <a:defRPr/>
            </a:pPr>
            <a:r>
              <a:rPr lang="en-GB" altLang="en-US" sz="1950" kern="0" dirty="0">
                <a:solidFill>
                  <a:srgbClr val="002060"/>
                </a:solidFill>
              </a:rPr>
              <a:t>You seize the drugs and the mobile phones under </a:t>
            </a:r>
          </a:p>
          <a:p>
            <a:pPr marL="0" indent="0" algn="ctr">
              <a:buNone/>
              <a:defRPr/>
            </a:pPr>
            <a:r>
              <a:rPr lang="en-GB" altLang="en-US" sz="1950" kern="0" dirty="0">
                <a:solidFill>
                  <a:srgbClr val="002060"/>
                </a:solidFill>
              </a:rPr>
              <a:t>Section 23 Misuse of Drugs Act 1971</a:t>
            </a:r>
          </a:p>
          <a:p>
            <a:pPr marL="0" indent="0">
              <a:buNone/>
            </a:pPr>
            <a:endParaRPr lang="en-GB" sz="2100" dirty="0"/>
          </a:p>
        </p:txBody>
      </p:sp>
      <p:sp>
        <p:nvSpPr>
          <p:cNvPr id="4" name="TextBox 3"/>
          <p:cNvSpPr txBox="1"/>
          <p:nvPr/>
        </p:nvSpPr>
        <p:spPr>
          <a:xfrm>
            <a:off x="2476026" y="522016"/>
            <a:ext cx="7052442" cy="461665"/>
          </a:xfrm>
          <a:prstGeom prst="rect">
            <a:avLst/>
          </a:prstGeom>
          <a:solidFill>
            <a:schemeClr val="accent6"/>
          </a:solidFill>
        </p:spPr>
        <p:txBody>
          <a:bodyPr wrap="square" rtlCol="0">
            <a:spAutoFit/>
          </a:bodyPr>
          <a:lstStyle/>
          <a:p>
            <a:pPr algn="ctr"/>
            <a:r>
              <a:rPr lang="en-GB" sz="2400" b="1" dirty="0">
                <a:solidFill>
                  <a:schemeClr val="bg1"/>
                </a:solidFill>
              </a:rPr>
              <a:t>Group Task: What would you do?</a:t>
            </a:r>
          </a:p>
        </p:txBody>
      </p:sp>
      <p:sp>
        <p:nvSpPr>
          <p:cNvPr id="5" name="Rectangle 4"/>
          <p:cNvSpPr/>
          <p:nvPr/>
        </p:nvSpPr>
        <p:spPr>
          <a:xfrm>
            <a:off x="3500600" y="5689654"/>
            <a:ext cx="5003294" cy="415498"/>
          </a:xfrm>
          <a:prstGeom prst="rect">
            <a:avLst/>
          </a:prstGeom>
          <a:solidFill>
            <a:schemeClr val="accent6"/>
          </a:solidFill>
        </p:spPr>
        <p:txBody>
          <a:bodyPr wrap="none">
            <a:spAutoFit/>
          </a:bodyPr>
          <a:lstStyle/>
          <a:p>
            <a:pPr algn="ctr">
              <a:defRPr/>
            </a:pPr>
            <a:r>
              <a:rPr lang="en-GB" altLang="en-US" sz="2100" b="1" kern="0" dirty="0">
                <a:solidFill>
                  <a:srgbClr val="002060"/>
                </a:solidFill>
              </a:rPr>
              <a:t>How would you safely recover the phones?</a:t>
            </a:r>
          </a:p>
        </p:txBody>
      </p:sp>
      <p:pic>
        <p:nvPicPr>
          <p:cNvPr id="10242" name="Picture 2" descr="Purbeck Police - I am going to put a scenario to you as I would be  interested to hear your thoughts. Imagine you are a drug dealer. You have a  standard dealer">
            <a:extLst>
              <a:ext uri="{FF2B5EF4-FFF2-40B4-BE49-F238E27FC236}">
                <a16:creationId xmlns:a16="http://schemas.microsoft.com/office/drawing/2014/main" id="{2E31A510-80A7-6145-AB19-FC2C40866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751" y="1751731"/>
            <a:ext cx="2463800" cy="3289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347E03A-59F0-7842-97F9-5B53EEE93031}"/>
              </a:ext>
            </a:extLst>
          </p:cNvPr>
          <p:cNvSpPr txBox="1"/>
          <p:nvPr/>
        </p:nvSpPr>
        <p:spPr>
          <a:xfrm>
            <a:off x="3200400" y="6335985"/>
            <a:ext cx="6945086" cy="369332"/>
          </a:xfrm>
          <a:prstGeom prst="rect">
            <a:avLst/>
          </a:prstGeom>
          <a:noFill/>
        </p:spPr>
        <p:txBody>
          <a:bodyPr wrap="square">
            <a:spAutoFit/>
          </a:bodyPr>
          <a:lstStyle/>
          <a:p>
            <a:pPr>
              <a:defRPr/>
            </a:pPr>
            <a:r>
              <a:rPr lang="en-GB" altLang="en-US" dirty="0">
                <a:latin typeface="Arial" panose="020B0604020202020204" pitchFamily="34" charset="0"/>
                <a:cs typeface="Arial" panose="020B0604020202020204" pitchFamily="34" charset="0"/>
              </a:rPr>
              <a:t>***SMART PHONES CAN BE REMOTELY WIPED***</a:t>
            </a:r>
          </a:p>
        </p:txBody>
      </p:sp>
    </p:spTree>
    <p:extLst>
      <p:ext uri="{BB962C8B-B14F-4D97-AF65-F5344CB8AC3E}">
        <p14:creationId xmlns:p14="http://schemas.microsoft.com/office/powerpoint/2010/main" val="103443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11">
            <a:extLst>
              <a:ext uri="{FF2B5EF4-FFF2-40B4-BE49-F238E27FC236}">
                <a16:creationId xmlns:a16="http://schemas.microsoft.com/office/drawing/2014/main" id="{280D9C4A-DCD9-DD4D-B316-BB19F10C1E5E}"/>
              </a:ext>
            </a:extLst>
          </p:cNvPr>
          <p:cNvSpPr/>
          <p:nvPr/>
        </p:nvSpPr>
        <p:spPr>
          <a:xfrm>
            <a:off x="7369632" y="4201582"/>
            <a:ext cx="2791096" cy="2171309"/>
          </a:xfrm>
          <a:prstGeom prst="roundRect">
            <a:avLst/>
          </a:prstGeom>
          <a:solidFill>
            <a:schemeClr val="accent1">
              <a:alpha val="47401"/>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10">
            <a:extLst>
              <a:ext uri="{FF2B5EF4-FFF2-40B4-BE49-F238E27FC236}">
                <a16:creationId xmlns:a16="http://schemas.microsoft.com/office/drawing/2014/main" id="{55447058-EDC7-9749-A849-EC8ABACD2E31}"/>
              </a:ext>
            </a:extLst>
          </p:cNvPr>
          <p:cNvSpPr/>
          <p:nvPr/>
        </p:nvSpPr>
        <p:spPr>
          <a:xfrm>
            <a:off x="7417528" y="1852429"/>
            <a:ext cx="2791096" cy="1860062"/>
          </a:xfrm>
          <a:prstGeom prst="roundRect">
            <a:avLst/>
          </a:prstGeom>
          <a:solidFill>
            <a:schemeClr val="accent1">
              <a:alpha val="5197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FA3FF93-5E16-3A4A-86B5-DF806211083A}"/>
              </a:ext>
            </a:extLst>
          </p:cNvPr>
          <p:cNvSpPr txBox="1"/>
          <p:nvPr/>
        </p:nvSpPr>
        <p:spPr>
          <a:xfrm>
            <a:off x="1950720" y="4561781"/>
            <a:ext cx="4484914" cy="815608"/>
          </a:xfrm>
          <a:prstGeom prst="rect">
            <a:avLst/>
          </a:prstGeom>
          <a:noFill/>
        </p:spPr>
        <p:txBody>
          <a:bodyPr wrap="square">
            <a:spAutoFit/>
          </a:bodyPr>
          <a:lstStyle/>
          <a:p>
            <a:pPr>
              <a:defRPr/>
            </a:pPr>
            <a:endParaRPr lang="en-GB" altLang="en-US" sz="900" dirty="0">
              <a:latin typeface="Arial" panose="020B0604020202020204" pitchFamily="34" charset="0"/>
              <a:cs typeface="Arial" panose="020B0604020202020204" pitchFamily="34" charset="0"/>
            </a:endParaRPr>
          </a:p>
          <a:p>
            <a:pPr>
              <a:defRPr/>
            </a:pPr>
            <a:endParaRPr lang="en-GB" altLang="en-US" sz="900" dirty="0">
              <a:latin typeface="Arial" panose="020B0604020202020204" pitchFamily="34" charset="0"/>
              <a:cs typeface="Arial" panose="020B0604020202020204" pitchFamily="34" charset="0"/>
            </a:endParaRPr>
          </a:p>
          <a:p>
            <a:r>
              <a:rPr lang="en-GB" sz="1000" dirty="0"/>
              <a:t> </a:t>
            </a:r>
          </a:p>
          <a:p>
            <a:r>
              <a:rPr lang="en-GB" sz="1000" dirty="0"/>
              <a:t> </a:t>
            </a:r>
          </a:p>
          <a:p>
            <a:pPr>
              <a:lnSpc>
                <a:spcPct val="100000"/>
              </a:lnSpc>
            </a:pPr>
            <a:endParaRPr lang="en-GB" sz="9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F0D916C-D7B4-AD48-9F05-DE1F92DC3A4F}"/>
              </a:ext>
            </a:extLst>
          </p:cNvPr>
          <p:cNvSpPr txBox="1"/>
          <p:nvPr/>
        </p:nvSpPr>
        <p:spPr>
          <a:xfrm>
            <a:off x="7354391" y="2366962"/>
            <a:ext cx="2791096" cy="830997"/>
          </a:xfrm>
          <a:prstGeom prst="rect">
            <a:avLst/>
          </a:prstGeom>
          <a:noFill/>
        </p:spPr>
        <p:txBody>
          <a:bodyPr wrap="square">
            <a:spAutoFit/>
          </a:bodyPr>
          <a:lstStyle/>
          <a:p>
            <a:pPr algn="ctr"/>
            <a:r>
              <a:rPr lang="en-GB" sz="1200" dirty="0">
                <a:solidFill>
                  <a:schemeClr val="bg1"/>
                </a:solidFill>
              </a:rPr>
              <a:t>Best practice is for the phone to be placed in Aeroplane mode. If unable, place phone in Faraday bag or place in foil. Get to examiner asap due to battery.</a:t>
            </a:r>
          </a:p>
        </p:txBody>
      </p:sp>
      <p:sp>
        <p:nvSpPr>
          <p:cNvPr id="9" name="TextBox 8">
            <a:extLst>
              <a:ext uri="{FF2B5EF4-FFF2-40B4-BE49-F238E27FC236}">
                <a16:creationId xmlns:a16="http://schemas.microsoft.com/office/drawing/2014/main" id="{8595525F-CBAD-E248-8451-B979DCD4B64F}"/>
              </a:ext>
            </a:extLst>
          </p:cNvPr>
          <p:cNvSpPr txBox="1"/>
          <p:nvPr/>
        </p:nvSpPr>
        <p:spPr>
          <a:xfrm>
            <a:off x="7354391" y="4677199"/>
            <a:ext cx="2791096" cy="1200329"/>
          </a:xfrm>
          <a:prstGeom prst="rect">
            <a:avLst/>
          </a:prstGeom>
          <a:noFill/>
        </p:spPr>
        <p:txBody>
          <a:bodyPr wrap="square">
            <a:spAutoFit/>
          </a:bodyPr>
          <a:lstStyle/>
          <a:p>
            <a:pPr algn="ctr"/>
            <a:r>
              <a:rPr lang="en-GB" sz="1200" dirty="0">
                <a:solidFill>
                  <a:schemeClr val="bg1"/>
                </a:solidFill>
              </a:rPr>
              <a:t>If in doubt place in Faraday bag. </a:t>
            </a:r>
            <a:endParaRPr lang="en-GB" altLang="en-US" sz="1200" dirty="0">
              <a:solidFill>
                <a:schemeClr val="bg1"/>
              </a:solidFill>
              <a:cs typeface="Arial" panose="020B0604020202020204" pitchFamily="34" charset="0"/>
            </a:endParaRPr>
          </a:p>
          <a:p>
            <a:pPr algn="ctr">
              <a:defRPr/>
            </a:pPr>
            <a:r>
              <a:rPr lang="en-GB" sz="1200" dirty="0">
                <a:solidFill>
                  <a:schemeClr val="bg1"/>
                </a:solidFill>
                <a:cs typeface="Arial" panose="020B0604020202020204" pitchFamily="34" charset="0"/>
              </a:rPr>
              <a:t>A Faraday Bag is designed to block wireless signals and prevent the phone making a connection – prevents external interference – will not prevent internally run changes (logic bombs)</a:t>
            </a:r>
            <a:endParaRPr lang="en-GB" altLang="en-US" sz="1200" b="1" dirty="0">
              <a:solidFill>
                <a:schemeClr val="bg1"/>
              </a:solidFill>
              <a:cs typeface="Arial" panose="020B0604020202020204" pitchFamily="34" charset="0"/>
            </a:endParaRPr>
          </a:p>
        </p:txBody>
      </p:sp>
      <p:sp>
        <p:nvSpPr>
          <p:cNvPr id="10" name="TextBox 9">
            <a:extLst>
              <a:ext uri="{FF2B5EF4-FFF2-40B4-BE49-F238E27FC236}">
                <a16:creationId xmlns:a16="http://schemas.microsoft.com/office/drawing/2014/main" id="{9073C5C6-6A14-E646-B83B-65433CAE02AA}"/>
              </a:ext>
            </a:extLst>
          </p:cNvPr>
          <p:cNvSpPr txBox="1"/>
          <p:nvPr/>
        </p:nvSpPr>
        <p:spPr>
          <a:xfrm>
            <a:off x="1708517" y="403005"/>
            <a:ext cx="4575264" cy="1200329"/>
          </a:xfrm>
          <a:prstGeom prst="rect">
            <a:avLst/>
          </a:prstGeom>
          <a:noFill/>
        </p:spPr>
        <p:txBody>
          <a:bodyPr wrap="square" rtlCol="0">
            <a:spAutoFit/>
          </a:bodyPr>
          <a:lstStyle/>
          <a:p>
            <a:pPr algn="ctr"/>
            <a:r>
              <a:rPr lang="en-US" sz="3600" dirty="0">
                <a:solidFill>
                  <a:srgbClr val="002060"/>
                </a:solidFill>
              </a:rPr>
              <a:t>Discuss in your groups what you would do? </a:t>
            </a:r>
          </a:p>
        </p:txBody>
      </p:sp>
      <p:sp>
        <p:nvSpPr>
          <p:cNvPr id="15" name="TextBox 14">
            <a:extLst>
              <a:ext uri="{FF2B5EF4-FFF2-40B4-BE49-F238E27FC236}">
                <a16:creationId xmlns:a16="http://schemas.microsoft.com/office/drawing/2014/main" id="{7B67AA02-729E-9A49-9A7E-8C71D75C4AD2}"/>
              </a:ext>
            </a:extLst>
          </p:cNvPr>
          <p:cNvSpPr txBox="1"/>
          <p:nvPr/>
        </p:nvSpPr>
        <p:spPr>
          <a:xfrm>
            <a:off x="1798322" y="2030743"/>
            <a:ext cx="4789711" cy="646331"/>
          </a:xfrm>
          <a:prstGeom prst="rect">
            <a:avLst/>
          </a:prstGeom>
          <a:noFill/>
        </p:spPr>
        <p:txBody>
          <a:bodyPr wrap="square">
            <a:spAutoFit/>
          </a:bodyPr>
          <a:lstStyle/>
          <a:p>
            <a:r>
              <a:rPr lang="en-GB" b="1" dirty="0"/>
              <a:t>Group 1: </a:t>
            </a:r>
            <a:r>
              <a:rPr lang="en-GB" dirty="0"/>
              <a:t>seized a phone which is locked (Smartphone – switched on – Charger available). </a:t>
            </a:r>
          </a:p>
        </p:txBody>
      </p:sp>
      <p:sp>
        <p:nvSpPr>
          <p:cNvPr id="17" name="TextBox 16">
            <a:extLst>
              <a:ext uri="{FF2B5EF4-FFF2-40B4-BE49-F238E27FC236}">
                <a16:creationId xmlns:a16="http://schemas.microsoft.com/office/drawing/2014/main" id="{59FD81AF-9780-7C4D-921A-ECDD7AFE2D13}"/>
              </a:ext>
            </a:extLst>
          </p:cNvPr>
          <p:cNvSpPr txBox="1"/>
          <p:nvPr/>
        </p:nvSpPr>
        <p:spPr>
          <a:xfrm>
            <a:off x="1819005" y="3323960"/>
            <a:ext cx="4572000" cy="646331"/>
          </a:xfrm>
          <a:prstGeom prst="rect">
            <a:avLst/>
          </a:prstGeom>
          <a:noFill/>
        </p:spPr>
        <p:txBody>
          <a:bodyPr wrap="square">
            <a:spAutoFit/>
          </a:bodyPr>
          <a:lstStyle/>
          <a:p>
            <a:r>
              <a:rPr lang="en-GB" b="1" dirty="0"/>
              <a:t>Group 2:</a:t>
            </a:r>
            <a:r>
              <a:rPr lang="en-GB" dirty="0"/>
              <a:t> seized a phone which is on and unlocked (Smartphone – 15% battery) </a:t>
            </a:r>
          </a:p>
        </p:txBody>
      </p:sp>
      <p:sp>
        <p:nvSpPr>
          <p:cNvPr id="19" name="TextBox 18">
            <a:extLst>
              <a:ext uri="{FF2B5EF4-FFF2-40B4-BE49-F238E27FC236}">
                <a16:creationId xmlns:a16="http://schemas.microsoft.com/office/drawing/2014/main" id="{3F866A77-A1EC-FB41-A3EF-F5C01805BDA3}"/>
              </a:ext>
            </a:extLst>
          </p:cNvPr>
          <p:cNvSpPr txBox="1"/>
          <p:nvPr/>
        </p:nvSpPr>
        <p:spPr>
          <a:xfrm>
            <a:off x="1823362" y="4931501"/>
            <a:ext cx="4345577" cy="923330"/>
          </a:xfrm>
          <a:prstGeom prst="rect">
            <a:avLst/>
          </a:prstGeom>
          <a:noFill/>
        </p:spPr>
        <p:txBody>
          <a:bodyPr wrap="square">
            <a:spAutoFit/>
          </a:bodyPr>
          <a:lstStyle/>
          <a:p>
            <a:r>
              <a:rPr lang="en-GB" b="1" dirty="0"/>
              <a:t>Group 3:</a:t>
            </a:r>
            <a:r>
              <a:rPr lang="en-GB" dirty="0"/>
              <a:t> seized an old fashioned phone – no internet access - so minimal threat of loss by remote wipe</a:t>
            </a:r>
            <a:endParaRPr lang="en-GB" sz="1600" dirty="0">
              <a:latin typeface="Arial" panose="020B0604020202020204" pitchFamily="34" charset="0"/>
              <a:cs typeface="Arial" panose="020B0604020202020204" pitchFamily="34" charset="0"/>
            </a:endParaRPr>
          </a:p>
        </p:txBody>
      </p:sp>
      <p:sp>
        <p:nvSpPr>
          <p:cNvPr id="20" name="Right Arrow 19">
            <a:extLst>
              <a:ext uri="{FF2B5EF4-FFF2-40B4-BE49-F238E27FC236}">
                <a16:creationId xmlns:a16="http://schemas.microsoft.com/office/drawing/2014/main" id="{A3CACD64-8A14-6F4E-8B12-D802C7BCE718}"/>
              </a:ext>
            </a:extLst>
          </p:cNvPr>
          <p:cNvSpPr/>
          <p:nvPr/>
        </p:nvSpPr>
        <p:spPr>
          <a:xfrm>
            <a:off x="6362705" y="5201723"/>
            <a:ext cx="797921" cy="2072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ight Arrow 20">
            <a:extLst>
              <a:ext uri="{FF2B5EF4-FFF2-40B4-BE49-F238E27FC236}">
                <a16:creationId xmlns:a16="http://schemas.microsoft.com/office/drawing/2014/main" id="{D6DC37A5-436E-D342-964E-982151A93E04}"/>
              </a:ext>
            </a:extLst>
          </p:cNvPr>
          <p:cNvSpPr/>
          <p:nvPr/>
        </p:nvSpPr>
        <p:spPr>
          <a:xfrm rot="20978974">
            <a:off x="6169710" y="3515081"/>
            <a:ext cx="976988" cy="2072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ight Arrow 21">
            <a:extLst>
              <a:ext uri="{FF2B5EF4-FFF2-40B4-BE49-F238E27FC236}">
                <a16:creationId xmlns:a16="http://schemas.microsoft.com/office/drawing/2014/main" id="{DEE730B3-4EF0-114E-97F3-3DF8C93F2095}"/>
              </a:ext>
            </a:extLst>
          </p:cNvPr>
          <p:cNvSpPr/>
          <p:nvPr/>
        </p:nvSpPr>
        <p:spPr>
          <a:xfrm rot="1156441" flipV="1">
            <a:off x="6045107" y="2867776"/>
            <a:ext cx="1085851" cy="2171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90" name="Picture 2" descr="Britain's Teenage Drug Runners - BBC News">
            <a:extLst>
              <a:ext uri="{FF2B5EF4-FFF2-40B4-BE49-F238E27FC236}">
                <a16:creationId xmlns:a16="http://schemas.microsoft.com/office/drawing/2014/main" id="{FC54FDF3-C90A-D345-865F-DAF90926A7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9633" y="255970"/>
            <a:ext cx="2587513" cy="1449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520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P spid="15" grpId="0"/>
      <p:bldP spid="17" grpId="0"/>
      <p:bldP spid="19"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296348-61FB-4643-9DE2-BBE9E7AD676E}"/>
              </a:ext>
            </a:extLst>
          </p:cNvPr>
          <p:cNvSpPr txBox="1"/>
          <p:nvPr/>
        </p:nvSpPr>
        <p:spPr>
          <a:xfrm>
            <a:off x="2006600" y="78377"/>
            <a:ext cx="5168390" cy="6098586"/>
          </a:xfrm>
          <a:prstGeom prst="rect">
            <a:avLst/>
          </a:prstGeom>
        </p:spPr>
        <p:txBody>
          <a:bodyPr vert="horz" lIns="91440" tIns="45720" rIns="91440" bIns="45720" rtlCol="0">
            <a:normAutofit/>
          </a:bodyPr>
          <a:lstStyle/>
          <a:p>
            <a:pPr algn="ctr" fontAlgn="base">
              <a:lnSpc>
                <a:spcPct val="90000"/>
              </a:lnSpc>
              <a:spcAft>
                <a:spcPts val="600"/>
              </a:spcAft>
            </a:pPr>
            <a:r>
              <a:rPr lang="en-US" sz="2800" b="1" u="sng" dirty="0">
                <a:solidFill>
                  <a:schemeClr val="accent2"/>
                </a:solidFill>
              </a:rPr>
              <a:t>Police Powers to Seize Phones and Obtain Passwords</a:t>
            </a:r>
          </a:p>
          <a:p>
            <a:pPr indent="-228600" fontAlgn="base">
              <a:lnSpc>
                <a:spcPct val="90000"/>
              </a:lnSpc>
              <a:spcAft>
                <a:spcPts val="600"/>
              </a:spcAft>
              <a:buFont typeface="Arial" panose="020B0604020202020204" pitchFamily="34" charset="0"/>
              <a:buChar char="•"/>
            </a:pPr>
            <a:endParaRPr lang="en-US" sz="1700" dirty="0"/>
          </a:p>
          <a:p>
            <a:pPr marL="285750" indent="-228600" fontAlgn="base">
              <a:lnSpc>
                <a:spcPct val="90000"/>
              </a:lnSpc>
              <a:spcAft>
                <a:spcPts val="600"/>
              </a:spcAft>
              <a:buFont typeface="Arial" panose="020B0604020202020204" pitchFamily="34" charset="0"/>
              <a:buChar char="•"/>
            </a:pPr>
            <a:r>
              <a:rPr lang="en-US" sz="1700" dirty="0"/>
              <a:t>PACE 1984: Officers can search, seize and retain data from a mobile phone belonging to anyone who has been arrested on suspicion of committing an offence.</a:t>
            </a:r>
            <a:br>
              <a:rPr lang="en-US" sz="1700" dirty="0"/>
            </a:br>
            <a:endParaRPr lang="en-US" sz="1700" dirty="0"/>
          </a:p>
          <a:p>
            <a:pPr marL="285750" indent="-228600" fontAlgn="base">
              <a:lnSpc>
                <a:spcPct val="90000"/>
              </a:lnSpc>
              <a:spcAft>
                <a:spcPts val="600"/>
              </a:spcAft>
              <a:buFont typeface="Arial" panose="020B0604020202020204" pitchFamily="34" charset="0"/>
              <a:buChar char="•"/>
            </a:pPr>
            <a:r>
              <a:rPr lang="en-US" sz="1700" dirty="0"/>
              <a:t>Officers must have reasonable belief that it contains evidence of an offence or has been obtained in consequence of the commission of an offence. </a:t>
            </a:r>
            <a:br>
              <a:rPr lang="en-US" sz="1700" dirty="0"/>
            </a:br>
            <a:endParaRPr lang="en-US" sz="1700" dirty="0"/>
          </a:p>
          <a:p>
            <a:pPr marL="285750" indent="-228600" fontAlgn="base">
              <a:lnSpc>
                <a:spcPct val="90000"/>
              </a:lnSpc>
              <a:spcAft>
                <a:spcPts val="600"/>
              </a:spcAft>
              <a:buFont typeface="Arial" panose="020B0604020202020204" pitchFamily="34" charset="0"/>
              <a:buChar char="•"/>
            </a:pPr>
            <a:r>
              <a:rPr lang="en-US" sz="1700" dirty="0"/>
              <a:t>Seizure powers also exist in regards to the execution of search warrants production orders. </a:t>
            </a:r>
            <a:br>
              <a:rPr lang="en-US" sz="1700" dirty="0"/>
            </a:br>
            <a:endParaRPr lang="en-US" sz="1700" dirty="0"/>
          </a:p>
          <a:p>
            <a:pPr marL="285750" indent="-228600" fontAlgn="base">
              <a:lnSpc>
                <a:spcPct val="90000"/>
              </a:lnSpc>
              <a:spcAft>
                <a:spcPts val="600"/>
              </a:spcAft>
              <a:buFont typeface="Arial" panose="020B0604020202020204" pitchFamily="34" charset="0"/>
              <a:buChar char="•"/>
            </a:pPr>
            <a:r>
              <a:rPr lang="en-US" sz="1700" dirty="0"/>
              <a:t>Data seized can only be kept for the purpose of a criminal investigation and for use as evidence at trial.</a:t>
            </a:r>
            <a:br>
              <a:rPr lang="en-US" sz="1700" dirty="0"/>
            </a:br>
            <a:r>
              <a:rPr lang="en-US" sz="1700" dirty="0"/>
              <a:t> </a:t>
            </a:r>
          </a:p>
          <a:p>
            <a:pPr marL="285750" indent="-228600" fontAlgn="base">
              <a:lnSpc>
                <a:spcPct val="90000"/>
              </a:lnSpc>
              <a:spcAft>
                <a:spcPts val="600"/>
              </a:spcAft>
              <a:buFont typeface="Arial" panose="020B0604020202020204" pitchFamily="34" charset="0"/>
              <a:buChar char="•"/>
            </a:pPr>
            <a:r>
              <a:rPr lang="en-US" sz="1700" dirty="0"/>
              <a:t>The police also have additional powers to seize mobile phones under other statutes such as the Misuse of Drugs Act 1971 and Terrorism Act 2000.</a:t>
            </a:r>
            <a:br>
              <a:rPr lang="en-US" sz="1700" dirty="0"/>
            </a:br>
            <a:endParaRPr lang="en-US" sz="1700" dirty="0"/>
          </a:p>
        </p:txBody>
      </p:sp>
      <p:pic>
        <p:nvPicPr>
          <p:cNvPr id="11268" name="Picture 4" descr="Birmingham East NTF no Twitter: &quot;Team 2: Prolific #BordesleyGreen Drug  Dealer caught in the act. Officers spotted Male conducting drug deal on  Starbank Rd #Birmingham tonight. Male was immediately detained &amp; Stop">
            <a:extLst>
              <a:ext uri="{FF2B5EF4-FFF2-40B4-BE49-F238E27FC236}">
                <a16:creationId xmlns:a16="http://schemas.microsoft.com/office/drawing/2014/main" id="{6C91A263-AA9A-2F43-A326-41E6B374CD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1" r="3258" b="-2"/>
          <a:stretch/>
        </p:blipFill>
        <p:spPr bwMode="auto">
          <a:xfrm>
            <a:off x="7621404" y="10"/>
            <a:ext cx="304659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707894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ADBB4-57EA-F640-9782-568A8EBB99FA}"/>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sz="3700"/>
              <a:t>What is </a:t>
            </a:r>
            <a:r>
              <a:rPr lang="en-US" sz="3700" i="1"/>
              <a:t>“Bagging and Tagging”? (Covered more this afternoon)  </a:t>
            </a:r>
          </a:p>
        </p:txBody>
      </p:sp>
      <p:sp>
        <p:nvSpPr>
          <p:cNvPr id="16393"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668548D-381A-824B-8D1F-CC7727E98559}"/>
              </a:ext>
            </a:extLst>
          </p:cNvPr>
          <p:cNvSpPr txBox="1"/>
          <p:nvPr/>
        </p:nvSpPr>
        <p:spPr>
          <a:xfrm>
            <a:off x="5541263" y="457200"/>
            <a:ext cx="6007608" cy="192938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t>Click </a:t>
            </a:r>
            <a:r>
              <a:rPr lang="en-US" sz="2200" u="sng">
                <a:hlinkClick r:id="rId2"/>
              </a:rPr>
              <a:t>here</a:t>
            </a:r>
            <a:endParaRPr lang="en-US" sz="2200" u="sng"/>
          </a:p>
        </p:txBody>
      </p:sp>
      <p:pic>
        <p:nvPicPr>
          <p:cNvPr id="5" name="Content Placeholder 4" descr="A picture containing text, aircraft&#10;&#10;Description automatically generated">
            <a:extLst>
              <a:ext uri="{FF2B5EF4-FFF2-40B4-BE49-F238E27FC236}">
                <a16:creationId xmlns:a16="http://schemas.microsoft.com/office/drawing/2014/main" id="{6D33DCA7-6BF8-0045-9A48-353B2790AF3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21970" y="2569464"/>
            <a:ext cx="2556860" cy="3678936"/>
          </a:xfrm>
          <a:prstGeom prst="rect">
            <a:avLst/>
          </a:prstGeom>
        </p:spPr>
      </p:pic>
      <p:pic>
        <p:nvPicPr>
          <p:cNvPr id="16386" name="Picture 2" descr="When is law enforcement allowed to search your phone? - Vox">
            <a:extLst>
              <a:ext uri="{FF2B5EF4-FFF2-40B4-BE49-F238E27FC236}">
                <a16:creationId xmlns:a16="http://schemas.microsoft.com/office/drawing/2014/main" id="{D98C64EB-A61D-C741-988B-54C5E197517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49084" y="2569464"/>
            <a:ext cx="3678936" cy="3678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40564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0" y="253960"/>
            <a:ext cx="9144000" cy="1200329"/>
          </a:xfrm>
          <a:prstGeom prst="rect">
            <a:avLst/>
          </a:prstGeom>
          <a:solidFill>
            <a:schemeClr val="accent6"/>
          </a:solidFill>
        </p:spPr>
        <p:txBody>
          <a:bodyPr wrap="square" rtlCol="0">
            <a:spAutoFit/>
          </a:bodyPr>
          <a:lstStyle/>
          <a:p>
            <a:pPr algn="ctr"/>
            <a:r>
              <a:rPr lang="en-GB" sz="2400" b="1" dirty="0">
                <a:solidFill>
                  <a:schemeClr val="bg1"/>
                </a:solidFill>
              </a:rPr>
              <a:t>Group Task </a:t>
            </a:r>
            <a:br>
              <a:rPr lang="en-GB" sz="2400" b="1" dirty="0">
                <a:solidFill>
                  <a:schemeClr val="bg1"/>
                </a:solidFill>
              </a:rPr>
            </a:br>
            <a:r>
              <a:rPr lang="en-GB" sz="2400" b="1" dirty="0">
                <a:solidFill>
                  <a:schemeClr val="bg1"/>
                </a:solidFill>
                <a:cs typeface="Arial" panose="020B0604020202020204" pitchFamily="34" charset="0"/>
              </a:rPr>
              <a:t>Rank the following items in order of priority when seizing and why?</a:t>
            </a:r>
          </a:p>
          <a:p>
            <a:endParaRPr lang="en-GB" sz="2400" b="1" dirty="0">
              <a:solidFill>
                <a:schemeClr val="bg1"/>
              </a:solidFill>
            </a:endParaRPr>
          </a:p>
        </p:txBody>
      </p:sp>
      <p:pic>
        <p:nvPicPr>
          <p:cNvPr id="5" name="Picture 4"/>
          <p:cNvPicPr>
            <a:picLocks noChangeAspect="1"/>
          </p:cNvPicPr>
          <p:nvPr/>
        </p:nvPicPr>
        <p:blipFill>
          <a:blip r:embed="rId3"/>
          <a:stretch>
            <a:fillRect/>
          </a:stretch>
        </p:blipFill>
        <p:spPr>
          <a:xfrm>
            <a:off x="7770091" y="1855804"/>
            <a:ext cx="1785938" cy="1107281"/>
          </a:xfrm>
          <a:prstGeom prst="rect">
            <a:avLst/>
          </a:prstGeom>
        </p:spPr>
      </p:pic>
      <p:pic>
        <p:nvPicPr>
          <p:cNvPr id="6" name="Picture 5"/>
          <p:cNvPicPr>
            <a:picLocks noChangeAspect="1"/>
          </p:cNvPicPr>
          <p:nvPr/>
        </p:nvPicPr>
        <p:blipFill>
          <a:blip r:embed="rId4"/>
          <a:stretch>
            <a:fillRect/>
          </a:stretch>
        </p:blipFill>
        <p:spPr>
          <a:xfrm>
            <a:off x="7799907" y="3589947"/>
            <a:ext cx="1285645" cy="1218791"/>
          </a:xfrm>
          <a:prstGeom prst="rect">
            <a:avLst/>
          </a:prstGeom>
        </p:spPr>
      </p:pic>
      <p:pic>
        <p:nvPicPr>
          <p:cNvPr id="7" name="Picture 6"/>
          <p:cNvPicPr>
            <a:picLocks noChangeAspect="1"/>
          </p:cNvPicPr>
          <p:nvPr/>
        </p:nvPicPr>
        <p:blipFill rotWithShape="1">
          <a:blip r:embed="rId5"/>
          <a:srcRect t="6872" b="15875"/>
          <a:stretch/>
        </p:blipFill>
        <p:spPr>
          <a:xfrm>
            <a:off x="5258283" y="3723407"/>
            <a:ext cx="1543050" cy="1285876"/>
          </a:xfrm>
          <a:prstGeom prst="rect">
            <a:avLst/>
          </a:prstGeom>
        </p:spPr>
      </p:pic>
      <p:pic>
        <p:nvPicPr>
          <p:cNvPr id="8" name="Picture 7"/>
          <p:cNvPicPr>
            <a:picLocks noChangeAspect="1"/>
          </p:cNvPicPr>
          <p:nvPr/>
        </p:nvPicPr>
        <p:blipFill rotWithShape="1">
          <a:blip r:embed="rId6"/>
          <a:srcRect t="14980" b="25277"/>
          <a:stretch/>
        </p:blipFill>
        <p:spPr>
          <a:xfrm>
            <a:off x="2645357" y="3814327"/>
            <a:ext cx="1543050" cy="994411"/>
          </a:xfrm>
          <a:prstGeom prst="rect">
            <a:avLst/>
          </a:prstGeom>
        </p:spPr>
      </p:pic>
      <p:pic>
        <p:nvPicPr>
          <p:cNvPr id="9" name="Picture 8"/>
          <p:cNvPicPr>
            <a:picLocks noChangeAspect="1"/>
          </p:cNvPicPr>
          <p:nvPr/>
        </p:nvPicPr>
        <p:blipFill>
          <a:blip r:embed="rId7"/>
          <a:stretch>
            <a:fillRect/>
          </a:stretch>
        </p:blipFill>
        <p:spPr>
          <a:xfrm>
            <a:off x="2492552" y="1870234"/>
            <a:ext cx="1652249" cy="1101499"/>
          </a:xfrm>
          <a:prstGeom prst="rect">
            <a:avLst/>
          </a:prstGeom>
        </p:spPr>
      </p:pic>
      <p:pic>
        <p:nvPicPr>
          <p:cNvPr id="10" name="Picture 9"/>
          <p:cNvPicPr>
            <a:picLocks noChangeAspect="1"/>
          </p:cNvPicPr>
          <p:nvPr/>
        </p:nvPicPr>
        <p:blipFill rotWithShape="1">
          <a:blip r:embed="rId8"/>
          <a:srcRect l="11067" t="10000" r="9733" b="10000"/>
          <a:stretch/>
        </p:blipFill>
        <p:spPr>
          <a:xfrm>
            <a:off x="5318760" y="1692889"/>
            <a:ext cx="1697355" cy="1714500"/>
          </a:xfrm>
          <a:prstGeom prst="rect">
            <a:avLst/>
          </a:prstGeom>
        </p:spPr>
      </p:pic>
      <p:sp>
        <p:nvSpPr>
          <p:cNvPr id="11" name="Rectangle 10"/>
          <p:cNvSpPr/>
          <p:nvPr/>
        </p:nvSpPr>
        <p:spPr>
          <a:xfrm>
            <a:off x="8899543" y="2905561"/>
            <a:ext cx="670505" cy="323165"/>
          </a:xfrm>
          <a:prstGeom prst="rect">
            <a:avLst/>
          </a:prstGeom>
        </p:spPr>
        <p:txBody>
          <a:bodyPr wrap="none">
            <a:spAutoFit/>
          </a:bodyPr>
          <a:lstStyle/>
          <a:p>
            <a:pPr algn="ctr"/>
            <a:r>
              <a:rPr lang="en-GB" sz="1500" b="1" dirty="0"/>
              <a:t>Tablet</a:t>
            </a:r>
          </a:p>
        </p:txBody>
      </p:sp>
      <p:sp>
        <p:nvSpPr>
          <p:cNvPr id="12" name="Rectangle 11"/>
          <p:cNvSpPr/>
          <p:nvPr/>
        </p:nvSpPr>
        <p:spPr>
          <a:xfrm>
            <a:off x="5574110" y="3182888"/>
            <a:ext cx="1418900" cy="530915"/>
          </a:xfrm>
          <a:prstGeom prst="rect">
            <a:avLst/>
          </a:prstGeom>
        </p:spPr>
        <p:txBody>
          <a:bodyPr wrap="square">
            <a:spAutoFit/>
          </a:bodyPr>
          <a:lstStyle/>
          <a:p>
            <a:pPr algn="ctr"/>
            <a:endParaRPr lang="en-GB" sz="1350" b="1" dirty="0"/>
          </a:p>
          <a:p>
            <a:pPr algn="ctr"/>
            <a:r>
              <a:rPr lang="en-GB" sz="1500" b="1" dirty="0"/>
              <a:t>Games Console </a:t>
            </a:r>
          </a:p>
        </p:txBody>
      </p:sp>
      <p:sp>
        <p:nvSpPr>
          <p:cNvPr id="13" name="Rectangle 12"/>
          <p:cNvSpPr/>
          <p:nvPr/>
        </p:nvSpPr>
        <p:spPr>
          <a:xfrm>
            <a:off x="5441886" y="5068108"/>
            <a:ext cx="1451103" cy="323165"/>
          </a:xfrm>
          <a:prstGeom prst="rect">
            <a:avLst/>
          </a:prstGeom>
        </p:spPr>
        <p:txBody>
          <a:bodyPr wrap="none">
            <a:spAutoFit/>
          </a:bodyPr>
          <a:lstStyle/>
          <a:p>
            <a:pPr algn="ctr"/>
            <a:r>
              <a:rPr lang="en-GB" sz="1500" b="1" dirty="0"/>
              <a:t>Wireless Router</a:t>
            </a:r>
          </a:p>
        </p:txBody>
      </p:sp>
      <p:sp>
        <p:nvSpPr>
          <p:cNvPr id="14" name="Rectangle 13"/>
          <p:cNvSpPr/>
          <p:nvPr/>
        </p:nvSpPr>
        <p:spPr>
          <a:xfrm>
            <a:off x="2853645" y="4949696"/>
            <a:ext cx="930063" cy="323165"/>
          </a:xfrm>
          <a:prstGeom prst="rect">
            <a:avLst/>
          </a:prstGeom>
        </p:spPr>
        <p:txBody>
          <a:bodyPr wrap="none">
            <a:spAutoFit/>
          </a:bodyPr>
          <a:lstStyle/>
          <a:p>
            <a:pPr algn="ctr"/>
            <a:r>
              <a:rPr lang="en-GB" sz="1500" b="1" dirty="0"/>
              <a:t>USB Stick</a:t>
            </a:r>
          </a:p>
        </p:txBody>
      </p:sp>
      <p:sp>
        <p:nvSpPr>
          <p:cNvPr id="15" name="Rectangle 14"/>
          <p:cNvSpPr/>
          <p:nvPr/>
        </p:nvSpPr>
        <p:spPr>
          <a:xfrm>
            <a:off x="2681546" y="3193788"/>
            <a:ext cx="1274260" cy="323165"/>
          </a:xfrm>
          <a:prstGeom prst="rect">
            <a:avLst/>
          </a:prstGeom>
        </p:spPr>
        <p:txBody>
          <a:bodyPr wrap="none">
            <a:spAutoFit/>
          </a:bodyPr>
          <a:lstStyle/>
          <a:p>
            <a:pPr algn="ctr"/>
            <a:r>
              <a:rPr lang="en-GB" sz="1500" b="1" dirty="0"/>
              <a:t>Laptop Eraser</a:t>
            </a:r>
          </a:p>
        </p:txBody>
      </p:sp>
      <p:sp>
        <p:nvSpPr>
          <p:cNvPr id="16" name="Rectangle 15"/>
          <p:cNvSpPr/>
          <p:nvPr/>
        </p:nvSpPr>
        <p:spPr>
          <a:xfrm>
            <a:off x="7552709" y="4964292"/>
            <a:ext cx="1780039" cy="323165"/>
          </a:xfrm>
          <a:prstGeom prst="rect">
            <a:avLst/>
          </a:prstGeom>
        </p:spPr>
        <p:txBody>
          <a:bodyPr wrap="none">
            <a:spAutoFit/>
          </a:bodyPr>
          <a:lstStyle/>
          <a:p>
            <a:pPr algn="ctr"/>
            <a:r>
              <a:rPr lang="en-GB" sz="1500" b="1" dirty="0"/>
              <a:t>Broken Smartphone</a:t>
            </a:r>
          </a:p>
        </p:txBody>
      </p:sp>
    </p:spTree>
    <p:extLst>
      <p:ext uri="{BB962C8B-B14F-4D97-AF65-F5344CB8AC3E}">
        <p14:creationId xmlns:p14="http://schemas.microsoft.com/office/powerpoint/2010/main" val="266181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5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5A812F4-9111-3B4D-B0AB-6FC69B72084E}"/>
              </a:ext>
            </a:extLst>
          </p:cNvPr>
          <p:cNvSpPr txBox="1"/>
          <p:nvPr/>
        </p:nvSpPr>
        <p:spPr>
          <a:xfrm>
            <a:off x="1802674" y="405095"/>
            <a:ext cx="6914606" cy="6163226"/>
          </a:xfrm>
          <a:prstGeom prst="rect">
            <a:avLst/>
          </a:prstGeom>
          <a:noFill/>
        </p:spPr>
        <p:txBody>
          <a:bodyPr wrap="square">
            <a:spAutoFit/>
          </a:bodyPr>
          <a:lstStyle/>
          <a:p>
            <a:pPr>
              <a:defRPr/>
            </a:pPr>
            <a:r>
              <a:rPr lang="en-GB" b="1" u="sng" dirty="0">
                <a:latin typeface="Arial" panose="020B0604020202020204" pitchFamily="34" charset="0"/>
                <a:cs typeface="Arial" panose="020B0604020202020204" pitchFamily="34" charset="0"/>
              </a:rPr>
              <a:t>Priority list Seized Items</a:t>
            </a:r>
          </a:p>
          <a:p>
            <a:pPr>
              <a:defRPr/>
            </a:pPr>
            <a:endParaRPr lang="en-GB" b="1" u="sng" dirty="0">
              <a:latin typeface="Arial" panose="020B0604020202020204" pitchFamily="34" charset="0"/>
              <a:cs typeface="Arial" panose="020B0604020202020204" pitchFamily="34" charset="0"/>
            </a:endParaRPr>
          </a:p>
          <a:p>
            <a:pPr>
              <a:defRPr/>
            </a:pPr>
            <a:r>
              <a:rPr lang="en-GB" b="1" u="sng" dirty="0">
                <a:latin typeface="Arial" panose="020B0604020202020204" pitchFamily="34" charset="0"/>
                <a:cs typeface="Arial" panose="020B0604020202020204" pitchFamily="34" charset="0"/>
              </a:rPr>
              <a:t>*Ensure that latex gloves &amp; masks are worn at all times* </a:t>
            </a:r>
          </a:p>
          <a:p>
            <a:pPr>
              <a:defRPr/>
            </a:pPr>
            <a:endParaRPr lang="en-GB" sz="1050" b="1" u="sng" dirty="0">
              <a:latin typeface="Arial" panose="020B0604020202020204" pitchFamily="34" charset="0"/>
              <a:cs typeface="Arial" panose="020B0604020202020204" pitchFamily="34" charset="0"/>
            </a:endParaRPr>
          </a:p>
          <a:p>
            <a:pPr>
              <a:defRPr/>
            </a:pPr>
            <a:endParaRPr lang="en-GB" sz="1100" b="1" u="sng"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1. Laptop erasing</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 action required to preserve evidence which maybe being erased.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Photograph/video what is happening on the screen and photograph in situ.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Immediately remove the battery from the laptop as if you just pull the power out of the back it will still run on battery power.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Remove the power lead and seize also before packaging and exhibiting correctly (No need for Faraday bag as not able to communicate wirelessly with the internet if power removed)</a:t>
            </a:r>
          </a:p>
          <a:p>
            <a:pPr marL="228600" indent="-228600">
              <a:buFontTx/>
              <a:buAutoNum type="arabicParen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2. Tablet</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Immediately place in Airplane mode and turn power off.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Place in Faraday bag or wrap in tin foil</a:t>
            </a:r>
          </a:p>
          <a:p>
            <a:pPr marL="228600" indent="-228600">
              <a:buFontTx/>
              <a:buAutoNum type="arabicParen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3. Games consoles</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If connected to the internet and powered on remove power leads from rear before packaging and exhibiting correctly</a:t>
            </a:r>
          </a:p>
          <a:p>
            <a:pP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4. Broken smartphone</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It would appear that it has no power and therefore cannot communicate with wi-fi/telephone services.</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Consider Faraday bag but seize and package/exhibit correctly</a:t>
            </a:r>
          </a:p>
          <a:p>
            <a:pPr marL="228600" indent="-228600">
              <a:buFontTx/>
              <a:buAutoNum type="arabicParen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5. Wireless router</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solidFill>
                  <a:srgbClr val="FF0000"/>
                </a:solidFill>
                <a:effectLst>
                  <a:outerShdw blurRad="38100" dist="38100" dir="2700000" algn="tl">
                    <a:srgbClr val="000000">
                      <a:alpha val="43137"/>
                    </a:srgbClr>
                  </a:outerShdw>
                </a:effectLst>
                <a:cs typeface="Arial" panose="020B0604020202020204" pitchFamily="34" charset="0"/>
              </a:rPr>
              <a:t>DO NOT SWITCH OFF TO SEIZE</a:t>
            </a:r>
            <a:r>
              <a:rPr lang="en-GB" sz="1100" dirty="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You will lose all data stored in the memory.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If disconnected - very likely to reconnect with a new IP address.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Remind of Principle 1 – Not to change anything. High Tech crime can attend and download the router if required</a:t>
            </a:r>
          </a:p>
          <a:p>
            <a:pP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6. USB sticks</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No power or connection to the internet so seize and packaging and exhibiting correctly</a:t>
            </a:r>
          </a:p>
        </p:txBody>
      </p:sp>
      <p:pic>
        <p:nvPicPr>
          <p:cNvPr id="9218" name="Picture 2" descr="Arrowhead Forensics Evidence Packaging - Faraday Products - Tablet Faraday  Storage Kit - A-4185K Crime Scene - Lab Supplies">
            <a:extLst>
              <a:ext uri="{FF2B5EF4-FFF2-40B4-BE49-F238E27FC236}">
                <a16:creationId xmlns:a16="http://schemas.microsoft.com/office/drawing/2014/main" id="{60BE387E-3938-E840-8006-EF950A0BE0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150" y="89807"/>
            <a:ext cx="1907177" cy="2020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46761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What is the minimum time between shifts I have to give staff?">
            <a:extLst>
              <a:ext uri="{FF2B5EF4-FFF2-40B4-BE49-F238E27FC236}">
                <a16:creationId xmlns:a16="http://schemas.microsoft.com/office/drawing/2014/main" id="{0D0FCB77-6B1B-8D48-8796-0468C2D018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42859" y="1625131"/>
            <a:ext cx="5421465" cy="3607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20858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1011</TotalTime>
  <Words>4986</Words>
  <Application>Microsoft Office PowerPoint</Application>
  <PresentationFormat>Widescreen</PresentationFormat>
  <Paragraphs>561</Paragraphs>
  <Slides>101</Slides>
  <Notes>56</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101</vt:i4>
      </vt:variant>
    </vt:vector>
  </HeadingPairs>
  <TitlesOfParts>
    <vt:vector size="116" baseType="lpstr">
      <vt:lpstr>Arial</vt:lpstr>
      <vt:lpstr>Arial Rounded MT Bold</vt:lpstr>
      <vt:lpstr>ArialMT</vt:lpstr>
      <vt:lpstr>azo-sans-web</vt:lpstr>
      <vt:lpstr>Bradley Hand</vt:lpstr>
      <vt:lpstr>Calibri</vt:lpstr>
      <vt:lpstr>Calibri Light</vt:lpstr>
      <vt:lpstr>Helvetica Neue</vt:lpstr>
      <vt:lpstr>Lato</vt:lpstr>
      <vt:lpstr>Segoe UI</vt:lpstr>
      <vt:lpstr>Symbol</vt:lpstr>
      <vt:lpstr>Times New Roman</vt:lpstr>
      <vt:lpstr>Verdana</vt:lpstr>
      <vt:lpstr>Wingdings</vt:lpstr>
      <vt:lpstr>Office Theme</vt:lpstr>
      <vt:lpstr>BMPL6 Digital &amp; Operational Policing</vt:lpstr>
      <vt:lpstr>PowerPoint Presentation</vt:lpstr>
      <vt:lpstr>Contact Time </vt:lpstr>
      <vt:lpstr>Module Assessments </vt:lpstr>
      <vt:lpstr>Presentation Assessment   </vt:lpstr>
      <vt:lpstr>THE FUNDAMENTALS BEFORE ANYTHING ELSE! .....then we can talk digital! </vt:lpstr>
      <vt:lpstr>Discuss  What did we discuss inBMPL5 Operational Policing?   Board Blast </vt:lpstr>
      <vt:lpstr>PowerPoint Presentation</vt:lpstr>
      <vt:lpstr>PowerPoint Presentation</vt:lpstr>
      <vt:lpstr>Digital Policing </vt:lpstr>
      <vt:lpstr>Digital Policing </vt:lpstr>
      <vt:lpstr>PowerPoint Presentation</vt:lpstr>
      <vt:lpstr>So how does all that link to Digital Policing?</vt:lpstr>
      <vt:lpstr>PowerPoint Presentation</vt:lpstr>
      <vt:lpstr>PowerPoint Presentation</vt:lpstr>
      <vt:lpstr>National Policing Digital Strategy 2020-2030</vt:lpstr>
      <vt:lpstr>Group work:  </vt:lpstr>
      <vt:lpstr>Discuss: The role that technology plays in everyday policing   Positive and Negative</vt:lpstr>
      <vt:lpstr>PowerPoint Presentation</vt:lpstr>
      <vt:lpstr>PowerPoint Presentation</vt:lpstr>
      <vt:lpstr>PowerPoint Presentation</vt:lpstr>
      <vt:lpstr>PowerPoint Presentation</vt:lpstr>
      <vt:lpstr>PowerPoint Presentation</vt:lpstr>
      <vt:lpstr>Cyber-dependent Crime</vt:lpstr>
      <vt:lpstr>Cyber-enabled crime</vt:lpstr>
      <vt:lpstr>PowerPoint Presentation</vt:lpstr>
      <vt:lpstr>The Deep Web</vt:lpstr>
      <vt:lpstr>PowerPoint Presentation</vt:lpstr>
      <vt:lpstr>PowerPoint Presentation</vt:lpstr>
      <vt:lpstr>PowerPoint Presentation</vt:lpstr>
      <vt:lpstr>PowerPoint Presentation</vt:lpstr>
      <vt:lpstr>Discuss ways in which social media can be used to assist investigations...</vt:lpstr>
      <vt:lpstr>Social Media &amp; Community Engagement  </vt:lpstr>
      <vt:lpstr>Enhancing Communications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Considerations associated with unlawful search/examination of a device</vt:lpstr>
      <vt:lpstr>Forensic Considerations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Services and Wellbeing Act 2014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Forensics </vt:lpstr>
      <vt:lpstr>PowerPoint Presentation</vt:lpstr>
      <vt:lpstr>PowerPoint Presentation</vt:lpstr>
      <vt:lpstr>Forensic Considerations </vt:lpstr>
      <vt:lpstr>Digital Evidence </vt:lpstr>
      <vt:lpstr>Recap &amp; Discuss:  Types of digital evidence?</vt:lpstr>
      <vt:lpstr>Discuss: Types of Digital Images  </vt:lpstr>
      <vt:lpstr>Electronic evidence - a basic guide for First Responders Good practice material for CERT first responders  (Click here) </vt:lpstr>
      <vt:lpstr>PowerPoint Presentation</vt:lpstr>
      <vt:lpstr>PowerPoint Presentation</vt:lpstr>
      <vt:lpstr>Authorised Professional Practice: Extraction of material from digital devices </vt:lpstr>
      <vt:lpstr>PowerPoint Presentation</vt:lpstr>
      <vt:lpstr>PowerPoint Presentation</vt:lpstr>
      <vt:lpstr>PowerPoint Presentation</vt:lpstr>
      <vt:lpstr>What is “Bagging and Tagging”? (Covered more this afternoon)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BMPL5001 Operational Policing</dc:title>
  <dc:creator>Rhiannon Lloyd</dc:creator>
  <cp:lastModifiedBy>Kelly Andrews</cp:lastModifiedBy>
  <cp:revision>15</cp:revision>
  <dcterms:created xsi:type="dcterms:W3CDTF">2022-01-02T17:47:09Z</dcterms:created>
  <dcterms:modified xsi:type="dcterms:W3CDTF">2023-10-01T12:31:18Z</dcterms:modified>
</cp:coreProperties>
</file>