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6" r:id="rId3"/>
    <p:sldId id="257" r:id="rId4"/>
    <p:sldId id="258" r:id="rId5"/>
    <p:sldId id="259" r:id="rId6"/>
    <p:sldId id="277" r:id="rId7"/>
    <p:sldId id="260" r:id="rId8"/>
    <p:sldId id="278" r:id="rId9"/>
    <p:sldId id="280" r:id="rId10"/>
    <p:sldId id="279" r:id="rId11"/>
    <p:sldId id="261" r:id="rId12"/>
    <p:sldId id="294" r:id="rId13"/>
    <p:sldId id="296" r:id="rId14"/>
    <p:sldId id="275" r:id="rId15"/>
    <p:sldId id="292" r:id="rId16"/>
    <p:sldId id="284" r:id="rId17"/>
    <p:sldId id="295" r:id="rId18"/>
    <p:sldId id="263" r:id="rId19"/>
    <p:sldId id="26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BEFBB-60D4-44A0-952A-8057C1CE3AAB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2BE26E-C4A8-4179-8E59-FED65F15AFC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17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50E8265B-F19B-4718-9397-1814EFCFC6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062D46A9-693C-4BEA-AACC-8675E6A3C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A1E178E6-8273-4F41-8033-E2F73FAAFB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E934607-E34C-42EA-B7CA-5F9BD31A2D11}" type="slidenum">
              <a:rPr lang="en-GB" altLang="en-US"/>
              <a:pPr>
                <a:spcBef>
                  <a:spcPct val="0"/>
                </a:spcBef>
              </a:pPr>
              <a:t>2</a:t>
            </a:fld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8CF609B8-46E6-46D8-8C0D-E4C0BD4BD8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033D6FE-5B98-4E09-B71E-ED7599E8B93C}" type="slidenum">
              <a:rPr lang="en-GB" altLang="en-US"/>
              <a:pPr>
                <a:spcBef>
                  <a:spcPct val="0"/>
                </a:spcBef>
              </a:pPr>
              <a:t>3</a:t>
            </a:fld>
            <a:endParaRPr lang="en-GB" altLang="en-US" dirty="0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B23BC30D-6B14-47FE-B1B7-9802FC282C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C808C733-1283-4EAE-B0AE-60D42585A4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C984E659-3E51-4AD2-AB05-7722679BD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A591CCA-A1AB-4789-B4AB-5B2C00229F43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 dirty="0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733E7A99-390E-4EC4-B184-C623EB44AA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03D93342-BF9E-4A16-A9A0-9C53144EE3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7678DFCC-6844-4D56-BB51-78AF58B1FF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79A096B-0C9D-4FCF-814A-67CA1A806691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 dirty="0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FFF3C8A8-C717-4AB4-A98A-5C5A279D00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5BBD08FF-65E1-459B-9480-F24072F377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E629DF9-0A6A-457F-A13F-434CBAED07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6270554-339D-46B0-90A0-3F39C373C23C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 dirty="0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AD90C9E5-70F4-4C86-AD5C-A52BEF604F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E83C0ADC-1495-4D2F-A900-57524207D3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1D20A3F7-C280-464F-8883-9FF6A8BD21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373AF86B-6FBE-4AA7-9F39-ED4B1CD96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B0CCDB54-23FA-449B-B0A4-4B62B33729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0EC2421-E203-4CAA-A501-D4275ED19BDC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DA154F64-85C4-4721-A98A-40BAFD6A90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22446AE9-D693-42BC-AE31-A0D34C7B75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99A3D758-6BAE-4EE1-87F5-6066334B2A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D2D759A-76D4-4174-B105-CD82533CD424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AEB0CF8B-0BFD-412D-B76F-F1F8C40B6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80AE0BF-7B1D-4BA7-9678-87250ABB5458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 dirty="0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DD4108BF-F20D-42ED-B736-65FDAAC72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85C1F0CE-8225-4BC1-A380-3A4884866A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B1764C96-7AC5-4096-BA22-7EE9C5C519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3AAE18C-9B32-4C20-937D-856B1D38EBBF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 dirty="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00B5AAC7-BAF0-41DD-AAC0-E7114B8371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F596A917-E61D-467F-9A33-6ECF6D5B1F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9792FE1F-F6A7-4191-B636-7D2F67D4B1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EA38BD1-F886-48BD-A462-F3DB56BCC841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 dirty="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667038A8-1975-40FA-BD3C-DCC9679B54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CF1A497B-47E6-4007-850D-9D39E5267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358AA576-E4A8-412F-920E-E83E8C8AB3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B5BBA5B-F4EA-4916-9E4F-5469246D2910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 dirty="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9E2CA8D9-3061-4DCF-B677-78425521CE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029E337D-0E3F-4643-B7E0-FCEA73976B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777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99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71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268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744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0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57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081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450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63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671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937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wada-ama.org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kad.org.uk/athletes/checking-medication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494DC-6B1E-4692-A1C1-A81DC8EA99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48" r="32095" b="-1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17632-0BAE-4C3D-98B6-02018EFEBC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2101" y="2146851"/>
            <a:ext cx="6666980" cy="2658269"/>
          </a:xfrm>
        </p:spPr>
        <p:txBody>
          <a:bodyPr anchor="b">
            <a:normAutofit/>
          </a:bodyPr>
          <a:lstStyle/>
          <a:p>
            <a:r>
              <a:rPr lang="en-GB" dirty="0"/>
              <a:t>BMSH7001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4BED60-24CC-4777-B47B-8F5E672EDE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102" y="4810937"/>
            <a:ext cx="6666980" cy="1172200"/>
          </a:xfrm>
        </p:spPr>
        <p:txBody>
          <a:bodyPr anchor="t">
            <a:normAutofit/>
          </a:bodyPr>
          <a:lstStyle/>
          <a:p>
            <a:r>
              <a:rPr lang="en-GB" dirty="0"/>
              <a:t>A Guide to Athlete Testing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603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94" name="Title 2">
            <a:extLst>
              <a:ext uri="{FF2B5EF4-FFF2-40B4-BE49-F238E27FC236}">
                <a16:creationId xmlns:a16="http://schemas.microsoft.com/office/drawing/2014/main" id="{40E9F3F1-C6E5-4BCF-A208-0F2349BB52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ERGOGENIC AIDS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0" name="Content Placeholder 1">
            <a:extLst>
              <a:ext uri="{FF2B5EF4-FFF2-40B4-BE49-F238E27FC236}">
                <a16:creationId xmlns:a16="http://schemas.microsoft.com/office/drawing/2014/main" id="{05B563B7-50EF-4F31-BA89-A8CD8E347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1952825"/>
            <a:ext cx="6431173" cy="3635693"/>
          </a:xfrm>
        </p:spPr>
        <p:txBody>
          <a:bodyPr rtlCol="0">
            <a:normAutofit fontScale="85000" lnSpcReduction="20000"/>
          </a:bodyPr>
          <a:lstStyle/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500" dirty="0"/>
              <a:t>THEY CAN BE DEFINED AS A SUBSTANCE OR METHOD THAT CAN ENHANCE PERFORMANCE AND MAY BE LEGAL OR ILLEGAL 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5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500" dirty="0"/>
              <a:t>Will include supplements and aids</a:t>
            </a:r>
          </a:p>
          <a:p>
            <a:pPr>
              <a:lnSpc>
                <a:spcPct val="130000"/>
              </a:lnSpc>
              <a:defRPr/>
            </a:pPr>
            <a:endParaRPr lang="en-GB" altLang="en-US" sz="15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Used extensively at all levels of sport not just the elite sportsman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5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Also include dietary supplements – there are many definitions but most claim that they are providing a nutrient that is deficient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" name="Graphic 70" descr="Sport Balls">
            <a:extLst>
              <a:ext uri="{FF2B5EF4-FFF2-40B4-BE49-F238E27FC236}">
                <a16:creationId xmlns:a16="http://schemas.microsoft.com/office/drawing/2014/main" id="{0416D086-CAB3-4413-ACD9-37FCB69FC3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4646" y="1750192"/>
            <a:ext cx="3328786" cy="3328786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1A40ACB4-3989-4389-947B-F52202FB1F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altLang="en-US" dirty="0"/>
              <a:t>THEIR USE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9CE3C63F-9558-44AE-B2A6-A19C39663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rtlCol="0" anchor="t">
            <a:normAutofit/>
          </a:bodyPr>
          <a:lstStyle/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All athletes are looking for the </a:t>
            </a:r>
            <a:r>
              <a:rPr lang="ja-JP" altLang="en-GB" sz="1100"/>
              <a:t>“</a:t>
            </a:r>
            <a:r>
              <a:rPr lang="en-GB" altLang="ja-JP" sz="1100" dirty="0"/>
              <a:t>edge</a:t>
            </a:r>
            <a:r>
              <a:rPr lang="ja-JP" altLang="en-GB" sz="1100"/>
              <a:t>”</a:t>
            </a:r>
            <a:r>
              <a:rPr lang="en-GB" altLang="ja-JP" sz="1100" dirty="0"/>
              <a:t> over their peers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They are influenced by other athletes.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They are influenced by the company claims – may be no research to back them up!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However it is very easy to see why they take them !</a:t>
            </a:r>
          </a:p>
          <a:p>
            <a:pPr>
              <a:lnSpc>
                <a:spcPct val="130000"/>
              </a:lnSpc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Some studies have shown around half of athletes take something!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B3458823-DB51-4654-B22E-D3F6EFDF17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TYPES OF AIDS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3A9177C6-9D48-4682-9E31-D245E748A7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5372" y="705114"/>
            <a:ext cx="9935571" cy="3703114"/>
          </a:xfrm>
        </p:spPr>
        <p:txBody>
          <a:bodyPr>
            <a:normAutofit/>
          </a:bodyPr>
          <a:lstStyle/>
          <a:p>
            <a:r>
              <a:rPr lang="en-GB" altLang="en-US" dirty="0"/>
              <a:t>Supplements that provide extra CHO/ protein, herbal remedies</a:t>
            </a:r>
          </a:p>
          <a:p>
            <a:r>
              <a:rPr lang="en-GB" altLang="en-US" dirty="0"/>
              <a:t>Vitamins/minerals</a:t>
            </a:r>
          </a:p>
          <a:p>
            <a:r>
              <a:rPr lang="en-GB" altLang="en-US" dirty="0"/>
              <a:t>Creatine, caffeine etc.</a:t>
            </a:r>
          </a:p>
          <a:p>
            <a:r>
              <a:rPr lang="en-GB" altLang="en-US" dirty="0"/>
              <a:t>Drugs – steroids, diuretics, ephedrine etc.</a:t>
            </a:r>
          </a:p>
          <a:p>
            <a:r>
              <a:rPr lang="en-GB" altLang="en-US" dirty="0"/>
              <a:t>Blood doping, growth hormone</a:t>
            </a:r>
          </a:p>
          <a:p>
            <a:r>
              <a:rPr lang="en-GB" altLang="en-US" dirty="0"/>
              <a:t>Saunas</a:t>
            </a:r>
          </a:p>
          <a:p>
            <a:r>
              <a:rPr lang="en-GB" altLang="en-US" dirty="0"/>
              <a:t>Special equipment, clothing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1E350CE9-F021-4F96-A011-80F9067F41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RISKS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7735544-F3E3-4085-AFCA-BC99E443BE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 fontScale="92500"/>
          </a:bodyPr>
          <a:lstStyle/>
          <a:p>
            <a:r>
              <a:rPr lang="en-GB" altLang="en-US" dirty="0"/>
              <a:t>They may be illegal, untested, have side effects – some may be long term</a:t>
            </a:r>
          </a:p>
          <a:p>
            <a:r>
              <a:rPr lang="en-GB" altLang="en-US" dirty="0"/>
              <a:t>The athlete may get caught and banned from the sport</a:t>
            </a:r>
          </a:p>
          <a:p>
            <a:r>
              <a:rPr lang="en-GB" altLang="en-US" dirty="0"/>
              <a:t>They may not contain what they say on the label</a:t>
            </a:r>
          </a:p>
          <a:p>
            <a:r>
              <a:rPr lang="en-GB" altLang="en-US" dirty="0"/>
              <a:t>In an IOC study in 2004 showed 20% of tested supplements contained things not on the label- 19% of UK supplements were contaminated</a:t>
            </a:r>
          </a:p>
          <a:p>
            <a:r>
              <a:rPr lang="en-GB" altLang="en-US" dirty="0"/>
              <a:t>This study was replicated in 2009/10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11F30-1B69-43EE-9822-4040564D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RISKS CONTINUED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98598-AEA8-4731-9154-2C4741631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r>
              <a:rPr lang="en-GB" dirty="0"/>
              <a:t>In 2012 the Medicine and Healthcare Products Regulatory Agency found 84 illegal products in a range of sports supplements – this included a range steroids, stimulants and hormones.</a:t>
            </a:r>
          </a:p>
          <a:p>
            <a:r>
              <a:rPr lang="en-GB" dirty="0"/>
              <a:t>They were mainly found in muscle gain type products </a:t>
            </a:r>
          </a:p>
        </p:txBody>
      </p:sp>
    </p:spTree>
    <p:extLst>
      <p:ext uri="{BB962C8B-B14F-4D97-AF65-F5344CB8AC3E}">
        <p14:creationId xmlns:p14="http://schemas.microsoft.com/office/powerpoint/2010/main" val="1443932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A4E7B50-D68C-43EB-930F-EA442A13A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611DA2B-4CF7-4A57-82AC-FA120DE44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37230"/>
            <a:ext cx="9158373" cy="507517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2AEABBB6-F1B4-446E-A53F-864F927D07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2918" y="1475399"/>
            <a:ext cx="7610536" cy="1140580"/>
          </a:xfrm>
        </p:spPr>
        <p:txBody>
          <a:bodyPr>
            <a:normAutofit/>
          </a:bodyPr>
          <a:lstStyle/>
          <a:p>
            <a:r>
              <a:rPr lang="en-GB" altLang="en-US" dirty="0"/>
              <a:t>ATHLETE RESPONSIBILITY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2822754-E01B-4742-88B9-BE0984BAF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1" y="-4078"/>
            <a:ext cx="3027529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65304E59-B4DC-4CA3-89F1-5C88000EB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1420" y="6167615"/>
            <a:ext cx="3027529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1CF7BFC-0A02-4106-88A8-CCC0D9444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9201530" cy="7345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C1079DE-42AC-4D2A-8027-2E9A51B36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2" y="1052464"/>
            <a:ext cx="3027528" cy="5115151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87C5BBA-BBE2-4821-96CF-38FC49570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6EC07902-94CA-4D49-843E-1E1C388DCE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7179" y="2743995"/>
            <a:ext cx="7610536" cy="3030599"/>
          </a:xfrm>
        </p:spPr>
        <p:txBody>
          <a:bodyPr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altLang="en-US" dirty="0"/>
              <a:t>Athletes have to take responsibility for any thing they take</a:t>
            </a:r>
          </a:p>
          <a:p>
            <a:pPr>
              <a:lnSpc>
                <a:spcPct val="130000"/>
              </a:lnSpc>
            </a:pPr>
            <a:r>
              <a:rPr lang="en-GB" altLang="en-US" dirty="0"/>
              <a:t>Athletes have to check any medicines they are taking and register those they take for medical conditions</a:t>
            </a:r>
          </a:p>
          <a:p>
            <a:pPr>
              <a:lnSpc>
                <a:spcPct val="130000"/>
              </a:lnSpc>
            </a:pPr>
            <a:r>
              <a:rPr lang="en-GB" altLang="en-US" dirty="0"/>
              <a:t>An athlete at a previous winter Olympics lost his medal because of a Vick inhaler!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73167A8C-FFEF-4D1B-8459-E2BB5C04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1CA3DFBE-30A6-4BDE-9238-14F3652B4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E1BBA3C-42DF-41DE-88EB-43BCA3251A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2952"/>
          <a:stretch/>
        </p:blipFill>
        <p:spPr>
          <a:xfrm>
            <a:off x="1003777" y="186994"/>
            <a:ext cx="9960556" cy="6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064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DB426D6-FD66-4A48-A6EB-235CF408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9873" y="-10597"/>
            <a:ext cx="4067173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5047" y="717163"/>
            <a:ext cx="8068913" cy="545045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2" name="Title 2">
            <a:extLst>
              <a:ext uri="{FF2B5EF4-FFF2-40B4-BE49-F238E27FC236}">
                <a16:creationId xmlns:a16="http://schemas.microsoft.com/office/drawing/2014/main" id="{86785F36-ED1C-4DD3-8D4C-64BD44CFE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9536" y="1056362"/>
            <a:ext cx="6754446" cy="1154102"/>
          </a:xfrm>
        </p:spPr>
        <p:txBody>
          <a:bodyPr>
            <a:normAutofit/>
          </a:bodyPr>
          <a:lstStyle/>
          <a:p>
            <a:r>
              <a:rPr lang="en-GB" altLang="en-US" dirty="0"/>
              <a:t>Evidence for their use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509E6C1-B33E-49E8-8D77-7D2A9B49E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9872" y="717163"/>
            <a:ext cx="4059075" cy="53922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3" name="Content Placeholder 1">
            <a:extLst>
              <a:ext uri="{FF2B5EF4-FFF2-40B4-BE49-F238E27FC236}">
                <a16:creationId xmlns:a16="http://schemas.microsoft.com/office/drawing/2014/main" id="{1E732E67-9E86-4A5C-B9AA-3B0FAD2C40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59536" y="2268656"/>
            <a:ext cx="6627226" cy="3505938"/>
          </a:xfrm>
        </p:spPr>
        <p:txBody>
          <a:bodyPr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altLang="en-US" dirty="0"/>
              <a:t>1) Anecdotal evidence</a:t>
            </a:r>
          </a:p>
          <a:p>
            <a:pPr>
              <a:lnSpc>
                <a:spcPct val="130000"/>
              </a:lnSpc>
            </a:pPr>
            <a:endParaRPr lang="en-GB" altLang="en-US" dirty="0"/>
          </a:p>
          <a:p>
            <a:pPr>
              <a:lnSpc>
                <a:spcPct val="130000"/>
              </a:lnSpc>
            </a:pPr>
            <a:r>
              <a:rPr lang="en-GB" altLang="en-US" dirty="0"/>
              <a:t>2) Case studies or observational studies</a:t>
            </a:r>
          </a:p>
          <a:p>
            <a:pPr>
              <a:lnSpc>
                <a:spcPct val="130000"/>
              </a:lnSpc>
            </a:pPr>
            <a:endParaRPr lang="en-GB" altLang="en-US" dirty="0"/>
          </a:p>
          <a:p>
            <a:pPr>
              <a:lnSpc>
                <a:spcPct val="130000"/>
              </a:lnSpc>
            </a:pPr>
            <a:r>
              <a:rPr lang="en-GB" altLang="en-US" dirty="0"/>
              <a:t>3) RCT </a:t>
            </a:r>
          </a:p>
          <a:p>
            <a:pPr>
              <a:lnSpc>
                <a:spcPct val="130000"/>
              </a:lnSpc>
            </a:pPr>
            <a:endParaRPr lang="en-GB" altLang="en-US" dirty="0"/>
          </a:p>
          <a:p>
            <a:pPr>
              <a:lnSpc>
                <a:spcPct val="130000"/>
              </a:lnSpc>
            </a:pPr>
            <a:r>
              <a:rPr lang="en-GB" altLang="en-US" dirty="0"/>
              <a:t>4) Systemic reviews or meta analysis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67615"/>
            <a:ext cx="8063866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891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AD0687CC-D1D8-44B2-9573-CC65510EC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32924" y="6134669"/>
            <a:ext cx="4059075" cy="72333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4" name="Graphic 133" descr="Presentation with Checklist">
            <a:extLst>
              <a:ext uri="{FF2B5EF4-FFF2-40B4-BE49-F238E27FC236}">
                <a16:creationId xmlns:a16="http://schemas.microsoft.com/office/drawing/2014/main" id="{7C3C86F1-6D29-4516-A9B0-3A5A0E8E62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4646" y="1750192"/>
            <a:ext cx="3328786" cy="3328786"/>
          </a:xfrm>
          <a:prstGeom prst="rect">
            <a:avLst/>
          </a:prstGeom>
        </p:spPr>
      </p:pic>
      <p:sp>
        <p:nvSpPr>
          <p:cNvPr id="141" name="Rectangle 14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30" name="Title 2">
            <a:extLst>
              <a:ext uri="{FF2B5EF4-FFF2-40B4-BE49-F238E27FC236}">
                <a16:creationId xmlns:a16="http://schemas.microsoft.com/office/drawing/2014/main" id="{29713358-F10B-4937-B154-CA7CC45499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altLang="en-US" dirty="0"/>
              <a:t>PROOFING EFFICACY</a:t>
            </a: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26" name="Content Placeholder 1">
            <a:extLst>
              <a:ext uri="{FF2B5EF4-FFF2-40B4-BE49-F238E27FC236}">
                <a16:creationId xmlns:a16="http://schemas.microsoft.com/office/drawing/2014/main" id="{937EC543-AE99-47D3-BD4C-EFF059ED5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rtlCol="0" anchor="t">
            <a:normAutofit/>
          </a:bodyPr>
          <a:lstStyle/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Does the supplement have a protocol that measures the desired performance</a:t>
            </a:r>
          </a:p>
          <a:p>
            <a:pPr>
              <a:lnSpc>
                <a:spcPct val="130000"/>
              </a:lnSpc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Are the tests reliable?</a:t>
            </a:r>
          </a:p>
          <a:p>
            <a:pPr>
              <a:lnSpc>
                <a:spcPct val="130000"/>
              </a:lnSpc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Is the evidence able to detect a change in performance</a:t>
            </a:r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Most trials would show evidence that may measure time to exhaustion trials or time trials</a:t>
            </a:r>
          </a:p>
          <a:p>
            <a:pPr>
              <a:lnSpc>
                <a:spcPct val="130000"/>
              </a:lnSpc>
              <a:defRPr/>
            </a:pPr>
            <a:endParaRPr lang="en-GB" altLang="en-US" sz="1100" dirty="0"/>
          </a:p>
          <a:p>
            <a:pPr>
              <a:lnSpc>
                <a:spcPct val="130000"/>
              </a:lnSpc>
              <a:buFont typeface="Wingdings 3" charset="2"/>
              <a:buChar char=""/>
              <a:defRPr/>
            </a:pPr>
            <a:r>
              <a:rPr lang="en-GB" altLang="en-US" sz="1100" dirty="0"/>
              <a:t>We are looking at the effects on performance.</a:t>
            </a:r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1767385"/>
            <a:ext cx="12188950" cy="436728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ED047137-BCB3-467F-89DC-F41ADF22B6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2918" y="2138901"/>
            <a:ext cx="3411973" cy="3635693"/>
          </a:xfrm>
        </p:spPr>
        <p:txBody>
          <a:bodyPr>
            <a:normAutofit/>
          </a:bodyPr>
          <a:lstStyle/>
          <a:p>
            <a:r>
              <a:rPr lang="en-GB" altLang="en-US" dirty="0"/>
              <a:t>WORLD ANTI DOPING AUTHORITY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A6F18619-B4F3-48BF-8078-85943E64F2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4637" y="2138901"/>
            <a:ext cx="6754446" cy="3635693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altLang="en-US" sz="1300" dirty="0"/>
              <a:t>Known as WADA</a:t>
            </a:r>
          </a:p>
          <a:p>
            <a:pPr>
              <a:lnSpc>
                <a:spcPct val="130000"/>
              </a:lnSpc>
            </a:pPr>
            <a:endParaRPr lang="en-GB" altLang="en-US" sz="1300" dirty="0"/>
          </a:p>
          <a:p>
            <a:pPr>
              <a:lnSpc>
                <a:spcPct val="130000"/>
              </a:lnSpc>
            </a:pPr>
            <a:r>
              <a:rPr lang="en-GB" altLang="en-US" sz="1300" dirty="0"/>
              <a:t>Regulate the doping program and substances that are banned</a:t>
            </a:r>
          </a:p>
          <a:p>
            <a:pPr>
              <a:lnSpc>
                <a:spcPct val="130000"/>
              </a:lnSpc>
            </a:pPr>
            <a:endParaRPr lang="en-GB" altLang="en-US" sz="1300" dirty="0"/>
          </a:p>
          <a:p>
            <a:pPr>
              <a:lnSpc>
                <a:spcPct val="130000"/>
              </a:lnSpc>
            </a:pPr>
            <a:r>
              <a:rPr lang="en-GB" altLang="en-US" sz="1300" dirty="0"/>
              <a:t>A review is held yearly and new list published</a:t>
            </a:r>
          </a:p>
          <a:p>
            <a:pPr>
              <a:lnSpc>
                <a:spcPct val="130000"/>
              </a:lnSpc>
            </a:pPr>
            <a:endParaRPr lang="en-GB" altLang="en-US" sz="1300" dirty="0"/>
          </a:p>
          <a:p>
            <a:pPr>
              <a:lnSpc>
                <a:spcPct val="130000"/>
              </a:lnSpc>
            </a:pPr>
            <a:r>
              <a:rPr lang="en-GB" altLang="en-US" sz="1300" dirty="0"/>
              <a:t>No major changes in 2022 – caffeine is still off the list!</a:t>
            </a:r>
          </a:p>
          <a:p>
            <a:pPr>
              <a:lnSpc>
                <a:spcPct val="130000"/>
              </a:lnSpc>
            </a:pPr>
            <a:r>
              <a:rPr lang="en-GB" altLang="en-US" sz="1300" dirty="0"/>
              <a:t>There is a link on Moodle to the website where an up to date list can be found</a:t>
            </a:r>
          </a:p>
          <a:p>
            <a:pPr>
              <a:lnSpc>
                <a:spcPct val="130000"/>
              </a:lnSpc>
            </a:pPr>
            <a:endParaRPr lang="en-GB" alt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7235" y="758246"/>
            <a:ext cx="4658480" cy="538631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26" name="Title 1">
            <a:extLst>
              <a:ext uri="{FF2B5EF4-FFF2-40B4-BE49-F238E27FC236}">
                <a16:creationId xmlns:a16="http://schemas.microsoft.com/office/drawing/2014/main" id="{FB124CA2-A7B0-476F-841C-481BDE85AA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2918" y="1072110"/>
            <a:ext cx="3611029" cy="1862345"/>
          </a:xfrm>
        </p:spPr>
        <p:txBody>
          <a:bodyPr>
            <a:normAutofit/>
          </a:bodyPr>
          <a:lstStyle/>
          <a:p>
            <a:endParaRPr lang="en-GB" alt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060C0F7-61A6-4E64-A77E-AFBD8112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84060" y="0"/>
            <a:ext cx="7507940" cy="7652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20A6B76B-E859-4D84-AD6B-28C97A145D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7874" y="2934455"/>
            <a:ext cx="3616073" cy="2840139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Website</a:t>
            </a:r>
          </a:p>
          <a:p>
            <a:r>
              <a:rPr lang="en-GB" altLang="en-US" dirty="0">
                <a:hlinkClick r:id="rId2"/>
              </a:rPr>
              <a:t>https://www.wada-ama.org/</a:t>
            </a:r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26628" name="Picture 2" descr="Image result for wada">
            <a:extLst>
              <a:ext uri="{FF2B5EF4-FFF2-40B4-BE49-F238E27FC236}">
                <a16:creationId xmlns:a16="http://schemas.microsoft.com/office/drawing/2014/main" id="{21434C44-00F7-49E1-A596-A293AA325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8714" y="1933230"/>
            <a:ext cx="6514470" cy="299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6" y="6144564"/>
            <a:ext cx="4656246" cy="7134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122" y="6167615"/>
            <a:ext cx="747382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624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71343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9535A-FE99-4A5D-984D-7AB4B2D36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592947"/>
            <a:ext cx="8791787" cy="389508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7200" b="0" cap="all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UK ANTIDOPING AGENCY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1EB4E-4442-48EF-A3CC-B2665184B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5104" y="5068338"/>
            <a:ext cx="5227711" cy="792469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0" dirty="0">
                <a:solidFill>
                  <a:schemeClr val="bg1"/>
                </a:solidFill>
              </a:rPr>
              <a:t>https://www.ukad.org.uk/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523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F4F78969-5386-473B-BBD0-F7940099C4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TESTING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C8DF32E-E84E-4A59-9370-4D5FECC32D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5372" y="705114"/>
            <a:ext cx="9935571" cy="3703114"/>
          </a:xfrm>
        </p:spPr>
        <p:txBody>
          <a:bodyPr>
            <a:normAutofit/>
          </a:bodyPr>
          <a:lstStyle/>
          <a:p>
            <a:r>
              <a:rPr lang="en-GB" altLang="en-US" dirty="0"/>
              <a:t>Carried out in season and out of season</a:t>
            </a:r>
          </a:p>
          <a:p>
            <a:r>
              <a:rPr lang="en-GB" altLang="en-US" dirty="0"/>
              <a:t>Athletes responsibility – they have to tell the authorities where they will be for an hour on every day of the year</a:t>
            </a:r>
          </a:p>
          <a:p>
            <a:r>
              <a:rPr lang="en-GB" altLang="en-US" dirty="0"/>
              <a:t>Uk Anti Doping are responsible and have their own testers</a:t>
            </a:r>
          </a:p>
          <a:p>
            <a:r>
              <a:rPr lang="en-GB" altLang="en-US" dirty="0"/>
              <a:t>Athletes have to produce urine in front of the tester</a:t>
            </a:r>
          </a:p>
          <a:p>
            <a:r>
              <a:rPr lang="en-GB" altLang="en-US" dirty="0"/>
              <a:t>Divided into an A and B sample</a:t>
            </a:r>
          </a:p>
          <a:p>
            <a:r>
              <a:rPr lang="en-GB" altLang="en-US" dirty="0"/>
              <a:t>Take a look at the video on Moodle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6" name="Title 1">
            <a:extLst>
              <a:ext uri="{FF2B5EF4-FFF2-40B4-BE49-F238E27FC236}">
                <a16:creationId xmlns:a16="http://schemas.microsoft.com/office/drawing/2014/main" id="{3D87DF92-BB26-4100-8EC3-7899B9967F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Therapeutic Use Exemption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BD68A15F-3ACB-4B5A-9622-5FC3CBAD86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Known as a TUE – all athletes have to complete this form if they are taking any medication</a:t>
            </a:r>
          </a:p>
          <a:p>
            <a:endParaRPr lang="en-GB" altLang="en-US" dirty="0"/>
          </a:p>
          <a:p>
            <a:r>
              <a:rPr lang="en-GB" altLang="en-US" dirty="0"/>
              <a:t>They should check medication on the UKAD website</a:t>
            </a:r>
          </a:p>
          <a:p>
            <a:endParaRPr lang="en-GB" altLang="en-US" dirty="0"/>
          </a:p>
          <a:p>
            <a:r>
              <a:rPr lang="en-GB" altLang="en-US" dirty="0">
                <a:hlinkClick r:id="rId2"/>
              </a:rPr>
              <a:t>https://www.ukad.org.uk/athletes/checking-medications</a:t>
            </a:r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0" name="Title 2">
            <a:extLst>
              <a:ext uri="{FF2B5EF4-FFF2-40B4-BE49-F238E27FC236}">
                <a16:creationId xmlns:a16="http://schemas.microsoft.com/office/drawing/2014/main" id="{C3AE45A4-555B-41A5-99A2-DBB792612B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 altLang="en-US" sz="3300" dirty="0">
                <a:solidFill>
                  <a:schemeClr val="bg1"/>
                </a:solidFill>
              </a:rPr>
              <a:t>Regulation of supplements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1" name="Content Placeholder 1">
            <a:extLst>
              <a:ext uri="{FF2B5EF4-FFF2-40B4-BE49-F238E27FC236}">
                <a16:creationId xmlns:a16="http://schemas.microsoft.com/office/drawing/2014/main" id="{080514B3-DEBF-4676-8851-63FB1E88E1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17909" y="1952825"/>
            <a:ext cx="6431173" cy="3635693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altLang="en-US" sz="1500" dirty="0"/>
              <a:t>Supplements are regulated as foods and do not have the strict quality control that drugs have.</a:t>
            </a:r>
          </a:p>
          <a:p>
            <a:pPr>
              <a:lnSpc>
                <a:spcPct val="130000"/>
              </a:lnSpc>
            </a:pPr>
            <a:r>
              <a:rPr lang="en-GB" altLang="en-US" sz="1500" dirty="0"/>
              <a:t>EFSA 2015 – may be subject to change as we have left the EU</a:t>
            </a:r>
          </a:p>
          <a:p>
            <a:pPr>
              <a:lnSpc>
                <a:spcPct val="130000"/>
              </a:lnSpc>
            </a:pPr>
            <a:r>
              <a:rPr lang="en-GB" altLang="en-US" sz="1500" dirty="0"/>
              <a:t>You have to ask whether there is reliability around the content</a:t>
            </a:r>
          </a:p>
          <a:p>
            <a:pPr>
              <a:lnSpc>
                <a:spcPct val="130000"/>
              </a:lnSpc>
            </a:pPr>
            <a:r>
              <a:rPr lang="en-GB" altLang="en-US" sz="1500" dirty="0"/>
              <a:t>Good companies will use Informed Sport to test – refer to link on Moodle.</a:t>
            </a:r>
          </a:p>
          <a:p>
            <a:pPr>
              <a:lnSpc>
                <a:spcPct val="130000"/>
              </a:lnSpc>
            </a:pPr>
            <a:r>
              <a:rPr lang="en-GB" altLang="en-US" sz="1500" dirty="0"/>
              <a:t>There is no guarantee otherwise!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4EE6C-1024-4C7B-BF9C-7ADDFBA5D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Link to Informed Sport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338EC-E994-42A6-8B73-4FC803FCD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1952825"/>
            <a:ext cx="6431173" cy="3635693"/>
          </a:xfrm>
        </p:spPr>
        <p:txBody>
          <a:bodyPr>
            <a:normAutofit/>
          </a:bodyPr>
          <a:lstStyle/>
          <a:p>
            <a:r>
              <a:rPr lang="en-GB" dirty="0"/>
              <a:t>https://sport.wetestyoutrust.com/</a:t>
            </a:r>
          </a:p>
        </p:txBody>
      </p:sp>
    </p:spTree>
    <p:extLst>
      <p:ext uri="{BB962C8B-B14F-4D97-AF65-F5344CB8AC3E}">
        <p14:creationId xmlns:p14="http://schemas.microsoft.com/office/powerpoint/2010/main" val="3082193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FBD807C4-A5AD-4157-A7F4-B147E77ECA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YOUR  RESPONSIBILITY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22A9A2A8-1F6C-4719-9FC4-6CC2A7B9BF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5372" y="705114"/>
            <a:ext cx="9935571" cy="3703114"/>
          </a:xfrm>
        </p:spPr>
        <p:txBody>
          <a:bodyPr>
            <a:normAutofit/>
          </a:bodyPr>
          <a:lstStyle/>
          <a:p>
            <a:r>
              <a:rPr lang="en-GB" altLang="en-US" dirty="0"/>
              <a:t>Offer impartial advice</a:t>
            </a:r>
          </a:p>
          <a:p>
            <a:r>
              <a:rPr lang="en-GB" altLang="en-US" dirty="0"/>
              <a:t>We do not sell supplements so there is no hidden agenda</a:t>
            </a:r>
          </a:p>
          <a:p>
            <a:r>
              <a:rPr lang="en-GB" altLang="en-US" dirty="0"/>
              <a:t>Persuade the athlete their diet is the most important thing</a:t>
            </a:r>
          </a:p>
          <a:p>
            <a:r>
              <a:rPr lang="en-GB" altLang="en-US" dirty="0"/>
              <a:t>Offer safe alternatives – homemade protein shakes !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3B59E90-C2E6-4C7B-B62A-9A39E4D1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41B2979-9B0F-4F3C-A912-A0A5339D7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16941"/>
            <a:ext cx="1000102" cy="357283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D88D065-482C-41CF-99A2-50EFB1B94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102" y="1616941"/>
            <a:ext cx="6547110" cy="35728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17ADC74A-1F0B-4B32-99CA-4EFBDD8F16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68219" y="2018361"/>
            <a:ext cx="5408670" cy="2778389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MOST COMMONLY USED SUPPLEMENTS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3E1A6E1-A101-407D-9872-0506425C7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3564" y="0"/>
            <a:ext cx="4658436" cy="16316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B719278-7F2F-4811-B6C9-3045E7DCC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2088" y="1574051"/>
            <a:ext cx="4626864" cy="36356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49E4F89-BD43-4E3D-88E8-6C7E8AA9F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7405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71153701-84AC-48F8-BF95-FD091301A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254388"/>
            <a:ext cx="7498081" cy="159725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25FF1E9-6522-482B-A20C-EA7AF7CAA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808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DFEDC81F-6916-4A50-BFB1-6D3A5D72A2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68404" y="2138901"/>
            <a:ext cx="3580678" cy="2721857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altLang="en-US" sz="1100" dirty="0"/>
              <a:t>CREATINE</a:t>
            </a:r>
          </a:p>
          <a:p>
            <a:pPr>
              <a:lnSpc>
                <a:spcPct val="130000"/>
              </a:lnSpc>
            </a:pPr>
            <a:r>
              <a:rPr lang="en-GB" altLang="en-US" sz="1100" dirty="0"/>
              <a:t>CAFFEINE</a:t>
            </a:r>
          </a:p>
          <a:p>
            <a:pPr>
              <a:lnSpc>
                <a:spcPct val="130000"/>
              </a:lnSpc>
            </a:pPr>
            <a:r>
              <a:rPr lang="en-GB" altLang="en-US" sz="1100" dirty="0"/>
              <a:t>BICARBONATE OF SODA</a:t>
            </a:r>
          </a:p>
          <a:p>
            <a:pPr>
              <a:lnSpc>
                <a:spcPct val="130000"/>
              </a:lnSpc>
            </a:pPr>
            <a:r>
              <a:rPr lang="en-GB" altLang="en-US" sz="1100" dirty="0"/>
              <a:t>PROTEIN SUPPLEMENTS INCLUDING WHEY PROTEIN, AMINO ACIDS / CARB SUPLEMENTS</a:t>
            </a:r>
          </a:p>
          <a:p>
            <a:pPr>
              <a:lnSpc>
                <a:spcPct val="130000"/>
              </a:lnSpc>
            </a:pPr>
            <a:r>
              <a:rPr lang="en-GB" altLang="en-US" sz="1100" dirty="0"/>
              <a:t>VITAMIN/MINERALS</a:t>
            </a:r>
          </a:p>
          <a:p>
            <a:pPr>
              <a:lnSpc>
                <a:spcPct val="130000"/>
              </a:lnSpc>
            </a:pPr>
            <a:r>
              <a:rPr lang="en-GB" altLang="en-US" sz="1100" dirty="0"/>
              <a:t>PLUS 100S OF OTHERS!!</a:t>
            </a:r>
          </a:p>
          <a:p>
            <a:pPr>
              <a:lnSpc>
                <a:spcPct val="130000"/>
              </a:lnSpc>
            </a:pPr>
            <a:endParaRPr lang="en-GB" altLang="en-US" sz="1100" dirty="0"/>
          </a:p>
          <a:p>
            <a:pPr>
              <a:lnSpc>
                <a:spcPct val="130000"/>
              </a:lnSpc>
            </a:pPr>
            <a:endParaRPr lang="en-GB" altLang="en-US" sz="1100" dirty="0"/>
          </a:p>
          <a:p>
            <a:pPr>
              <a:lnSpc>
                <a:spcPct val="130000"/>
              </a:lnSpc>
            </a:pPr>
            <a:endParaRPr lang="en-GB" altLang="en-US" sz="1100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60CEDF7-1225-4242-8C30-EA518372A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17705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RegularSeedRightStep">
      <a:dk1>
        <a:srgbClr val="000000"/>
      </a:dk1>
      <a:lt1>
        <a:srgbClr val="FFFFFF"/>
      </a:lt1>
      <a:dk2>
        <a:srgbClr val="1B2F2C"/>
      </a:dk2>
      <a:lt2>
        <a:srgbClr val="F3F0F2"/>
      </a:lt2>
      <a:accent1>
        <a:srgbClr val="21B760"/>
      </a:accent1>
      <a:accent2>
        <a:srgbClr val="14B59A"/>
      </a:accent2>
      <a:accent3>
        <a:srgbClr val="23ADDC"/>
      </a:accent3>
      <a:accent4>
        <a:srgbClr val="1756D5"/>
      </a:accent4>
      <a:accent5>
        <a:srgbClr val="493AE9"/>
      </a:accent5>
      <a:accent6>
        <a:srgbClr val="791BD6"/>
      </a:accent6>
      <a:hlink>
        <a:srgbClr val="BF3F89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732</Words>
  <Application>Microsoft Office PowerPoint</Application>
  <PresentationFormat>Widescreen</PresentationFormat>
  <Paragraphs>119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Meiryo</vt:lpstr>
      <vt:lpstr>Arial</vt:lpstr>
      <vt:lpstr>Calibri</vt:lpstr>
      <vt:lpstr>Corbel</vt:lpstr>
      <vt:lpstr>Wingdings 3</vt:lpstr>
      <vt:lpstr>ShojiVTI</vt:lpstr>
      <vt:lpstr>BMSH7001</vt:lpstr>
      <vt:lpstr>ERGOGENIC AIDS</vt:lpstr>
      <vt:lpstr>THEIR USE</vt:lpstr>
      <vt:lpstr>TYPES OF AIDS</vt:lpstr>
      <vt:lpstr>RISKS</vt:lpstr>
      <vt:lpstr>RISKS CONTINUED</vt:lpstr>
      <vt:lpstr>ATHLETE RESPONSIBILITY</vt:lpstr>
      <vt:lpstr>PowerPoint Presentation</vt:lpstr>
      <vt:lpstr>Evidence for their use</vt:lpstr>
      <vt:lpstr>PROOFING EFFICACY</vt:lpstr>
      <vt:lpstr>WORLD ANTI DOPING AUTHORITY</vt:lpstr>
      <vt:lpstr>PowerPoint Presentation</vt:lpstr>
      <vt:lpstr>UK ANTIDOPING AGENCY</vt:lpstr>
      <vt:lpstr>TESTING</vt:lpstr>
      <vt:lpstr>Therapeutic Use Exemption</vt:lpstr>
      <vt:lpstr>Regulation of supplements</vt:lpstr>
      <vt:lpstr>Link to Informed Sport</vt:lpstr>
      <vt:lpstr>YOUR  RESPONSIBILITY</vt:lpstr>
      <vt:lpstr>MOST COMMONLY USED SUPPLEMENTS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BMSH7001</dc:title>
  <dc:creator>Chris Cashin</dc:creator>
  <cp:lastModifiedBy>Chris Cashin</cp:lastModifiedBy>
  <cp:revision>2</cp:revision>
  <dcterms:created xsi:type="dcterms:W3CDTF">2021-02-12T10:47:09Z</dcterms:created>
  <dcterms:modified xsi:type="dcterms:W3CDTF">2022-01-26T12:23:12Z</dcterms:modified>
</cp:coreProperties>
</file>