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52443" autoAdjust="0"/>
  </p:normalViewPr>
  <p:slideViewPr>
    <p:cSldViewPr snapToGrid="0">
      <p:cViewPr varScale="1">
        <p:scale>
          <a:sx n="43" d="100"/>
          <a:sy n="43" d="100"/>
        </p:scale>
        <p:origin x="173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29E4F-9DE6-4814-9EE3-2EB2CF144D76}"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9C27F-B654-43BA-825A-FB67EB5A0A59}" type="slidenum">
              <a:rPr lang="en-GB" smtClean="0"/>
              <a:t>‹#›</a:t>
            </a:fld>
            <a:endParaRPr lang="en-GB"/>
          </a:p>
        </p:txBody>
      </p:sp>
    </p:spTree>
    <p:extLst>
      <p:ext uri="{BB962C8B-B14F-4D97-AF65-F5344CB8AC3E}">
        <p14:creationId xmlns:p14="http://schemas.microsoft.com/office/powerpoint/2010/main" val="169150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927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21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01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199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238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8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163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881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4308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719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81454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43C688-C2B3-4757-B977-A1FCD110F411}"/>
              </a:ext>
            </a:extLst>
          </p:cNvPr>
          <p:cNvSpPr>
            <a:spLocks noGrp="1"/>
          </p:cNvSpPr>
          <p:nvPr>
            <p:ph type="ctrTitle"/>
          </p:nvPr>
        </p:nvSpPr>
        <p:spPr/>
        <p:style>
          <a:lnRef idx="1">
            <a:schemeClr val="dk1"/>
          </a:lnRef>
          <a:fillRef idx="2">
            <a:schemeClr val="dk1"/>
          </a:fillRef>
          <a:effectRef idx="1">
            <a:schemeClr val="dk1"/>
          </a:effectRef>
          <a:fontRef idx="minor">
            <a:schemeClr val="dk1"/>
          </a:fontRef>
        </p:style>
        <p:txBody>
          <a:bodyPr>
            <a:normAutofit/>
          </a:bodyPr>
          <a:lstStyle/>
          <a:p>
            <a:r>
              <a:rPr lang="en-GB" dirty="0"/>
              <a:t>Introduction </a:t>
            </a:r>
            <a:r>
              <a:rPr lang="en-GB"/>
              <a:t>to Research</a:t>
            </a:r>
            <a:endParaRPr lang="en-GB" dirty="0"/>
          </a:p>
        </p:txBody>
      </p:sp>
      <p:sp>
        <p:nvSpPr>
          <p:cNvPr id="5" name="Subtitle 4">
            <a:extLst>
              <a:ext uri="{FF2B5EF4-FFF2-40B4-BE49-F238E27FC236}">
                <a16:creationId xmlns:a16="http://schemas.microsoft.com/office/drawing/2014/main" id="{60C457B0-6557-4CF3-AE51-6DA288D008AC}"/>
              </a:ext>
            </a:extLst>
          </p:cNvPr>
          <p:cNvSpPr>
            <a:spLocks noGrp="1"/>
          </p:cNvSpPr>
          <p:nvPr>
            <p:ph type="subTitle" idx="1"/>
          </p:nvPr>
        </p:nvSpPr>
        <p:spPr/>
        <p:txBody>
          <a:bodyPr vert="horz" lIns="91440" tIns="45720" rIns="91440" bIns="45720" rtlCol="0" anchor="t">
            <a:normAutofit/>
          </a:bodyPr>
          <a:lstStyle/>
          <a:p>
            <a:endParaRPr lang="en-GB" dirty="0"/>
          </a:p>
          <a:p>
            <a:pPr algn="l"/>
            <a:r>
              <a:rPr lang="en-GB" dirty="0"/>
              <a:t>Week 3</a:t>
            </a:r>
            <a:endParaRPr lang="en-GB" dirty="0">
              <a:cs typeface="Calibri"/>
            </a:endParaRPr>
          </a:p>
        </p:txBody>
      </p:sp>
      <p:pic>
        <p:nvPicPr>
          <p:cNvPr id="6" name="Picture 5">
            <a:extLst>
              <a:ext uri="{FF2B5EF4-FFF2-40B4-BE49-F238E27FC236}">
                <a16:creationId xmlns:a16="http://schemas.microsoft.com/office/drawing/2014/main" id="{0999F4AE-A484-4597-839F-C351183644F3}"/>
              </a:ext>
            </a:extLst>
          </p:cNvPr>
          <p:cNvPicPr>
            <a:picLocks noChangeAspect="1"/>
          </p:cNvPicPr>
          <p:nvPr/>
        </p:nvPicPr>
        <p:blipFill>
          <a:blip r:embed="rId2"/>
          <a:stretch>
            <a:fillRect/>
          </a:stretch>
        </p:blipFill>
        <p:spPr>
          <a:xfrm rot="20570485">
            <a:off x="6242389" y="4363583"/>
            <a:ext cx="3075612" cy="1934484"/>
          </a:xfrm>
          <a:prstGeom prst="rect">
            <a:avLst/>
          </a:prstGeom>
        </p:spPr>
      </p:pic>
    </p:spTree>
    <p:extLst>
      <p:ext uri="{BB962C8B-B14F-4D97-AF65-F5344CB8AC3E}">
        <p14:creationId xmlns:p14="http://schemas.microsoft.com/office/powerpoint/2010/main" val="11722782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980AA-C02B-46F4-9EEE-A6E9074C435B}"/>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The purpose of research in the HSC sector</a:t>
            </a:r>
          </a:p>
        </p:txBody>
      </p:sp>
      <p:sp>
        <p:nvSpPr>
          <p:cNvPr id="3" name="Content Placeholder 2">
            <a:extLst>
              <a:ext uri="{FF2B5EF4-FFF2-40B4-BE49-F238E27FC236}">
                <a16:creationId xmlns:a16="http://schemas.microsoft.com/office/drawing/2014/main" id="{5EFB5FA7-3D2C-4D2D-89E4-CBEFA6A28716}"/>
              </a:ext>
            </a:extLst>
          </p:cNvPr>
          <p:cNvSpPr>
            <a:spLocks noGrp="1"/>
          </p:cNvSpPr>
          <p:nvPr>
            <p:ph idx="1"/>
          </p:nvPr>
        </p:nvSpPr>
        <p:spPr/>
        <p:txBody>
          <a:bodyPr/>
          <a:lstStyle/>
          <a:p>
            <a:endParaRPr lang="en-GB" dirty="0"/>
          </a:p>
          <a:p>
            <a:r>
              <a:rPr lang="en-GB" dirty="0">
                <a:solidFill>
                  <a:srgbClr val="7030A0"/>
                </a:solidFill>
              </a:rPr>
              <a:t>Improving outcomes for people using services</a:t>
            </a:r>
          </a:p>
          <a:p>
            <a:r>
              <a:rPr lang="en-GB" dirty="0">
                <a:solidFill>
                  <a:srgbClr val="7030A0"/>
                </a:solidFill>
              </a:rPr>
              <a:t>Informing policy and practice</a:t>
            </a:r>
          </a:p>
          <a:p>
            <a:r>
              <a:rPr lang="en-GB" dirty="0">
                <a:solidFill>
                  <a:srgbClr val="7030A0"/>
                </a:solidFill>
              </a:rPr>
              <a:t>Extending knowledge and understanding</a:t>
            </a:r>
          </a:p>
          <a:p>
            <a:r>
              <a:rPr lang="en-GB" dirty="0">
                <a:solidFill>
                  <a:srgbClr val="7030A0"/>
                </a:solidFill>
              </a:rPr>
              <a:t>Identifying gaps in provision</a:t>
            </a:r>
          </a:p>
          <a:p>
            <a:pPr marL="0" indent="0">
              <a:buNone/>
            </a:pPr>
            <a:endParaRPr lang="en-GB" dirty="0"/>
          </a:p>
        </p:txBody>
      </p:sp>
    </p:spTree>
    <p:extLst>
      <p:ext uri="{BB962C8B-B14F-4D97-AF65-F5344CB8AC3E}">
        <p14:creationId xmlns:p14="http://schemas.microsoft.com/office/powerpoint/2010/main" val="898444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58910-8EAD-4190-8249-2033DDE2DE2A}"/>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Issues </a:t>
            </a:r>
          </a:p>
        </p:txBody>
      </p:sp>
      <p:sp>
        <p:nvSpPr>
          <p:cNvPr id="3" name="Content Placeholder 2">
            <a:extLst>
              <a:ext uri="{FF2B5EF4-FFF2-40B4-BE49-F238E27FC236}">
                <a16:creationId xmlns:a16="http://schemas.microsoft.com/office/drawing/2014/main" id="{555AEFE0-52FE-40EE-A5D3-DA840200EAAD}"/>
              </a:ext>
            </a:extLst>
          </p:cNvPr>
          <p:cNvSpPr>
            <a:spLocks noGrp="1"/>
          </p:cNvSpPr>
          <p:nvPr>
            <p:ph idx="1"/>
          </p:nvPr>
        </p:nvSpPr>
        <p:spPr/>
        <p:txBody>
          <a:bodyPr/>
          <a:lstStyle/>
          <a:p>
            <a:endParaRPr lang="en-GB" dirty="0"/>
          </a:p>
          <a:p>
            <a:r>
              <a:rPr lang="en-GB" dirty="0"/>
              <a:t>Everyone is likely to have a health or social care need at some stage in their life</a:t>
            </a:r>
          </a:p>
          <a:p>
            <a:r>
              <a:rPr lang="en-GB" dirty="0"/>
              <a:t>Many HSC issues can be controversial</a:t>
            </a:r>
          </a:p>
          <a:p>
            <a:r>
              <a:rPr lang="en-GB" dirty="0"/>
              <a:t>Controversy can be due to professionals and experts having different opinions about the issues, or they may see them from </a:t>
            </a:r>
            <a:r>
              <a:rPr lang="en-GB" dirty="0" err="1"/>
              <a:t>differnet</a:t>
            </a:r>
            <a:r>
              <a:rPr lang="en-GB" dirty="0"/>
              <a:t> perspectives</a:t>
            </a:r>
          </a:p>
          <a:p>
            <a:endParaRPr lang="en-GB" dirty="0"/>
          </a:p>
        </p:txBody>
      </p:sp>
    </p:spTree>
    <p:extLst>
      <p:ext uri="{BB962C8B-B14F-4D97-AF65-F5344CB8AC3E}">
        <p14:creationId xmlns:p14="http://schemas.microsoft.com/office/powerpoint/2010/main" val="950416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B02AB-6CBF-4F3A-A231-D83E669651A8}"/>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dirty="0"/>
              <a:t>Examples of how issues could be controversial</a:t>
            </a:r>
          </a:p>
        </p:txBody>
      </p:sp>
      <p:sp>
        <p:nvSpPr>
          <p:cNvPr id="3" name="Content Placeholder 2">
            <a:extLst>
              <a:ext uri="{FF2B5EF4-FFF2-40B4-BE49-F238E27FC236}">
                <a16:creationId xmlns:a16="http://schemas.microsoft.com/office/drawing/2014/main" id="{7E46C1DA-60DB-45D3-9910-4D851BC44DE5}"/>
              </a:ext>
            </a:extLst>
          </p:cNvPr>
          <p:cNvSpPr>
            <a:spLocks noGrp="1"/>
          </p:cNvSpPr>
          <p:nvPr>
            <p:ph idx="1"/>
          </p:nvPr>
        </p:nvSpPr>
        <p:spPr/>
        <p:txBody>
          <a:bodyPr>
            <a:normAutofit fontScale="70000" lnSpcReduction="20000"/>
          </a:bodyPr>
          <a:lstStyle/>
          <a:p>
            <a:r>
              <a:rPr lang="en-GB" dirty="0"/>
              <a:t>An individual using a health and social care service perceives the care received differently from the people providing the service </a:t>
            </a:r>
          </a:p>
          <a:p>
            <a:r>
              <a:rPr lang="en-GB" dirty="0">
                <a:solidFill>
                  <a:srgbClr val="7030A0"/>
                </a:solidFill>
              </a:rPr>
              <a:t>Nurses may perceive the effectiveness of a change to a new care procedure differently from doctors </a:t>
            </a:r>
          </a:p>
          <a:p>
            <a:r>
              <a:rPr lang="en-GB" dirty="0"/>
              <a:t>Doctors working with one group of patients may observe different effects of a new health intervention than other doctors working with a different patient group </a:t>
            </a:r>
          </a:p>
          <a:p>
            <a:r>
              <a:rPr lang="en-GB" dirty="0">
                <a:solidFill>
                  <a:srgbClr val="7030A0"/>
                </a:solidFill>
              </a:rPr>
              <a:t>Health risks that affect individuals directly, or those close to them, may be perceived differently from how the professionals responsible for the health of the whole population perceive them</a:t>
            </a:r>
          </a:p>
          <a:p>
            <a:r>
              <a:rPr lang="en-GB" dirty="0"/>
              <a:t>Scientists working in a government agency or department interpret research evidence differently from a business looking to make a new product as a result of the research, or from a pressure group representing a specific socio-political perspective</a:t>
            </a:r>
          </a:p>
        </p:txBody>
      </p:sp>
    </p:spTree>
    <p:extLst>
      <p:ext uri="{BB962C8B-B14F-4D97-AF65-F5344CB8AC3E}">
        <p14:creationId xmlns:p14="http://schemas.microsoft.com/office/powerpoint/2010/main" val="265612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A03B80C-D23B-4CEA-91A4-52AE46B8B68C}"/>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In small groups discuss…</a:t>
            </a:r>
          </a:p>
        </p:txBody>
      </p:sp>
      <p:sp>
        <p:nvSpPr>
          <p:cNvPr id="9" name="Content Placeholder 8">
            <a:extLst>
              <a:ext uri="{FF2B5EF4-FFF2-40B4-BE49-F238E27FC236}">
                <a16:creationId xmlns:a16="http://schemas.microsoft.com/office/drawing/2014/main" id="{D6CCB4AB-EC7D-4410-BDB5-7A2D22B8FCBE}"/>
              </a:ext>
            </a:extLst>
          </p:cNvPr>
          <p:cNvSpPr>
            <a:spLocks noGrp="1"/>
          </p:cNvSpPr>
          <p:nvPr>
            <p:ph idx="1"/>
          </p:nvPr>
        </p:nvSpPr>
        <p:spPr/>
        <p:txBody>
          <a:bodyPr>
            <a:normAutofit fontScale="92500" lnSpcReduction="20000"/>
          </a:bodyPr>
          <a:lstStyle/>
          <a:p>
            <a:r>
              <a:rPr lang="en-GB" dirty="0"/>
              <a:t>The effects on children of playing computer games </a:t>
            </a:r>
          </a:p>
          <a:p>
            <a:r>
              <a:rPr lang="en-GB" dirty="0"/>
              <a:t>Caring for older people living alone</a:t>
            </a:r>
          </a:p>
          <a:p>
            <a:endParaRPr lang="en-GB" dirty="0"/>
          </a:p>
          <a:p>
            <a:pPr marL="0" indent="0">
              <a:buNone/>
            </a:pPr>
            <a:r>
              <a:rPr lang="en-GB" dirty="0">
                <a:solidFill>
                  <a:srgbClr val="7030A0"/>
                </a:solidFill>
              </a:rPr>
              <a:t>What are the different perspectives? </a:t>
            </a:r>
          </a:p>
          <a:p>
            <a:pPr marL="0" indent="0">
              <a:buNone/>
            </a:pPr>
            <a:r>
              <a:rPr lang="en-GB" dirty="0">
                <a:solidFill>
                  <a:srgbClr val="7030A0"/>
                </a:solidFill>
              </a:rPr>
              <a:t>Why do the different perspectives on an issue arise? </a:t>
            </a:r>
          </a:p>
          <a:p>
            <a:pPr marL="0" indent="0">
              <a:buNone/>
            </a:pPr>
            <a:r>
              <a:rPr lang="en-GB" dirty="0">
                <a:solidFill>
                  <a:srgbClr val="7030A0"/>
                </a:solidFill>
              </a:rPr>
              <a:t>How might the different perspectives affect individuals? </a:t>
            </a:r>
          </a:p>
          <a:p>
            <a:pPr marL="0" indent="0">
              <a:buNone/>
            </a:pPr>
            <a:r>
              <a:rPr lang="en-GB" dirty="0">
                <a:solidFill>
                  <a:srgbClr val="7030A0"/>
                </a:solidFill>
              </a:rPr>
              <a:t>What research evidence can you find to support any of the perspectives you identify?</a:t>
            </a:r>
          </a:p>
        </p:txBody>
      </p:sp>
    </p:spTree>
    <p:extLst>
      <p:ext uri="{BB962C8B-B14F-4D97-AF65-F5344CB8AC3E}">
        <p14:creationId xmlns:p14="http://schemas.microsoft.com/office/powerpoint/2010/main" val="1683033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C70C-0E39-4348-9E5F-EBB3293C8C9D}"/>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Current issues in the HSC sector</a:t>
            </a:r>
          </a:p>
        </p:txBody>
      </p:sp>
      <p:sp>
        <p:nvSpPr>
          <p:cNvPr id="3" name="Content Placeholder 2">
            <a:extLst>
              <a:ext uri="{FF2B5EF4-FFF2-40B4-BE49-F238E27FC236}">
                <a16:creationId xmlns:a16="http://schemas.microsoft.com/office/drawing/2014/main" id="{566F4653-B18E-4453-8EA5-3A24CE969EC3}"/>
              </a:ext>
            </a:extLst>
          </p:cNvPr>
          <p:cNvSpPr>
            <a:spLocks noGrp="1"/>
          </p:cNvSpPr>
          <p:nvPr>
            <p:ph idx="1"/>
          </p:nvPr>
        </p:nvSpPr>
        <p:spPr/>
        <p:txBody>
          <a:bodyPr>
            <a:normAutofit fontScale="77500" lnSpcReduction="20000"/>
          </a:bodyPr>
          <a:lstStyle/>
          <a:p>
            <a:r>
              <a:rPr lang="en-GB" dirty="0"/>
              <a:t>Rising rate of mental health issues</a:t>
            </a:r>
          </a:p>
          <a:p>
            <a:r>
              <a:rPr lang="en-GB" dirty="0">
                <a:solidFill>
                  <a:srgbClr val="7030A0"/>
                </a:solidFill>
              </a:rPr>
              <a:t>Increasing numbers of elderly in the population </a:t>
            </a:r>
          </a:p>
          <a:p>
            <a:r>
              <a:rPr lang="en-GB" dirty="0"/>
              <a:t>Antimicrobial resistance (AMR)</a:t>
            </a:r>
          </a:p>
          <a:p>
            <a:r>
              <a:rPr lang="en-GB" dirty="0">
                <a:solidFill>
                  <a:srgbClr val="7030A0"/>
                </a:solidFill>
              </a:rPr>
              <a:t>Continuing advances in treatments, and costs of delivery</a:t>
            </a:r>
          </a:p>
          <a:p>
            <a:r>
              <a:rPr lang="en-GB" dirty="0"/>
              <a:t>Effective and affordable care for vulnerable individuals in their own homes</a:t>
            </a:r>
          </a:p>
          <a:p>
            <a:r>
              <a:rPr lang="en-GB" dirty="0">
                <a:solidFill>
                  <a:srgbClr val="7030A0"/>
                </a:solidFill>
              </a:rPr>
              <a:t>Balancing individual health needs against benefits to wider society</a:t>
            </a:r>
          </a:p>
          <a:p>
            <a:r>
              <a:rPr lang="en-GB" dirty="0"/>
              <a:t>Disease prevention versus treatment of disease</a:t>
            </a:r>
          </a:p>
          <a:p>
            <a:r>
              <a:rPr lang="en-GB" dirty="0">
                <a:solidFill>
                  <a:srgbClr val="7030A0"/>
                </a:solidFill>
              </a:rPr>
              <a:t>Demand for social care services </a:t>
            </a:r>
          </a:p>
          <a:p>
            <a:r>
              <a:rPr lang="en-GB" dirty="0"/>
              <a:t>High levels of obesity</a:t>
            </a:r>
          </a:p>
          <a:p>
            <a:endParaRPr lang="en-GB" dirty="0"/>
          </a:p>
        </p:txBody>
      </p:sp>
    </p:spTree>
    <p:extLst>
      <p:ext uri="{BB962C8B-B14F-4D97-AF65-F5344CB8AC3E}">
        <p14:creationId xmlns:p14="http://schemas.microsoft.com/office/powerpoint/2010/main" val="1859484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3CC6C-6C52-456E-AC10-1F66BA44C96D}"/>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How to research into a current HSC issue</a:t>
            </a:r>
          </a:p>
        </p:txBody>
      </p:sp>
      <p:sp>
        <p:nvSpPr>
          <p:cNvPr id="3" name="Content Placeholder 2">
            <a:extLst>
              <a:ext uri="{FF2B5EF4-FFF2-40B4-BE49-F238E27FC236}">
                <a16:creationId xmlns:a16="http://schemas.microsoft.com/office/drawing/2014/main" id="{3259C538-5C0E-463B-857B-764E6A07E3EA}"/>
              </a:ext>
            </a:extLst>
          </p:cNvPr>
          <p:cNvSpPr>
            <a:spLocks noGrp="1"/>
          </p:cNvSpPr>
          <p:nvPr>
            <p:ph idx="1"/>
          </p:nvPr>
        </p:nvSpPr>
        <p:spPr/>
        <p:txBody>
          <a:bodyPr>
            <a:normAutofit fontScale="77500" lnSpcReduction="20000"/>
          </a:bodyPr>
          <a:lstStyle/>
          <a:p>
            <a:r>
              <a:rPr lang="en-GB" dirty="0"/>
              <a:t>Explore all the different aspects of the issue</a:t>
            </a:r>
          </a:p>
          <a:p>
            <a:r>
              <a:rPr lang="en-GB" dirty="0"/>
              <a:t>Look at </a:t>
            </a:r>
            <a:r>
              <a:rPr lang="en-GB" b="1" i="1" dirty="0"/>
              <a:t>data</a:t>
            </a:r>
            <a:r>
              <a:rPr lang="en-GB" dirty="0"/>
              <a:t> collected and the conclusions drawn from the data</a:t>
            </a:r>
          </a:p>
          <a:p>
            <a:r>
              <a:rPr lang="en-GB" dirty="0"/>
              <a:t>Undertake a literature search</a:t>
            </a:r>
          </a:p>
          <a:p>
            <a:r>
              <a:rPr lang="en-GB" dirty="0"/>
              <a:t>Gather data from different sources</a:t>
            </a:r>
          </a:p>
          <a:p>
            <a:r>
              <a:rPr lang="en-GB" dirty="0"/>
              <a:t>Analyse and evaluate the data from each source separately</a:t>
            </a:r>
          </a:p>
          <a:p>
            <a:r>
              <a:rPr lang="en-GB" dirty="0"/>
              <a:t>Blend your findings together to draw your own arguments and conclusions</a:t>
            </a:r>
          </a:p>
          <a:p>
            <a:r>
              <a:rPr lang="en-GB" dirty="0"/>
              <a:t>Research must be aware of the quality of their research</a:t>
            </a:r>
          </a:p>
          <a:p>
            <a:r>
              <a:rPr lang="en-GB" dirty="0"/>
              <a:t>The </a:t>
            </a:r>
            <a:r>
              <a:rPr lang="en-GB" b="1" i="1" dirty="0"/>
              <a:t>validity</a:t>
            </a:r>
            <a:r>
              <a:rPr lang="en-GB" dirty="0"/>
              <a:t> and </a:t>
            </a:r>
            <a:r>
              <a:rPr lang="en-GB" b="1" i="1" dirty="0"/>
              <a:t>reliability</a:t>
            </a:r>
            <a:r>
              <a:rPr lang="en-GB" dirty="0"/>
              <a:t> of data are two important factors when determining the quality of data</a:t>
            </a:r>
          </a:p>
          <a:p>
            <a:endParaRPr lang="en-GB" dirty="0"/>
          </a:p>
          <a:p>
            <a:pPr marL="0" indent="0">
              <a:buNone/>
            </a:pPr>
            <a:endParaRPr lang="en-GB" dirty="0"/>
          </a:p>
        </p:txBody>
      </p:sp>
    </p:spTree>
    <p:extLst>
      <p:ext uri="{BB962C8B-B14F-4D97-AF65-F5344CB8AC3E}">
        <p14:creationId xmlns:p14="http://schemas.microsoft.com/office/powerpoint/2010/main" val="1605203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AEDD-2865-4882-9A11-092EC61D0DD8}"/>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Key terms</a:t>
            </a:r>
          </a:p>
        </p:txBody>
      </p:sp>
      <p:sp>
        <p:nvSpPr>
          <p:cNvPr id="3" name="Content Placeholder 2">
            <a:extLst>
              <a:ext uri="{FF2B5EF4-FFF2-40B4-BE49-F238E27FC236}">
                <a16:creationId xmlns:a16="http://schemas.microsoft.com/office/drawing/2014/main" id="{BFB035E6-06FF-48C0-829B-2AACA3DBBD98}"/>
              </a:ext>
            </a:extLst>
          </p:cNvPr>
          <p:cNvSpPr>
            <a:spLocks noGrp="1"/>
          </p:cNvSpPr>
          <p:nvPr>
            <p:ph idx="1"/>
          </p:nvPr>
        </p:nvSpPr>
        <p:spPr/>
        <p:txBody>
          <a:bodyPr>
            <a:normAutofit fontScale="85000" lnSpcReduction="10000"/>
          </a:bodyPr>
          <a:lstStyle/>
          <a:p>
            <a:endParaRPr lang="en-GB" b="1" dirty="0"/>
          </a:p>
          <a:p>
            <a:r>
              <a:rPr lang="en-GB" b="1" dirty="0"/>
              <a:t>Data </a:t>
            </a:r>
            <a:r>
              <a:rPr lang="en-GB" dirty="0"/>
              <a:t>- information that could be measurements, opinions or concepts. It is a plural word, but its singular, datum, is rarely used</a:t>
            </a:r>
            <a:endParaRPr lang="en-GB" b="1" dirty="0"/>
          </a:p>
          <a:p>
            <a:r>
              <a:rPr lang="en-GB" b="1" dirty="0"/>
              <a:t>Validity </a:t>
            </a:r>
            <a:r>
              <a:rPr lang="en-GB" dirty="0"/>
              <a:t>- a measure of the quality of data, information and concepts and how well any claims made are supported by evidence</a:t>
            </a:r>
            <a:endParaRPr lang="en-GB" b="1" dirty="0"/>
          </a:p>
          <a:p>
            <a:r>
              <a:rPr lang="en-GB" b="1" dirty="0"/>
              <a:t>Reliability</a:t>
            </a:r>
            <a:r>
              <a:rPr lang="en-GB" dirty="0"/>
              <a:t> - a measure of the quality of the methods used to obtain data, and the extent to which the same result would be obtained if someone else repeated the research using an identical method</a:t>
            </a:r>
            <a:endParaRPr lang="en-GB" b="1" dirty="0"/>
          </a:p>
          <a:p>
            <a:pPr marL="0" indent="0">
              <a:buNone/>
            </a:pPr>
            <a:endParaRPr lang="en-GB" b="1" dirty="0"/>
          </a:p>
        </p:txBody>
      </p:sp>
    </p:spTree>
    <p:extLst>
      <p:ext uri="{BB962C8B-B14F-4D97-AF65-F5344CB8AC3E}">
        <p14:creationId xmlns:p14="http://schemas.microsoft.com/office/powerpoint/2010/main" val="3819210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4A269-2C39-4A35-B873-AB944CADBD63}"/>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How to research into a current HSC issue</a:t>
            </a:r>
          </a:p>
        </p:txBody>
      </p:sp>
      <p:sp>
        <p:nvSpPr>
          <p:cNvPr id="3" name="Content Placeholder 2">
            <a:extLst>
              <a:ext uri="{FF2B5EF4-FFF2-40B4-BE49-F238E27FC236}">
                <a16:creationId xmlns:a16="http://schemas.microsoft.com/office/drawing/2014/main" id="{C991F058-7FBE-4239-92FB-EE15E70195CE}"/>
              </a:ext>
            </a:extLst>
          </p:cNvPr>
          <p:cNvSpPr>
            <a:spLocks noGrp="1"/>
          </p:cNvSpPr>
          <p:nvPr>
            <p:ph idx="1"/>
          </p:nvPr>
        </p:nvSpPr>
        <p:spPr/>
        <p:txBody>
          <a:bodyPr>
            <a:normAutofit fontScale="70000" lnSpcReduction="20000"/>
          </a:bodyPr>
          <a:lstStyle/>
          <a:p>
            <a:r>
              <a:rPr lang="en-GB" dirty="0"/>
              <a:t>It is important to define a clear </a:t>
            </a:r>
            <a:r>
              <a:rPr lang="en-GB" b="1" i="1" dirty="0"/>
              <a:t>aim</a:t>
            </a:r>
            <a:r>
              <a:rPr lang="en-GB" dirty="0"/>
              <a:t> for a research study, to ensure that it is purposeful and focused</a:t>
            </a:r>
          </a:p>
          <a:p>
            <a:r>
              <a:rPr lang="en-GB" dirty="0"/>
              <a:t>How many different issues are researched in any one study will vary according to the purpose of the study</a:t>
            </a:r>
          </a:p>
          <a:p>
            <a:r>
              <a:rPr lang="en-GB" dirty="0"/>
              <a:t>Each aspect of an issue investigated in research is referred to as a </a:t>
            </a:r>
            <a:r>
              <a:rPr lang="en-GB" b="1" i="1" dirty="0"/>
              <a:t>line of enquiry</a:t>
            </a:r>
          </a:p>
          <a:p>
            <a:r>
              <a:rPr lang="en-GB" dirty="0"/>
              <a:t>A literature search should aim to identify several possible lines of enquiry that lead to the development of new </a:t>
            </a:r>
            <a:r>
              <a:rPr lang="en-GB" b="1" i="1" dirty="0"/>
              <a:t>lines of reasoning</a:t>
            </a:r>
          </a:p>
          <a:p>
            <a:r>
              <a:rPr lang="en-GB" dirty="0"/>
              <a:t>After detailed analysis of each source in relation to the line of enquiry, the researcher should use the lines of reasoning to develop contrasting </a:t>
            </a:r>
            <a:r>
              <a:rPr lang="en-GB" b="1" i="1" dirty="0"/>
              <a:t>arguments</a:t>
            </a:r>
            <a:r>
              <a:rPr lang="en-GB" dirty="0"/>
              <a:t>, which are evaluated against the overall aims of the research and the evidence gathered, leading to conclusions</a:t>
            </a:r>
          </a:p>
          <a:p>
            <a:r>
              <a:rPr lang="en-GB" dirty="0"/>
              <a:t>Good research will reveal other lines of enquiry for investigation, leading to the need for further research in another study</a:t>
            </a:r>
          </a:p>
        </p:txBody>
      </p:sp>
    </p:spTree>
    <p:extLst>
      <p:ext uri="{BB962C8B-B14F-4D97-AF65-F5344CB8AC3E}">
        <p14:creationId xmlns:p14="http://schemas.microsoft.com/office/powerpoint/2010/main" val="1607160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757E-4100-416A-A0B5-E207D575412E}"/>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Key terms</a:t>
            </a:r>
          </a:p>
        </p:txBody>
      </p:sp>
      <p:sp>
        <p:nvSpPr>
          <p:cNvPr id="3" name="Content Placeholder 2">
            <a:extLst>
              <a:ext uri="{FF2B5EF4-FFF2-40B4-BE49-F238E27FC236}">
                <a16:creationId xmlns:a16="http://schemas.microsoft.com/office/drawing/2014/main" id="{9A3C4956-7EF1-4F35-98FF-8101A848C7D6}"/>
              </a:ext>
            </a:extLst>
          </p:cNvPr>
          <p:cNvSpPr>
            <a:spLocks noGrp="1"/>
          </p:cNvSpPr>
          <p:nvPr>
            <p:ph idx="1"/>
          </p:nvPr>
        </p:nvSpPr>
        <p:spPr/>
        <p:txBody>
          <a:bodyPr>
            <a:normAutofit fontScale="77500" lnSpcReduction="20000"/>
          </a:bodyPr>
          <a:lstStyle/>
          <a:p>
            <a:r>
              <a:rPr lang="en-GB" b="1" dirty="0"/>
              <a:t>Aim</a:t>
            </a:r>
            <a:r>
              <a:rPr lang="en-GB" dirty="0"/>
              <a:t> – an overall goal or target to be achieved. An aim should relate to a defined purpose</a:t>
            </a:r>
          </a:p>
          <a:p>
            <a:r>
              <a:rPr lang="en-GB" b="1" dirty="0"/>
              <a:t>Line of enquiry </a:t>
            </a:r>
            <a:r>
              <a:rPr lang="en-GB" dirty="0"/>
              <a:t>– a specific focus for research that relates directly to a larger topic or issue</a:t>
            </a:r>
          </a:p>
          <a:p>
            <a:r>
              <a:rPr lang="en-GB" b="1" dirty="0"/>
              <a:t>Line of reasoning </a:t>
            </a:r>
            <a:r>
              <a:rPr lang="en-GB" dirty="0"/>
              <a:t>– systematic exploration of reasons to support the development of an argument or point of view</a:t>
            </a:r>
          </a:p>
          <a:p>
            <a:r>
              <a:rPr lang="en-GB" b="1" dirty="0"/>
              <a:t>Arguments</a:t>
            </a:r>
            <a:r>
              <a:rPr lang="en-GB" dirty="0"/>
              <a:t> – contrasting lines of reasoning that are synthesised systematically to develop a conclusion</a:t>
            </a:r>
          </a:p>
          <a:p>
            <a:r>
              <a:rPr lang="en-GB" b="1" dirty="0"/>
              <a:t>Conclusion</a:t>
            </a:r>
            <a:r>
              <a:rPr lang="en-GB" dirty="0"/>
              <a:t> – a concise statement based on evidence and reasoned arguments that summarises key findings from an investigation </a:t>
            </a:r>
          </a:p>
          <a:p>
            <a:r>
              <a:rPr lang="en-GB" b="1" dirty="0"/>
              <a:t>Recommendations</a:t>
            </a:r>
            <a:r>
              <a:rPr lang="en-GB" dirty="0"/>
              <a:t> – specific suggestions for future action</a:t>
            </a:r>
          </a:p>
        </p:txBody>
      </p:sp>
    </p:spTree>
    <p:extLst>
      <p:ext uri="{BB962C8B-B14F-4D97-AF65-F5344CB8AC3E}">
        <p14:creationId xmlns:p14="http://schemas.microsoft.com/office/powerpoint/2010/main" val="551257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E3633-7B22-4FE9-9B0F-2C0A8979EB34}"/>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t>Health conditions</a:t>
            </a:r>
          </a:p>
        </p:txBody>
      </p:sp>
      <p:sp>
        <p:nvSpPr>
          <p:cNvPr id="3" name="Content Placeholder 2">
            <a:extLst>
              <a:ext uri="{FF2B5EF4-FFF2-40B4-BE49-F238E27FC236}">
                <a16:creationId xmlns:a16="http://schemas.microsoft.com/office/drawing/2014/main" id="{40801B13-66A0-4560-907A-471EF60E2363}"/>
              </a:ext>
            </a:extLst>
          </p:cNvPr>
          <p:cNvSpPr>
            <a:spLocks noGrp="1"/>
          </p:cNvSpPr>
          <p:nvPr>
            <p:ph idx="1"/>
          </p:nvPr>
        </p:nvSpPr>
        <p:spPr/>
        <p:txBody>
          <a:bodyPr>
            <a:normAutofit fontScale="85000" lnSpcReduction="20000"/>
          </a:bodyPr>
          <a:lstStyle/>
          <a:p>
            <a:endParaRPr lang="en-GB" dirty="0"/>
          </a:p>
          <a:p>
            <a:r>
              <a:rPr lang="en-GB" dirty="0"/>
              <a:t>A lot of research relates to specific health conditions, to benefit those affected by the condition</a:t>
            </a:r>
          </a:p>
          <a:p>
            <a:r>
              <a:rPr lang="en-GB" dirty="0"/>
              <a:t>Recent research has lead to;</a:t>
            </a:r>
          </a:p>
          <a:p>
            <a:pPr lvl="2"/>
            <a:r>
              <a:rPr lang="en-GB" dirty="0"/>
              <a:t>Increased survival rates from several types of cancer</a:t>
            </a:r>
          </a:p>
          <a:p>
            <a:pPr lvl="2"/>
            <a:r>
              <a:rPr lang="en-GB" dirty="0"/>
              <a:t>Treatments for infertility</a:t>
            </a:r>
          </a:p>
          <a:p>
            <a:pPr lvl="2"/>
            <a:r>
              <a:rPr lang="en-GB" dirty="0"/>
              <a:t>key-hole surgery techniques, reducing the need for more invasive (serious/risky) surgical operations</a:t>
            </a:r>
          </a:p>
          <a:p>
            <a:pPr lvl="2"/>
            <a:r>
              <a:rPr lang="en-GB" dirty="0"/>
              <a:t>New vaccinations to prevent harmful infectious diseases, </a:t>
            </a:r>
            <a:r>
              <a:rPr lang="en-GB" dirty="0" err="1"/>
              <a:t>eg</a:t>
            </a:r>
            <a:r>
              <a:rPr lang="en-GB" dirty="0"/>
              <a:t> meningitis C, Ebola, Zika virus</a:t>
            </a:r>
          </a:p>
          <a:p>
            <a:pPr lvl="2"/>
            <a:r>
              <a:rPr lang="en-GB" dirty="0"/>
              <a:t>Increased survival following HIV infection</a:t>
            </a:r>
          </a:p>
        </p:txBody>
      </p:sp>
    </p:spTree>
    <p:extLst>
      <p:ext uri="{BB962C8B-B14F-4D97-AF65-F5344CB8AC3E}">
        <p14:creationId xmlns:p14="http://schemas.microsoft.com/office/powerpoint/2010/main" val="63945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D66A-726C-46EC-9861-53CEF86AF577}"/>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en-GB" dirty="0"/>
              <a:t>Issues relating to research</a:t>
            </a:r>
          </a:p>
        </p:txBody>
      </p:sp>
      <p:sp>
        <p:nvSpPr>
          <p:cNvPr id="3" name="Content Placeholder 2">
            <a:extLst>
              <a:ext uri="{FF2B5EF4-FFF2-40B4-BE49-F238E27FC236}">
                <a16:creationId xmlns:a16="http://schemas.microsoft.com/office/drawing/2014/main" id="{D21D15EE-9F51-4398-B2DC-EA06D374B9C3}"/>
              </a:ext>
            </a:extLst>
          </p:cNvPr>
          <p:cNvSpPr>
            <a:spLocks noGrp="1"/>
          </p:cNvSpPr>
          <p:nvPr>
            <p:ph idx="1"/>
          </p:nvPr>
        </p:nvSpPr>
        <p:spPr/>
        <p:txBody>
          <a:bodyPr>
            <a:normAutofit fontScale="92500" lnSpcReduction="20000"/>
          </a:bodyPr>
          <a:lstStyle/>
          <a:p>
            <a:endParaRPr lang="en-GB" dirty="0"/>
          </a:p>
          <a:p>
            <a:r>
              <a:rPr lang="en-GB" dirty="0"/>
              <a:t>An issue relating to research into specific health conditions is that the cost of, for example, developing new treatments for one condition can be very high </a:t>
            </a:r>
          </a:p>
          <a:p>
            <a:r>
              <a:rPr lang="en-GB" dirty="0"/>
              <a:t>The benefit to individuals affected by the condition may be considerable, and even lifechanging</a:t>
            </a:r>
          </a:p>
          <a:p>
            <a:r>
              <a:rPr lang="en-GB" dirty="0"/>
              <a:t>The issue is how the costs associated with the new treatment will be paid for if the treatment is only of benefit to a relatively small proportion of the population</a:t>
            </a:r>
          </a:p>
        </p:txBody>
      </p:sp>
    </p:spTree>
    <p:extLst>
      <p:ext uri="{BB962C8B-B14F-4D97-AF65-F5344CB8AC3E}">
        <p14:creationId xmlns:p14="http://schemas.microsoft.com/office/powerpoint/2010/main" val="4056636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8BB9F-2AF3-41BF-AF95-B78C367A6828}"/>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F804ACB2-DA75-43CF-B15A-4AA516BA8079}"/>
              </a:ext>
            </a:extLst>
          </p:cNvPr>
          <p:cNvSpPr>
            <a:spLocks noGrp="1"/>
          </p:cNvSpPr>
          <p:nvPr>
            <p:ph idx="1"/>
          </p:nvPr>
        </p:nvSpPr>
        <p:spPr/>
        <p:txBody>
          <a:bodyPr>
            <a:normAutofit lnSpcReduction="10000"/>
          </a:bodyPr>
          <a:lstStyle/>
          <a:p>
            <a:pPr marL="0" indent="0">
              <a:buNone/>
            </a:pPr>
            <a:r>
              <a:rPr lang="en-GB" dirty="0"/>
              <a:t>Using the outlines of the human body provided, </a:t>
            </a:r>
          </a:p>
          <a:p>
            <a:pPr marL="0" indent="0">
              <a:buNone/>
            </a:pPr>
            <a:endParaRPr lang="en-GB" dirty="0"/>
          </a:p>
          <a:p>
            <a:r>
              <a:rPr lang="en-GB" dirty="0"/>
              <a:t>Create posters to show the main health issues for different age groups</a:t>
            </a:r>
          </a:p>
          <a:p>
            <a:r>
              <a:rPr lang="en-GB" dirty="0"/>
              <a:t>Identify trends</a:t>
            </a:r>
          </a:p>
          <a:p>
            <a:r>
              <a:rPr lang="en-GB" dirty="0"/>
              <a:t>Research strategies that could minimise the affects </a:t>
            </a:r>
          </a:p>
          <a:p>
            <a:r>
              <a:rPr lang="en-GB" dirty="0"/>
              <a:t>Are the most prevalent conditions the most serious?</a:t>
            </a:r>
          </a:p>
        </p:txBody>
      </p:sp>
    </p:spTree>
    <p:extLst>
      <p:ext uri="{BB962C8B-B14F-4D97-AF65-F5344CB8AC3E}">
        <p14:creationId xmlns:p14="http://schemas.microsoft.com/office/powerpoint/2010/main" val="198295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15C23-50D2-4E0A-9750-3131CD9DDF84}"/>
              </a:ext>
            </a:extLst>
          </p:cNvPr>
          <p:cNvSpPr>
            <a:spLocks noGrp="1"/>
          </p:cNvSpPr>
          <p:nvPr>
            <p:ph type="title"/>
          </p:nvPr>
        </p:nvSpPr>
        <p:spPr>
          <a:xfrm>
            <a:off x="838200" y="331569"/>
            <a:ext cx="10515600" cy="1325563"/>
          </a:xfrm>
        </p:spPr>
        <p:style>
          <a:lnRef idx="1">
            <a:schemeClr val="dk1"/>
          </a:lnRef>
          <a:fillRef idx="2">
            <a:schemeClr val="dk1"/>
          </a:fillRef>
          <a:effectRef idx="1">
            <a:schemeClr val="dk1"/>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92435971-6272-4963-8F58-D3CFA249923C}"/>
              </a:ext>
            </a:extLst>
          </p:cNvPr>
          <p:cNvSpPr>
            <a:spLocks noGrp="1"/>
          </p:cNvSpPr>
          <p:nvPr>
            <p:ph idx="1"/>
          </p:nvPr>
        </p:nvSpPr>
        <p:spPr/>
        <p:txBody>
          <a:bodyPr/>
          <a:lstStyle/>
          <a:p>
            <a:endParaRPr lang="en-GB" dirty="0"/>
          </a:p>
          <a:p>
            <a:r>
              <a:rPr lang="en-GB" dirty="0"/>
              <a:t>Research the most prevalent health conditions in the UK and the local area</a:t>
            </a:r>
          </a:p>
          <a:p>
            <a:r>
              <a:rPr lang="en-GB" dirty="0"/>
              <a:t>Identify any similarities and differences</a:t>
            </a:r>
          </a:p>
        </p:txBody>
      </p:sp>
    </p:spTree>
    <p:extLst>
      <p:ext uri="{BB962C8B-B14F-4D97-AF65-F5344CB8AC3E}">
        <p14:creationId xmlns:p14="http://schemas.microsoft.com/office/powerpoint/2010/main" val="9854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CEDC8-D652-4CA8-B6E2-787D1BA2F391}"/>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Effectiveness of treatments</a:t>
            </a:r>
          </a:p>
        </p:txBody>
      </p:sp>
      <p:sp>
        <p:nvSpPr>
          <p:cNvPr id="3" name="Content Placeholder 2">
            <a:extLst>
              <a:ext uri="{FF2B5EF4-FFF2-40B4-BE49-F238E27FC236}">
                <a16:creationId xmlns:a16="http://schemas.microsoft.com/office/drawing/2014/main" id="{4137DF36-7711-4C8F-8465-78E12F9A8E77}"/>
              </a:ext>
            </a:extLst>
          </p:cNvPr>
          <p:cNvSpPr>
            <a:spLocks noGrp="1"/>
          </p:cNvSpPr>
          <p:nvPr>
            <p:ph idx="1"/>
          </p:nvPr>
        </p:nvSpPr>
        <p:spPr/>
        <p:txBody>
          <a:bodyPr>
            <a:normAutofit fontScale="85000" lnSpcReduction="20000"/>
          </a:bodyPr>
          <a:lstStyle/>
          <a:p>
            <a:endParaRPr lang="en-GB" dirty="0"/>
          </a:p>
          <a:p>
            <a:r>
              <a:rPr lang="en-GB" dirty="0"/>
              <a:t>Issues relating to specific health conditions are likely to focus on the effectiveness of possible treatments, patterns in the incidence of the condition and the possible ways the risk of being affected by the disorder can be reduced</a:t>
            </a:r>
          </a:p>
          <a:p>
            <a:r>
              <a:rPr lang="en-GB" dirty="0"/>
              <a:t>The specific needs of one individual with the same health condition may be similar to those of others but, before a new treatment or care routine is introduced for everyone, it is necessary to carry out a specific study, or research project, to investigate whether there are benefits to others</a:t>
            </a:r>
          </a:p>
        </p:txBody>
      </p:sp>
    </p:spTree>
    <p:extLst>
      <p:ext uri="{BB962C8B-B14F-4D97-AF65-F5344CB8AC3E}">
        <p14:creationId xmlns:p14="http://schemas.microsoft.com/office/powerpoint/2010/main" val="2661482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FDBB-834F-4612-AF09-243C205D539B}"/>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Effectiveness of treatments</a:t>
            </a:r>
          </a:p>
        </p:txBody>
      </p:sp>
      <p:sp>
        <p:nvSpPr>
          <p:cNvPr id="3" name="Content Placeholder 2">
            <a:extLst>
              <a:ext uri="{FF2B5EF4-FFF2-40B4-BE49-F238E27FC236}">
                <a16:creationId xmlns:a16="http://schemas.microsoft.com/office/drawing/2014/main" id="{92015B8F-FC93-4D54-94E4-4AF53855A09A}"/>
              </a:ext>
            </a:extLst>
          </p:cNvPr>
          <p:cNvSpPr>
            <a:spLocks noGrp="1"/>
          </p:cNvSpPr>
          <p:nvPr>
            <p:ph idx="1"/>
          </p:nvPr>
        </p:nvSpPr>
        <p:spPr/>
        <p:txBody>
          <a:bodyPr>
            <a:normAutofit fontScale="77500" lnSpcReduction="20000"/>
          </a:bodyPr>
          <a:lstStyle/>
          <a:p>
            <a:r>
              <a:rPr lang="en-GB" dirty="0"/>
              <a:t>Many organisations, often charities, are dedicated to improving the care of individuals with specific diseases and disorders through research</a:t>
            </a:r>
          </a:p>
          <a:p>
            <a:r>
              <a:rPr lang="en-GB" dirty="0"/>
              <a:t>Their research may focus on better diagnosis so that needs can be identified earlier or more specifically, such as through screening, or by researching physiological aspects of the disease to enable better targeting of treatment in body systems</a:t>
            </a:r>
          </a:p>
          <a:p>
            <a:r>
              <a:rPr lang="en-GB" dirty="0"/>
              <a:t>For example, 2.5 million people in the UK have type 2 diabetes. Diabetes UK spent over £6 m on research in 2009. Its website provides considerable information about its diabetes research</a:t>
            </a:r>
          </a:p>
          <a:p>
            <a:r>
              <a:rPr lang="en-GB" dirty="0"/>
              <a:t>Healthcare professionals, commercial companies and others who work in the NHS frequently contribute to this type of research</a:t>
            </a:r>
          </a:p>
        </p:txBody>
      </p:sp>
    </p:spTree>
    <p:extLst>
      <p:ext uri="{BB962C8B-B14F-4D97-AF65-F5344CB8AC3E}">
        <p14:creationId xmlns:p14="http://schemas.microsoft.com/office/powerpoint/2010/main" val="2786470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08F4-62A1-4188-BF65-C5CFE689178B}"/>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Effectiveness of treatments</a:t>
            </a:r>
          </a:p>
        </p:txBody>
      </p:sp>
      <p:sp>
        <p:nvSpPr>
          <p:cNvPr id="3" name="Content Placeholder 2">
            <a:extLst>
              <a:ext uri="{FF2B5EF4-FFF2-40B4-BE49-F238E27FC236}">
                <a16:creationId xmlns:a16="http://schemas.microsoft.com/office/drawing/2014/main" id="{EFCAA1DC-AA29-448F-B565-5FE054632E24}"/>
              </a:ext>
            </a:extLst>
          </p:cNvPr>
          <p:cNvSpPr>
            <a:spLocks noGrp="1"/>
          </p:cNvSpPr>
          <p:nvPr>
            <p:ph idx="1"/>
          </p:nvPr>
        </p:nvSpPr>
        <p:spPr/>
        <p:txBody>
          <a:bodyPr>
            <a:normAutofit fontScale="92500" lnSpcReduction="20000"/>
          </a:bodyPr>
          <a:lstStyle/>
          <a:p>
            <a:endParaRPr lang="en-GB" dirty="0"/>
          </a:p>
          <a:p>
            <a:r>
              <a:rPr lang="en-GB" dirty="0"/>
              <a:t>Some homeopathic remedies may be prescribed under the National Institute for Health and Care Excellence (</a:t>
            </a:r>
            <a:r>
              <a:rPr lang="en-GB" b="1" i="1" dirty="0"/>
              <a:t>NICE</a:t>
            </a:r>
            <a:r>
              <a:rPr lang="en-GB" dirty="0"/>
              <a:t>)</a:t>
            </a:r>
          </a:p>
          <a:p>
            <a:r>
              <a:rPr lang="en-GB" dirty="0"/>
              <a:t>However, many medical experts question the reliability and validity of research into the effectiveness of homeopathic remedies</a:t>
            </a:r>
          </a:p>
          <a:p>
            <a:r>
              <a:rPr lang="en-GB" dirty="0"/>
              <a:t>The use of homeopathic remedies, and other alternative therapies, to treat serious illnesses, such as cancer or diabetes, remains controversial.</a:t>
            </a:r>
          </a:p>
        </p:txBody>
      </p:sp>
    </p:spTree>
    <p:extLst>
      <p:ext uri="{BB962C8B-B14F-4D97-AF65-F5344CB8AC3E}">
        <p14:creationId xmlns:p14="http://schemas.microsoft.com/office/powerpoint/2010/main" val="2688144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6D3EF-73F9-4669-B9BF-94BA49B5B6E1}"/>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Effectiveness of treatments</a:t>
            </a:r>
          </a:p>
        </p:txBody>
      </p:sp>
      <p:sp>
        <p:nvSpPr>
          <p:cNvPr id="3" name="Content Placeholder 2">
            <a:extLst>
              <a:ext uri="{FF2B5EF4-FFF2-40B4-BE49-F238E27FC236}">
                <a16:creationId xmlns:a16="http://schemas.microsoft.com/office/drawing/2014/main" id="{9BD5C594-704E-4819-B7E5-1652381445B2}"/>
              </a:ext>
            </a:extLst>
          </p:cNvPr>
          <p:cNvSpPr>
            <a:spLocks noGrp="1"/>
          </p:cNvSpPr>
          <p:nvPr>
            <p:ph idx="1"/>
          </p:nvPr>
        </p:nvSpPr>
        <p:spPr/>
        <p:txBody>
          <a:bodyPr>
            <a:normAutofit fontScale="77500" lnSpcReduction="20000"/>
          </a:bodyPr>
          <a:lstStyle/>
          <a:p>
            <a:r>
              <a:rPr lang="en-GB" dirty="0"/>
              <a:t>Research to investigate the effectiveness of medical treatments is subject to strict rules issued by NICE</a:t>
            </a:r>
          </a:p>
          <a:p>
            <a:r>
              <a:rPr lang="en-GB" dirty="0"/>
              <a:t>New drugs are subject to </a:t>
            </a:r>
            <a:r>
              <a:rPr lang="en-GB" b="1" i="1" dirty="0"/>
              <a:t>double blind clinical trials </a:t>
            </a:r>
            <a:r>
              <a:rPr lang="en-GB" dirty="0"/>
              <a:t>with patients, only after they have been tested comprehensively on animals</a:t>
            </a:r>
          </a:p>
          <a:p>
            <a:r>
              <a:rPr lang="en-GB" dirty="0"/>
              <a:t>Such trials involve measuring patient responses to the trial drug against responses from patients given a </a:t>
            </a:r>
            <a:r>
              <a:rPr lang="en-GB" b="1" i="1" dirty="0"/>
              <a:t>placebo</a:t>
            </a:r>
            <a:r>
              <a:rPr lang="en-GB" i="1" dirty="0"/>
              <a:t> </a:t>
            </a:r>
          </a:p>
          <a:p>
            <a:r>
              <a:rPr lang="en-GB" dirty="0"/>
              <a:t>Even if research trials prove that a new drug is effective in helping to treat a disease, it may not be approved by NICE for prescription by the NHS because cost, or because of the risk of side effects</a:t>
            </a:r>
          </a:p>
          <a:p>
            <a:r>
              <a:rPr lang="en-GB" dirty="0"/>
              <a:t>The decisions made by NICE can sometimes in themselves become a current issue.</a:t>
            </a:r>
          </a:p>
        </p:txBody>
      </p:sp>
    </p:spTree>
    <p:extLst>
      <p:ext uri="{BB962C8B-B14F-4D97-AF65-F5344CB8AC3E}">
        <p14:creationId xmlns:p14="http://schemas.microsoft.com/office/powerpoint/2010/main" val="2802969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3CB95-9D97-4C45-8FA4-A00AB87418BA}"/>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Key terms</a:t>
            </a:r>
          </a:p>
        </p:txBody>
      </p:sp>
      <p:sp>
        <p:nvSpPr>
          <p:cNvPr id="3" name="Content Placeholder 2">
            <a:extLst>
              <a:ext uri="{FF2B5EF4-FFF2-40B4-BE49-F238E27FC236}">
                <a16:creationId xmlns:a16="http://schemas.microsoft.com/office/drawing/2014/main" id="{8F930336-54A4-46DA-B926-EC5BA038C437}"/>
              </a:ext>
            </a:extLst>
          </p:cNvPr>
          <p:cNvSpPr>
            <a:spLocks noGrp="1"/>
          </p:cNvSpPr>
          <p:nvPr>
            <p:ph idx="1"/>
          </p:nvPr>
        </p:nvSpPr>
        <p:spPr/>
        <p:txBody>
          <a:bodyPr>
            <a:normAutofit fontScale="77500" lnSpcReduction="20000"/>
          </a:bodyPr>
          <a:lstStyle/>
          <a:p>
            <a:r>
              <a:rPr lang="en-GB" b="1" dirty="0"/>
              <a:t>NICE</a:t>
            </a:r>
            <a:r>
              <a:rPr lang="en-GB" dirty="0"/>
              <a:t> – the National Commission for Health and Care Excellence; the government organisation that defines the standards expected for health and social care</a:t>
            </a:r>
          </a:p>
          <a:p>
            <a:r>
              <a:rPr lang="en-GB" b="1" dirty="0"/>
              <a:t>Double blind clinical trial </a:t>
            </a:r>
            <a:r>
              <a:rPr lang="en-GB" dirty="0"/>
              <a:t>– a research technique for testing the effectiveness of a new drug in which patients taking part are allocated at random to one of two groups: one given the test drug and the other a placebo. Neither the patients taking part in the trial, nor the doctors and professionals caring for them, know whether they are receiving the placebo or the test drug</a:t>
            </a:r>
          </a:p>
          <a:p>
            <a:r>
              <a:rPr lang="en-GB" b="1" dirty="0"/>
              <a:t>Placebo</a:t>
            </a:r>
            <a:r>
              <a:rPr lang="en-GB" dirty="0"/>
              <a:t> – a medical prescription deliberately made to look like, and be administered identically to, a real drug but which contains no medically active ingredients</a:t>
            </a:r>
          </a:p>
        </p:txBody>
      </p:sp>
    </p:spTree>
    <p:extLst>
      <p:ext uri="{BB962C8B-B14F-4D97-AF65-F5344CB8AC3E}">
        <p14:creationId xmlns:p14="http://schemas.microsoft.com/office/powerpoint/2010/main" val="3908287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1542-F40C-4803-959F-512E110ABC2F}"/>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Health trends and reasons for them</a:t>
            </a:r>
          </a:p>
        </p:txBody>
      </p:sp>
      <p:sp>
        <p:nvSpPr>
          <p:cNvPr id="3" name="Content Placeholder 2">
            <a:extLst>
              <a:ext uri="{FF2B5EF4-FFF2-40B4-BE49-F238E27FC236}">
                <a16:creationId xmlns:a16="http://schemas.microsoft.com/office/drawing/2014/main" id="{40AD1EC6-AD71-4F31-9A4F-998FA0EBCF67}"/>
              </a:ext>
            </a:extLst>
          </p:cNvPr>
          <p:cNvSpPr>
            <a:spLocks noGrp="1"/>
          </p:cNvSpPr>
          <p:nvPr>
            <p:ph idx="1"/>
          </p:nvPr>
        </p:nvSpPr>
        <p:spPr/>
        <p:txBody>
          <a:bodyPr>
            <a:normAutofit fontScale="70000" lnSpcReduction="20000"/>
          </a:bodyPr>
          <a:lstStyle/>
          <a:p>
            <a:r>
              <a:rPr lang="en-GB" dirty="0"/>
              <a:t>The incidence of specific diseases varies over time. </a:t>
            </a:r>
          </a:p>
          <a:p>
            <a:r>
              <a:rPr lang="en-GB" dirty="0"/>
              <a:t>For example, death from infectious diseases was very common before the introduction of antibiotic treatments in the 1940s and many people died from infectious diseases that are extremely rare now</a:t>
            </a:r>
          </a:p>
          <a:p>
            <a:r>
              <a:rPr lang="en-GB" dirty="0"/>
              <a:t>When the NHS was established in 1948, people did not expect to live more than a few years beyond retirement age (65 for men and 60 for women)</a:t>
            </a:r>
          </a:p>
          <a:p>
            <a:r>
              <a:rPr lang="en-GB" dirty="0"/>
              <a:t> Research has produced treatments for many common diseases and disorders, so average life expectancy now in the UK is now more than 80 years</a:t>
            </a:r>
          </a:p>
          <a:p>
            <a:r>
              <a:rPr lang="en-GB" dirty="0"/>
              <a:t>However, as a result of living longer, people living in the developed world are now affected more by different diseases, particularly those that are slow to develop and usually only become evident in later life</a:t>
            </a:r>
          </a:p>
          <a:p>
            <a:r>
              <a:rPr lang="en-GB" dirty="0"/>
              <a:t>Dementia and most cancers, for example, are more prevalent in old age</a:t>
            </a:r>
          </a:p>
        </p:txBody>
      </p:sp>
    </p:spTree>
    <p:extLst>
      <p:ext uri="{BB962C8B-B14F-4D97-AF65-F5344CB8AC3E}">
        <p14:creationId xmlns:p14="http://schemas.microsoft.com/office/powerpoint/2010/main" val="1405527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9C71E-3BBD-47AF-B688-E38DE6D2DA27}"/>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Health trends and reasons for them</a:t>
            </a:r>
          </a:p>
        </p:txBody>
      </p:sp>
      <p:sp>
        <p:nvSpPr>
          <p:cNvPr id="3" name="Content Placeholder 2">
            <a:extLst>
              <a:ext uri="{FF2B5EF4-FFF2-40B4-BE49-F238E27FC236}">
                <a16:creationId xmlns:a16="http://schemas.microsoft.com/office/drawing/2014/main" id="{F8C0A814-A486-4942-AC1A-C788EAADED8B}"/>
              </a:ext>
            </a:extLst>
          </p:cNvPr>
          <p:cNvSpPr>
            <a:spLocks noGrp="1"/>
          </p:cNvSpPr>
          <p:nvPr>
            <p:ph idx="1"/>
          </p:nvPr>
        </p:nvSpPr>
        <p:spPr/>
        <p:txBody>
          <a:bodyPr>
            <a:normAutofit fontScale="70000" lnSpcReduction="20000"/>
          </a:bodyPr>
          <a:lstStyle/>
          <a:p>
            <a:r>
              <a:rPr lang="en-GB" dirty="0"/>
              <a:t>Diseases that previously led to premature death are now successfully managed with medication and have become less serious</a:t>
            </a:r>
          </a:p>
          <a:p>
            <a:r>
              <a:rPr lang="en-GB" dirty="0"/>
              <a:t>In 1948, type 2 diabetes was relatively uncommon but Diabetes UK (2015) predicts that 5 million people will be affected by it by 2025</a:t>
            </a:r>
          </a:p>
          <a:p>
            <a:r>
              <a:rPr lang="en-GB" dirty="0"/>
              <a:t>It is becoming increasingly common that individuals with diabetes may also be affected by other chronic conditions such as;</a:t>
            </a:r>
          </a:p>
          <a:p>
            <a:pPr lvl="2"/>
            <a:r>
              <a:rPr lang="en-GB" dirty="0"/>
              <a:t> hypertension</a:t>
            </a:r>
          </a:p>
          <a:p>
            <a:pPr lvl="2"/>
            <a:r>
              <a:rPr lang="en-GB" dirty="0"/>
              <a:t>early-stage dementia</a:t>
            </a:r>
          </a:p>
          <a:p>
            <a:pPr lvl="2"/>
            <a:r>
              <a:rPr lang="en-GB" dirty="0"/>
              <a:t>chronic obstructive pulmonary disease (COPD)</a:t>
            </a:r>
          </a:p>
          <a:p>
            <a:r>
              <a:rPr lang="en-GB" dirty="0"/>
              <a:t>This has an impact on the type of services an individual might need and, therefore, how services might best be organised to be efficient for both service providers and service users</a:t>
            </a:r>
          </a:p>
        </p:txBody>
      </p:sp>
    </p:spTree>
    <p:extLst>
      <p:ext uri="{BB962C8B-B14F-4D97-AF65-F5344CB8AC3E}">
        <p14:creationId xmlns:p14="http://schemas.microsoft.com/office/powerpoint/2010/main" val="15289058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C3BA4-B7D3-4874-81F9-B382B06C9ED0}"/>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Health trends and reasons for them</a:t>
            </a:r>
          </a:p>
        </p:txBody>
      </p:sp>
      <p:sp>
        <p:nvSpPr>
          <p:cNvPr id="3" name="Content Placeholder 2">
            <a:extLst>
              <a:ext uri="{FF2B5EF4-FFF2-40B4-BE49-F238E27FC236}">
                <a16:creationId xmlns:a16="http://schemas.microsoft.com/office/drawing/2014/main" id="{89E8D9A1-54C1-471C-8961-29480FC481C9}"/>
              </a:ext>
            </a:extLst>
          </p:cNvPr>
          <p:cNvSpPr>
            <a:spLocks noGrp="1"/>
          </p:cNvSpPr>
          <p:nvPr>
            <p:ph idx="1"/>
          </p:nvPr>
        </p:nvSpPr>
        <p:spPr/>
        <p:txBody>
          <a:bodyPr>
            <a:normAutofit fontScale="85000" lnSpcReduction="20000"/>
          </a:bodyPr>
          <a:lstStyle/>
          <a:p>
            <a:r>
              <a:rPr lang="en-GB" dirty="0"/>
              <a:t>It takes several years to develop major health and social care services, such as building a new hospital or nursing home</a:t>
            </a:r>
          </a:p>
          <a:p>
            <a:r>
              <a:rPr lang="en-GB" dirty="0"/>
              <a:t> Reorganising services to adjust to changing needs of communities also takes considerable time</a:t>
            </a:r>
          </a:p>
          <a:p>
            <a:r>
              <a:rPr lang="en-GB" dirty="0"/>
              <a:t>Health and social care services are expensive because they are labour-intensive</a:t>
            </a:r>
          </a:p>
          <a:p>
            <a:r>
              <a:rPr lang="en-GB" dirty="0"/>
              <a:t>The government, local authorities and private organisations (who tend to own and operate residential care provision), have to plan in advance so that they have the finance available to pay for developing new services</a:t>
            </a:r>
          </a:p>
        </p:txBody>
      </p:sp>
    </p:spTree>
    <p:extLst>
      <p:ext uri="{BB962C8B-B14F-4D97-AF65-F5344CB8AC3E}">
        <p14:creationId xmlns:p14="http://schemas.microsoft.com/office/powerpoint/2010/main" val="3669090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8E0C-B930-4608-A949-D67122F28CE7}"/>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Health trends and reasons for them</a:t>
            </a:r>
          </a:p>
        </p:txBody>
      </p:sp>
      <p:sp>
        <p:nvSpPr>
          <p:cNvPr id="3" name="Content Placeholder 2">
            <a:extLst>
              <a:ext uri="{FF2B5EF4-FFF2-40B4-BE49-F238E27FC236}">
                <a16:creationId xmlns:a16="http://schemas.microsoft.com/office/drawing/2014/main" id="{0B3942AB-F054-40F3-A739-EBF7DCA00034}"/>
              </a:ext>
            </a:extLst>
          </p:cNvPr>
          <p:cNvSpPr>
            <a:spLocks noGrp="1"/>
          </p:cNvSpPr>
          <p:nvPr>
            <p:ph idx="1"/>
          </p:nvPr>
        </p:nvSpPr>
        <p:spPr>
          <a:xfrm>
            <a:off x="838200" y="1825625"/>
            <a:ext cx="10515600" cy="4885568"/>
          </a:xfrm>
        </p:spPr>
        <p:txBody>
          <a:bodyPr>
            <a:normAutofit fontScale="70000" lnSpcReduction="20000"/>
          </a:bodyPr>
          <a:lstStyle/>
          <a:p>
            <a:r>
              <a:rPr lang="en-GB" dirty="0"/>
              <a:t>Those responsible for planning service provision, such as the NHS and local authorities, need to predict the demand for services several years ahead, so that they have sufficient time to make the changes needed to meet future demand</a:t>
            </a:r>
          </a:p>
          <a:p>
            <a:r>
              <a:rPr lang="en-GB" dirty="0"/>
              <a:t>Pharmaceutical companies also want to know what the demand for any new drug they develop is likely to be</a:t>
            </a:r>
          </a:p>
          <a:p>
            <a:r>
              <a:rPr lang="en-GB" dirty="0"/>
              <a:t>For example, will there be sufficient demand to justify the extremely high cost involved in developing a new drug?</a:t>
            </a:r>
          </a:p>
          <a:p>
            <a:r>
              <a:rPr lang="en-GB" dirty="0"/>
              <a:t>Gathering data regularly to monitor the incidence of different diseases and disorders is essential to enable the government, industry and private care providers to forecast the needs of a community and deliver appropriate services where they are most needed</a:t>
            </a:r>
          </a:p>
          <a:p>
            <a:r>
              <a:rPr lang="en-GB" dirty="0"/>
              <a:t>This highlights the importance of long-term planning, to ensure that the health care needs of individuals that are not currently evident, but which research indicates may develop at some time in the future, can be met when they do develop</a:t>
            </a:r>
          </a:p>
        </p:txBody>
      </p:sp>
    </p:spTree>
    <p:extLst>
      <p:ext uri="{BB962C8B-B14F-4D97-AF65-F5344CB8AC3E}">
        <p14:creationId xmlns:p14="http://schemas.microsoft.com/office/powerpoint/2010/main" val="31445944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B89C-6027-4299-9A4D-296735150644}"/>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dirty="0"/>
              <a:t>Strategies for reducing the likelihood of health risks, and their effectiveness</a:t>
            </a:r>
          </a:p>
        </p:txBody>
      </p:sp>
      <p:sp>
        <p:nvSpPr>
          <p:cNvPr id="3" name="Content Placeholder 2">
            <a:extLst>
              <a:ext uri="{FF2B5EF4-FFF2-40B4-BE49-F238E27FC236}">
                <a16:creationId xmlns:a16="http://schemas.microsoft.com/office/drawing/2014/main" id="{295BF7D0-0C07-4E67-8CB9-D4FAE8661A43}"/>
              </a:ext>
            </a:extLst>
          </p:cNvPr>
          <p:cNvSpPr>
            <a:spLocks noGrp="1"/>
          </p:cNvSpPr>
          <p:nvPr>
            <p:ph idx="1"/>
          </p:nvPr>
        </p:nvSpPr>
        <p:spPr>
          <a:xfrm>
            <a:off x="838200" y="1825624"/>
            <a:ext cx="10515600" cy="4776511"/>
          </a:xfrm>
        </p:spPr>
        <p:txBody>
          <a:bodyPr>
            <a:normAutofit fontScale="62500" lnSpcReduction="20000"/>
          </a:bodyPr>
          <a:lstStyle/>
          <a:p>
            <a:r>
              <a:rPr lang="en-GB" dirty="0"/>
              <a:t>The NHS is responsible for providing health care services for those living in the UK. Local authorities currently provide some social care services and local councils have responsibilities for environmental health, such as refuse collection and pest control</a:t>
            </a:r>
          </a:p>
          <a:p>
            <a:r>
              <a:rPr lang="en-GB" dirty="0"/>
              <a:t>Each of these public organisations is responsible for providing specified information to monitor trends in the health and wellbeing of the population, to enable appropriate services to be planned to meet the projected demand</a:t>
            </a:r>
          </a:p>
          <a:p>
            <a:r>
              <a:rPr lang="en-GB" dirty="0"/>
              <a:t>A </a:t>
            </a:r>
            <a:r>
              <a:rPr lang="en-GB" b="1" i="1" dirty="0"/>
              <a:t>strategy</a:t>
            </a:r>
            <a:r>
              <a:rPr lang="en-GB" dirty="0"/>
              <a:t> is concerned with long-term planning</a:t>
            </a:r>
          </a:p>
          <a:p>
            <a:r>
              <a:rPr lang="en-GB" dirty="0"/>
              <a:t>Knowing which disorders are increasing in prevalence, which groups are most likely to be affected and where people likely to develop a disorder are geographically, helps the authorities target their activity where it will have greatest impact on health and wellbeing</a:t>
            </a:r>
          </a:p>
          <a:p>
            <a:r>
              <a:rPr lang="en-GB" dirty="0"/>
              <a:t>Scientific, technological and clinical research is developing better understanding of the causes of a wide range of diseases and disorders so that the risks associated with each are better understood</a:t>
            </a:r>
          </a:p>
          <a:p>
            <a:r>
              <a:rPr lang="en-GB" dirty="0"/>
              <a:t>Health risks can be reduced by reducing the severity of the effects of the disease or disorder, through better treatment or management of symptoms, or by reducing the risk of getting the disease or disorder in the first place</a:t>
            </a:r>
          </a:p>
        </p:txBody>
      </p:sp>
    </p:spTree>
    <p:extLst>
      <p:ext uri="{BB962C8B-B14F-4D97-AF65-F5344CB8AC3E}">
        <p14:creationId xmlns:p14="http://schemas.microsoft.com/office/powerpoint/2010/main" val="297195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4AFA4-14B3-4E76-AB87-55D4D4E7913E}"/>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en-GB" dirty="0"/>
              <a:t>Key term</a:t>
            </a:r>
          </a:p>
        </p:txBody>
      </p:sp>
      <p:sp>
        <p:nvSpPr>
          <p:cNvPr id="3" name="Content Placeholder 2">
            <a:extLst>
              <a:ext uri="{FF2B5EF4-FFF2-40B4-BE49-F238E27FC236}">
                <a16:creationId xmlns:a16="http://schemas.microsoft.com/office/drawing/2014/main" id="{E06BA054-DE9E-4D15-BC26-8A13239A5593}"/>
              </a:ext>
            </a:extLst>
          </p:cNvPr>
          <p:cNvSpPr>
            <a:spLocks noGrp="1"/>
          </p:cNvSpPr>
          <p:nvPr>
            <p:ph idx="1"/>
          </p:nvPr>
        </p:nvSpPr>
        <p:spPr/>
        <p:txBody>
          <a:bodyPr/>
          <a:lstStyle/>
          <a:p>
            <a:endParaRPr lang="en-GB" b="1" dirty="0"/>
          </a:p>
          <a:p>
            <a:r>
              <a:rPr lang="en-GB" b="1" dirty="0"/>
              <a:t>Strategy</a:t>
            </a:r>
            <a:r>
              <a:rPr lang="en-GB" dirty="0"/>
              <a:t> – a statement of key priorities for change, with associated outcomes that will result from the changes to be achieved within defined timescales</a:t>
            </a:r>
          </a:p>
        </p:txBody>
      </p:sp>
    </p:spTree>
    <p:extLst>
      <p:ext uri="{BB962C8B-B14F-4D97-AF65-F5344CB8AC3E}">
        <p14:creationId xmlns:p14="http://schemas.microsoft.com/office/powerpoint/2010/main" val="944054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51380-3B13-435B-A03A-4E6C5D6D0100}"/>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t>Example </a:t>
            </a:r>
          </a:p>
        </p:txBody>
      </p:sp>
      <p:sp>
        <p:nvSpPr>
          <p:cNvPr id="3" name="Content Placeholder 2">
            <a:extLst>
              <a:ext uri="{FF2B5EF4-FFF2-40B4-BE49-F238E27FC236}">
                <a16:creationId xmlns:a16="http://schemas.microsoft.com/office/drawing/2014/main" id="{FFA8FD11-EA13-4E8C-811F-AB83137B8C41}"/>
              </a:ext>
            </a:extLst>
          </p:cNvPr>
          <p:cNvSpPr>
            <a:spLocks noGrp="1"/>
          </p:cNvSpPr>
          <p:nvPr>
            <p:ph idx="1"/>
          </p:nvPr>
        </p:nvSpPr>
        <p:spPr/>
        <p:txBody>
          <a:bodyPr>
            <a:normAutofit fontScale="70000" lnSpcReduction="20000"/>
          </a:bodyPr>
          <a:lstStyle/>
          <a:p>
            <a:r>
              <a:rPr lang="en-GB" dirty="0"/>
              <a:t>Long-term strategic planning is necessary to reduce the risk of people being infected by dangerous infectious diseases that can cause permanent harm to individuals or even death</a:t>
            </a:r>
          </a:p>
          <a:p>
            <a:r>
              <a:rPr lang="en-GB" dirty="0"/>
              <a:t>Many infectious diseases of childhood are now largely controlled by the programme of vaccinations young babies receive against, for example, whooping cough, mumps, measles and polio</a:t>
            </a:r>
          </a:p>
          <a:p>
            <a:r>
              <a:rPr lang="en-GB" dirty="0"/>
              <a:t>Vaccination programmes are a key strategy for protecting children from several of these diseases</a:t>
            </a:r>
          </a:p>
          <a:p>
            <a:endParaRPr lang="en-GB" dirty="0"/>
          </a:p>
          <a:p>
            <a:r>
              <a:rPr lang="en-GB" dirty="0">
                <a:solidFill>
                  <a:srgbClr val="7030A0"/>
                </a:solidFill>
              </a:rPr>
              <a:t>Organisations and local health and government authorities will have strategic plans in place to deal with changing factors. Theses will be monitored and reviewed regularly</a:t>
            </a:r>
          </a:p>
        </p:txBody>
      </p:sp>
    </p:spTree>
    <p:extLst>
      <p:ext uri="{BB962C8B-B14F-4D97-AF65-F5344CB8AC3E}">
        <p14:creationId xmlns:p14="http://schemas.microsoft.com/office/powerpoint/2010/main" val="101946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ABB27-58FA-46A9-B59C-9853F2902D68}"/>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Lifestyle factors</a:t>
            </a:r>
          </a:p>
        </p:txBody>
      </p:sp>
      <p:sp>
        <p:nvSpPr>
          <p:cNvPr id="3" name="Content Placeholder 2">
            <a:extLst>
              <a:ext uri="{FF2B5EF4-FFF2-40B4-BE49-F238E27FC236}">
                <a16:creationId xmlns:a16="http://schemas.microsoft.com/office/drawing/2014/main" id="{3454D091-D777-47A6-A472-417C696FD1D8}"/>
              </a:ext>
            </a:extLst>
          </p:cNvPr>
          <p:cNvSpPr>
            <a:spLocks noGrp="1"/>
          </p:cNvSpPr>
          <p:nvPr>
            <p:ph idx="1"/>
          </p:nvPr>
        </p:nvSpPr>
        <p:spPr/>
        <p:txBody>
          <a:bodyPr>
            <a:normAutofit lnSpcReduction="10000"/>
          </a:bodyPr>
          <a:lstStyle/>
          <a:p>
            <a:endParaRPr lang="en-GB" dirty="0"/>
          </a:p>
          <a:p>
            <a:r>
              <a:rPr lang="en-GB" dirty="0"/>
              <a:t>Lifestyle factors influence health and wellbeing</a:t>
            </a:r>
          </a:p>
          <a:p>
            <a:r>
              <a:rPr lang="en-GB" dirty="0"/>
              <a:t>Diet, exercise, recreational drugs, alcohol, and stress levels are factors over which individuals may have some choice and control</a:t>
            </a:r>
          </a:p>
          <a:p>
            <a:r>
              <a:rPr lang="en-GB" dirty="0"/>
              <a:t>Individuals may have less control regarding some other lifestyle factors such as housing/where they live, or the type of work they do</a:t>
            </a:r>
          </a:p>
          <a:p>
            <a:pPr marL="0" indent="0">
              <a:buNone/>
            </a:pPr>
            <a:endParaRPr lang="en-GB" dirty="0"/>
          </a:p>
        </p:txBody>
      </p:sp>
    </p:spTree>
    <p:extLst>
      <p:ext uri="{BB962C8B-B14F-4D97-AF65-F5344CB8AC3E}">
        <p14:creationId xmlns:p14="http://schemas.microsoft.com/office/powerpoint/2010/main" val="27017921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60D30-784B-4582-A6C2-2A71CFE3313C}"/>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Smoking</a:t>
            </a:r>
          </a:p>
        </p:txBody>
      </p:sp>
      <p:sp>
        <p:nvSpPr>
          <p:cNvPr id="3" name="Content Placeholder 2">
            <a:extLst>
              <a:ext uri="{FF2B5EF4-FFF2-40B4-BE49-F238E27FC236}">
                <a16:creationId xmlns:a16="http://schemas.microsoft.com/office/drawing/2014/main" id="{A7A5B834-7D70-46C8-BC84-764AD41FFEA3}"/>
              </a:ext>
            </a:extLst>
          </p:cNvPr>
          <p:cNvSpPr>
            <a:spLocks noGrp="1"/>
          </p:cNvSpPr>
          <p:nvPr>
            <p:ph idx="1"/>
          </p:nvPr>
        </p:nvSpPr>
        <p:spPr/>
        <p:txBody>
          <a:bodyPr>
            <a:normAutofit fontScale="85000" lnSpcReduction="20000"/>
          </a:bodyPr>
          <a:lstStyle/>
          <a:p>
            <a:r>
              <a:rPr lang="en-GB" dirty="0"/>
              <a:t>One of the most famous studies carried out in the 1940s and 1950s by Richard Doll and others (1965) provided convincing evidence that smoking was a strong risk factor for lung cancer</a:t>
            </a:r>
          </a:p>
          <a:p>
            <a:r>
              <a:rPr lang="en-GB" dirty="0"/>
              <a:t>Survival times for lung cancer are still relatively short</a:t>
            </a:r>
          </a:p>
          <a:p>
            <a:r>
              <a:rPr lang="en-GB" dirty="0"/>
              <a:t>Since the 1960s, there have been many active campaigns to discourage smoking</a:t>
            </a:r>
          </a:p>
          <a:p>
            <a:r>
              <a:rPr lang="en-GB" dirty="0"/>
              <a:t>Cancer Research UK reports that the incidence of lung cancer is now declining</a:t>
            </a:r>
          </a:p>
          <a:p>
            <a:r>
              <a:rPr lang="en-GB" dirty="0"/>
              <a:t>Government statistics show that the number of people who smoke is now far lower than it was fifty years ago</a:t>
            </a:r>
          </a:p>
        </p:txBody>
      </p:sp>
    </p:spTree>
    <p:extLst>
      <p:ext uri="{BB962C8B-B14F-4D97-AF65-F5344CB8AC3E}">
        <p14:creationId xmlns:p14="http://schemas.microsoft.com/office/powerpoint/2010/main" val="30081648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1BAD3-9CDB-4313-BFFE-B82BC759DD66}"/>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Research into lifestyle factors</a:t>
            </a:r>
          </a:p>
        </p:txBody>
      </p:sp>
      <p:sp>
        <p:nvSpPr>
          <p:cNvPr id="3" name="Content Placeholder 2">
            <a:extLst>
              <a:ext uri="{FF2B5EF4-FFF2-40B4-BE49-F238E27FC236}">
                <a16:creationId xmlns:a16="http://schemas.microsoft.com/office/drawing/2014/main" id="{ECEC87A2-0575-483B-A1B7-9ACB427A984E}"/>
              </a:ext>
            </a:extLst>
          </p:cNvPr>
          <p:cNvSpPr>
            <a:spLocks noGrp="1"/>
          </p:cNvSpPr>
          <p:nvPr>
            <p:ph idx="1"/>
          </p:nvPr>
        </p:nvSpPr>
        <p:spPr>
          <a:xfrm>
            <a:off x="838200" y="1825625"/>
            <a:ext cx="10515600" cy="4852012"/>
          </a:xfrm>
        </p:spPr>
        <p:txBody>
          <a:bodyPr>
            <a:normAutofit fontScale="70000" lnSpcReduction="20000"/>
          </a:bodyPr>
          <a:lstStyle/>
          <a:p>
            <a:r>
              <a:rPr lang="en-GB" dirty="0"/>
              <a:t>Many lifestyle factors have been acknowledged as having an effect on health and wellbeing and have been a major focus of research in recent times</a:t>
            </a:r>
          </a:p>
          <a:p>
            <a:r>
              <a:rPr lang="en-GB" dirty="0"/>
              <a:t>Because lifestyle factors may change over time, they are often interrelated and there is a lot of variation in the way individuals are affected by any one lifestyle factor</a:t>
            </a:r>
          </a:p>
          <a:p>
            <a:r>
              <a:rPr lang="en-GB" dirty="0"/>
              <a:t>Research studies need to be carefully designed if they are to provide convincing evidence of the effect of any one lifestyle factor on health</a:t>
            </a:r>
          </a:p>
          <a:p>
            <a:r>
              <a:rPr lang="en-GB" dirty="0"/>
              <a:t>Because there are many lifestyle factors that can affect health, and it can take decades for the effects of the lifestyle choices to become apparent, research in this area needs long-term monitoring of individuals and is difficult and expensive to carry out</a:t>
            </a:r>
          </a:p>
          <a:p>
            <a:r>
              <a:rPr lang="en-GB" dirty="0"/>
              <a:t>To overcome this problem, some researchers have re-analysed the data of previous studies to demonstrate more strongly the links between health and lifestyle</a:t>
            </a:r>
          </a:p>
          <a:p>
            <a:r>
              <a:rPr lang="en-GB" dirty="0"/>
              <a:t>This process is called </a:t>
            </a:r>
            <a:r>
              <a:rPr lang="en-GB" b="1" i="1" dirty="0"/>
              <a:t>meta-analysis</a:t>
            </a:r>
          </a:p>
        </p:txBody>
      </p:sp>
    </p:spTree>
    <p:extLst>
      <p:ext uri="{BB962C8B-B14F-4D97-AF65-F5344CB8AC3E}">
        <p14:creationId xmlns:p14="http://schemas.microsoft.com/office/powerpoint/2010/main" val="337612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2D594-91DF-40B6-BEBE-2BAC2A63DD7F}"/>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t>What might the health issues be for these people?</a:t>
            </a:r>
          </a:p>
        </p:txBody>
      </p:sp>
      <p:pic>
        <p:nvPicPr>
          <p:cNvPr id="4" name="Content Placeholder 3">
            <a:extLst>
              <a:ext uri="{FF2B5EF4-FFF2-40B4-BE49-F238E27FC236}">
                <a16:creationId xmlns:a16="http://schemas.microsoft.com/office/drawing/2014/main" id="{F260FA6D-1438-4F23-AFE8-AF64DA72B4FD}"/>
              </a:ext>
            </a:extLst>
          </p:cNvPr>
          <p:cNvPicPr>
            <a:picLocks noGrp="1" noChangeAspect="1"/>
          </p:cNvPicPr>
          <p:nvPr>
            <p:ph idx="1"/>
          </p:nvPr>
        </p:nvPicPr>
        <p:blipFill>
          <a:blip r:embed="rId2"/>
          <a:stretch>
            <a:fillRect/>
          </a:stretch>
        </p:blipFill>
        <p:spPr>
          <a:xfrm>
            <a:off x="2516698" y="1961824"/>
            <a:ext cx="6644080" cy="4421334"/>
          </a:xfrm>
          <a:prstGeom prst="rect">
            <a:avLst/>
          </a:prstGeom>
        </p:spPr>
      </p:pic>
    </p:spTree>
    <p:extLst>
      <p:ext uri="{BB962C8B-B14F-4D97-AF65-F5344CB8AC3E}">
        <p14:creationId xmlns:p14="http://schemas.microsoft.com/office/powerpoint/2010/main" val="25244376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48202-ABA2-4742-855B-7101A60F6F91}"/>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dirty="0"/>
              <a:t>Age groups affected by different lifestyle factors </a:t>
            </a:r>
          </a:p>
        </p:txBody>
      </p:sp>
      <p:sp>
        <p:nvSpPr>
          <p:cNvPr id="3" name="Content Placeholder 2">
            <a:extLst>
              <a:ext uri="{FF2B5EF4-FFF2-40B4-BE49-F238E27FC236}">
                <a16:creationId xmlns:a16="http://schemas.microsoft.com/office/drawing/2014/main" id="{3A532C08-1569-459E-92D0-9B8B8A1E9435}"/>
              </a:ext>
            </a:extLst>
          </p:cNvPr>
          <p:cNvSpPr>
            <a:spLocks noGrp="1"/>
          </p:cNvSpPr>
          <p:nvPr>
            <p:ph idx="1"/>
          </p:nvPr>
        </p:nvSpPr>
        <p:spPr/>
        <p:txBody>
          <a:bodyPr>
            <a:normAutofit fontScale="77500" lnSpcReduction="20000"/>
          </a:bodyPr>
          <a:lstStyle/>
          <a:p>
            <a:r>
              <a:rPr lang="en-GB" dirty="0"/>
              <a:t>Some diseases affected by lifestyle are more common in different age groups</a:t>
            </a:r>
          </a:p>
          <a:p>
            <a:r>
              <a:rPr lang="en-GB" dirty="0"/>
              <a:t>Diseases that usually take a long time to develop, such as heart disease or type 2 diabetes, tend to be more prevalent in older age groups</a:t>
            </a:r>
          </a:p>
          <a:p>
            <a:r>
              <a:rPr lang="en-GB" dirty="0"/>
              <a:t>This is because they develop only after the lifestyle factor, for example lack of exercise or a poor diet, has been in place over many years</a:t>
            </a:r>
          </a:p>
          <a:p>
            <a:r>
              <a:rPr lang="en-GB" dirty="0"/>
              <a:t> However, Diabetes UK (2015) reports that type 2 diabetes is beginning to appear in younger adults and older children, almost always because the young person is obese</a:t>
            </a:r>
          </a:p>
        </p:txBody>
      </p:sp>
    </p:spTree>
    <p:extLst>
      <p:ext uri="{BB962C8B-B14F-4D97-AF65-F5344CB8AC3E}">
        <p14:creationId xmlns:p14="http://schemas.microsoft.com/office/powerpoint/2010/main" val="6259708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DF247-1046-42A8-B013-A955971FBFF1}"/>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dirty="0"/>
              <a:t>Age groups affected by different lifestyle factors </a:t>
            </a:r>
          </a:p>
        </p:txBody>
      </p:sp>
      <p:sp>
        <p:nvSpPr>
          <p:cNvPr id="3" name="Content Placeholder 2">
            <a:extLst>
              <a:ext uri="{FF2B5EF4-FFF2-40B4-BE49-F238E27FC236}">
                <a16:creationId xmlns:a16="http://schemas.microsoft.com/office/drawing/2014/main" id="{2CFCE6B6-3CB2-41E5-B8BC-82A73DC0FF72}"/>
              </a:ext>
            </a:extLst>
          </p:cNvPr>
          <p:cNvSpPr>
            <a:spLocks noGrp="1"/>
          </p:cNvSpPr>
          <p:nvPr>
            <p:ph idx="1"/>
          </p:nvPr>
        </p:nvSpPr>
        <p:spPr/>
        <p:txBody>
          <a:bodyPr>
            <a:normAutofit fontScale="70000" lnSpcReduction="20000"/>
          </a:bodyPr>
          <a:lstStyle/>
          <a:p>
            <a:r>
              <a:rPr lang="en-GB" dirty="0"/>
              <a:t>Some lifestyle related disorders are more common in children</a:t>
            </a:r>
          </a:p>
          <a:p>
            <a:r>
              <a:rPr lang="en-GB" dirty="0"/>
              <a:t>A Public Health England (PHE) report in 2014 found that up to 19% of 3 year olds in the East Midlands had some dental decay, in the South East the figure was lower, with only between 5–9% of 3 year olds showing signs of dental decay</a:t>
            </a:r>
          </a:p>
          <a:p>
            <a:r>
              <a:rPr lang="en-GB" dirty="0"/>
              <a:t>The PHE report suggested that the high incidence of dental decay in such young children was linked to the consumption of sugary drinks</a:t>
            </a:r>
          </a:p>
          <a:p>
            <a:r>
              <a:rPr lang="en-GB" dirty="0"/>
              <a:t>The mental health condition of depression has long been recognised in adults, perhaps associated with bereavement or living alone</a:t>
            </a:r>
          </a:p>
          <a:p>
            <a:r>
              <a:rPr lang="en-GB" dirty="0"/>
              <a:t>Depression is now also being recognised with increasing frequency in younger age groups, possibly because children and young people experience more stress than they used to</a:t>
            </a:r>
          </a:p>
        </p:txBody>
      </p:sp>
    </p:spTree>
    <p:extLst>
      <p:ext uri="{BB962C8B-B14F-4D97-AF65-F5344CB8AC3E}">
        <p14:creationId xmlns:p14="http://schemas.microsoft.com/office/powerpoint/2010/main" val="820891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97D05-4770-4A86-914C-3B9BE35D603F}"/>
              </a:ext>
            </a:extLst>
          </p:cNvPr>
          <p:cNvSpPr>
            <a:spLocks noGrp="1"/>
          </p:cNvSpPr>
          <p:nvPr>
            <p:ph type="title"/>
          </p:nvPr>
        </p:nvSpPr>
        <p:spPr/>
        <p:style>
          <a:lnRef idx="1">
            <a:schemeClr val="accent5"/>
          </a:lnRef>
          <a:fillRef idx="2">
            <a:schemeClr val="accent5"/>
          </a:fillRef>
          <a:effectRef idx="1">
            <a:schemeClr val="accent5"/>
          </a:effectRef>
          <a:fontRef idx="minor">
            <a:schemeClr val="dk1"/>
          </a:fontRef>
        </p:style>
        <p:txBody>
          <a:bodyPr/>
          <a:lstStyle/>
          <a:p>
            <a:r>
              <a:rPr lang="en-GB" dirty="0"/>
              <a:t>Case study</a:t>
            </a:r>
          </a:p>
        </p:txBody>
      </p:sp>
      <p:sp>
        <p:nvSpPr>
          <p:cNvPr id="3" name="Content Placeholder 2">
            <a:extLst>
              <a:ext uri="{FF2B5EF4-FFF2-40B4-BE49-F238E27FC236}">
                <a16:creationId xmlns:a16="http://schemas.microsoft.com/office/drawing/2014/main" id="{D924AD1C-C66B-424D-86B7-DF3204B6665C}"/>
              </a:ext>
            </a:extLst>
          </p:cNvPr>
          <p:cNvSpPr>
            <a:spLocks noGrp="1"/>
          </p:cNvSpPr>
          <p:nvPr>
            <p:ph idx="1"/>
          </p:nvPr>
        </p:nvSpPr>
        <p:spPr/>
        <p:txBody>
          <a:bodyPr>
            <a:normAutofit/>
          </a:bodyPr>
          <a:lstStyle/>
          <a:p>
            <a:endParaRPr lang="en-GB" dirty="0"/>
          </a:p>
          <a:p>
            <a:r>
              <a:rPr lang="en-GB" dirty="0"/>
              <a:t>Read the National Child Measurement Programme (NCMP) case study and answer the questions in small groups</a:t>
            </a:r>
          </a:p>
        </p:txBody>
      </p:sp>
    </p:spTree>
    <p:extLst>
      <p:ext uri="{BB962C8B-B14F-4D97-AF65-F5344CB8AC3E}">
        <p14:creationId xmlns:p14="http://schemas.microsoft.com/office/powerpoint/2010/main" val="15434747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4EBA-6CD5-4A03-89EB-AB524DD8485D}"/>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fontScale="90000"/>
          </a:bodyPr>
          <a:lstStyle/>
          <a:p>
            <a:r>
              <a:rPr lang="en-GB" dirty="0"/>
              <a:t>Impact of lifestyle factors on health and social care needs</a:t>
            </a:r>
          </a:p>
        </p:txBody>
      </p:sp>
      <p:sp>
        <p:nvSpPr>
          <p:cNvPr id="3" name="Content Placeholder 2">
            <a:extLst>
              <a:ext uri="{FF2B5EF4-FFF2-40B4-BE49-F238E27FC236}">
                <a16:creationId xmlns:a16="http://schemas.microsoft.com/office/drawing/2014/main" id="{1C1F0D88-4096-4105-A8FB-CFCC6B75D697}"/>
              </a:ext>
            </a:extLst>
          </p:cNvPr>
          <p:cNvSpPr>
            <a:spLocks noGrp="1"/>
          </p:cNvSpPr>
          <p:nvPr>
            <p:ph idx="1"/>
          </p:nvPr>
        </p:nvSpPr>
        <p:spPr>
          <a:xfrm>
            <a:off x="838200" y="1825624"/>
            <a:ext cx="10515600" cy="4742955"/>
          </a:xfrm>
        </p:spPr>
        <p:txBody>
          <a:bodyPr>
            <a:normAutofit fontScale="70000" lnSpcReduction="20000"/>
          </a:bodyPr>
          <a:lstStyle/>
          <a:p>
            <a:pPr marL="0" indent="0">
              <a:buNone/>
            </a:pPr>
            <a:r>
              <a:rPr lang="en-GB" dirty="0"/>
              <a:t>Health conditions most often associated with lifestyle factors include:</a:t>
            </a:r>
          </a:p>
          <a:p>
            <a:pPr marL="0" indent="0">
              <a:buNone/>
            </a:pPr>
            <a:endParaRPr lang="en-GB" dirty="0"/>
          </a:p>
          <a:p>
            <a:r>
              <a:rPr lang="en-GB" dirty="0"/>
              <a:t>endocrine disorders such as type 2 diabetes, pancreatic cancer</a:t>
            </a:r>
          </a:p>
          <a:p>
            <a:r>
              <a:rPr lang="en-GB" dirty="0"/>
              <a:t>respiratory disorders such as congestive pulmonary failure, lung cancer</a:t>
            </a:r>
          </a:p>
          <a:p>
            <a:r>
              <a:rPr lang="en-GB" dirty="0"/>
              <a:t>cardiovascular diseases such as high blood pressure (hypertension), heart disease, stroke</a:t>
            </a:r>
          </a:p>
          <a:p>
            <a:r>
              <a:rPr lang="en-GB" dirty="0"/>
              <a:t>dietary disorders such as being overweight, obesity, anaemia, vitamin deficiencies</a:t>
            </a:r>
          </a:p>
          <a:p>
            <a:r>
              <a:rPr lang="en-GB" dirty="0"/>
              <a:t>alcohol related disorders such as cirrhosis, Lewy body dementia, oesophageal varices</a:t>
            </a:r>
          </a:p>
          <a:p>
            <a:r>
              <a:rPr lang="en-GB" dirty="0"/>
              <a:t>addictions leading to mental health disorders, self-neglect, neglect of other family members particularly children</a:t>
            </a:r>
          </a:p>
          <a:p>
            <a:r>
              <a:rPr lang="en-GB" dirty="0"/>
              <a:t>skin disorders such as melanoma</a:t>
            </a:r>
          </a:p>
          <a:p>
            <a:r>
              <a:rPr lang="en-GB" dirty="0"/>
              <a:t>muscular-skeletal injuries such as fractures and soft-tissue damage from reckless driving, sports and other high risk leisure pursuits</a:t>
            </a:r>
          </a:p>
        </p:txBody>
      </p:sp>
    </p:spTree>
    <p:extLst>
      <p:ext uri="{BB962C8B-B14F-4D97-AF65-F5344CB8AC3E}">
        <p14:creationId xmlns:p14="http://schemas.microsoft.com/office/powerpoint/2010/main" val="15945527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B6B3E-DBB8-4132-905E-11ED7D774F95}"/>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96890F8D-2C4C-435F-9995-32D617E5FFFA}"/>
              </a:ext>
            </a:extLst>
          </p:cNvPr>
          <p:cNvSpPr>
            <a:spLocks noGrp="1"/>
          </p:cNvSpPr>
          <p:nvPr>
            <p:ph idx="1"/>
          </p:nvPr>
        </p:nvSpPr>
        <p:spPr/>
        <p:txBody>
          <a:bodyPr/>
          <a:lstStyle/>
          <a:p>
            <a:endParaRPr lang="en-GB" dirty="0"/>
          </a:p>
          <a:p>
            <a:r>
              <a:rPr lang="en-GB" dirty="0"/>
              <a:t>In small groups, investigate the disorders from the previous slide and state how they relate to lifestyle factors</a:t>
            </a:r>
          </a:p>
          <a:p>
            <a:pPr marL="0" indent="0">
              <a:buNone/>
            </a:pPr>
            <a:endParaRPr lang="en-GB" dirty="0"/>
          </a:p>
          <a:p>
            <a:r>
              <a:rPr lang="en-GB" dirty="0"/>
              <a:t>Be prepared to share your findings with the group</a:t>
            </a:r>
          </a:p>
        </p:txBody>
      </p:sp>
    </p:spTree>
    <p:extLst>
      <p:ext uri="{BB962C8B-B14F-4D97-AF65-F5344CB8AC3E}">
        <p14:creationId xmlns:p14="http://schemas.microsoft.com/office/powerpoint/2010/main" val="710257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AE377-B6C7-4EB9-A518-753075F896EE}"/>
              </a:ext>
            </a:extLst>
          </p:cNvPr>
          <p:cNvSpPr>
            <a:spLocks noGrp="1"/>
          </p:cNvSpPr>
          <p:nvPr>
            <p:ph type="title"/>
          </p:nvPr>
        </p:nvSpPr>
        <p:spPr>
          <a:xfrm>
            <a:off x="838200" y="365125"/>
            <a:ext cx="10515600" cy="1572731"/>
          </a:xfrm>
        </p:spPr>
        <p:style>
          <a:lnRef idx="1">
            <a:schemeClr val="accent6"/>
          </a:lnRef>
          <a:fillRef idx="2">
            <a:schemeClr val="accent6"/>
          </a:fillRef>
          <a:effectRef idx="1">
            <a:schemeClr val="accent6"/>
          </a:effectRef>
          <a:fontRef idx="minor">
            <a:schemeClr val="dk1"/>
          </a:fontRef>
        </p:style>
        <p:txBody>
          <a:bodyPr>
            <a:normAutofit/>
          </a:bodyPr>
          <a:lstStyle/>
          <a:p>
            <a:r>
              <a:rPr lang="en-GB" dirty="0"/>
              <a:t>Impact of lifestyle factors on health and social care needs</a:t>
            </a:r>
          </a:p>
        </p:txBody>
      </p:sp>
      <p:sp>
        <p:nvSpPr>
          <p:cNvPr id="3" name="Content Placeholder 2">
            <a:extLst>
              <a:ext uri="{FF2B5EF4-FFF2-40B4-BE49-F238E27FC236}">
                <a16:creationId xmlns:a16="http://schemas.microsoft.com/office/drawing/2014/main" id="{59AD25A8-7FAC-4339-B6B0-39A402ECE4CB}"/>
              </a:ext>
            </a:extLst>
          </p:cNvPr>
          <p:cNvSpPr>
            <a:spLocks noGrp="1"/>
          </p:cNvSpPr>
          <p:nvPr>
            <p:ph idx="1"/>
          </p:nvPr>
        </p:nvSpPr>
        <p:spPr>
          <a:xfrm>
            <a:off x="838200" y="2449585"/>
            <a:ext cx="10515600" cy="3727378"/>
          </a:xfrm>
        </p:spPr>
        <p:txBody>
          <a:bodyPr>
            <a:normAutofit fontScale="85000" lnSpcReduction="10000"/>
          </a:bodyPr>
          <a:lstStyle/>
          <a:p>
            <a:r>
              <a:rPr lang="en-GB" dirty="0"/>
              <a:t>Individuals affected by any one of the conditions listed will require health care advice in the first instance; and most will require at least medication, probably long-term</a:t>
            </a:r>
          </a:p>
          <a:p>
            <a:r>
              <a:rPr lang="en-GB" dirty="0"/>
              <a:t>Some conditions may require planned surgical procedures and in some cases, the health condition may involve sudden-onset symptoms, which require emergency treatment in hospital</a:t>
            </a:r>
          </a:p>
          <a:p>
            <a:r>
              <a:rPr lang="en-GB" dirty="0"/>
              <a:t>In 2014, Diabetes UK claimed that treating diabetes cost the NHS £10bn each year and that this cost was largely due to treating the complications of diabetes such as amputations and renal dialysis</a:t>
            </a:r>
          </a:p>
        </p:txBody>
      </p:sp>
    </p:spTree>
    <p:extLst>
      <p:ext uri="{BB962C8B-B14F-4D97-AF65-F5344CB8AC3E}">
        <p14:creationId xmlns:p14="http://schemas.microsoft.com/office/powerpoint/2010/main" val="2711249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A0504-2FEF-4146-97F2-5D061BF3887A}"/>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fontScale="90000"/>
          </a:bodyPr>
          <a:lstStyle/>
          <a:p>
            <a:r>
              <a:rPr lang="en-GB" dirty="0"/>
              <a:t>Impact of lifestyle factors on health and social care needs</a:t>
            </a:r>
          </a:p>
        </p:txBody>
      </p:sp>
      <p:sp>
        <p:nvSpPr>
          <p:cNvPr id="3" name="Content Placeholder 2">
            <a:extLst>
              <a:ext uri="{FF2B5EF4-FFF2-40B4-BE49-F238E27FC236}">
                <a16:creationId xmlns:a16="http://schemas.microsoft.com/office/drawing/2014/main" id="{47032E12-4BC5-4957-B84F-5AD15CB11E93}"/>
              </a:ext>
            </a:extLst>
          </p:cNvPr>
          <p:cNvSpPr>
            <a:spLocks noGrp="1"/>
          </p:cNvSpPr>
          <p:nvPr>
            <p:ph idx="1"/>
          </p:nvPr>
        </p:nvSpPr>
        <p:spPr>
          <a:xfrm>
            <a:off x="838200" y="1825625"/>
            <a:ext cx="10515600" cy="4667250"/>
          </a:xfrm>
        </p:spPr>
        <p:txBody>
          <a:bodyPr>
            <a:normAutofit fontScale="70000" lnSpcReduction="20000"/>
          </a:bodyPr>
          <a:lstStyle/>
          <a:p>
            <a:r>
              <a:rPr lang="en-GB" dirty="0"/>
              <a:t>The issues associated with the impact of lifestyle factors on health care are based on the assumption that an individual makes an active decision to follow a particular type of lifestyle</a:t>
            </a:r>
          </a:p>
          <a:p>
            <a:r>
              <a:rPr lang="en-GB" dirty="0"/>
              <a:t>This may be true for some individuals, but usually individuals who make active choices about their lifestyle choose healthy ways of living their lives – perhaps making healthy choices about diet or deliberately building regular exercise into their daily routines</a:t>
            </a:r>
          </a:p>
          <a:p>
            <a:r>
              <a:rPr lang="en-GB" dirty="0"/>
              <a:t>Individuals whose lifestyle is less healthy – they perhaps do not make an active choice to pursue an unhealthy lifestyle</a:t>
            </a:r>
          </a:p>
          <a:p>
            <a:r>
              <a:rPr lang="en-GB" dirty="0"/>
              <a:t>Their circumstances may mean that they are more vulnerable to making less healthy lifestyle choices</a:t>
            </a:r>
          </a:p>
          <a:p>
            <a:r>
              <a:rPr lang="en-GB" dirty="0"/>
              <a:t>For example, people with limited incomes are more likely to buy cheaper food, but cheap food can be less healthy, or maybe their living accommodation has limited cooking facilities and it is easier to choose a fat-rich, ready meal than to cook a meal from raw ingredients</a:t>
            </a:r>
          </a:p>
        </p:txBody>
      </p:sp>
    </p:spTree>
    <p:extLst>
      <p:ext uri="{BB962C8B-B14F-4D97-AF65-F5344CB8AC3E}">
        <p14:creationId xmlns:p14="http://schemas.microsoft.com/office/powerpoint/2010/main" val="34761946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D8C-FC09-4D91-AFF2-E27CB5BFEEC8}"/>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t>Effect of lifestyle on demand for services</a:t>
            </a:r>
          </a:p>
        </p:txBody>
      </p:sp>
      <p:sp>
        <p:nvSpPr>
          <p:cNvPr id="3" name="Content Placeholder 2">
            <a:extLst>
              <a:ext uri="{FF2B5EF4-FFF2-40B4-BE49-F238E27FC236}">
                <a16:creationId xmlns:a16="http://schemas.microsoft.com/office/drawing/2014/main" id="{61A49404-F890-4095-B03E-907974050A5B}"/>
              </a:ext>
            </a:extLst>
          </p:cNvPr>
          <p:cNvSpPr>
            <a:spLocks noGrp="1"/>
          </p:cNvSpPr>
          <p:nvPr>
            <p:ph idx="1"/>
          </p:nvPr>
        </p:nvSpPr>
        <p:spPr/>
        <p:txBody>
          <a:bodyPr>
            <a:normAutofit fontScale="70000" lnSpcReduction="20000"/>
          </a:bodyPr>
          <a:lstStyle/>
          <a:p>
            <a:r>
              <a:rPr lang="en-GB" dirty="0"/>
              <a:t>Given that lifestyle affects health and wellbeing, it is not surprising that the lifestyle choices made by individuals can affect that individual’s need for health and social care services</a:t>
            </a:r>
          </a:p>
          <a:p>
            <a:r>
              <a:rPr lang="en-GB" dirty="0"/>
              <a:t>The effects will depend on whether their lifestyle choices are more likely to promote greater health and wellbeing, or whether their lifestyle choices lead to a decline in health and/or social wellbeing</a:t>
            </a:r>
          </a:p>
          <a:p>
            <a:r>
              <a:rPr lang="en-GB" dirty="0"/>
              <a:t>The overall trend in the UK is that the lifestyle choices of many individuals are such that they are leading to greater ill-health and, therefore, to a significant increase in the demand for health and social services</a:t>
            </a:r>
          </a:p>
          <a:p>
            <a:r>
              <a:rPr lang="en-GB" dirty="0"/>
              <a:t>For example, the increase of type 2 diabetes in middle-age – and which continues into older age</a:t>
            </a:r>
          </a:p>
          <a:p>
            <a:r>
              <a:rPr lang="en-GB" dirty="0"/>
              <a:t>More people are in need of mental health services, which is partly associated with the increased expectations of contemporary life leading to higher stress levels</a:t>
            </a:r>
          </a:p>
        </p:txBody>
      </p:sp>
    </p:spTree>
    <p:extLst>
      <p:ext uri="{BB962C8B-B14F-4D97-AF65-F5344CB8AC3E}">
        <p14:creationId xmlns:p14="http://schemas.microsoft.com/office/powerpoint/2010/main" val="3496849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B20B2-E3EA-48D5-9572-6C9498DCB685}"/>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t>Task </a:t>
            </a:r>
          </a:p>
        </p:txBody>
      </p:sp>
      <p:sp>
        <p:nvSpPr>
          <p:cNvPr id="3" name="Content Placeholder 2">
            <a:extLst>
              <a:ext uri="{FF2B5EF4-FFF2-40B4-BE49-F238E27FC236}">
                <a16:creationId xmlns:a16="http://schemas.microsoft.com/office/drawing/2014/main" id="{90CC92A5-4840-4FD8-A094-12575C6C7368}"/>
              </a:ext>
            </a:extLst>
          </p:cNvPr>
          <p:cNvSpPr>
            <a:spLocks noGrp="1"/>
          </p:cNvSpPr>
          <p:nvPr>
            <p:ph idx="1"/>
          </p:nvPr>
        </p:nvSpPr>
        <p:spPr/>
        <p:txBody>
          <a:bodyPr>
            <a:normAutofit lnSpcReduction="10000"/>
          </a:bodyPr>
          <a:lstStyle/>
          <a:p>
            <a:pPr marL="0" indent="0">
              <a:buNone/>
            </a:pPr>
            <a:endParaRPr lang="en-GB" dirty="0"/>
          </a:p>
          <a:p>
            <a:pPr marL="0" indent="0">
              <a:buNone/>
            </a:pPr>
            <a:r>
              <a:rPr lang="en-GB" dirty="0"/>
              <a:t>As a class group, discuss a range of perspectives or opinions relating to the entitlement of people affected by disorders associated with their lifestyle choices to receive health and social care services on the NHS (free at the point of delivery), especially if it disadvantaged (for example, delayed treatment for) individuals considered to be ill through no choice of their own.</a:t>
            </a:r>
          </a:p>
        </p:txBody>
      </p:sp>
    </p:spTree>
    <p:extLst>
      <p:ext uri="{BB962C8B-B14F-4D97-AF65-F5344CB8AC3E}">
        <p14:creationId xmlns:p14="http://schemas.microsoft.com/office/powerpoint/2010/main" val="7040653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91A4F-FA3A-41C1-88C3-19C1B8F788B3}"/>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t>Research task </a:t>
            </a:r>
          </a:p>
        </p:txBody>
      </p:sp>
      <p:sp>
        <p:nvSpPr>
          <p:cNvPr id="3" name="Content Placeholder 2">
            <a:extLst>
              <a:ext uri="{FF2B5EF4-FFF2-40B4-BE49-F238E27FC236}">
                <a16:creationId xmlns:a16="http://schemas.microsoft.com/office/drawing/2014/main" id="{826BC853-6E1A-4CC3-A085-81473C136096}"/>
              </a:ext>
            </a:extLst>
          </p:cNvPr>
          <p:cNvSpPr>
            <a:spLocks noGrp="1"/>
          </p:cNvSpPr>
          <p:nvPr>
            <p:ph idx="1"/>
          </p:nvPr>
        </p:nvSpPr>
        <p:spPr/>
        <p:txBody>
          <a:bodyPr/>
          <a:lstStyle/>
          <a:p>
            <a:pPr marL="0" indent="0">
              <a:buNone/>
            </a:pPr>
            <a:endParaRPr lang="en-GB" dirty="0"/>
          </a:p>
          <a:p>
            <a:r>
              <a:rPr lang="en-GB" dirty="0"/>
              <a:t>Investigate trends in the incidence of foetal alcohol syndrome over the last 20–30 years</a:t>
            </a:r>
          </a:p>
          <a:p>
            <a:r>
              <a:rPr lang="en-GB" dirty="0"/>
              <a:t>What are the implications for the needs of individuals affected by this syndrome? </a:t>
            </a:r>
          </a:p>
          <a:p>
            <a:r>
              <a:rPr lang="en-GB" dirty="0"/>
              <a:t>What are the implications for health and social care service provision?</a:t>
            </a:r>
          </a:p>
        </p:txBody>
      </p:sp>
    </p:spTree>
    <p:extLst>
      <p:ext uri="{BB962C8B-B14F-4D97-AF65-F5344CB8AC3E}">
        <p14:creationId xmlns:p14="http://schemas.microsoft.com/office/powerpoint/2010/main" val="21215321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40D03-410F-4D9B-A7BA-4E288C3E13F9}"/>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normAutofit fontScale="90000"/>
          </a:bodyPr>
          <a:lstStyle/>
          <a:p>
            <a:r>
              <a:rPr lang="en-GB" dirty="0"/>
              <a:t>The implications of lifestyle choices and possible strategies for mitigating service provision</a:t>
            </a:r>
          </a:p>
        </p:txBody>
      </p:sp>
      <p:sp>
        <p:nvSpPr>
          <p:cNvPr id="3" name="Content Placeholder 2">
            <a:extLst>
              <a:ext uri="{FF2B5EF4-FFF2-40B4-BE49-F238E27FC236}">
                <a16:creationId xmlns:a16="http://schemas.microsoft.com/office/drawing/2014/main" id="{B189FBD4-DAAB-459E-AC8E-E2275CFC17C8}"/>
              </a:ext>
            </a:extLst>
          </p:cNvPr>
          <p:cNvSpPr>
            <a:spLocks noGrp="1"/>
          </p:cNvSpPr>
          <p:nvPr>
            <p:ph idx="1"/>
          </p:nvPr>
        </p:nvSpPr>
        <p:spPr>
          <a:xfrm>
            <a:off x="838200" y="1825625"/>
            <a:ext cx="10515600" cy="4784900"/>
          </a:xfrm>
        </p:spPr>
        <p:txBody>
          <a:bodyPr>
            <a:normAutofit fontScale="85000" lnSpcReduction="20000"/>
          </a:bodyPr>
          <a:lstStyle/>
          <a:p>
            <a:r>
              <a:rPr lang="en-GB" dirty="0"/>
              <a:t>When the NHS was founded in 1948, its priority was to enable everyone to receive treatment for unavoidable diseases</a:t>
            </a:r>
          </a:p>
          <a:p>
            <a:r>
              <a:rPr lang="en-GB" dirty="0"/>
              <a:t>Now, over sixty years on, research has found ways of treating many of these diseases successfully, or of managing them so that affected individuals can lead more active and longer lives</a:t>
            </a:r>
          </a:p>
          <a:p>
            <a:r>
              <a:rPr lang="en-GB" dirty="0"/>
              <a:t>Now that some diseases are much more attributable to avoidable lifestyle factors, treating the health consequences of lifestyle choices is a major issue</a:t>
            </a:r>
          </a:p>
          <a:p>
            <a:r>
              <a:rPr lang="en-GB" dirty="0"/>
              <a:t>For individuals, the effects of these diseases can severely limit their quality of life, so more social care is required</a:t>
            </a:r>
          </a:p>
          <a:p>
            <a:r>
              <a:rPr lang="en-GB" dirty="0"/>
              <a:t>For the NHS, the complications of disorders of a poor lifestyle are considerable and expensive to treat</a:t>
            </a:r>
          </a:p>
        </p:txBody>
      </p:sp>
    </p:spTree>
    <p:extLst>
      <p:ext uri="{BB962C8B-B14F-4D97-AF65-F5344CB8AC3E}">
        <p14:creationId xmlns:p14="http://schemas.microsoft.com/office/powerpoint/2010/main" val="25813954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880BF-ABB4-4FCB-A16E-DC15520BACCE}"/>
              </a:ext>
            </a:extLst>
          </p:cNvPr>
          <p:cNvSpPr>
            <a:spLocks noGrp="1"/>
          </p:cNvSpPr>
          <p:nvPr>
            <p:ph type="title"/>
          </p:nvPr>
        </p:nvSpPr>
        <p:spPr>
          <a:xfrm>
            <a:off x="838200" y="92279"/>
            <a:ext cx="10515600" cy="1598409"/>
          </a:xfrm>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dirty="0"/>
              <a:t>Strategies for reducing the consequences of lifestyle factors for health and social care service provision</a:t>
            </a:r>
          </a:p>
        </p:txBody>
      </p:sp>
      <p:sp>
        <p:nvSpPr>
          <p:cNvPr id="3" name="Content Placeholder 2">
            <a:extLst>
              <a:ext uri="{FF2B5EF4-FFF2-40B4-BE49-F238E27FC236}">
                <a16:creationId xmlns:a16="http://schemas.microsoft.com/office/drawing/2014/main" id="{2852F2A6-68C9-4F79-B12D-A1BF44F0A878}"/>
              </a:ext>
            </a:extLst>
          </p:cNvPr>
          <p:cNvSpPr>
            <a:spLocks noGrp="1"/>
          </p:cNvSpPr>
          <p:nvPr>
            <p:ph idx="1"/>
          </p:nvPr>
        </p:nvSpPr>
        <p:spPr>
          <a:xfrm>
            <a:off x="838200" y="1825625"/>
            <a:ext cx="10515600" cy="4940096"/>
          </a:xfrm>
        </p:spPr>
        <p:txBody>
          <a:bodyPr>
            <a:noAutofit/>
          </a:bodyPr>
          <a:lstStyle/>
          <a:p>
            <a:r>
              <a:rPr lang="en-GB" sz="1600" dirty="0"/>
              <a:t>Health education programmes in schools and community centres, for example for parents expecting their first child</a:t>
            </a:r>
          </a:p>
          <a:p>
            <a:r>
              <a:rPr lang="en-GB" sz="1600" dirty="0"/>
              <a:t>Specific public health campaigns, for example to raise awareness of the dangers of prolonged exposure to sunlight</a:t>
            </a:r>
          </a:p>
          <a:p>
            <a:r>
              <a:rPr lang="en-GB" sz="1600" dirty="0"/>
              <a:t>Legislation, for example to limit the use of sunbeds to adults only, banning of smoking in indoor public spaces</a:t>
            </a:r>
          </a:p>
          <a:p>
            <a:r>
              <a:rPr lang="en-GB" sz="1600" dirty="0"/>
              <a:t>Targeted provision of key information for consumers, for example labelling foods with nutritional information, labelling wine and beer with alcohol strength, placing photographs of the health consequences of smoking on cigarette packaging</a:t>
            </a:r>
          </a:p>
          <a:p>
            <a:r>
              <a:rPr lang="en-GB" sz="1600" dirty="0"/>
              <a:t>Providing reliable, impartial and evidence-based information about health matters through the internet, for example websites from government, health and social care professional bodies, regulators, not-for profit organisations and charities</a:t>
            </a:r>
          </a:p>
          <a:p>
            <a:r>
              <a:rPr lang="en-GB" sz="1600" dirty="0"/>
              <a:t>Educating individuals with a specific condition to better understand their condition, so they can manage their signs and symptoms more independently, for example finger-prick blood glucose testing and self-administration of insulin for treating diabetes</a:t>
            </a:r>
          </a:p>
          <a:p>
            <a:r>
              <a:rPr lang="en-GB" sz="1600" dirty="0"/>
              <a:t>Empowering pharmacists in retail outlets to take a more active role in advising individuals about their health</a:t>
            </a:r>
          </a:p>
          <a:p>
            <a:r>
              <a:rPr lang="en-GB" sz="1600" dirty="0"/>
              <a:t>Collecting statistical data about the population on a regular basis and analysing it to identify trends in health, so that services can be reconfigured to meet changing needs, for example community-based provision rather than hospital-based; or changing policy such as health promotion targeting dental care for weaning babies and toddlers, and school-aged children</a:t>
            </a:r>
          </a:p>
          <a:p>
            <a:r>
              <a:rPr lang="en-GB" sz="1600" dirty="0"/>
              <a:t>Taxation to limit lifestyle choices that are harmful to health, for example taxes on alcoholic drinks, tobacco products and possibly, in the future, on drinks high in sugar</a:t>
            </a:r>
          </a:p>
        </p:txBody>
      </p:sp>
    </p:spTree>
    <p:extLst>
      <p:ext uri="{BB962C8B-B14F-4D97-AF65-F5344CB8AC3E}">
        <p14:creationId xmlns:p14="http://schemas.microsoft.com/office/powerpoint/2010/main" val="396125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2217</TotalTime>
  <Words>4020</Words>
  <Application>Microsoft Office PowerPoint</Application>
  <PresentationFormat>Widescreen</PresentationFormat>
  <Paragraphs>246</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Myriad Pro</vt:lpstr>
      <vt:lpstr>20140311PresentationUWTSDTemplate</vt:lpstr>
      <vt:lpstr>Introduction to Research</vt:lpstr>
      <vt:lpstr>The purpose of research in the HSC sector</vt:lpstr>
      <vt:lpstr>Issues </vt:lpstr>
      <vt:lpstr>Examples of how issues could be controversial</vt:lpstr>
      <vt:lpstr>In small groups discuss…</vt:lpstr>
      <vt:lpstr>Current issues in the HSC sector</vt:lpstr>
      <vt:lpstr>How to research into a current HSC issue</vt:lpstr>
      <vt:lpstr>Key terms</vt:lpstr>
      <vt:lpstr>How to research into a current HSC issue</vt:lpstr>
      <vt:lpstr>Key terms</vt:lpstr>
      <vt:lpstr>Health conditions</vt:lpstr>
      <vt:lpstr>Issues relating to research</vt:lpstr>
      <vt:lpstr>Task </vt:lpstr>
      <vt:lpstr>Task </vt:lpstr>
      <vt:lpstr>Effectiveness of treatments</vt:lpstr>
      <vt:lpstr>Effectiveness of treatments</vt:lpstr>
      <vt:lpstr>Effectiveness of treatments</vt:lpstr>
      <vt:lpstr>Effectiveness of treatments</vt:lpstr>
      <vt:lpstr>Key terms</vt:lpstr>
      <vt:lpstr>Health trends and reasons for them</vt:lpstr>
      <vt:lpstr>Health trends and reasons for them</vt:lpstr>
      <vt:lpstr>Health trends and reasons for them</vt:lpstr>
      <vt:lpstr>Health trends and reasons for them</vt:lpstr>
      <vt:lpstr>Strategies for reducing the likelihood of health risks, and their effectiveness</vt:lpstr>
      <vt:lpstr>Key term</vt:lpstr>
      <vt:lpstr>Example </vt:lpstr>
      <vt:lpstr>Lifestyle factors</vt:lpstr>
      <vt:lpstr>Smoking</vt:lpstr>
      <vt:lpstr>Research into lifestyle factors</vt:lpstr>
      <vt:lpstr>What might the health issues be for these people?</vt:lpstr>
      <vt:lpstr>Age groups affected by different lifestyle factors </vt:lpstr>
      <vt:lpstr>Age groups affected by different lifestyle factors </vt:lpstr>
      <vt:lpstr>Case study</vt:lpstr>
      <vt:lpstr>Impact of lifestyle factors on health and social care needs</vt:lpstr>
      <vt:lpstr>Task </vt:lpstr>
      <vt:lpstr>Impact of lifestyle factors on health and social care needs</vt:lpstr>
      <vt:lpstr>Impact of lifestyle factors on health and social care needs</vt:lpstr>
      <vt:lpstr>Effect of lifestyle on demand for services</vt:lpstr>
      <vt:lpstr>Task </vt:lpstr>
      <vt:lpstr>Research task </vt:lpstr>
      <vt:lpstr>The implications of lifestyle choices and possible strategies for mitigating service provision</vt:lpstr>
      <vt:lpstr>Strategies for reducing the consequences of lifestyle factors for health and social care service provision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Quality Assurance and Service Improvements      Dr Fahad Khan PhD (Medical sciences), Msc in Public health BDS (Bachelor of Dentistry) Diploma in Public health, Diploma in Epidemiology </dc:title>
  <dc:creator>Fahad Khan</dc:creator>
  <cp:lastModifiedBy>Fahad Khan</cp:lastModifiedBy>
  <cp:revision>22</cp:revision>
  <dcterms:created xsi:type="dcterms:W3CDTF">2023-02-18T10:26:38Z</dcterms:created>
  <dcterms:modified xsi:type="dcterms:W3CDTF">2023-02-26T12:50:43Z</dcterms:modified>
</cp:coreProperties>
</file>