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bookmarkIdSeed="2">
  <p:sldMasterIdLst>
    <p:sldMasterId id="2147483648" r:id="rId1"/>
  </p:sldMasterIdLst>
  <p:notesMasterIdLst>
    <p:notesMasterId r:id="rId3"/>
  </p:notesMasterIdLst>
  <p:sldIdLst>
    <p:sldId id="256" r:id="rId2"/>
  </p:sldIdLst>
  <p:sldSz cx="7620000" cy="19050000"/>
  <p:notesSz cx="6858000" cy="9144000"/>
  <p:embeddedFontLst>
    <p:embeddedFont>
      <p:font typeface="Calibri" panose="020F0502020204030204" pitchFamily="34" charset="0"/>
      <p:regular r:id="rId4"/>
      <p:bold r:id="rId5"/>
      <p:italic r:id="rId6"/>
      <p:boldItalic r:id="rId7"/>
    </p:embeddedFont>
    <p:embeddedFont>
      <p:font typeface="Montserrat Classic" panose="020B0604020202020204" charset="0"/>
      <p:regular r:id="rId8"/>
    </p:embeddedFont>
    <p:embeddedFont>
      <p:font typeface="Montserrat Classic Bold" panose="020B0604020202020204" charset="0"/>
      <p:regular r:id="rId9"/>
    </p:embeddedFont>
    <p:embeddedFont>
      <p:font typeface="Verdana" panose="020B0604030504040204" pitchFamily="34" charset="0"/>
      <p:regular r:id="rId10"/>
      <p:bold r:id="rId11"/>
      <p:italic r:id="rId12"/>
      <p:boldItalic r:id="rId13"/>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34" d="100"/>
          <a:sy n="34" d="100"/>
        </p:scale>
        <p:origin x="3996" y="11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5.fntdata"/><Relationship Id="rId13" Type="http://schemas.openxmlformats.org/officeDocument/2006/relationships/font" Target="fonts/font10.fntdata"/><Relationship Id="rId3" Type="http://schemas.openxmlformats.org/officeDocument/2006/relationships/notesMaster" Target="notesMasters/notesMaster1.xml"/><Relationship Id="rId7" Type="http://schemas.openxmlformats.org/officeDocument/2006/relationships/font" Target="fonts/font4.fntdata"/><Relationship Id="rId12" Type="http://schemas.openxmlformats.org/officeDocument/2006/relationships/font" Target="fonts/font9.fntdata"/><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font" Target="fonts/font3.fntdata"/><Relationship Id="rId11" Type="http://schemas.openxmlformats.org/officeDocument/2006/relationships/font" Target="fonts/font8.fntdata"/><Relationship Id="rId5" Type="http://schemas.openxmlformats.org/officeDocument/2006/relationships/font" Target="fonts/font2.fntdata"/><Relationship Id="rId15" Type="http://schemas.openxmlformats.org/officeDocument/2006/relationships/viewProps" Target="viewProps.xml"/><Relationship Id="rId10" Type="http://schemas.openxmlformats.org/officeDocument/2006/relationships/font" Target="fonts/font7.fntdata"/><Relationship Id="rId4" Type="http://schemas.openxmlformats.org/officeDocument/2006/relationships/font" Target="fonts/font1.fntdata"/><Relationship Id="rId9" Type="http://schemas.openxmlformats.org/officeDocument/2006/relationships/font" Target="fonts/font6.fntdata"/><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8B8552A-D110-47DB-B991-2FB271BA432B}" type="datetimeFigureOut">
              <a:rPr lang="en-GB" smtClean="0"/>
              <a:t>17/04/2023</a:t>
            </a:fld>
            <a:endParaRPr lang="en-GB"/>
          </a:p>
        </p:txBody>
      </p:sp>
      <p:sp>
        <p:nvSpPr>
          <p:cNvPr id="4" name="Slide Image Placeholder 3"/>
          <p:cNvSpPr>
            <a:spLocks noGrp="1" noRot="1" noChangeAspect="1"/>
          </p:cNvSpPr>
          <p:nvPr>
            <p:ph type="sldImg" idx="2"/>
          </p:nvPr>
        </p:nvSpPr>
        <p:spPr>
          <a:xfrm>
            <a:off x="2811463" y="1143000"/>
            <a:ext cx="1235075"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3CB0CE-04F1-4B53-8B24-A9E778459264}" type="slidenum">
              <a:rPr lang="en-GB" smtClean="0"/>
              <a:t>‹#›</a:t>
            </a:fld>
            <a:endParaRPr lang="en-GB"/>
          </a:p>
        </p:txBody>
      </p:sp>
    </p:spTree>
    <p:extLst>
      <p:ext uri="{BB962C8B-B14F-4D97-AF65-F5344CB8AC3E}">
        <p14:creationId xmlns:p14="http://schemas.microsoft.com/office/powerpoint/2010/main" val="20915247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3CB0CE-04F1-4B53-8B24-A9E778459264}" type="slidenum">
              <a:rPr lang="en-GB" smtClean="0"/>
              <a:t>1</a:t>
            </a:fld>
            <a:endParaRPr lang="en-GB"/>
          </a:p>
        </p:txBody>
      </p:sp>
    </p:spTree>
    <p:extLst>
      <p:ext uri="{BB962C8B-B14F-4D97-AF65-F5344CB8AC3E}">
        <p14:creationId xmlns:p14="http://schemas.microsoft.com/office/powerpoint/2010/main" val="724852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4/17/2023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4/17/2023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4/17/2023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4/17/2023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4/17/2023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4/17/2023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4/17/2023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4/17/2023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4/17/2023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image" Target="../media/image1.png"/><Relationship Id="rId7" Type="http://schemas.openxmlformats.org/officeDocument/2006/relationships/image" Target="../media/image5.png"/><Relationship Id="rId12" Type="http://schemas.openxmlformats.org/officeDocument/2006/relationships/image" Target="../media/image10.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svg"/><Relationship Id="rId11" Type="http://schemas.openxmlformats.org/officeDocument/2006/relationships/image" Target="../media/image9.png"/><Relationship Id="rId5" Type="http://schemas.openxmlformats.org/officeDocument/2006/relationships/image" Target="../media/image3.png"/><Relationship Id="rId10" Type="http://schemas.openxmlformats.org/officeDocument/2006/relationships/image" Target="../media/image8.svg"/><Relationship Id="rId4" Type="http://schemas.openxmlformats.org/officeDocument/2006/relationships/image" Target="../media/image2.svg"/><Relationship Id="rId9" Type="http://schemas.openxmlformats.org/officeDocument/2006/relationships/image" Target="../media/image7.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3">
            <a:lumMod val="60000"/>
            <a:lumOff val="40000"/>
          </a:schemeClr>
        </a:solidFill>
        <a:effectLst/>
      </p:bgPr>
    </p:bg>
    <p:spTree>
      <p:nvGrpSpPr>
        <p:cNvPr id="1" name=""/>
        <p:cNvGrpSpPr/>
        <p:nvPr/>
      </p:nvGrpSpPr>
      <p:grpSpPr>
        <a:xfrm>
          <a:off x="0" y="0"/>
          <a:ext cx="0" cy="0"/>
          <a:chOff x="0" y="0"/>
          <a:chExt cx="0" cy="0"/>
        </a:xfrm>
      </p:grpSpPr>
      <p:grpSp>
        <p:nvGrpSpPr>
          <p:cNvPr id="2" name="Group 2"/>
          <p:cNvGrpSpPr/>
          <p:nvPr/>
        </p:nvGrpSpPr>
        <p:grpSpPr>
          <a:xfrm>
            <a:off x="93928" y="222582"/>
            <a:ext cx="7648843" cy="16646136"/>
            <a:chOff x="79093" y="213382"/>
            <a:chExt cx="10198458" cy="22194849"/>
          </a:xfrm>
        </p:grpSpPr>
        <p:pic>
          <p:nvPicPr>
            <p:cNvPr id="3" name="Picture 3"/>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a:off x="6864407" y="3567945"/>
              <a:ext cx="2028056" cy="1797012"/>
            </a:xfrm>
            <a:prstGeom prst="rect">
              <a:avLst/>
            </a:prstGeom>
          </p:spPr>
        </p:pic>
        <p:pic>
          <p:nvPicPr>
            <p:cNvPr id="4" name="Picture 4"/>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p:blipFill>
          <p:spPr>
            <a:xfrm>
              <a:off x="3075908" y="6292385"/>
              <a:ext cx="1408100" cy="1195099"/>
            </a:xfrm>
            <a:prstGeom prst="rect">
              <a:avLst/>
            </a:prstGeom>
          </p:spPr>
        </p:pic>
        <p:pic>
          <p:nvPicPr>
            <p:cNvPr id="5" name="Picture 5"/>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p:blipFill>
          <p:spPr>
            <a:xfrm>
              <a:off x="3707352" y="14192429"/>
              <a:ext cx="981943" cy="1141595"/>
            </a:xfrm>
            <a:prstGeom prst="rect">
              <a:avLst/>
            </a:prstGeom>
          </p:spPr>
        </p:pic>
        <p:pic>
          <p:nvPicPr>
            <p:cNvPr id="7" name="Picture 7"/>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a:fillRect/>
            </a:stretch>
          </p:blipFill>
          <p:spPr>
            <a:xfrm>
              <a:off x="7401192" y="9898313"/>
              <a:ext cx="2264175" cy="1435040"/>
            </a:xfrm>
            <a:prstGeom prst="rect">
              <a:avLst/>
            </a:prstGeom>
            <a:effectLst>
              <a:outerShdw blurRad="50800" dist="50800" dir="5400000" algn="ctr" rotWithShape="0">
                <a:schemeClr val="tx1"/>
              </a:outerShdw>
            </a:effectLst>
          </p:spPr>
        </p:pic>
        <p:sp>
          <p:nvSpPr>
            <p:cNvPr id="9" name="AutoShape 9"/>
            <p:cNvSpPr/>
            <p:nvPr/>
          </p:nvSpPr>
          <p:spPr>
            <a:xfrm rot="-5400000">
              <a:off x="4222474" y="8460137"/>
              <a:ext cx="1722929" cy="0"/>
            </a:xfrm>
            <a:prstGeom prst="line">
              <a:avLst/>
            </a:prstGeom>
            <a:ln w="63500" cap="rnd">
              <a:solidFill>
                <a:schemeClr val="tx1"/>
              </a:solidFill>
              <a:prstDash val="solid"/>
              <a:headEnd type="none" w="sm" len="sm"/>
              <a:tailEnd type="none" w="sm" len="sm"/>
            </a:ln>
          </p:spPr>
        </p:sp>
        <p:sp>
          <p:nvSpPr>
            <p:cNvPr id="10" name="AutoShape 10"/>
            <p:cNvSpPr/>
            <p:nvPr/>
          </p:nvSpPr>
          <p:spPr>
            <a:xfrm rot="-5400000">
              <a:off x="4127815" y="14628444"/>
              <a:ext cx="1857500" cy="0"/>
            </a:xfrm>
            <a:prstGeom prst="line">
              <a:avLst/>
            </a:prstGeom>
            <a:ln w="63500" cap="rnd">
              <a:solidFill>
                <a:schemeClr val="tx1"/>
              </a:solidFill>
              <a:prstDash val="solid"/>
              <a:headEnd type="none" w="sm" len="sm"/>
              <a:tailEnd type="none" w="sm" len="sm"/>
            </a:ln>
          </p:spPr>
        </p:sp>
        <p:sp>
          <p:nvSpPr>
            <p:cNvPr id="11" name="AutoShape 11"/>
            <p:cNvSpPr/>
            <p:nvPr/>
          </p:nvSpPr>
          <p:spPr>
            <a:xfrm rot="-5400000">
              <a:off x="4217391" y="5645310"/>
              <a:ext cx="1736420" cy="0"/>
            </a:xfrm>
            <a:prstGeom prst="line">
              <a:avLst/>
            </a:prstGeom>
            <a:ln w="63500" cap="rnd">
              <a:solidFill>
                <a:schemeClr val="tx1"/>
              </a:solidFill>
              <a:prstDash val="solid"/>
              <a:headEnd type="none" w="sm" len="sm"/>
              <a:tailEnd type="none" w="sm" len="sm"/>
            </a:ln>
          </p:spPr>
        </p:sp>
        <p:sp>
          <p:nvSpPr>
            <p:cNvPr id="12" name="AutoShape 12"/>
            <p:cNvSpPr/>
            <p:nvPr/>
          </p:nvSpPr>
          <p:spPr>
            <a:xfrm rot="-5400000">
              <a:off x="4038016" y="11564644"/>
              <a:ext cx="2037097" cy="0"/>
            </a:xfrm>
            <a:prstGeom prst="line">
              <a:avLst/>
            </a:prstGeom>
            <a:ln w="63500" cap="rnd">
              <a:solidFill>
                <a:schemeClr val="tx1"/>
              </a:solidFill>
              <a:prstDash val="solid"/>
              <a:headEnd type="none" w="sm" len="sm"/>
              <a:tailEnd type="none" w="sm" len="sm"/>
            </a:ln>
          </p:spPr>
        </p:sp>
        <p:sp>
          <p:nvSpPr>
            <p:cNvPr id="13" name="AutoShape 13"/>
            <p:cNvSpPr/>
            <p:nvPr/>
          </p:nvSpPr>
          <p:spPr>
            <a:xfrm rot="10800000">
              <a:off x="193313" y="3650975"/>
              <a:ext cx="3744771" cy="0"/>
            </a:xfrm>
            <a:prstGeom prst="line">
              <a:avLst/>
            </a:prstGeom>
            <a:ln w="63500" cap="rnd">
              <a:solidFill>
                <a:schemeClr val="tx1"/>
              </a:solidFill>
              <a:prstDash val="sysDot"/>
              <a:headEnd type="none" w="sm" len="sm"/>
              <a:tailEnd type="none" w="sm" len="sm"/>
            </a:ln>
          </p:spPr>
        </p:sp>
        <p:sp>
          <p:nvSpPr>
            <p:cNvPr id="14" name="AutoShape 14"/>
            <p:cNvSpPr/>
            <p:nvPr/>
          </p:nvSpPr>
          <p:spPr>
            <a:xfrm rot="10800000">
              <a:off x="284093" y="8146206"/>
              <a:ext cx="3744771" cy="0"/>
            </a:xfrm>
            <a:prstGeom prst="line">
              <a:avLst/>
            </a:prstGeom>
            <a:ln w="63500" cap="rnd">
              <a:solidFill>
                <a:schemeClr val="tx1"/>
              </a:solidFill>
              <a:prstDash val="sysDot"/>
              <a:headEnd type="none" w="sm" len="sm"/>
              <a:tailEnd type="none" w="sm" len="sm"/>
            </a:ln>
          </p:spPr>
        </p:sp>
        <p:sp>
          <p:nvSpPr>
            <p:cNvPr id="16" name="AutoShape 16"/>
            <p:cNvSpPr/>
            <p:nvPr/>
          </p:nvSpPr>
          <p:spPr>
            <a:xfrm rot="10800000">
              <a:off x="5686083" y="6402976"/>
              <a:ext cx="3744771" cy="0"/>
            </a:xfrm>
            <a:prstGeom prst="line">
              <a:avLst/>
            </a:prstGeom>
            <a:ln w="63500" cap="rnd">
              <a:solidFill>
                <a:schemeClr val="tx1"/>
              </a:solidFill>
              <a:prstDash val="sysDot"/>
              <a:headEnd type="none" w="sm" len="sm"/>
              <a:tailEnd type="none" w="sm" len="sm"/>
            </a:ln>
          </p:spPr>
        </p:sp>
        <p:sp>
          <p:nvSpPr>
            <p:cNvPr id="17" name="AutoShape 17"/>
            <p:cNvSpPr/>
            <p:nvPr/>
          </p:nvSpPr>
          <p:spPr>
            <a:xfrm rot="10800000">
              <a:off x="5528808" y="12938147"/>
              <a:ext cx="3744771" cy="0"/>
            </a:xfrm>
            <a:prstGeom prst="line">
              <a:avLst/>
            </a:prstGeom>
            <a:ln w="63500" cap="rnd">
              <a:solidFill>
                <a:schemeClr val="tx1"/>
              </a:solidFill>
              <a:prstDash val="sysDot"/>
              <a:headEnd type="none" w="sm" len="sm"/>
              <a:tailEnd type="none" w="sm" len="sm"/>
            </a:ln>
          </p:spPr>
          <p:txBody>
            <a:bodyPr/>
            <a:lstStyle/>
            <a:p>
              <a:endParaRPr lang="en-GB" dirty="0"/>
            </a:p>
          </p:txBody>
        </p:sp>
        <p:sp>
          <p:nvSpPr>
            <p:cNvPr id="18" name="AutoShape 18"/>
            <p:cNvSpPr/>
            <p:nvPr/>
          </p:nvSpPr>
          <p:spPr>
            <a:xfrm rot="-5400000">
              <a:off x="4255325" y="17625311"/>
              <a:ext cx="1656594" cy="0"/>
            </a:xfrm>
            <a:prstGeom prst="line">
              <a:avLst/>
            </a:prstGeom>
            <a:ln w="63500" cap="rnd">
              <a:solidFill>
                <a:schemeClr val="tx1"/>
              </a:solidFill>
              <a:prstDash val="solid"/>
              <a:headEnd type="none" w="sm" len="sm"/>
              <a:tailEnd type="none" w="sm" len="sm"/>
            </a:ln>
          </p:spPr>
        </p:sp>
        <p:sp>
          <p:nvSpPr>
            <p:cNvPr id="19" name="AutoShape 19"/>
            <p:cNvSpPr/>
            <p:nvPr/>
          </p:nvSpPr>
          <p:spPr>
            <a:xfrm rot="-5400000">
              <a:off x="4259708" y="20477351"/>
              <a:ext cx="1656594" cy="0"/>
            </a:xfrm>
            <a:prstGeom prst="line">
              <a:avLst/>
            </a:prstGeom>
            <a:ln w="63500" cap="rnd">
              <a:solidFill>
                <a:schemeClr val="tx1"/>
              </a:solidFill>
              <a:prstDash val="solid"/>
              <a:headEnd type="none" w="sm" len="sm"/>
              <a:tailEnd type="none" w="sm" len="sm"/>
            </a:ln>
          </p:spPr>
        </p:sp>
        <p:sp>
          <p:nvSpPr>
            <p:cNvPr id="20" name="AutoShape 20"/>
            <p:cNvSpPr/>
            <p:nvPr/>
          </p:nvSpPr>
          <p:spPr>
            <a:xfrm rot="10800000">
              <a:off x="5704052" y="18867949"/>
              <a:ext cx="3744771" cy="0"/>
            </a:xfrm>
            <a:prstGeom prst="line">
              <a:avLst/>
            </a:prstGeom>
            <a:ln w="63500" cap="rnd">
              <a:solidFill>
                <a:schemeClr val="tx1"/>
              </a:solidFill>
              <a:prstDash val="sysDot"/>
              <a:headEnd type="none" w="sm" len="sm"/>
              <a:tailEnd type="none" w="sm" len="sm"/>
            </a:ln>
          </p:spPr>
        </p:sp>
        <p:pic>
          <p:nvPicPr>
            <p:cNvPr id="23" name="Picture 23"/>
            <p:cNvPicPr>
              <a:picLocks noChangeAspect="1"/>
            </p:cNvPicPr>
            <p:nvPr/>
          </p:nvPicPr>
          <p:blipFill>
            <a:blip r:embed="rId11"/>
            <a:srcRect/>
            <a:stretch>
              <a:fillRect/>
            </a:stretch>
          </p:blipFill>
          <p:spPr>
            <a:xfrm>
              <a:off x="2808675" y="213382"/>
              <a:ext cx="1969717" cy="1831373"/>
            </a:xfrm>
            <a:prstGeom prst="rect">
              <a:avLst/>
            </a:prstGeom>
          </p:spPr>
        </p:pic>
        <p:sp>
          <p:nvSpPr>
            <p:cNvPr id="25" name="TextBox 25"/>
            <p:cNvSpPr txBox="1"/>
            <p:nvPr/>
          </p:nvSpPr>
          <p:spPr>
            <a:xfrm>
              <a:off x="1240528" y="1908176"/>
              <a:ext cx="7714522" cy="957271"/>
            </a:xfrm>
            <a:prstGeom prst="rect">
              <a:avLst/>
            </a:prstGeom>
          </p:spPr>
          <p:txBody>
            <a:bodyPr lIns="0" tIns="0" rIns="0" bIns="0" rtlCol="0" anchor="t">
              <a:spAutoFit/>
            </a:bodyPr>
            <a:lstStyle/>
            <a:p>
              <a:pPr algn="ctr">
                <a:lnSpc>
                  <a:spcPts val="6303"/>
                </a:lnSpc>
              </a:pPr>
              <a:r>
                <a:rPr lang="en-US" sz="4502" dirty="0">
                  <a:latin typeface="Montserrat Classic Bold"/>
                </a:rPr>
                <a:t>7 Minute Briefing</a:t>
              </a:r>
            </a:p>
          </p:txBody>
        </p:sp>
        <p:sp>
          <p:nvSpPr>
            <p:cNvPr id="26" name="TextBox 26"/>
            <p:cNvSpPr txBox="1"/>
            <p:nvPr/>
          </p:nvSpPr>
          <p:spPr>
            <a:xfrm>
              <a:off x="208489" y="3091223"/>
              <a:ext cx="2983406" cy="476712"/>
            </a:xfrm>
            <a:prstGeom prst="rect">
              <a:avLst/>
            </a:prstGeom>
          </p:spPr>
          <p:txBody>
            <a:bodyPr lIns="0" tIns="0" rIns="0" bIns="0" rtlCol="0" anchor="t">
              <a:spAutoFit/>
            </a:bodyPr>
            <a:lstStyle/>
            <a:p>
              <a:pPr>
                <a:lnSpc>
                  <a:spcPts val="3151"/>
                </a:lnSpc>
              </a:pPr>
              <a:r>
                <a:rPr lang="en-US" sz="2000" dirty="0">
                  <a:latin typeface="Montserrat Classic Bold"/>
                </a:rPr>
                <a:t>Background</a:t>
              </a:r>
            </a:p>
          </p:txBody>
        </p:sp>
        <p:sp>
          <p:nvSpPr>
            <p:cNvPr id="27" name="TextBox 27"/>
            <p:cNvSpPr txBox="1"/>
            <p:nvPr/>
          </p:nvSpPr>
          <p:spPr>
            <a:xfrm>
              <a:off x="5573149" y="5720070"/>
              <a:ext cx="3130623" cy="476712"/>
            </a:xfrm>
            <a:prstGeom prst="rect">
              <a:avLst/>
            </a:prstGeom>
          </p:spPr>
          <p:txBody>
            <a:bodyPr lIns="0" tIns="0" rIns="0" bIns="0" rtlCol="0" anchor="t">
              <a:spAutoFit/>
            </a:bodyPr>
            <a:lstStyle/>
            <a:p>
              <a:pPr>
                <a:lnSpc>
                  <a:spcPts val="3151"/>
                </a:lnSpc>
              </a:pPr>
              <a:r>
                <a:rPr lang="en-US" sz="2000" dirty="0">
                  <a:latin typeface="Montserrat Classic Bold"/>
                </a:rPr>
                <a:t>Context</a:t>
              </a:r>
            </a:p>
          </p:txBody>
        </p:sp>
        <p:sp>
          <p:nvSpPr>
            <p:cNvPr id="28" name="TextBox 28"/>
            <p:cNvSpPr txBox="1"/>
            <p:nvPr/>
          </p:nvSpPr>
          <p:spPr>
            <a:xfrm>
              <a:off x="4218454" y="9946987"/>
              <a:ext cx="1655390" cy="440267"/>
            </a:xfrm>
            <a:prstGeom prst="rect">
              <a:avLst/>
            </a:prstGeom>
          </p:spPr>
          <p:txBody>
            <a:bodyPr lIns="0" tIns="0" rIns="0" bIns="0" rtlCol="0" anchor="t">
              <a:spAutoFit/>
            </a:bodyPr>
            <a:lstStyle/>
            <a:p>
              <a:pPr algn="ctr">
                <a:lnSpc>
                  <a:spcPts val="2799"/>
                </a:lnSpc>
              </a:pPr>
              <a:r>
                <a:rPr lang="en-US" sz="1999" dirty="0">
                  <a:latin typeface="Montserrat Classic Bold"/>
                </a:rPr>
                <a:t>03</a:t>
              </a:r>
            </a:p>
          </p:txBody>
        </p:sp>
        <p:sp>
          <p:nvSpPr>
            <p:cNvPr id="29" name="TextBox 29"/>
            <p:cNvSpPr txBox="1"/>
            <p:nvPr/>
          </p:nvSpPr>
          <p:spPr>
            <a:xfrm>
              <a:off x="238652" y="7501605"/>
              <a:ext cx="4567676" cy="476712"/>
            </a:xfrm>
            <a:prstGeom prst="rect">
              <a:avLst/>
            </a:prstGeom>
          </p:spPr>
          <p:txBody>
            <a:bodyPr wrap="square" lIns="0" tIns="0" rIns="0" bIns="0" rtlCol="0" anchor="t">
              <a:spAutoFit/>
            </a:bodyPr>
            <a:lstStyle/>
            <a:p>
              <a:pPr>
                <a:lnSpc>
                  <a:spcPts val="3151"/>
                </a:lnSpc>
              </a:pPr>
              <a:r>
                <a:rPr lang="en-US" sz="2000" dirty="0">
                  <a:latin typeface="Montserrat Classic Bold"/>
                </a:rPr>
                <a:t>Identified Themes</a:t>
              </a:r>
            </a:p>
          </p:txBody>
        </p:sp>
        <p:sp>
          <p:nvSpPr>
            <p:cNvPr id="30" name="TextBox 30"/>
            <p:cNvSpPr txBox="1"/>
            <p:nvPr/>
          </p:nvSpPr>
          <p:spPr>
            <a:xfrm>
              <a:off x="4080543" y="4354375"/>
              <a:ext cx="2035479" cy="440267"/>
            </a:xfrm>
            <a:prstGeom prst="rect">
              <a:avLst/>
            </a:prstGeom>
          </p:spPr>
          <p:txBody>
            <a:bodyPr lIns="0" tIns="0" rIns="0" bIns="0" rtlCol="0" anchor="t">
              <a:spAutoFit/>
            </a:bodyPr>
            <a:lstStyle/>
            <a:p>
              <a:pPr algn="ctr">
                <a:lnSpc>
                  <a:spcPts val="2799"/>
                </a:lnSpc>
              </a:pPr>
              <a:r>
                <a:rPr lang="en-US" sz="1999" dirty="0">
                  <a:latin typeface="Montserrat Classic Bold"/>
                </a:rPr>
                <a:t>01</a:t>
              </a:r>
            </a:p>
          </p:txBody>
        </p:sp>
        <p:sp>
          <p:nvSpPr>
            <p:cNvPr id="31" name="TextBox 31"/>
            <p:cNvSpPr txBox="1"/>
            <p:nvPr/>
          </p:nvSpPr>
          <p:spPr>
            <a:xfrm>
              <a:off x="3983422" y="7078350"/>
              <a:ext cx="2229722" cy="440267"/>
            </a:xfrm>
            <a:prstGeom prst="rect">
              <a:avLst/>
            </a:prstGeom>
          </p:spPr>
          <p:txBody>
            <a:bodyPr lIns="0" tIns="0" rIns="0" bIns="0" rtlCol="0" anchor="t">
              <a:spAutoFit/>
            </a:bodyPr>
            <a:lstStyle/>
            <a:p>
              <a:pPr algn="ctr">
                <a:lnSpc>
                  <a:spcPts val="2799"/>
                </a:lnSpc>
              </a:pPr>
              <a:r>
                <a:rPr lang="en-US" sz="1999" dirty="0">
                  <a:latin typeface="Montserrat Classic Bold"/>
                </a:rPr>
                <a:t>02</a:t>
              </a:r>
            </a:p>
          </p:txBody>
        </p:sp>
        <p:sp>
          <p:nvSpPr>
            <p:cNvPr id="32" name="TextBox 32"/>
            <p:cNvSpPr txBox="1"/>
            <p:nvPr/>
          </p:nvSpPr>
          <p:spPr>
            <a:xfrm>
              <a:off x="4028864" y="13259327"/>
              <a:ext cx="2001784" cy="423667"/>
            </a:xfrm>
            <a:prstGeom prst="rect">
              <a:avLst/>
            </a:prstGeom>
          </p:spPr>
          <p:txBody>
            <a:bodyPr wrap="square" lIns="0" tIns="0" rIns="0" bIns="0" rtlCol="0" anchor="t">
              <a:spAutoFit/>
            </a:bodyPr>
            <a:lstStyle/>
            <a:p>
              <a:pPr algn="ctr">
                <a:lnSpc>
                  <a:spcPts val="2799"/>
                </a:lnSpc>
              </a:pPr>
              <a:r>
                <a:rPr lang="en-US" sz="1999" dirty="0">
                  <a:latin typeface="Montserrat Classic Bold"/>
                </a:rPr>
                <a:t>04</a:t>
              </a:r>
            </a:p>
          </p:txBody>
        </p:sp>
        <p:sp>
          <p:nvSpPr>
            <p:cNvPr id="33" name="TextBox 33"/>
            <p:cNvSpPr txBox="1"/>
            <p:nvPr/>
          </p:nvSpPr>
          <p:spPr>
            <a:xfrm>
              <a:off x="4059831" y="16275682"/>
              <a:ext cx="1814013" cy="425416"/>
            </a:xfrm>
            <a:prstGeom prst="rect">
              <a:avLst/>
            </a:prstGeom>
          </p:spPr>
          <p:txBody>
            <a:bodyPr wrap="square" lIns="0" tIns="0" rIns="0" bIns="0" rtlCol="0" anchor="t">
              <a:spAutoFit/>
            </a:bodyPr>
            <a:lstStyle/>
            <a:p>
              <a:pPr algn="ctr">
                <a:lnSpc>
                  <a:spcPts val="2799"/>
                </a:lnSpc>
              </a:pPr>
              <a:r>
                <a:rPr lang="en-US" sz="1999" dirty="0">
                  <a:latin typeface="Montserrat Classic Bold"/>
                </a:rPr>
                <a:t>05</a:t>
              </a:r>
            </a:p>
          </p:txBody>
        </p:sp>
        <p:sp>
          <p:nvSpPr>
            <p:cNvPr id="34" name="TextBox 34"/>
            <p:cNvSpPr txBox="1"/>
            <p:nvPr/>
          </p:nvSpPr>
          <p:spPr>
            <a:xfrm>
              <a:off x="79093" y="15155271"/>
              <a:ext cx="4614841" cy="1032164"/>
            </a:xfrm>
            <a:prstGeom prst="rect">
              <a:avLst/>
            </a:prstGeom>
          </p:spPr>
          <p:txBody>
            <a:bodyPr wrap="square" lIns="0" tIns="0" rIns="0" bIns="0" rtlCol="0" anchor="t">
              <a:spAutoFit/>
            </a:bodyPr>
            <a:lstStyle/>
            <a:p>
              <a:pPr>
                <a:lnSpc>
                  <a:spcPts val="3151"/>
                </a:lnSpc>
              </a:pPr>
              <a:r>
                <a:rPr lang="en-US" sz="2000" dirty="0">
                  <a:latin typeface="Montserrat Classic Bold"/>
                </a:rPr>
                <a:t>Identified Themes</a:t>
              </a:r>
            </a:p>
            <a:p>
              <a:pPr>
                <a:lnSpc>
                  <a:spcPts val="3151"/>
                </a:lnSpc>
              </a:pPr>
              <a:endParaRPr lang="en-US" sz="2251" dirty="0">
                <a:solidFill>
                  <a:srgbClr val="EBA5E1"/>
                </a:solidFill>
                <a:latin typeface="Montserrat Classic Bold"/>
              </a:endParaRPr>
            </a:p>
          </p:txBody>
        </p:sp>
        <p:sp>
          <p:nvSpPr>
            <p:cNvPr id="35" name="TextBox 35"/>
            <p:cNvSpPr txBox="1"/>
            <p:nvPr/>
          </p:nvSpPr>
          <p:spPr>
            <a:xfrm>
              <a:off x="5496856" y="12226637"/>
              <a:ext cx="4586330" cy="476712"/>
            </a:xfrm>
            <a:prstGeom prst="rect">
              <a:avLst/>
            </a:prstGeom>
          </p:spPr>
          <p:txBody>
            <a:bodyPr wrap="square" lIns="0" tIns="0" rIns="0" bIns="0" rtlCol="0" anchor="t">
              <a:spAutoFit/>
            </a:bodyPr>
            <a:lstStyle/>
            <a:p>
              <a:pPr>
                <a:lnSpc>
                  <a:spcPts val="3151"/>
                </a:lnSpc>
              </a:pPr>
              <a:r>
                <a:rPr lang="en-US" sz="2000" dirty="0">
                  <a:latin typeface="Montserrat Classic Bold"/>
                </a:rPr>
                <a:t>Identified Themes</a:t>
              </a:r>
            </a:p>
          </p:txBody>
        </p:sp>
        <p:sp>
          <p:nvSpPr>
            <p:cNvPr id="36" name="TextBox 36"/>
            <p:cNvSpPr txBox="1"/>
            <p:nvPr/>
          </p:nvSpPr>
          <p:spPr>
            <a:xfrm>
              <a:off x="4166025" y="4000015"/>
              <a:ext cx="1863529" cy="364631"/>
            </a:xfrm>
            <a:prstGeom prst="rect">
              <a:avLst/>
            </a:prstGeom>
          </p:spPr>
          <p:txBody>
            <a:bodyPr lIns="0" tIns="0" rIns="0" bIns="0" rtlCol="0" anchor="t">
              <a:spAutoFit/>
            </a:bodyPr>
            <a:lstStyle/>
            <a:p>
              <a:pPr algn="ctr">
                <a:lnSpc>
                  <a:spcPts val="2401"/>
                </a:lnSpc>
              </a:pPr>
              <a:r>
                <a:rPr lang="en-US" sz="1715" dirty="0">
                  <a:latin typeface="Montserrat Classic Bold"/>
                </a:rPr>
                <a:t>STEP</a:t>
              </a:r>
            </a:p>
          </p:txBody>
        </p:sp>
        <p:sp>
          <p:nvSpPr>
            <p:cNvPr id="37" name="TextBox 37"/>
            <p:cNvSpPr txBox="1"/>
            <p:nvPr/>
          </p:nvSpPr>
          <p:spPr>
            <a:xfrm>
              <a:off x="4014834" y="6669857"/>
              <a:ext cx="2178096" cy="364631"/>
            </a:xfrm>
            <a:prstGeom prst="rect">
              <a:avLst/>
            </a:prstGeom>
          </p:spPr>
          <p:txBody>
            <a:bodyPr lIns="0" tIns="0" rIns="0" bIns="0" rtlCol="0" anchor="t">
              <a:spAutoFit/>
            </a:bodyPr>
            <a:lstStyle/>
            <a:p>
              <a:pPr algn="ctr">
                <a:lnSpc>
                  <a:spcPts val="2401"/>
                </a:lnSpc>
              </a:pPr>
              <a:r>
                <a:rPr lang="en-US" sz="1715" dirty="0">
                  <a:latin typeface="Montserrat Classic Bold"/>
                </a:rPr>
                <a:t>STEP</a:t>
              </a:r>
            </a:p>
          </p:txBody>
        </p:sp>
        <p:sp>
          <p:nvSpPr>
            <p:cNvPr id="38" name="TextBox 38"/>
            <p:cNvSpPr txBox="1"/>
            <p:nvPr/>
          </p:nvSpPr>
          <p:spPr>
            <a:xfrm>
              <a:off x="3865198" y="9685993"/>
              <a:ext cx="2377305" cy="364631"/>
            </a:xfrm>
            <a:prstGeom prst="rect">
              <a:avLst/>
            </a:prstGeom>
          </p:spPr>
          <p:txBody>
            <a:bodyPr lIns="0" tIns="0" rIns="0" bIns="0" rtlCol="0" anchor="t">
              <a:spAutoFit/>
            </a:bodyPr>
            <a:lstStyle/>
            <a:p>
              <a:pPr algn="ctr">
                <a:lnSpc>
                  <a:spcPts val="2401"/>
                </a:lnSpc>
              </a:pPr>
              <a:r>
                <a:rPr lang="en-US" sz="1715" dirty="0">
                  <a:latin typeface="Montserrat Classic Bold"/>
                </a:rPr>
                <a:t>STEP</a:t>
              </a:r>
            </a:p>
          </p:txBody>
        </p:sp>
        <p:sp>
          <p:nvSpPr>
            <p:cNvPr id="39" name="TextBox 39"/>
            <p:cNvSpPr txBox="1"/>
            <p:nvPr/>
          </p:nvSpPr>
          <p:spPr>
            <a:xfrm>
              <a:off x="4262145" y="12938146"/>
              <a:ext cx="1509415" cy="364631"/>
            </a:xfrm>
            <a:prstGeom prst="rect">
              <a:avLst/>
            </a:prstGeom>
          </p:spPr>
          <p:txBody>
            <a:bodyPr wrap="square" lIns="0" tIns="0" rIns="0" bIns="0" rtlCol="0" anchor="t">
              <a:spAutoFit/>
            </a:bodyPr>
            <a:lstStyle/>
            <a:p>
              <a:pPr algn="ctr">
                <a:lnSpc>
                  <a:spcPts val="2401"/>
                </a:lnSpc>
              </a:pPr>
              <a:r>
                <a:rPr lang="en-US" sz="1715" dirty="0">
                  <a:latin typeface="Montserrat Classic Bold"/>
                </a:rPr>
                <a:t>STEP</a:t>
              </a:r>
            </a:p>
          </p:txBody>
        </p:sp>
        <p:sp>
          <p:nvSpPr>
            <p:cNvPr id="40" name="TextBox 40"/>
            <p:cNvSpPr txBox="1"/>
            <p:nvPr/>
          </p:nvSpPr>
          <p:spPr>
            <a:xfrm>
              <a:off x="3912200" y="15862929"/>
              <a:ext cx="2167728" cy="364631"/>
            </a:xfrm>
            <a:prstGeom prst="rect">
              <a:avLst/>
            </a:prstGeom>
          </p:spPr>
          <p:txBody>
            <a:bodyPr wrap="square" lIns="0" tIns="0" rIns="0" bIns="0" rtlCol="0" anchor="t">
              <a:spAutoFit/>
            </a:bodyPr>
            <a:lstStyle/>
            <a:p>
              <a:pPr algn="ctr">
                <a:lnSpc>
                  <a:spcPts val="2401"/>
                </a:lnSpc>
              </a:pPr>
              <a:r>
                <a:rPr lang="en-US" sz="1715" dirty="0">
                  <a:latin typeface="Montserrat Classic Bold"/>
                </a:rPr>
                <a:t>STEP</a:t>
              </a:r>
            </a:p>
          </p:txBody>
        </p:sp>
        <p:sp>
          <p:nvSpPr>
            <p:cNvPr id="41" name="TextBox 41"/>
            <p:cNvSpPr txBox="1"/>
            <p:nvPr/>
          </p:nvSpPr>
          <p:spPr>
            <a:xfrm>
              <a:off x="3135561" y="2930621"/>
              <a:ext cx="4504319" cy="273495"/>
            </a:xfrm>
            <a:prstGeom prst="rect">
              <a:avLst/>
            </a:prstGeom>
          </p:spPr>
          <p:txBody>
            <a:bodyPr wrap="square" lIns="0" tIns="0" rIns="0" bIns="0" rtlCol="0" anchor="t">
              <a:spAutoFit/>
            </a:bodyPr>
            <a:lstStyle/>
            <a:p>
              <a:pPr>
                <a:lnSpc>
                  <a:spcPts val="1800"/>
                </a:lnSpc>
              </a:pPr>
              <a:r>
                <a:rPr lang="en-US" sz="1286" b="1" dirty="0">
                  <a:latin typeface="Montserrat Classic"/>
                </a:rPr>
                <a:t>Multi Agency Professional Forum (MAPF)</a:t>
              </a:r>
            </a:p>
          </p:txBody>
        </p:sp>
        <p:sp>
          <p:nvSpPr>
            <p:cNvPr id="42" name="TextBox 42"/>
            <p:cNvSpPr txBox="1"/>
            <p:nvPr/>
          </p:nvSpPr>
          <p:spPr>
            <a:xfrm>
              <a:off x="4064212" y="19075338"/>
              <a:ext cx="1990625" cy="440267"/>
            </a:xfrm>
            <a:prstGeom prst="rect">
              <a:avLst/>
            </a:prstGeom>
          </p:spPr>
          <p:txBody>
            <a:bodyPr lIns="0" tIns="0" rIns="0" bIns="0" rtlCol="0" anchor="t">
              <a:spAutoFit/>
            </a:bodyPr>
            <a:lstStyle/>
            <a:p>
              <a:pPr algn="ctr">
                <a:lnSpc>
                  <a:spcPts val="2799"/>
                </a:lnSpc>
              </a:pPr>
              <a:r>
                <a:rPr lang="en-US" sz="1999" dirty="0">
                  <a:latin typeface="Montserrat Classic Bold"/>
                </a:rPr>
                <a:t>06</a:t>
              </a:r>
            </a:p>
          </p:txBody>
        </p:sp>
        <p:sp>
          <p:nvSpPr>
            <p:cNvPr id="43" name="TextBox 43"/>
            <p:cNvSpPr txBox="1"/>
            <p:nvPr/>
          </p:nvSpPr>
          <p:spPr>
            <a:xfrm>
              <a:off x="3916582" y="18720385"/>
              <a:ext cx="2410301" cy="364631"/>
            </a:xfrm>
            <a:prstGeom prst="rect">
              <a:avLst/>
            </a:prstGeom>
          </p:spPr>
          <p:txBody>
            <a:bodyPr lIns="0" tIns="0" rIns="0" bIns="0" rtlCol="0" anchor="t">
              <a:spAutoFit/>
            </a:bodyPr>
            <a:lstStyle/>
            <a:p>
              <a:pPr algn="ctr">
                <a:lnSpc>
                  <a:spcPts val="2401"/>
                </a:lnSpc>
              </a:pPr>
              <a:r>
                <a:rPr lang="en-US" sz="1715" dirty="0">
                  <a:latin typeface="Montserrat Classic Bold"/>
                </a:rPr>
                <a:t>STEP</a:t>
              </a:r>
            </a:p>
          </p:txBody>
        </p:sp>
        <p:sp>
          <p:nvSpPr>
            <p:cNvPr id="44" name="TextBox 44"/>
            <p:cNvSpPr txBox="1"/>
            <p:nvPr/>
          </p:nvSpPr>
          <p:spPr>
            <a:xfrm>
              <a:off x="4064212" y="21933652"/>
              <a:ext cx="1990625" cy="440267"/>
            </a:xfrm>
            <a:prstGeom prst="rect">
              <a:avLst/>
            </a:prstGeom>
          </p:spPr>
          <p:txBody>
            <a:bodyPr lIns="0" tIns="0" rIns="0" bIns="0" rtlCol="0" anchor="t">
              <a:spAutoFit/>
            </a:bodyPr>
            <a:lstStyle/>
            <a:p>
              <a:pPr algn="ctr">
                <a:lnSpc>
                  <a:spcPts val="2799"/>
                </a:lnSpc>
              </a:pPr>
              <a:r>
                <a:rPr lang="en-US" sz="1999" dirty="0">
                  <a:latin typeface="Montserrat Classic Bold"/>
                </a:rPr>
                <a:t>07</a:t>
              </a:r>
            </a:p>
          </p:txBody>
        </p:sp>
        <p:sp>
          <p:nvSpPr>
            <p:cNvPr id="45" name="TextBox 45"/>
            <p:cNvSpPr txBox="1"/>
            <p:nvPr/>
          </p:nvSpPr>
          <p:spPr>
            <a:xfrm>
              <a:off x="3916582" y="21578700"/>
              <a:ext cx="2410301" cy="364631"/>
            </a:xfrm>
            <a:prstGeom prst="rect">
              <a:avLst/>
            </a:prstGeom>
          </p:spPr>
          <p:txBody>
            <a:bodyPr lIns="0" tIns="0" rIns="0" bIns="0" rtlCol="0" anchor="t">
              <a:spAutoFit/>
            </a:bodyPr>
            <a:lstStyle/>
            <a:p>
              <a:pPr algn="ctr">
                <a:lnSpc>
                  <a:spcPts val="2401"/>
                </a:lnSpc>
              </a:pPr>
              <a:r>
                <a:rPr lang="en-US" sz="1715" dirty="0">
                  <a:latin typeface="Montserrat Classic Bold"/>
                </a:rPr>
                <a:t>STEP</a:t>
              </a:r>
            </a:p>
          </p:txBody>
        </p:sp>
        <p:sp>
          <p:nvSpPr>
            <p:cNvPr id="46" name="TextBox 46"/>
            <p:cNvSpPr txBox="1"/>
            <p:nvPr/>
          </p:nvSpPr>
          <p:spPr>
            <a:xfrm>
              <a:off x="5691223" y="18202669"/>
              <a:ext cx="4586328" cy="476712"/>
            </a:xfrm>
            <a:prstGeom prst="rect">
              <a:avLst/>
            </a:prstGeom>
          </p:spPr>
          <p:txBody>
            <a:bodyPr wrap="square" lIns="0" tIns="0" rIns="0" bIns="0" rtlCol="0" anchor="t">
              <a:spAutoFit/>
            </a:bodyPr>
            <a:lstStyle/>
            <a:p>
              <a:pPr>
                <a:lnSpc>
                  <a:spcPts val="3151"/>
                </a:lnSpc>
              </a:pPr>
              <a:r>
                <a:rPr lang="en-US" sz="2000" dirty="0">
                  <a:latin typeface="Montserrat Classic Bold"/>
                </a:rPr>
                <a:t>Recommendations</a:t>
              </a:r>
            </a:p>
          </p:txBody>
        </p:sp>
        <p:sp>
          <p:nvSpPr>
            <p:cNvPr id="47" name="TextBox 47"/>
            <p:cNvSpPr txBox="1"/>
            <p:nvPr/>
          </p:nvSpPr>
          <p:spPr>
            <a:xfrm>
              <a:off x="193313" y="20737111"/>
              <a:ext cx="4344804" cy="470043"/>
            </a:xfrm>
            <a:prstGeom prst="rect">
              <a:avLst/>
            </a:prstGeom>
          </p:spPr>
          <p:txBody>
            <a:bodyPr wrap="square" lIns="0" tIns="0" rIns="0" bIns="0" rtlCol="0" anchor="t">
              <a:spAutoFit/>
            </a:bodyPr>
            <a:lstStyle/>
            <a:p>
              <a:pPr>
                <a:lnSpc>
                  <a:spcPts val="3151"/>
                </a:lnSpc>
              </a:pPr>
              <a:r>
                <a:rPr lang="en-US" dirty="0">
                  <a:latin typeface="Montserrat Classic Bold"/>
                </a:rPr>
                <a:t>Recommendations Cont’d..</a:t>
              </a:r>
              <a:endParaRPr lang="en-US" sz="2251" dirty="0">
                <a:solidFill>
                  <a:srgbClr val="EBA5E1"/>
                </a:solidFill>
                <a:latin typeface="Montserrat Classic Bold"/>
              </a:endParaRPr>
            </a:p>
          </p:txBody>
        </p:sp>
        <p:sp>
          <p:nvSpPr>
            <p:cNvPr id="48" name="TextBox 48"/>
            <p:cNvSpPr txBox="1"/>
            <p:nvPr/>
          </p:nvSpPr>
          <p:spPr>
            <a:xfrm>
              <a:off x="310086" y="22134736"/>
              <a:ext cx="3066875" cy="273495"/>
            </a:xfrm>
            <a:prstGeom prst="rect">
              <a:avLst/>
            </a:prstGeom>
          </p:spPr>
          <p:txBody>
            <a:bodyPr lIns="0" tIns="0" rIns="0" bIns="0" rtlCol="0" anchor="t">
              <a:spAutoFit/>
            </a:bodyPr>
            <a:lstStyle/>
            <a:p>
              <a:pPr>
                <a:lnSpc>
                  <a:spcPts val="1800"/>
                </a:lnSpc>
              </a:pPr>
              <a:endParaRPr lang="en-US" sz="1286" dirty="0">
                <a:solidFill>
                  <a:srgbClr val="EEFD6F"/>
                </a:solidFill>
                <a:latin typeface="Montserrat Classic"/>
              </a:endParaRPr>
            </a:p>
          </p:txBody>
        </p:sp>
      </p:grpSp>
      <p:sp>
        <p:nvSpPr>
          <p:cNvPr id="50" name="TextBox 49">
            <a:extLst>
              <a:ext uri="{FF2B5EF4-FFF2-40B4-BE49-F238E27FC236}">
                <a16:creationId xmlns:a16="http://schemas.microsoft.com/office/drawing/2014/main" id="{031892A4-4D32-951B-6022-F448DE66F35D}"/>
              </a:ext>
            </a:extLst>
          </p:cNvPr>
          <p:cNvSpPr txBox="1"/>
          <p:nvPr/>
        </p:nvSpPr>
        <p:spPr>
          <a:xfrm>
            <a:off x="80881" y="2881021"/>
            <a:ext cx="3537520" cy="2454070"/>
          </a:xfrm>
          <a:prstGeom prst="rect">
            <a:avLst/>
          </a:prstGeom>
          <a:noFill/>
        </p:spPr>
        <p:txBody>
          <a:bodyPr wrap="square" rtlCol="0">
            <a:spAutoFit/>
          </a:bodyPr>
          <a:lstStyle/>
          <a:p>
            <a:pPr algn="just">
              <a:lnSpc>
                <a:spcPct val="107000"/>
              </a:lnSpc>
              <a:spcAft>
                <a:spcPts val="800"/>
              </a:spcAft>
            </a:pPr>
            <a:r>
              <a:rPr lang="en-GB" sz="1000" dirty="0">
                <a:solidFill>
                  <a:srgbClr val="000000"/>
                </a:solidFill>
                <a:effectLst/>
                <a:latin typeface="Verdana" panose="020B0604030504040204" pitchFamily="34" charset="0"/>
                <a:ea typeface="Verdana" panose="020B0604030504040204" pitchFamily="34" charset="0"/>
                <a:cs typeface="Times New Roman" panose="02020603050405020304" pitchFamily="18" charset="0"/>
              </a:rPr>
              <a:t>A Multi Agency Professional Forum (MAPF) took place to review the circumstances of a female child who tragically died. The child</a:t>
            </a:r>
            <a:r>
              <a:rPr lang="en-GB" sz="1000" dirty="0">
                <a:effectLst/>
                <a:latin typeface="Verdana" panose="020B0604030504040204" pitchFamily="34" charset="0"/>
                <a:ea typeface="Verdana" panose="020B0604030504040204" pitchFamily="34" charset="0"/>
                <a:cs typeface="Times New Roman" panose="02020603050405020304" pitchFamily="18" charset="0"/>
              </a:rPr>
              <a:t> lived with her family at an address, which was located on the border between </a:t>
            </a:r>
            <a:r>
              <a:rPr lang="en-GB" sz="1000" dirty="0">
                <a:latin typeface="Verdana" panose="020B0604030504040204" pitchFamily="34" charset="0"/>
                <a:ea typeface="Verdana" panose="020B0604030504040204" pitchFamily="34" charset="0"/>
                <a:cs typeface="Times New Roman" panose="02020603050405020304" pitchFamily="18" charset="0"/>
              </a:rPr>
              <a:t>the two </a:t>
            </a:r>
            <a:r>
              <a:rPr lang="en-GB" sz="1000" dirty="0">
                <a:effectLst/>
                <a:latin typeface="Verdana" panose="020B0604030504040204" pitchFamily="34" charset="0"/>
                <a:ea typeface="Verdana" panose="020B0604030504040204" pitchFamily="34" charset="0"/>
                <a:cs typeface="Times New Roman" panose="02020603050405020304" pitchFamily="18" charset="0"/>
              </a:rPr>
              <a:t>different regions.  Whilst she lived in one region, her GP surgery and her school were located in the bordering region.  This MAPF considers information from Social Services, Mental Health Services in both regions, Police, British Transport Police and the school.  </a:t>
            </a:r>
            <a:r>
              <a:rPr lang="en-GB" sz="1000" dirty="0">
                <a:solidFill>
                  <a:srgbClr val="000000"/>
                </a:solidFill>
                <a:effectLst/>
                <a:latin typeface="Verdana" panose="020B0604030504040204" pitchFamily="34" charset="0"/>
                <a:ea typeface="Verdana" panose="020B0604030504040204" pitchFamily="34" charset="0"/>
                <a:cs typeface="Times New Roman" panose="02020603050405020304" pitchFamily="18" charset="0"/>
              </a:rPr>
              <a:t>The MAPF was convened in order to consider areas of good practice and areas of learning</a:t>
            </a:r>
            <a:r>
              <a:rPr lang="en-GB" sz="1000" dirty="0">
                <a:solidFill>
                  <a:srgbClr val="000000"/>
                </a:solidFill>
                <a:effectLst/>
                <a:latin typeface="Verdana" panose="020B0604030504040204" pitchFamily="34" charset="0"/>
                <a:ea typeface="Verdana" panose="020B0604030504040204" pitchFamily="34" charset="0"/>
                <a:cs typeface="Calibri" panose="020F0502020204030204" pitchFamily="34" charset="0"/>
              </a:rPr>
              <a:t>.</a:t>
            </a:r>
            <a:endParaRPr lang="en-GB" sz="1000" dirty="0">
              <a:effectLst/>
              <a:latin typeface="Verdana" panose="020B0604030504040204" pitchFamily="34" charset="0"/>
              <a:ea typeface="Verdana" panose="020B0604030504040204" pitchFamily="34" charset="0"/>
              <a:cs typeface="Times New Roman" panose="02020603050405020304" pitchFamily="18" charset="0"/>
            </a:endParaRPr>
          </a:p>
          <a:p>
            <a:pPr algn="just">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55" name="TextBox 54">
            <a:extLst>
              <a:ext uri="{FF2B5EF4-FFF2-40B4-BE49-F238E27FC236}">
                <a16:creationId xmlns:a16="http://schemas.microsoft.com/office/drawing/2014/main" id="{A10AF598-5FC1-D816-E952-F1651464EB45}"/>
              </a:ext>
            </a:extLst>
          </p:cNvPr>
          <p:cNvSpPr txBox="1"/>
          <p:nvPr/>
        </p:nvSpPr>
        <p:spPr>
          <a:xfrm>
            <a:off x="4163133" y="10007040"/>
            <a:ext cx="3362939" cy="2446695"/>
          </a:xfrm>
          <a:prstGeom prst="rect">
            <a:avLst/>
          </a:prstGeom>
          <a:noFill/>
        </p:spPr>
        <p:txBody>
          <a:bodyPr wrap="square" rtlCol="0">
            <a:spAutoFit/>
          </a:bodyPr>
          <a:lstStyle/>
          <a:p>
            <a:pPr algn="just">
              <a:lnSpc>
                <a:spcPct val="107000"/>
              </a:lnSpc>
              <a:spcAft>
                <a:spcPts val="800"/>
              </a:spcAft>
            </a:pPr>
            <a:r>
              <a:rPr lang="en-GB" sz="1000" b="1" dirty="0">
                <a:effectLst/>
                <a:latin typeface="Verdana" panose="020B0604030504040204" pitchFamily="34" charset="0"/>
                <a:ea typeface="Verdana" panose="020B0604030504040204" pitchFamily="34" charset="0"/>
                <a:cs typeface="Times New Roman" panose="02020603050405020304" pitchFamily="18" charset="0"/>
              </a:rPr>
              <a:t>Parental responsibility to carry out the safety plan where a relationship between parents &amp; adolescent-aged child is difficult:</a:t>
            </a:r>
            <a:endParaRPr lang="en-GB" sz="1000" dirty="0">
              <a:effectLst/>
              <a:latin typeface="Verdana" panose="020B0604030504040204" pitchFamily="34" charset="0"/>
              <a:ea typeface="Verdana" panose="020B0604030504040204" pitchFamily="34" charset="0"/>
              <a:cs typeface="Times New Roman" panose="02020603050405020304" pitchFamily="18" charset="0"/>
            </a:endParaRPr>
          </a:p>
          <a:p>
            <a:pPr algn="just">
              <a:lnSpc>
                <a:spcPct val="107000"/>
              </a:lnSpc>
              <a:spcAft>
                <a:spcPts val="800"/>
              </a:spcAft>
            </a:pPr>
            <a:r>
              <a:rPr lang="en-GB" sz="1000" dirty="0">
                <a:effectLst/>
                <a:latin typeface="Verdana" panose="020B0604030504040204" pitchFamily="34" charset="0"/>
                <a:ea typeface="Verdana" panose="020B0604030504040204" pitchFamily="34" charset="0"/>
                <a:cs typeface="Times New Roman" panose="02020603050405020304" pitchFamily="18" charset="0"/>
              </a:rPr>
              <a:t>The child’s behaviour was reportedly different in the presence of her mother, where she often became quiet and disengaged. </a:t>
            </a:r>
          </a:p>
          <a:p>
            <a:pPr algn="just">
              <a:lnSpc>
                <a:spcPct val="107000"/>
              </a:lnSpc>
              <a:spcAft>
                <a:spcPts val="800"/>
              </a:spcAft>
            </a:pPr>
            <a:r>
              <a:rPr lang="en-GB" sz="1000" dirty="0">
                <a:effectLst/>
                <a:latin typeface="Verdana" panose="020B0604030504040204" pitchFamily="34" charset="0"/>
                <a:ea typeface="Verdana" panose="020B0604030504040204" pitchFamily="34" charset="0"/>
                <a:cs typeface="Times New Roman" panose="02020603050405020304" pitchFamily="18" charset="0"/>
              </a:rPr>
              <a:t>When developing collaborative safety plans with families, practitioners need to consider the family setting and the likelihood that the family are able or willing to follow them.</a:t>
            </a:r>
          </a:p>
          <a:p>
            <a:pPr marL="457200">
              <a:lnSpc>
                <a:spcPct val="107000"/>
              </a:lnSpc>
            </a:pPr>
            <a:r>
              <a:rPr lang="en-GB" sz="900" dirty="0">
                <a:effectLst/>
                <a:latin typeface="Verdana" panose="020B0604030504040204" pitchFamily="34" charset="0"/>
                <a:ea typeface="Verdana" panose="020B0604030504040204" pitchFamily="34" charset="0"/>
                <a:cs typeface="Times New Roman" panose="02020603050405020304" pitchFamily="18" charset="0"/>
              </a:rPr>
              <a:t>.</a:t>
            </a:r>
          </a:p>
          <a:p>
            <a:pPr lvl="0" algn="just">
              <a:lnSpc>
                <a:spcPct val="107000"/>
              </a:lnSpc>
            </a:pPr>
            <a:endParaRPr lang="en-GB" sz="800" dirty="0">
              <a:solidFill>
                <a:schemeClr val="bg1"/>
              </a:solidFill>
              <a:effectLst/>
              <a:latin typeface="Verdana" panose="020B0604030504040204" pitchFamily="34" charset="0"/>
              <a:ea typeface="Verdana" panose="020B0604030504040204" pitchFamily="34" charset="0"/>
              <a:cs typeface="Times New Roman" panose="02020603050405020304" pitchFamily="18" charset="0"/>
            </a:endParaRPr>
          </a:p>
          <a:p>
            <a:pPr marL="228600">
              <a:lnSpc>
                <a:spcPct val="107000"/>
              </a:lnSpc>
              <a:spcAft>
                <a:spcPts val="800"/>
              </a:spcAft>
            </a:pPr>
            <a:r>
              <a:rPr lang="en-GB" sz="800" dirty="0">
                <a:solidFill>
                  <a:schemeClr val="bg1"/>
                </a:solidFill>
                <a:effectLst/>
                <a:latin typeface="Verdana" panose="020B0604030504040204" pitchFamily="34" charset="0"/>
                <a:ea typeface="Verdana" panose="020B0604030504040204" pitchFamily="34" charset="0"/>
                <a:cs typeface="Times New Roman" panose="02020603050405020304" pitchFamily="18" charset="0"/>
              </a:rPr>
              <a:t> </a:t>
            </a:r>
          </a:p>
        </p:txBody>
      </p:sp>
      <p:sp>
        <p:nvSpPr>
          <p:cNvPr id="56" name="TextBox 55">
            <a:extLst>
              <a:ext uri="{FF2B5EF4-FFF2-40B4-BE49-F238E27FC236}">
                <a16:creationId xmlns:a16="http://schemas.microsoft.com/office/drawing/2014/main" id="{111BF907-40C0-BF88-3C7C-D112DF6F39FC}"/>
              </a:ext>
            </a:extLst>
          </p:cNvPr>
          <p:cNvSpPr txBox="1"/>
          <p:nvPr/>
        </p:nvSpPr>
        <p:spPr>
          <a:xfrm>
            <a:off x="4181213" y="14312222"/>
            <a:ext cx="3308820" cy="3144259"/>
          </a:xfrm>
          <a:prstGeom prst="rect">
            <a:avLst/>
          </a:prstGeom>
          <a:noFill/>
        </p:spPr>
        <p:txBody>
          <a:bodyPr wrap="square" rtlCol="0">
            <a:spAutoFit/>
          </a:bodyPr>
          <a:lstStyle/>
          <a:p>
            <a:pPr marL="228600" lvl="0" indent="-228600" algn="just">
              <a:lnSpc>
                <a:spcPct val="107000"/>
              </a:lnSpc>
              <a:spcAft>
                <a:spcPts val="800"/>
              </a:spcAft>
              <a:buAutoNum type="alphaUcParenR"/>
            </a:pPr>
            <a:r>
              <a:rPr lang="en-GB" sz="1000" dirty="0">
                <a:effectLst/>
                <a:latin typeface="Verdana" panose="020B0604030504040204" pitchFamily="34" charset="0"/>
                <a:ea typeface="Verdana" panose="020B0604030504040204" pitchFamily="34" charset="0"/>
                <a:cs typeface="Times New Roman" panose="02020603050405020304" pitchFamily="18" charset="0"/>
              </a:rPr>
              <a:t>Police and Social Services teams to assure themselves that all Operation Encompass alerts are sent to the Local Education Authority (LEA) for dissemination to the relevant school.  In relation to children who attend school outside of the county, the current process should be reviewed to ensure that the home Local Authority sends the alert directly to the LEA where the school is based, so that the school is notified.</a:t>
            </a:r>
          </a:p>
          <a:p>
            <a:pPr marL="228600" lvl="0" indent="-228600" algn="just">
              <a:lnSpc>
                <a:spcPct val="107000"/>
              </a:lnSpc>
              <a:spcAft>
                <a:spcPts val="800"/>
              </a:spcAft>
              <a:buAutoNum type="alphaUcParenR"/>
            </a:pPr>
            <a:r>
              <a:rPr lang="en-GB" sz="1000" dirty="0">
                <a:effectLst/>
                <a:latin typeface="Verdana" panose="020B0604030504040204" pitchFamily="34" charset="0"/>
                <a:ea typeface="Verdana" panose="020B0604030504040204" pitchFamily="34" charset="0"/>
                <a:cs typeface="Times New Roman" panose="02020603050405020304" pitchFamily="18" charset="0"/>
              </a:rPr>
              <a:t>CAMHS providers to confirm the continuation of care and services across borders.  This should ensure that services are not delayed, fragmented or confused when providing care and support for young people living on the border between Health Boards, Local Authorities and Police forces.</a:t>
            </a:r>
            <a:endParaRPr lang="en-GB" sz="1000" dirty="0">
              <a:solidFill>
                <a:schemeClr val="bg1"/>
              </a:solidFill>
              <a:effectLst/>
              <a:latin typeface="Verdana" panose="020B0604030504040204" pitchFamily="34" charset="0"/>
              <a:ea typeface="Verdana" panose="020B0604030504040204" pitchFamily="34" charset="0"/>
              <a:cs typeface="Times New Roman" panose="02020603050405020304" pitchFamily="18" charset="0"/>
            </a:endParaRPr>
          </a:p>
        </p:txBody>
      </p:sp>
      <p:sp>
        <p:nvSpPr>
          <p:cNvPr id="57" name="TextBox 56">
            <a:extLst>
              <a:ext uri="{FF2B5EF4-FFF2-40B4-BE49-F238E27FC236}">
                <a16:creationId xmlns:a16="http://schemas.microsoft.com/office/drawing/2014/main" id="{6301BC95-A50C-6988-A75C-DA13C42E6F11}"/>
              </a:ext>
            </a:extLst>
          </p:cNvPr>
          <p:cNvSpPr txBox="1"/>
          <p:nvPr/>
        </p:nvSpPr>
        <p:spPr>
          <a:xfrm>
            <a:off x="4159810" y="5029318"/>
            <a:ext cx="3251534" cy="2156296"/>
          </a:xfrm>
          <a:prstGeom prst="rect">
            <a:avLst/>
          </a:prstGeom>
          <a:noFill/>
        </p:spPr>
        <p:txBody>
          <a:bodyPr wrap="square" rtlCol="0">
            <a:spAutoFit/>
          </a:bodyPr>
          <a:lstStyle/>
          <a:p>
            <a:pPr algn="just">
              <a:lnSpc>
                <a:spcPct val="107000"/>
              </a:lnSpc>
              <a:spcAft>
                <a:spcPts val="800"/>
              </a:spcAft>
            </a:pPr>
            <a:r>
              <a:rPr lang="en-GB" sz="1000" dirty="0">
                <a:effectLst/>
                <a:latin typeface="Verdana" panose="020B0604030504040204" pitchFamily="34" charset="0"/>
                <a:ea typeface="Verdana" panose="020B0604030504040204" pitchFamily="34" charset="0"/>
                <a:cs typeface="Times New Roman" panose="02020603050405020304" pitchFamily="18" charset="0"/>
              </a:rPr>
              <a:t>The child was described by practitioners as an intelligent, articulate, calm, and delightful person. Her relationship with her mother was described as difficult. The child’s relationship with her boyfriend, was described as a protective factor. </a:t>
            </a:r>
          </a:p>
          <a:p>
            <a:pPr algn="just">
              <a:lnSpc>
                <a:spcPct val="107000"/>
              </a:lnSpc>
              <a:spcAft>
                <a:spcPts val="800"/>
              </a:spcAft>
            </a:pPr>
            <a:r>
              <a:rPr lang="en-GB" sz="1000" dirty="0">
                <a:effectLst/>
                <a:latin typeface="Verdana" panose="020B0604030504040204" pitchFamily="34" charset="0"/>
                <a:ea typeface="Verdana" panose="020B0604030504040204" pitchFamily="34" charset="0"/>
                <a:cs typeface="Times New Roman" panose="02020603050405020304" pitchFamily="18" charset="0"/>
              </a:rPr>
              <a:t>There was a considerable amount of confusion as to which region had the responsibility for this child’s primary mental health care. This took place during a period of significant service disruption, as a result of the first Covid-19 lockdown restrictions</a:t>
            </a:r>
            <a:r>
              <a:rPr lang="en-GB" sz="900" dirty="0">
                <a:effectLst/>
                <a:latin typeface="Verdana" panose="020B0604030504040204" pitchFamily="34" charset="0"/>
                <a:ea typeface="Verdana" panose="020B0604030504040204" pitchFamily="34" charset="0"/>
                <a:cs typeface="Times New Roman" panose="02020603050405020304" pitchFamily="18" charset="0"/>
              </a:rPr>
              <a:t>.</a:t>
            </a:r>
          </a:p>
        </p:txBody>
      </p:sp>
      <p:sp>
        <p:nvSpPr>
          <p:cNvPr id="59" name="TextBox 58">
            <a:extLst>
              <a:ext uri="{FF2B5EF4-FFF2-40B4-BE49-F238E27FC236}">
                <a16:creationId xmlns:a16="http://schemas.microsoft.com/office/drawing/2014/main" id="{DC966501-0EE6-9199-9394-D47645FE6723}"/>
              </a:ext>
            </a:extLst>
          </p:cNvPr>
          <p:cNvSpPr txBox="1"/>
          <p:nvPr/>
        </p:nvSpPr>
        <p:spPr>
          <a:xfrm>
            <a:off x="44540" y="6313979"/>
            <a:ext cx="3478155" cy="4480522"/>
          </a:xfrm>
          <a:prstGeom prst="rect">
            <a:avLst/>
          </a:prstGeom>
          <a:noFill/>
        </p:spPr>
        <p:txBody>
          <a:bodyPr wrap="square" rtlCol="0">
            <a:spAutoFit/>
          </a:bodyPr>
          <a:lstStyle/>
          <a:p>
            <a:pPr algn="just">
              <a:lnSpc>
                <a:spcPct val="107000"/>
              </a:lnSpc>
              <a:spcAft>
                <a:spcPts val="800"/>
              </a:spcAft>
            </a:pPr>
            <a:r>
              <a:rPr lang="en-GB" sz="1000" b="1" dirty="0">
                <a:effectLst/>
                <a:latin typeface="Verdana" panose="020B0604030504040204" pitchFamily="34" charset="0"/>
                <a:ea typeface="Verdana" panose="020B0604030504040204" pitchFamily="34" charset="0"/>
                <a:cs typeface="Times New Roman" panose="02020603050405020304" pitchFamily="18" charset="0"/>
              </a:rPr>
              <a:t>Working with children and cross-border services:</a:t>
            </a:r>
          </a:p>
          <a:p>
            <a:pPr algn="just">
              <a:lnSpc>
                <a:spcPct val="107000"/>
              </a:lnSpc>
              <a:spcAft>
                <a:spcPts val="800"/>
              </a:spcAft>
            </a:pPr>
            <a:r>
              <a:rPr lang="en-GB" sz="1000" dirty="0">
                <a:effectLst/>
                <a:latin typeface="Verdana" panose="020B0604030504040204" pitchFamily="34" charset="0"/>
                <a:ea typeface="Verdana" panose="020B0604030504040204" pitchFamily="34" charset="0"/>
                <a:cs typeface="Times New Roman" panose="02020603050405020304" pitchFamily="18" charset="0"/>
              </a:rPr>
              <a:t>There appeared to be confusion in relation to the cross-border arrangements for services who were working with this child. </a:t>
            </a:r>
          </a:p>
          <a:p>
            <a:pPr algn="just">
              <a:lnSpc>
                <a:spcPct val="107000"/>
              </a:lnSpc>
              <a:spcAft>
                <a:spcPts val="800"/>
              </a:spcAft>
            </a:pPr>
            <a:r>
              <a:rPr lang="en-GB" sz="1000" dirty="0">
                <a:effectLst/>
                <a:latin typeface="Verdana" panose="020B0604030504040204" pitchFamily="34" charset="0"/>
                <a:ea typeface="Verdana" panose="020B0604030504040204" pitchFamily="34" charset="0"/>
                <a:cs typeface="Times New Roman" panose="02020603050405020304" pitchFamily="18" charset="0"/>
              </a:rPr>
              <a:t>The school were not aware of an historical domestic abuse callout at home, which would have automatically triggered an Operation Encompass response.</a:t>
            </a:r>
          </a:p>
          <a:p>
            <a:pPr algn="just">
              <a:lnSpc>
                <a:spcPct val="107000"/>
              </a:lnSpc>
              <a:spcAft>
                <a:spcPts val="800"/>
              </a:spcAft>
            </a:pPr>
            <a:r>
              <a:rPr lang="en-GB" sz="1000" dirty="0">
                <a:effectLst/>
                <a:latin typeface="Verdana" panose="020B0604030504040204" pitchFamily="34" charset="0"/>
                <a:ea typeface="Verdana" panose="020B0604030504040204" pitchFamily="34" charset="0"/>
                <a:cs typeface="Times New Roman" panose="02020603050405020304" pitchFamily="18" charset="0"/>
              </a:rPr>
              <a:t>There was a lack of clarity about where this child’s mental health care should have been provided which is likely to have caused service-delivery delays as well as gaps for a child who was in crisis. </a:t>
            </a:r>
          </a:p>
          <a:p>
            <a:pPr algn="just">
              <a:lnSpc>
                <a:spcPct val="107000"/>
              </a:lnSpc>
              <a:spcAft>
                <a:spcPts val="800"/>
              </a:spcAft>
            </a:pPr>
            <a:r>
              <a:rPr lang="en-GB" sz="1000" dirty="0">
                <a:effectLst/>
                <a:latin typeface="Verdana" panose="020B0604030504040204" pitchFamily="34" charset="0"/>
                <a:ea typeface="Verdana" panose="020B0604030504040204" pitchFamily="34" charset="0"/>
                <a:cs typeface="Times New Roman" panose="02020603050405020304" pitchFamily="18" charset="0"/>
              </a:rPr>
              <a:t>There were times when Duty to Reports were sent to neighbouring Social Services teams, despite the child being previously supported by the team within her home area.</a:t>
            </a:r>
          </a:p>
          <a:p>
            <a:pPr algn="just">
              <a:lnSpc>
                <a:spcPct val="107000"/>
              </a:lnSpc>
              <a:spcAft>
                <a:spcPts val="800"/>
              </a:spcAft>
            </a:pPr>
            <a:r>
              <a:rPr lang="en-GB" sz="1000" dirty="0">
                <a:latin typeface="Verdana" panose="020B0604030504040204" pitchFamily="34" charset="0"/>
                <a:ea typeface="Verdana" panose="020B0604030504040204" pitchFamily="34" charset="0"/>
                <a:cs typeface="Times New Roman" panose="02020603050405020304" pitchFamily="18" charset="0"/>
              </a:rPr>
              <a:t>An example of effective cross-border working was highlighted within the PRUDiC process.  The two neighbouring police forces communicated in a timely and effective way to determine where the PRUDiC should be held.  </a:t>
            </a:r>
            <a:endParaRPr lang="en-GB" sz="1000" dirty="0">
              <a:effectLst/>
              <a:latin typeface="Verdana" panose="020B0604030504040204" pitchFamily="34" charset="0"/>
              <a:ea typeface="Verdana" panose="020B0604030504040204" pitchFamily="34" charset="0"/>
              <a:cs typeface="Times New Roman" panose="02020603050405020304" pitchFamily="18" charset="0"/>
            </a:endParaRPr>
          </a:p>
          <a:p>
            <a:pPr algn="just">
              <a:lnSpc>
                <a:spcPct val="107000"/>
              </a:lnSpc>
              <a:spcAft>
                <a:spcPts val="800"/>
              </a:spcAft>
            </a:pPr>
            <a:endParaRPr lang="en-GB" sz="1000" dirty="0">
              <a:effectLst/>
              <a:latin typeface="Verdana" panose="020B0604030504040204" pitchFamily="34" charset="0"/>
              <a:ea typeface="Verdana" panose="020B0604030504040204" pitchFamily="34" charset="0"/>
              <a:cs typeface="Times New Roman" panose="02020603050405020304" pitchFamily="18" charset="0"/>
            </a:endParaRPr>
          </a:p>
        </p:txBody>
      </p:sp>
      <p:sp>
        <p:nvSpPr>
          <p:cNvPr id="60" name="AutoShape 17">
            <a:extLst>
              <a:ext uri="{FF2B5EF4-FFF2-40B4-BE49-F238E27FC236}">
                <a16:creationId xmlns:a16="http://schemas.microsoft.com/office/drawing/2014/main" id="{8F5BB89A-F5D3-9A00-20FE-B53966B92432}"/>
              </a:ext>
            </a:extLst>
          </p:cNvPr>
          <p:cNvSpPr/>
          <p:nvPr/>
        </p:nvSpPr>
        <p:spPr>
          <a:xfrm rot="10800000">
            <a:off x="93928" y="11814208"/>
            <a:ext cx="2808578" cy="0"/>
          </a:xfrm>
          <a:prstGeom prst="line">
            <a:avLst/>
          </a:prstGeom>
          <a:ln w="63500" cap="rnd">
            <a:solidFill>
              <a:schemeClr val="tx1"/>
            </a:solidFill>
            <a:prstDash val="sysDot"/>
            <a:headEnd type="none" w="sm" len="sm"/>
            <a:tailEnd type="none" w="sm" len="sm"/>
          </a:ln>
        </p:spPr>
      </p:sp>
      <p:sp>
        <p:nvSpPr>
          <p:cNvPr id="62" name="TextBox 61">
            <a:extLst>
              <a:ext uri="{FF2B5EF4-FFF2-40B4-BE49-F238E27FC236}">
                <a16:creationId xmlns:a16="http://schemas.microsoft.com/office/drawing/2014/main" id="{97C280BC-AA1C-44DF-529F-C1D88142562C}"/>
              </a:ext>
            </a:extLst>
          </p:cNvPr>
          <p:cNvSpPr txBox="1"/>
          <p:nvPr/>
        </p:nvSpPr>
        <p:spPr>
          <a:xfrm>
            <a:off x="44540" y="12041455"/>
            <a:ext cx="3342442" cy="3370987"/>
          </a:xfrm>
          <a:prstGeom prst="rect">
            <a:avLst/>
          </a:prstGeom>
          <a:noFill/>
        </p:spPr>
        <p:txBody>
          <a:bodyPr wrap="square" rtlCol="0">
            <a:spAutoFit/>
          </a:bodyPr>
          <a:lstStyle/>
          <a:p>
            <a:pPr algn="just">
              <a:lnSpc>
                <a:spcPct val="107000"/>
              </a:lnSpc>
            </a:pPr>
            <a:r>
              <a:rPr lang="en-GB" sz="1000" b="1" dirty="0">
                <a:effectLst/>
                <a:latin typeface="Verdana" panose="020B0604030504040204" pitchFamily="34" charset="0"/>
                <a:ea typeface="Verdana" panose="020B0604030504040204" pitchFamily="34" charset="0"/>
                <a:cs typeface="Times New Roman" panose="02020603050405020304" pitchFamily="18" charset="0"/>
              </a:rPr>
              <a:t>Information-sharing and communication:</a:t>
            </a:r>
          </a:p>
          <a:p>
            <a:pPr algn="just">
              <a:lnSpc>
                <a:spcPct val="107000"/>
              </a:lnSpc>
            </a:pPr>
            <a:endParaRPr lang="en-GB" sz="1000" dirty="0">
              <a:effectLst/>
              <a:latin typeface="Verdana" panose="020B0604030504040204" pitchFamily="34" charset="0"/>
              <a:ea typeface="Verdana" panose="020B0604030504040204" pitchFamily="34" charset="0"/>
              <a:cs typeface="Times New Roman" panose="02020603050405020304" pitchFamily="18" charset="0"/>
            </a:endParaRPr>
          </a:p>
          <a:p>
            <a:pPr algn="just">
              <a:lnSpc>
                <a:spcPct val="107000"/>
              </a:lnSpc>
            </a:pPr>
            <a:r>
              <a:rPr lang="en-GB" sz="1000" dirty="0">
                <a:effectLst/>
                <a:latin typeface="Verdana" panose="020B0604030504040204" pitchFamily="34" charset="0"/>
                <a:ea typeface="Verdana" panose="020B0604030504040204" pitchFamily="34" charset="0"/>
                <a:cs typeface="Times New Roman" panose="02020603050405020304" pitchFamily="18" charset="0"/>
              </a:rPr>
              <a:t>•</a:t>
            </a:r>
            <a:r>
              <a:rPr lang="en-GB" sz="1000" dirty="0">
                <a:latin typeface="Verdana" panose="020B0604030504040204" pitchFamily="34" charset="0"/>
                <a:ea typeface="Verdana" panose="020B0604030504040204" pitchFamily="34" charset="0"/>
                <a:cs typeface="Times New Roman" panose="02020603050405020304" pitchFamily="18" charset="0"/>
              </a:rPr>
              <a:t> S</a:t>
            </a:r>
            <a:r>
              <a:rPr lang="en-GB" sz="1000" dirty="0">
                <a:effectLst/>
                <a:latin typeface="Verdana" panose="020B0604030504040204" pitchFamily="34" charset="0"/>
                <a:ea typeface="Verdana" panose="020B0604030504040204" pitchFamily="34" charset="0"/>
                <a:cs typeface="Times New Roman" panose="02020603050405020304" pitchFamily="18" charset="0"/>
              </a:rPr>
              <a:t>ome potential opportunities to hold multi-agency meetings, prior to the child’s death, were not taken up. These may have provided all agencies with the opportunity to collectively consider the risks associated with recent events and </a:t>
            </a:r>
            <a:r>
              <a:rPr lang="en-GB" sz="1000" dirty="0">
                <a:latin typeface="Verdana" panose="020B0604030504040204" pitchFamily="34" charset="0"/>
                <a:ea typeface="Verdana" panose="020B0604030504040204" pitchFamily="34" charset="0"/>
                <a:cs typeface="Times New Roman" panose="02020603050405020304" pitchFamily="18" charset="0"/>
              </a:rPr>
              <a:t>consider next steps</a:t>
            </a:r>
            <a:r>
              <a:rPr lang="en-GB" sz="1000" dirty="0">
                <a:effectLst/>
                <a:latin typeface="Verdana" panose="020B0604030504040204" pitchFamily="34" charset="0"/>
                <a:ea typeface="Verdana" panose="020B0604030504040204" pitchFamily="34" charset="0"/>
                <a:cs typeface="Times New Roman" panose="02020603050405020304" pitchFamily="18" charset="0"/>
              </a:rPr>
              <a:t>.</a:t>
            </a:r>
          </a:p>
          <a:p>
            <a:pPr algn="just">
              <a:lnSpc>
                <a:spcPct val="107000"/>
              </a:lnSpc>
            </a:pPr>
            <a:endParaRPr lang="en-GB" sz="1000" dirty="0">
              <a:latin typeface="Verdana" panose="020B0604030504040204" pitchFamily="34" charset="0"/>
              <a:ea typeface="Verdana" panose="020B0604030504040204" pitchFamily="34" charset="0"/>
              <a:cs typeface="Times New Roman" panose="02020603050405020304" pitchFamily="18" charset="0"/>
            </a:endParaRPr>
          </a:p>
          <a:p>
            <a:pPr algn="just">
              <a:lnSpc>
                <a:spcPct val="107000"/>
              </a:lnSpc>
            </a:pPr>
            <a:r>
              <a:rPr lang="en-GB" sz="1000" dirty="0">
                <a:effectLst/>
                <a:latin typeface="Verdana" panose="020B0604030504040204" pitchFamily="34" charset="0"/>
                <a:ea typeface="Verdana" panose="020B0604030504040204" pitchFamily="34" charset="0"/>
                <a:cs typeface="Times New Roman" panose="02020603050405020304" pitchFamily="18" charset="0"/>
              </a:rPr>
              <a:t>•However, the Social Worker worked very hard to seek clarity on where responsibility lay for the child’s health care, through frequent communications with partners.</a:t>
            </a:r>
          </a:p>
          <a:p>
            <a:pPr algn="just">
              <a:lnSpc>
                <a:spcPct val="107000"/>
              </a:lnSpc>
            </a:pPr>
            <a:endParaRPr lang="en-GB" sz="1000" dirty="0">
              <a:latin typeface="Verdana" panose="020B0604030504040204" pitchFamily="34" charset="0"/>
              <a:ea typeface="Verdana" panose="020B0604030504040204" pitchFamily="34" charset="0"/>
              <a:cs typeface="Times New Roman" panose="02020603050405020304" pitchFamily="18" charset="0"/>
            </a:endParaRPr>
          </a:p>
          <a:p>
            <a:pPr algn="just">
              <a:lnSpc>
                <a:spcPct val="107000"/>
              </a:lnSpc>
            </a:pPr>
            <a:r>
              <a:rPr lang="en-GB" sz="1000" dirty="0">
                <a:effectLst/>
                <a:latin typeface="Verdana" panose="020B0604030504040204" pitchFamily="34" charset="0"/>
                <a:ea typeface="Verdana" panose="020B0604030504040204" pitchFamily="34" charset="0"/>
                <a:cs typeface="Times New Roman" panose="02020603050405020304" pitchFamily="18" charset="0"/>
              </a:rPr>
              <a:t>•Good practice was identified as the school made considerable efforts to offer support to multi-agency services who wanted to meet with this child at school, despite the ever-changing Covid-19 challenges.  </a:t>
            </a:r>
          </a:p>
          <a:p>
            <a:pPr algn="just">
              <a:lnSpc>
                <a:spcPct val="107000"/>
              </a:lnSpc>
            </a:pPr>
            <a:endParaRPr lang="en-GB" sz="1000" dirty="0">
              <a:effectLst/>
              <a:latin typeface="Verdana" panose="020B0604030504040204" pitchFamily="34" charset="0"/>
              <a:ea typeface="Verdana" panose="020B0604030504040204" pitchFamily="34" charset="0"/>
              <a:cs typeface="Times New Roman" panose="02020603050405020304" pitchFamily="18" charset="0"/>
            </a:endParaRPr>
          </a:p>
        </p:txBody>
      </p:sp>
      <p:sp>
        <p:nvSpPr>
          <p:cNvPr id="63" name="AutoShape 20">
            <a:extLst>
              <a:ext uri="{FF2B5EF4-FFF2-40B4-BE49-F238E27FC236}">
                <a16:creationId xmlns:a16="http://schemas.microsoft.com/office/drawing/2014/main" id="{4FB4EF56-7A8F-9B6A-2108-3C2C15CCCA8C}"/>
              </a:ext>
            </a:extLst>
          </p:cNvPr>
          <p:cNvSpPr/>
          <p:nvPr/>
        </p:nvSpPr>
        <p:spPr>
          <a:xfrm rot="10800000" flipV="1">
            <a:off x="129966" y="16041484"/>
            <a:ext cx="2782474" cy="13947"/>
          </a:xfrm>
          <a:prstGeom prst="line">
            <a:avLst/>
          </a:prstGeom>
          <a:ln w="63500" cap="rnd">
            <a:solidFill>
              <a:schemeClr val="tx1"/>
            </a:solidFill>
            <a:prstDash val="sysDot"/>
            <a:headEnd type="none" w="sm" len="sm"/>
            <a:tailEnd type="none" w="sm" len="sm"/>
          </a:ln>
        </p:spPr>
        <p:txBody>
          <a:bodyPr/>
          <a:lstStyle/>
          <a:p>
            <a:endParaRPr lang="en-GB" dirty="0"/>
          </a:p>
        </p:txBody>
      </p:sp>
      <p:sp>
        <p:nvSpPr>
          <p:cNvPr id="64" name="TextBox 63">
            <a:extLst>
              <a:ext uri="{FF2B5EF4-FFF2-40B4-BE49-F238E27FC236}">
                <a16:creationId xmlns:a16="http://schemas.microsoft.com/office/drawing/2014/main" id="{B1254347-BD84-F02A-17A1-0204BEA98D1A}"/>
              </a:ext>
            </a:extLst>
          </p:cNvPr>
          <p:cNvSpPr txBox="1"/>
          <p:nvPr/>
        </p:nvSpPr>
        <p:spPr>
          <a:xfrm>
            <a:off x="44540" y="16068499"/>
            <a:ext cx="3578465" cy="1446550"/>
          </a:xfrm>
          <a:prstGeom prst="rect">
            <a:avLst/>
          </a:prstGeom>
          <a:noFill/>
        </p:spPr>
        <p:txBody>
          <a:bodyPr wrap="square" rtlCol="0">
            <a:spAutoFit/>
          </a:bodyPr>
          <a:lstStyle/>
          <a:p>
            <a:pPr lvl="0" algn="just"/>
            <a:endParaRPr lang="en-GB" sz="800" dirty="0">
              <a:effectLst/>
              <a:latin typeface="Verdana" panose="020B0604030504040204" pitchFamily="34" charset="0"/>
              <a:ea typeface="Verdana" panose="020B0604030504040204" pitchFamily="34" charset="0"/>
              <a:cs typeface="Times New Roman" panose="02020603050405020304" pitchFamily="18" charset="0"/>
            </a:endParaRPr>
          </a:p>
          <a:p>
            <a:pPr lvl="0" algn="just"/>
            <a:r>
              <a:rPr lang="en-GB" sz="1000" dirty="0">
                <a:effectLst/>
                <a:latin typeface="Verdana" panose="020B0604030504040204" pitchFamily="34" charset="0"/>
                <a:ea typeface="Verdana" panose="020B0604030504040204" pitchFamily="34" charset="0"/>
                <a:cs typeface="Times New Roman" panose="02020603050405020304" pitchFamily="18" charset="0"/>
              </a:rPr>
              <a:t>C) The themes relating to safety planning and multi-agency working emerging from this MAPF should be included as a key feature of regional training provision.  </a:t>
            </a:r>
          </a:p>
          <a:p>
            <a:pPr lvl="0" algn="just"/>
            <a:endParaRPr lang="en-GB" sz="1000" dirty="0">
              <a:effectLst/>
              <a:latin typeface="Verdana" panose="020B0604030504040204" pitchFamily="34" charset="0"/>
              <a:ea typeface="Verdana" panose="020B0604030504040204" pitchFamily="34" charset="0"/>
              <a:cs typeface="Times New Roman" panose="02020603050405020304" pitchFamily="18" charset="0"/>
            </a:endParaRPr>
          </a:p>
          <a:p>
            <a:pPr lvl="0" algn="just"/>
            <a:r>
              <a:rPr lang="en-GB" sz="1000" dirty="0">
                <a:effectLst/>
                <a:latin typeface="Verdana" panose="020B0604030504040204" pitchFamily="34" charset="0"/>
                <a:ea typeface="Verdana" panose="020B0604030504040204" pitchFamily="34" charset="0"/>
                <a:cs typeface="Times New Roman" panose="02020603050405020304" pitchFamily="18" charset="0"/>
              </a:rPr>
              <a:t>This should also include content to support those practitioners working with young people whose risks to themselves may be escalating. </a:t>
            </a:r>
            <a:endParaRPr lang="en-GB" sz="1000" dirty="0">
              <a:solidFill>
                <a:schemeClr val="bg1"/>
              </a:solidFill>
              <a:effectLst/>
              <a:latin typeface="Verdana" panose="020B0604030504040204" pitchFamily="34" charset="0"/>
              <a:ea typeface="Verdana" panose="020B0604030504040204" pitchFamily="34" charset="0"/>
              <a:cs typeface="Times New Roman" panose="02020603050405020304" pitchFamily="18" charset="0"/>
            </a:endParaRPr>
          </a:p>
        </p:txBody>
      </p:sp>
      <p:pic>
        <p:nvPicPr>
          <p:cNvPr id="6" name="Picture 5" descr="1st Gwent Safeguarding logo- white G black writing">
            <a:extLst>
              <a:ext uri="{FF2B5EF4-FFF2-40B4-BE49-F238E27FC236}">
                <a16:creationId xmlns:a16="http://schemas.microsoft.com/office/drawing/2014/main" id="{E7098826-B485-488A-0FED-D208207EA343}"/>
              </a:ext>
            </a:extLst>
          </p:cNvPr>
          <p:cNvPicPr>
            <a:picLocks noChangeAspect="1"/>
          </p:cNvPicPr>
          <p:nvPr/>
        </p:nvPicPr>
        <p:blipFill>
          <a:blip r:embed="rId12" cstate="print">
            <a:extLst>
              <a:ext uri="{28A0092B-C50C-407E-A947-70E740481C1C}">
                <a14:useLocalDpi xmlns:a14="http://schemas.microsoft.com/office/drawing/2010/main" val="0"/>
              </a:ext>
            </a:extLst>
          </a:blip>
          <a:srcRect/>
          <a:stretch>
            <a:fillRect/>
          </a:stretch>
        </p:blipFill>
        <p:spPr bwMode="auto">
          <a:xfrm>
            <a:off x="3874635" y="1"/>
            <a:ext cx="2221365" cy="1478098"/>
          </a:xfrm>
          <a:prstGeom prst="rect">
            <a:avLst/>
          </a:prstGeom>
          <a:noFill/>
          <a:ln>
            <a:noFill/>
          </a:ln>
        </p:spPr>
      </p:pic>
      <p:sp>
        <p:nvSpPr>
          <p:cNvPr id="15" name="TextBox 14">
            <a:extLst>
              <a:ext uri="{FF2B5EF4-FFF2-40B4-BE49-F238E27FC236}">
                <a16:creationId xmlns:a16="http://schemas.microsoft.com/office/drawing/2014/main" id="{02252DE4-8392-DAEC-79DC-5DE8A928DC0B}"/>
              </a:ext>
            </a:extLst>
          </p:cNvPr>
          <p:cNvSpPr txBox="1"/>
          <p:nvPr/>
        </p:nvSpPr>
        <p:spPr>
          <a:xfrm>
            <a:off x="2806398" y="18668856"/>
            <a:ext cx="3902696" cy="369332"/>
          </a:xfrm>
          <a:prstGeom prst="rect">
            <a:avLst/>
          </a:prstGeom>
          <a:noFill/>
        </p:spPr>
        <p:txBody>
          <a:bodyPr wrap="square">
            <a:spAutoFit/>
          </a:bodyPr>
          <a:lstStyle/>
          <a:p>
            <a:r>
              <a:rPr lang="en-GB" dirty="0"/>
              <a:t>Child MAPF 09/2020</a:t>
            </a:r>
          </a:p>
        </p:txBody>
      </p:sp>
      <p:sp>
        <p:nvSpPr>
          <p:cNvPr id="22" name="Rectangle 3">
            <a:extLst>
              <a:ext uri="{FF2B5EF4-FFF2-40B4-BE49-F238E27FC236}">
                <a16:creationId xmlns:a16="http://schemas.microsoft.com/office/drawing/2014/main" id="{3AC45508-4842-DDF5-155E-036BD442395E}"/>
              </a:ext>
            </a:extLst>
          </p:cNvPr>
          <p:cNvSpPr>
            <a:spLocks noChangeArrowheads="1"/>
          </p:cNvSpPr>
          <p:nvPr/>
        </p:nvSpPr>
        <p:spPr bwMode="auto">
          <a:xfrm>
            <a:off x="0" y="-90259"/>
            <a:ext cx="207108" cy="2154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t>
            </a: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5224</TotalTime>
  <Words>731</Words>
  <Application>Microsoft Office PowerPoint</Application>
  <PresentationFormat>Custom</PresentationFormat>
  <Paragraphs>54</Paragraphs>
  <Slides>1</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Calibri</vt:lpstr>
      <vt:lpstr>Arial</vt:lpstr>
      <vt:lpstr>Montserrat Classic Bold</vt:lpstr>
      <vt:lpstr>Verdana</vt:lpstr>
      <vt:lpstr>Montserrat Classic</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7 Minute Briefing Editable</dc:title>
  <dc:creator>Bishop, Kate</dc:creator>
  <cp:lastModifiedBy>Neil,Sharon swp3514</cp:lastModifiedBy>
  <cp:revision>34</cp:revision>
  <dcterms:created xsi:type="dcterms:W3CDTF">2006-08-16T00:00:00Z</dcterms:created>
  <dcterms:modified xsi:type="dcterms:W3CDTF">2023-04-17T08:40:18Z</dcterms:modified>
  <dc:identifier>DAFO9VuPG1Y</dc:identifier>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66cf8fe5-b7b7-4df7-b38d-1c61ac2f6639_Enabled">
    <vt:lpwstr>true</vt:lpwstr>
  </property>
  <property fmtid="{D5CDD505-2E9C-101B-9397-08002B2CF9AE}" pid="3" name="MSIP_Label_66cf8fe5-b7b7-4df7-b38d-1c61ac2f6639_SetDate">
    <vt:lpwstr>2023-04-17T08:39:25Z</vt:lpwstr>
  </property>
  <property fmtid="{D5CDD505-2E9C-101B-9397-08002B2CF9AE}" pid="4" name="MSIP_Label_66cf8fe5-b7b7-4df7-b38d-1c61ac2f6639_Method">
    <vt:lpwstr>Standard</vt:lpwstr>
  </property>
  <property fmtid="{D5CDD505-2E9C-101B-9397-08002B2CF9AE}" pid="5" name="MSIP_Label_66cf8fe5-b7b7-4df7-b38d-1c61ac2f6639_Name">
    <vt:lpwstr>66cf8fe5-b7b7-4df7-b38d-1c61ac2f6639</vt:lpwstr>
  </property>
  <property fmtid="{D5CDD505-2E9C-101B-9397-08002B2CF9AE}" pid="6" name="MSIP_Label_66cf8fe5-b7b7-4df7-b38d-1c61ac2f6639_SiteId">
    <vt:lpwstr>270c2f4d-fd0c-4f08-92a9-e5bdd8a87e09</vt:lpwstr>
  </property>
  <property fmtid="{D5CDD505-2E9C-101B-9397-08002B2CF9AE}" pid="7" name="MSIP_Label_66cf8fe5-b7b7-4df7-b38d-1c61ac2f6639_ActionId">
    <vt:lpwstr>664e52f0-46a2-450a-b677-58bfaac44ed6</vt:lpwstr>
  </property>
  <property fmtid="{D5CDD505-2E9C-101B-9397-08002B2CF9AE}" pid="8" name="MSIP_Label_66cf8fe5-b7b7-4df7-b38d-1c61ac2f6639_ContentBits">
    <vt:lpwstr>0</vt:lpwstr>
  </property>
</Properties>
</file>