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Archivo Black" panose="020B0604020202020204" charset="0"/>
      <p:regular r:id="rId13"/>
    </p:embeddedFont>
    <p:embeddedFont>
      <p:font typeface="Calibri" panose="020F0502020204030204" pitchFamily="34" charset="0"/>
      <p:regular r:id="rId14"/>
      <p:bold r:id="rId15"/>
      <p:italic r:id="rId16"/>
      <p:boldItalic r:id="rId17"/>
    </p:embeddedFont>
    <p:embeddedFont>
      <p:font typeface="Montserrat Classic" panose="020B0604020202020204" charset="0"/>
      <p:regular r:id="rId18"/>
    </p:embeddedFont>
    <p:embeddedFont>
      <p:font typeface="Montserrat Classic Bold" panose="020B0604020202020204" charset="0"/>
      <p:regular r:id="rId19"/>
      <p:bold r:id="rId20"/>
    </p:embeddedFont>
    <p:embeddedFont>
      <p:font typeface="Montserrat Light" panose="00000400000000000000" pitchFamily="2" charset="0"/>
      <p:regular r:id="rId21"/>
      <p:italic r:id="rId22"/>
    </p:embeddedFont>
    <p:embeddedFont>
      <p:font typeface="Open Sauce"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26"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12.11.2023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During the upcoming meeting, we are going to delve into the one-of-a-kind qualities that define Six Senses Brand Resorts, which is a significant institution that is a part of the InterContinental hotel group. We are going to study the demographic appeal of the brand by focusing on its strategic positions all over the world and its commitment to delivering guests with experiences that are unmatched by any other. In particular, we will look at how appealing the brand is to individuals between the ages of 25 and 34 who have a significant passion for travelling and staying in lodgings of various kinds. During the presentation, SixSenses will stress its commitment to exceeding the current expectations of its guests through the use of digital solutions and proactive staff training. In addition, the whole service range, which will be displayed at the presentation, will be shown. This will comprise both innovative wellness treatments and unique vacation packages.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Six Senses Brand Resorts is a brand of the InterContinental hotel group with a strong heritage offering instant entry to some of the most important and sought-after locations around the world including major urban markets.</a:t>
            </a:r>
          </a:p>
          <a:p>
            <a:r>
              <a:rPr lang="en-US"/>
              <a:t>The competitive advantage refers to the locations of the hotel as well as its people and the design of the companies. This hotel brand owns 23 open hotels with a total of 1,605 rooms that they take care of (InterContinental Hotels Group PLC,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Similarweb (2023), demographic data show that the website traffic of companies presenting interested persons reveals the current share in various categories of the public. The audience registered at the hotel is 46.13% men and 53.87% women and the largest age group of visitors is between 25 and 34 years old.</a:t>
            </a:r>
          </a:p>
          <a:p>
            <a:endParaRPr lang="en-US"/>
          </a:p>
          <a:p>
            <a:r>
              <a:rPr lang="en-US"/>
              <a:t>The target audience of the SixSenses hotel brand cares a lot about public interests, and these reveal keys about the browsing interests that SixSenses visitors have. The biggest interests of the public fall into Travel and tourism as well as Accommodation, Hotels and Travel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SixSenses company offers a series of very important services for guests, such as vacation offers from sapphire lagoons to lush tropical forests. The company also offers wellness and spa services, offering the latest technology that measures the health of clients as well as their movement and sleep patterns (Sixsenses, 2023). The SixSenses brand offers a series of very important services for guests, such as vacation offers from sapphire lagoons to lush tropical forests. The company also offers wellness and spa services, offering the latest technology that measures the health of clients as well as their movement and sleep patterns.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Guest services in the field of hospitality such as their hotel facilities should improve the experience of all guests but also improve the value of the hotel brand. The facilities must be friendly, modern and personalised in order to satisfy the needs of the guests.</a:t>
            </a:r>
          </a:p>
          <a:p>
            <a:r>
              <a:rPr lang="en-US"/>
              <a:t>The technology solutions in the room such as the telephone and the TV as well as the wireless connectivity and the USB charger ports as well as the keyless entry systems which are some of the other facilities that the hotel operators must offer to the guests in order to remain competitive in the travel sector . of tourism with the fastest evolution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Exceeding customer expectations is extremely important for brands to be successful and to attract as many guests as possible. The experience as a guest has a major impact on loyalty and hotel brands, especially renowned ones such as SixSenses, must offer digital solutions to improve the guest experience. As previously mentioned, today's guests expect very innovative digital solutions in the form of mobile applications but also portable devices to make visits more relaxing. The employees must approach the bras with a very proactive attitude and this must be trained to give the guests total attention and identify their concerns.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7.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5.svg"/><Relationship Id="rId5" Type="http://schemas.openxmlformats.org/officeDocument/2006/relationships/image" Target="../media/image12.svg"/><Relationship Id="rId10" Type="http://schemas.openxmlformats.org/officeDocument/2006/relationships/image" Target="../media/image4.png"/><Relationship Id="rId4" Type="http://schemas.openxmlformats.org/officeDocument/2006/relationships/image" Target="../media/image11.png"/><Relationship Id="rId9" Type="http://schemas.openxmlformats.org/officeDocument/2006/relationships/image" Target="../media/image16.svg"/></Relationships>
</file>

<file path=ppt/slides/_rels/slide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7.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1110315">
                <a:moveTo>
                  <a:pt x="0" y="0"/>
                </a:moveTo>
                <a:lnTo>
                  <a:pt x="18288000" y="0"/>
                </a:lnTo>
                <a:lnTo>
                  <a:pt x="18288000" y="11110315"/>
                </a:lnTo>
                <a:lnTo>
                  <a:pt x="0" y="11110315"/>
                </a:lnTo>
                <a:lnTo>
                  <a:pt x="0" y="0"/>
                </a:lnTo>
                <a:close/>
              </a:path>
            </a:pathLst>
          </a:custGeom>
          <a:blipFill>
            <a:blip r:embed="rId2"/>
            <a:stretch>
              <a:fillRect t="-4854" b="-8737"/>
            </a:stretch>
          </a:blipFill>
        </p:spPr>
        <p:txBody>
          <a:bodyPr/>
          <a:lstStyle/>
          <a:p>
            <a:endParaRPr lang="en-GB"/>
          </a:p>
        </p:txBody>
      </p:sp>
      <p:grpSp>
        <p:nvGrpSpPr>
          <p:cNvPr id="3" name="Group 3"/>
          <p:cNvGrpSpPr/>
          <p:nvPr/>
        </p:nvGrpSpPr>
        <p:grpSpPr>
          <a:xfrm>
            <a:off x="0" y="73373"/>
            <a:ext cx="18288000" cy="10287000"/>
            <a:chOff x="0" y="0"/>
            <a:chExt cx="3591027" cy="2709333"/>
          </a:xfrm>
        </p:grpSpPr>
        <p:sp>
          <p:nvSpPr>
            <p:cNvPr id="4" name="Freeform 4"/>
            <p:cNvSpPr/>
            <p:nvPr/>
          </p:nvSpPr>
          <p:spPr>
            <a:xfrm>
              <a:off x="0" y="0"/>
              <a:ext cx="3591027" cy="2709333"/>
            </a:xfrm>
            <a:custGeom>
              <a:avLst/>
              <a:gdLst/>
              <a:ahLst/>
              <a:cxnLst/>
              <a:rect l="l" t="t" r="r" b="b"/>
              <a:pathLst>
                <a:path w="3591027" h="2709333">
                  <a:moveTo>
                    <a:pt x="0" y="0"/>
                  </a:moveTo>
                  <a:lnTo>
                    <a:pt x="3591027" y="0"/>
                  </a:lnTo>
                  <a:lnTo>
                    <a:pt x="3591027" y="2709333"/>
                  </a:lnTo>
                  <a:lnTo>
                    <a:pt x="0" y="2709333"/>
                  </a:lnTo>
                  <a:close/>
                </a:path>
              </a:pathLst>
            </a:custGeom>
            <a:solidFill>
              <a:srgbClr val="000000">
                <a:alpha val="60000"/>
              </a:srgbClr>
            </a:solidFill>
          </p:spPr>
          <p:txBody>
            <a:bodyPr/>
            <a:lstStyle/>
            <a:p>
              <a:endParaRPr lang="en-GB"/>
            </a:p>
          </p:txBody>
        </p:sp>
        <p:sp>
          <p:nvSpPr>
            <p:cNvPr id="5" name="TextBox 5"/>
            <p:cNvSpPr txBox="1"/>
            <p:nvPr/>
          </p:nvSpPr>
          <p:spPr>
            <a:xfrm>
              <a:off x="0" y="-19050"/>
              <a:ext cx="3591027" cy="2728383"/>
            </a:xfrm>
            <a:prstGeom prst="rect">
              <a:avLst/>
            </a:prstGeom>
          </p:spPr>
          <p:txBody>
            <a:bodyPr lIns="50800" tIns="50800" rIns="50800" bIns="50800" rtlCol="0" anchor="ctr"/>
            <a:lstStyle/>
            <a:p>
              <a:pPr algn="ctr">
                <a:lnSpc>
                  <a:spcPts val="2859"/>
                </a:lnSpc>
              </a:pPr>
              <a:endParaRPr/>
            </a:p>
          </p:txBody>
        </p:sp>
      </p:grpSp>
      <p:grpSp>
        <p:nvGrpSpPr>
          <p:cNvPr id="9" name="Group 9"/>
          <p:cNvGrpSpPr/>
          <p:nvPr/>
        </p:nvGrpSpPr>
        <p:grpSpPr>
          <a:xfrm>
            <a:off x="4191521" y="3349077"/>
            <a:ext cx="9904959" cy="3588846"/>
            <a:chOff x="0" y="0"/>
            <a:chExt cx="2608713" cy="945211"/>
          </a:xfrm>
        </p:grpSpPr>
        <p:sp>
          <p:nvSpPr>
            <p:cNvPr id="10" name="Freeform 10"/>
            <p:cNvSpPr/>
            <p:nvPr/>
          </p:nvSpPr>
          <p:spPr>
            <a:xfrm>
              <a:off x="0" y="0"/>
              <a:ext cx="2608713" cy="945211"/>
            </a:xfrm>
            <a:custGeom>
              <a:avLst/>
              <a:gdLst/>
              <a:ahLst/>
              <a:cxnLst/>
              <a:rect l="l" t="t" r="r" b="b"/>
              <a:pathLst>
                <a:path w="2608713" h="945211">
                  <a:moveTo>
                    <a:pt x="0" y="0"/>
                  </a:moveTo>
                  <a:lnTo>
                    <a:pt x="2608713" y="0"/>
                  </a:lnTo>
                  <a:lnTo>
                    <a:pt x="2608713" y="945211"/>
                  </a:lnTo>
                  <a:lnTo>
                    <a:pt x="0" y="945211"/>
                  </a:lnTo>
                  <a:close/>
                </a:path>
              </a:pathLst>
            </a:custGeom>
            <a:solidFill>
              <a:srgbClr val="FFFFFF">
                <a:alpha val="80000"/>
              </a:srgbClr>
            </a:solidFill>
          </p:spPr>
          <p:txBody>
            <a:bodyPr/>
            <a:lstStyle/>
            <a:p>
              <a:endParaRPr lang="en-GB"/>
            </a:p>
          </p:txBody>
        </p:sp>
        <p:sp>
          <p:nvSpPr>
            <p:cNvPr id="11" name="TextBox 11"/>
            <p:cNvSpPr txBox="1"/>
            <p:nvPr/>
          </p:nvSpPr>
          <p:spPr>
            <a:xfrm>
              <a:off x="0" y="-19050"/>
              <a:ext cx="2608713" cy="964261"/>
            </a:xfrm>
            <a:prstGeom prst="rect">
              <a:avLst/>
            </a:prstGeom>
          </p:spPr>
          <p:txBody>
            <a:bodyPr lIns="50800" tIns="50800" rIns="50800" bIns="50800" rtlCol="0" anchor="ctr"/>
            <a:lstStyle/>
            <a:p>
              <a:pPr algn="ctr">
                <a:lnSpc>
                  <a:spcPts val="2859"/>
                </a:lnSpc>
              </a:pPr>
              <a:endParaRPr/>
            </a:p>
          </p:txBody>
        </p:sp>
      </p:grpSp>
      <p:sp>
        <p:nvSpPr>
          <p:cNvPr id="12" name="Freeform 12"/>
          <p:cNvSpPr/>
          <p:nvPr/>
        </p:nvSpPr>
        <p:spPr>
          <a:xfrm>
            <a:off x="4191521" y="6937923"/>
            <a:ext cx="9904959" cy="680751"/>
          </a:xfrm>
          <a:custGeom>
            <a:avLst/>
            <a:gdLst/>
            <a:ahLst/>
            <a:cxnLst/>
            <a:rect l="l" t="t" r="r" b="b"/>
            <a:pathLst>
              <a:path w="9904959" h="680751">
                <a:moveTo>
                  <a:pt x="0" y="0"/>
                </a:moveTo>
                <a:lnTo>
                  <a:pt x="9904958" y="0"/>
                </a:lnTo>
                <a:lnTo>
                  <a:pt x="9904958" y="680752"/>
                </a:lnTo>
                <a:lnTo>
                  <a:pt x="0" y="680752"/>
                </a:lnTo>
                <a:lnTo>
                  <a:pt x="0" y="0"/>
                </a:lnTo>
                <a:close/>
              </a:path>
            </a:pathLst>
          </a:custGeom>
          <a:blipFill>
            <a:blip r:embed="rId3"/>
            <a:stretch>
              <a:fillRect t="-187363"/>
            </a:stretch>
          </a:blipFill>
        </p:spPr>
        <p:txBody>
          <a:bodyPr/>
          <a:lstStyle/>
          <a:p>
            <a:endParaRPr lang="en-GB"/>
          </a:p>
        </p:txBody>
      </p:sp>
      <p:sp>
        <p:nvSpPr>
          <p:cNvPr id="13" name="Freeform 13"/>
          <p:cNvSpPr/>
          <p:nvPr/>
        </p:nvSpPr>
        <p:spPr>
          <a:xfrm>
            <a:off x="7389195" y="357410"/>
            <a:ext cx="3509610" cy="2772592"/>
          </a:xfrm>
          <a:custGeom>
            <a:avLst/>
            <a:gdLst/>
            <a:ahLst/>
            <a:cxnLst/>
            <a:rect l="l" t="t" r="r" b="b"/>
            <a:pathLst>
              <a:path w="3509610" h="2772592">
                <a:moveTo>
                  <a:pt x="0" y="0"/>
                </a:moveTo>
                <a:lnTo>
                  <a:pt x="3509610" y="0"/>
                </a:lnTo>
                <a:lnTo>
                  <a:pt x="3509610" y="2772592"/>
                </a:lnTo>
                <a:lnTo>
                  <a:pt x="0" y="2772592"/>
                </a:lnTo>
                <a:lnTo>
                  <a:pt x="0" y="0"/>
                </a:lnTo>
                <a:close/>
              </a:path>
            </a:pathLst>
          </a:custGeom>
          <a:blipFill>
            <a:blip r:embed="rId4"/>
            <a:stretch>
              <a:fillRect/>
            </a:stretch>
          </a:blipFill>
        </p:spPr>
        <p:txBody>
          <a:bodyPr/>
          <a:lstStyle/>
          <a:p>
            <a:endParaRPr lang="en-GB"/>
          </a:p>
        </p:txBody>
      </p:sp>
      <p:sp>
        <p:nvSpPr>
          <p:cNvPr id="14" name="TextBox 14"/>
          <p:cNvSpPr txBox="1"/>
          <p:nvPr/>
        </p:nvSpPr>
        <p:spPr>
          <a:xfrm>
            <a:off x="5334132" y="4677799"/>
            <a:ext cx="7619735" cy="1309605"/>
          </a:xfrm>
          <a:prstGeom prst="rect">
            <a:avLst/>
          </a:prstGeom>
        </p:spPr>
        <p:txBody>
          <a:bodyPr lIns="0" tIns="0" rIns="0" bIns="0" rtlCol="0" anchor="t">
            <a:spAutoFit/>
          </a:bodyPr>
          <a:lstStyle/>
          <a:p>
            <a:pPr algn="ctr">
              <a:lnSpc>
                <a:spcPts val="10622"/>
              </a:lnSpc>
            </a:pPr>
            <a:r>
              <a:rPr lang="en-US" sz="7697" spc="107">
                <a:solidFill>
                  <a:srgbClr val="040506"/>
                </a:solidFill>
                <a:latin typeface="Archivo Black"/>
              </a:rPr>
              <a:t>SIX SENSES </a:t>
            </a:r>
          </a:p>
        </p:txBody>
      </p:sp>
      <p:sp>
        <p:nvSpPr>
          <p:cNvPr id="15" name="TextBox 15"/>
          <p:cNvSpPr txBox="1"/>
          <p:nvPr/>
        </p:nvSpPr>
        <p:spPr>
          <a:xfrm>
            <a:off x="6168689" y="3594396"/>
            <a:ext cx="5950621" cy="1229636"/>
          </a:xfrm>
          <a:prstGeom prst="rect">
            <a:avLst/>
          </a:prstGeom>
        </p:spPr>
        <p:txBody>
          <a:bodyPr lIns="0" tIns="0" rIns="0" bIns="0" rtlCol="0" anchor="t">
            <a:spAutoFit/>
          </a:bodyPr>
          <a:lstStyle/>
          <a:p>
            <a:pPr algn="ctr">
              <a:lnSpc>
                <a:spcPts val="4903"/>
              </a:lnSpc>
            </a:pPr>
            <a:r>
              <a:rPr lang="en-US" sz="3553" spc="49" dirty="0">
                <a:solidFill>
                  <a:srgbClr val="040506"/>
                </a:solidFill>
                <a:latin typeface="Archivo Black"/>
              </a:rPr>
              <a:t>INTERCONTINENTAL HOTELS GROUP </a:t>
            </a:r>
          </a:p>
        </p:txBody>
      </p:sp>
      <p:grpSp>
        <p:nvGrpSpPr>
          <p:cNvPr id="16" name="Group 16"/>
          <p:cNvGrpSpPr/>
          <p:nvPr/>
        </p:nvGrpSpPr>
        <p:grpSpPr>
          <a:xfrm>
            <a:off x="4191521" y="7480848"/>
            <a:ext cx="9904959" cy="1515134"/>
            <a:chOff x="0" y="0"/>
            <a:chExt cx="2608713" cy="399048"/>
          </a:xfrm>
        </p:grpSpPr>
        <p:sp>
          <p:nvSpPr>
            <p:cNvPr id="17" name="Freeform 17"/>
            <p:cNvSpPr/>
            <p:nvPr/>
          </p:nvSpPr>
          <p:spPr>
            <a:xfrm>
              <a:off x="0" y="0"/>
              <a:ext cx="2608713" cy="399048"/>
            </a:xfrm>
            <a:custGeom>
              <a:avLst/>
              <a:gdLst/>
              <a:ahLst/>
              <a:cxnLst/>
              <a:rect l="l" t="t" r="r" b="b"/>
              <a:pathLst>
                <a:path w="2608713" h="399048">
                  <a:moveTo>
                    <a:pt x="0" y="0"/>
                  </a:moveTo>
                  <a:lnTo>
                    <a:pt x="2608713" y="0"/>
                  </a:lnTo>
                  <a:lnTo>
                    <a:pt x="2608713" y="399048"/>
                  </a:lnTo>
                  <a:lnTo>
                    <a:pt x="0" y="399048"/>
                  </a:lnTo>
                  <a:close/>
                </a:path>
              </a:pathLst>
            </a:custGeom>
            <a:solidFill>
              <a:srgbClr val="FFFFFF">
                <a:alpha val="80000"/>
              </a:srgbClr>
            </a:solidFill>
          </p:spPr>
          <p:txBody>
            <a:bodyPr/>
            <a:lstStyle/>
            <a:p>
              <a:endParaRPr lang="en-GB"/>
            </a:p>
          </p:txBody>
        </p:sp>
        <p:sp>
          <p:nvSpPr>
            <p:cNvPr id="18" name="TextBox 18"/>
            <p:cNvSpPr txBox="1"/>
            <p:nvPr/>
          </p:nvSpPr>
          <p:spPr>
            <a:xfrm>
              <a:off x="0" y="-19050"/>
              <a:ext cx="2608713" cy="418098"/>
            </a:xfrm>
            <a:prstGeom prst="rect">
              <a:avLst/>
            </a:prstGeom>
          </p:spPr>
          <p:txBody>
            <a:bodyPr lIns="50800" tIns="50800" rIns="50800" bIns="50800" rtlCol="0" anchor="ctr"/>
            <a:lstStyle/>
            <a:p>
              <a:pPr algn="ctr">
                <a:lnSpc>
                  <a:spcPts val="2859"/>
                </a:lnSpc>
              </a:pPr>
              <a:endParaRPr/>
            </a:p>
          </p:txBody>
        </p:sp>
      </p:grpSp>
      <p:sp>
        <p:nvSpPr>
          <p:cNvPr id="19" name="TextBox 19"/>
          <p:cNvSpPr txBox="1"/>
          <p:nvPr/>
        </p:nvSpPr>
        <p:spPr>
          <a:xfrm>
            <a:off x="5471449" y="7561525"/>
            <a:ext cx="7345101" cy="1286192"/>
          </a:xfrm>
          <a:prstGeom prst="rect">
            <a:avLst/>
          </a:prstGeom>
        </p:spPr>
        <p:txBody>
          <a:bodyPr lIns="0" tIns="0" rIns="0" bIns="0" rtlCol="0" anchor="t">
            <a:spAutoFit/>
          </a:bodyPr>
          <a:lstStyle/>
          <a:p>
            <a:pPr algn="ctr">
              <a:lnSpc>
                <a:spcPts val="3430"/>
              </a:lnSpc>
            </a:pPr>
            <a:r>
              <a:rPr lang="en-US" sz="2486" spc="34">
                <a:solidFill>
                  <a:srgbClr val="040506"/>
                </a:solidFill>
                <a:latin typeface="Archivo Black"/>
              </a:rPr>
              <a:t>STUDENT ID:</a:t>
            </a:r>
          </a:p>
          <a:p>
            <a:pPr algn="ctr">
              <a:lnSpc>
                <a:spcPts val="3430"/>
              </a:lnSpc>
            </a:pPr>
            <a:r>
              <a:rPr lang="en-US" sz="2486" spc="34">
                <a:solidFill>
                  <a:srgbClr val="040506"/>
                </a:solidFill>
                <a:latin typeface="Archivo Black"/>
              </a:rPr>
              <a:t>UNIVERSITY NAME:</a:t>
            </a:r>
          </a:p>
          <a:p>
            <a:pPr algn="ctr">
              <a:lnSpc>
                <a:spcPts val="3430"/>
              </a:lnSpc>
            </a:pPr>
            <a:r>
              <a:rPr lang="en-US" sz="2486" spc="34">
                <a:solidFill>
                  <a:srgbClr val="040506"/>
                </a:solidFill>
                <a:latin typeface="Archivo Black"/>
              </a:rPr>
              <a:t>SUBMISSION DATE:</a:t>
            </a:r>
          </a:p>
        </p:txBody>
      </p:sp>
      <p:sp>
        <p:nvSpPr>
          <p:cNvPr id="20" name="Freeform 20"/>
          <p:cNvSpPr/>
          <p:nvPr/>
        </p:nvSpPr>
        <p:spPr>
          <a:xfrm>
            <a:off x="4450596" y="6379159"/>
            <a:ext cx="2041707" cy="408341"/>
          </a:xfrm>
          <a:custGeom>
            <a:avLst/>
            <a:gdLst/>
            <a:ahLst/>
            <a:cxnLst/>
            <a:rect l="l" t="t" r="r" b="b"/>
            <a:pathLst>
              <a:path w="2041707" h="408341">
                <a:moveTo>
                  <a:pt x="0" y="0"/>
                </a:moveTo>
                <a:lnTo>
                  <a:pt x="2041707" y="0"/>
                </a:lnTo>
                <a:lnTo>
                  <a:pt x="2041707" y="408341"/>
                </a:lnTo>
                <a:lnTo>
                  <a:pt x="0" y="4083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Freeform 21"/>
          <p:cNvSpPr/>
          <p:nvPr/>
        </p:nvSpPr>
        <p:spPr>
          <a:xfrm>
            <a:off x="12816551" y="5987404"/>
            <a:ext cx="1123352" cy="887448"/>
          </a:xfrm>
          <a:custGeom>
            <a:avLst/>
            <a:gdLst/>
            <a:ahLst/>
            <a:cxnLst/>
            <a:rect l="l" t="t" r="r" b="b"/>
            <a:pathLst>
              <a:path w="1123352" h="887448">
                <a:moveTo>
                  <a:pt x="0" y="0"/>
                </a:moveTo>
                <a:lnTo>
                  <a:pt x="1123351" y="0"/>
                </a:lnTo>
                <a:lnTo>
                  <a:pt x="1123351" y="887447"/>
                </a:lnTo>
                <a:lnTo>
                  <a:pt x="0" y="887447"/>
                </a:lnTo>
                <a:lnTo>
                  <a:pt x="0" y="0"/>
                </a:lnTo>
                <a:close/>
              </a:path>
            </a:pathLst>
          </a:custGeom>
          <a:blipFill>
            <a:blip r:embed="rId7"/>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rot="5400000">
            <a:off x="8599743" y="-4717334"/>
            <a:ext cx="1088513" cy="18288000"/>
            <a:chOff x="0" y="0"/>
            <a:chExt cx="286687" cy="4816593"/>
          </a:xfrm>
        </p:grpSpPr>
        <p:sp>
          <p:nvSpPr>
            <p:cNvPr id="4" name="Freeform 4"/>
            <p:cNvSpPr/>
            <p:nvPr/>
          </p:nvSpPr>
          <p:spPr>
            <a:xfrm>
              <a:off x="0" y="0"/>
              <a:ext cx="286687" cy="4816592"/>
            </a:xfrm>
            <a:custGeom>
              <a:avLst/>
              <a:gdLst/>
              <a:ahLst/>
              <a:cxnLst/>
              <a:rect l="l" t="t" r="r" b="b"/>
              <a:pathLst>
                <a:path w="286687" h="4816592">
                  <a:moveTo>
                    <a:pt x="0" y="0"/>
                  </a:moveTo>
                  <a:lnTo>
                    <a:pt x="286687" y="0"/>
                  </a:lnTo>
                  <a:lnTo>
                    <a:pt x="286687" y="4816592"/>
                  </a:lnTo>
                  <a:lnTo>
                    <a:pt x="0" y="4816592"/>
                  </a:lnTo>
                  <a:close/>
                </a:path>
              </a:pathLst>
            </a:custGeom>
            <a:gradFill rotWithShape="1">
              <a:gsLst>
                <a:gs pos="0">
                  <a:srgbClr val="696969">
                    <a:alpha val="72000"/>
                  </a:srgbClr>
                </a:gs>
                <a:gs pos="33333">
                  <a:srgbClr val="B4B4B4">
                    <a:alpha val="82500"/>
                  </a:srgbClr>
                </a:gs>
                <a:gs pos="66667">
                  <a:srgbClr val="EEEEEE">
                    <a:alpha val="70500"/>
                  </a:srgbClr>
                </a:gs>
                <a:gs pos="100000">
                  <a:srgbClr val="FBFBFB">
                    <a:alpha val="22000"/>
                  </a:srgbClr>
                </a:gs>
              </a:gsLst>
              <a:lin ang="0"/>
            </a:gradFill>
            <a:ln cap="sq">
              <a:noFill/>
              <a:prstDash val="solid"/>
              <a:miter/>
            </a:ln>
          </p:spPr>
          <p:txBody>
            <a:bodyPr/>
            <a:lstStyle/>
            <a:p>
              <a:endParaRPr lang="en-GB"/>
            </a:p>
          </p:txBody>
        </p:sp>
        <p:sp>
          <p:nvSpPr>
            <p:cNvPr id="5" name="TextBox 5"/>
            <p:cNvSpPr txBox="1"/>
            <p:nvPr/>
          </p:nvSpPr>
          <p:spPr>
            <a:xfrm>
              <a:off x="0" y="-19050"/>
              <a:ext cx="286687" cy="483564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Freeform 6"/>
          <p:cNvSpPr/>
          <p:nvPr/>
        </p:nvSpPr>
        <p:spPr>
          <a:xfrm>
            <a:off x="17900" y="0"/>
            <a:ext cx="18270100" cy="4165455"/>
          </a:xfrm>
          <a:custGeom>
            <a:avLst/>
            <a:gdLst/>
            <a:ahLst/>
            <a:cxnLst/>
            <a:rect l="l" t="t" r="r" b="b"/>
            <a:pathLst>
              <a:path w="18270100" h="4165455">
                <a:moveTo>
                  <a:pt x="0" y="0"/>
                </a:moveTo>
                <a:lnTo>
                  <a:pt x="18270100" y="0"/>
                </a:lnTo>
                <a:lnTo>
                  <a:pt x="18270100" y="4165455"/>
                </a:lnTo>
                <a:lnTo>
                  <a:pt x="0" y="4165455"/>
                </a:lnTo>
                <a:lnTo>
                  <a:pt x="0" y="0"/>
                </a:lnTo>
                <a:close/>
              </a:path>
            </a:pathLst>
          </a:custGeom>
          <a:blipFill>
            <a:blip r:embed="rId3"/>
            <a:stretch>
              <a:fillRect t="-73359" b="-73359"/>
            </a:stretch>
          </a:blipFill>
        </p:spPr>
        <p:txBody>
          <a:bodyPr/>
          <a:lstStyle/>
          <a:p>
            <a:endParaRPr lang="en-GB"/>
          </a:p>
        </p:txBody>
      </p:sp>
      <p:sp>
        <p:nvSpPr>
          <p:cNvPr id="7" name="TextBox 7"/>
          <p:cNvSpPr txBox="1"/>
          <p:nvPr/>
        </p:nvSpPr>
        <p:spPr>
          <a:xfrm>
            <a:off x="4559819" y="1357867"/>
            <a:ext cx="9168362" cy="1695867"/>
          </a:xfrm>
          <a:prstGeom prst="rect">
            <a:avLst/>
          </a:prstGeom>
        </p:spPr>
        <p:txBody>
          <a:bodyPr lIns="0" tIns="0" rIns="0" bIns="0" rtlCol="0" anchor="t">
            <a:spAutoFit/>
          </a:bodyPr>
          <a:lstStyle/>
          <a:p>
            <a:pPr algn="ctr">
              <a:lnSpc>
                <a:spcPts val="13774"/>
              </a:lnSpc>
            </a:pPr>
            <a:r>
              <a:rPr lang="en-US" sz="9981" spc="79">
                <a:solidFill>
                  <a:srgbClr val="FFFFFF"/>
                </a:solidFill>
                <a:latin typeface="Archivo Black"/>
              </a:rPr>
              <a:t>CONTENT</a:t>
            </a:r>
          </a:p>
        </p:txBody>
      </p:sp>
      <p:sp>
        <p:nvSpPr>
          <p:cNvPr id="8" name="TextBox 8"/>
          <p:cNvSpPr txBox="1"/>
          <p:nvPr/>
        </p:nvSpPr>
        <p:spPr>
          <a:xfrm>
            <a:off x="854545" y="4708522"/>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01</a:t>
            </a:r>
          </a:p>
        </p:txBody>
      </p:sp>
      <p:sp>
        <p:nvSpPr>
          <p:cNvPr id="9" name="TextBox 9"/>
          <p:cNvSpPr txBox="1"/>
          <p:nvPr/>
        </p:nvSpPr>
        <p:spPr>
          <a:xfrm>
            <a:off x="2162853" y="5014016"/>
            <a:ext cx="1950334"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Introduction</a:t>
            </a:r>
          </a:p>
        </p:txBody>
      </p:sp>
      <p:sp>
        <p:nvSpPr>
          <p:cNvPr id="10" name="TextBox 10"/>
          <p:cNvSpPr txBox="1"/>
          <p:nvPr/>
        </p:nvSpPr>
        <p:spPr>
          <a:xfrm>
            <a:off x="854545" y="5670978"/>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02</a:t>
            </a:r>
          </a:p>
        </p:txBody>
      </p:sp>
      <p:sp>
        <p:nvSpPr>
          <p:cNvPr id="11" name="TextBox 11"/>
          <p:cNvSpPr txBox="1"/>
          <p:nvPr/>
        </p:nvSpPr>
        <p:spPr>
          <a:xfrm>
            <a:off x="2162853" y="5976472"/>
            <a:ext cx="4830534"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Brand Overview</a:t>
            </a:r>
          </a:p>
        </p:txBody>
      </p:sp>
      <p:sp>
        <p:nvSpPr>
          <p:cNvPr id="12" name="TextBox 12"/>
          <p:cNvSpPr txBox="1"/>
          <p:nvPr/>
        </p:nvSpPr>
        <p:spPr>
          <a:xfrm>
            <a:off x="854545" y="6773455"/>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03</a:t>
            </a:r>
          </a:p>
        </p:txBody>
      </p:sp>
      <p:sp>
        <p:nvSpPr>
          <p:cNvPr id="13" name="TextBox 13"/>
          <p:cNvSpPr txBox="1"/>
          <p:nvPr/>
        </p:nvSpPr>
        <p:spPr>
          <a:xfrm>
            <a:off x="2162853" y="7078949"/>
            <a:ext cx="3725680"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Main Consumers</a:t>
            </a:r>
          </a:p>
        </p:txBody>
      </p:sp>
      <p:sp>
        <p:nvSpPr>
          <p:cNvPr id="14" name="TextBox 14"/>
          <p:cNvSpPr txBox="1"/>
          <p:nvPr/>
        </p:nvSpPr>
        <p:spPr>
          <a:xfrm>
            <a:off x="854545" y="7875933"/>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04</a:t>
            </a:r>
          </a:p>
        </p:txBody>
      </p:sp>
      <p:sp>
        <p:nvSpPr>
          <p:cNvPr id="15" name="TextBox 15"/>
          <p:cNvSpPr txBox="1"/>
          <p:nvPr/>
        </p:nvSpPr>
        <p:spPr>
          <a:xfrm>
            <a:off x="2162853" y="8181427"/>
            <a:ext cx="5572039" cy="616204"/>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Nature, scope and role of the guest services and facilities</a:t>
            </a:r>
          </a:p>
        </p:txBody>
      </p:sp>
      <p:sp>
        <p:nvSpPr>
          <p:cNvPr id="16" name="TextBox 16"/>
          <p:cNvSpPr txBox="1"/>
          <p:nvPr/>
        </p:nvSpPr>
        <p:spPr>
          <a:xfrm>
            <a:off x="854545" y="8978410"/>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05</a:t>
            </a:r>
          </a:p>
        </p:txBody>
      </p:sp>
      <p:sp>
        <p:nvSpPr>
          <p:cNvPr id="17" name="TextBox 17"/>
          <p:cNvSpPr txBox="1"/>
          <p:nvPr/>
        </p:nvSpPr>
        <p:spPr>
          <a:xfrm>
            <a:off x="2162853" y="9283904"/>
            <a:ext cx="5572039"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Role and function of guest services</a:t>
            </a:r>
          </a:p>
        </p:txBody>
      </p:sp>
      <p:sp>
        <p:nvSpPr>
          <p:cNvPr id="18" name="TextBox 18"/>
          <p:cNvSpPr txBox="1"/>
          <p:nvPr/>
        </p:nvSpPr>
        <p:spPr>
          <a:xfrm>
            <a:off x="10469539" y="4708522"/>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06</a:t>
            </a:r>
          </a:p>
        </p:txBody>
      </p:sp>
      <p:sp>
        <p:nvSpPr>
          <p:cNvPr id="19" name="TextBox 19"/>
          <p:cNvSpPr txBox="1"/>
          <p:nvPr/>
        </p:nvSpPr>
        <p:spPr>
          <a:xfrm>
            <a:off x="11777846" y="5014016"/>
            <a:ext cx="5793302" cy="616204"/>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Importance of hospitality &amp; how hotels meet/exceed guest expectations</a:t>
            </a:r>
          </a:p>
        </p:txBody>
      </p:sp>
      <p:sp>
        <p:nvSpPr>
          <p:cNvPr id="20" name="TextBox 20"/>
          <p:cNvSpPr txBox="1"/>
          <p:nvPr/>
        </p:nvSpPr>
        <p:spPr>
          <a:xfrm>
            <a:off x="10469539" y="5670978"/>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07</a:t>
            </a:r>
          </a:p>
        </p:txBody>
      </p:sp>
      <p:sp>
        <p:nvSpPr>
          <p:cNvPr id="21" name="TextBox 21"/>
          <p:cNvSpPr txBox="1"/>
          <p:nvPr/>
        </p:nvSpPr>
        <p:spPr>
          <a:xfrm>
            <a:off x="11777846" y="5976472"/>
            <a:ext cx="1950334"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Conclusion</a:t>
            </a:r>
          </a:p>
        </p:txBody>
      </p:sp>
      <p:sp>
        <p:nvSpPr>
          <p:cNvPr id="22" name="TextBox 22"/>
          <p:cNvSpPr txBox="1"/>
          <p:nvPr/>
        </p:nvSpPr>
        <p:spPr>
          <a:xfrm>
            <a:off x="10469539" y="6773455"/>
            <a:ext cx="1308308" cy="750052"/>
          </a:xfrm>
          <a:prstGeom prst="rect">
            <a:avLst/>
          </a:prstGeom>
        </p:spPr>
        <p:txBody>
          <a:bodyPr lIns="0" tIns="0" rIns="0" bIns="0" rtlCol="0" anchor="t">
            <a:spAutoFit/>
          </a:bodyPr>
          <a:lstStyle/>
          <a:p>
            <a:pPr marL="0" lvl="0" indent="0" algn="ctr">
              <a:lnSpc>
                <a:spcPts val="6133"/>
              </a:lnSpc>
              <a:spcBef>
                <a:spcPct val="0"/>
              </a:spcBef>
            </a:pPr>
            <a:r>
              <a:rPr lang="en-US" sz="4444" u="none" strike="noStrike" spc="235">
                <a:solidFill>
                  <a:srgbClr val="231F20"/>
                </a:solidFill>
                <a:latin typeface="Montserrat Classic Bold"/>
              </a:rPr>
              <a:t>08</a:t>
            </a:r>
          </a:p>
        </p:txBody>
      </p:sp>
      <p:sp>
        <p:nvSpPr>
          <p:cNvPr id="23" name="TextBox 23"/>
          <p:cNvSpPr txBox="1"/>
          <p:nvPr/>
        </p:nvSpPr>
        <p:spPr>
          <a:xfrm>
            <a:off x="11777846" y="7078949"/>
            <a:ext cx="1950334" cy="301879"/>
          </a:xfrm>
          <a:prstGeom prst="rect">
            <a:avLst/>
          </a:prstGeom>
        </p:spPr>
        <p:txBody>
          <a:bodyPr lIns="0" tIns="0" rIns="0" bIns="0" rtlCol="0" anchor="t">
            <a:spAutoFit/>
          </a:bodyPr>
          <a:lstStyle/>
          <a:p>
            <a:pPr>
              <a:lnSpc>
                <a:spcPts val="2476"/>
              </a:lnSpc>
            </a:pPr>
            <a:r>
              <a:rPr lang="en-US" sz="1794" spc="175">
                <a:solidFill>
                  <a:srgbClr val="231F20"/>
                </a:solidFill>
                <a:latin typeface="Montserrat Light"/>
              </a:rPr>
              <a:t>Reference List</a:t>
            </a:r>
          </a:p>
        </p:txBody>
      </p:sp>
      <p:sp>
        <p:nvSpPr>
          <p:cNvPr id="24" name="Freeform 24"/>
          <p:cNvSpPr/>
          <p:nvPr/>
        </p:nvSpPr>
        <p:spPr>
          <a:xfrm>
            <a:off x="14674497" y="9585783"/>
            <a:ext cx="2041707" cy="408341"/>
          </a:xfrm>
          <a:custGeom>
            <a:avLst/>
            <a:gdLst/>
            <a:ahLst/>
            <a:cxnLst/>
            <a:rect l="l" t="t" r="r" b="b"/>
            <a:pathLst>
              <a:path w="2041707" h="408341">
                <a:moveTo>
                  <a:pt x="0" y="0"/>
                </a:moveTo>
                <a:lnTo>
                  <a:pt x="2041707" y="0"/>
                </a:lnTo>
                <a:lnTo>
                  <a:pt x="2041707" y="408341"/>
                </a:lnTo>
                <a:lnTo>
                  <a:pt x="0" y="4083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p:cNvSpPr/>
          <p:nvPr/>
        </p:nvSpPr>
        <p:spPr>
          <a:xfrm>
            <a:off x="16716204" y="9284738"/>
            <a:ext cx="1123352" cy="887448"/>
          </a:xfrm>
          <a:custGeom>
            <a:avLst/>
            <a:gdLst/>
            <a:ahLst/>
            <a:cxnLst/>
            <a:rect l="l" t="t" r="r" b="b"/>
            <a:pathLst>
              <a:path w="1123352" h="887448">
                <a:moveTo>
                  <a:pt x="0" y="0"/>
                </a:moveTo>
                <a:lnTo>
                  <a:pt x="1123352" y="0"/>
                </a:lnTo>
                <a:lnTo>
                  <a:pt x="1123352" y="887448"/>
                </a:lnTo>
                <a:lnTo>
                  <a:pt x="0" y="887448"/>
                </a:lnTo>
                <a:lnTo>
                  <a:pt x="0" y="0"/>
                </a:lnTo>
                <a:close/>
              </a:path>
            </a:pathLst>
          </a:custGeom>
          <a:blipFill>
            <a:blip r:embed="rId6"/>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rot="2925483">
            <a:off x="7649000" y="4207684"/>
            <a:ext cx="11902937" cy="2027782"/>
          </a:xfrm>
          <a:custGeom>
            <a:avLst/>
            <a:gdLst/>
            <a:ahLst/>
            <a:cxnLst/>
            <a:rect l="l" t="t" r="r" b="b"/>
            <a:pathLst>
              <a:path w="15026802" h="1591351">
                <a:moveTo>
                  <a:pt x="0" y="0"/>
                </a:moveTo>
                <a:lnTo>
                  <a:pt x="15026802" y="0"/>
                </a:lnTo>
                <a:lnTo>
                  <a:pt x="15026802" y="1591350"/>
                </a:lnTo>
                <a:lnTo>
                  <a:pt x="0" y="1591350"/>
                </a:lnTo>
                <a:lnTo>
                  <a:pt x="0" y="0"/>
                </a:lnTo>
                <a:close/>
              </a:path>
            </a:pathLst>
          </a:custGeom>
          <a:blipFill>
            <a:blip r:embed="rId4"/>
            <a:stretch>
              <a:fillRect t="-86495"/>
            </a:stretch>
          </a:blipFill>
        </p:spPr>
        <p:txBody>
          <a:bodyPr/>
          <a:lstStyle/>
          <a:p>
            <a:endParaRPr lang="en-GB"/>
          </a:p>
        </p:txBody>
      </p:sp>
      <p:grpSp>
        <p:nvGrpSpPr>
          <p:cNvPr id="4" name="Group 4"/>
          <p:cNvGrpSpPr/>
          <p:nvPr/>
        </p:nvGrpSpPr>
        <p:grpSpPr>
          <a:xfrm>
            <a:off x="-2057400" y="800100"/>
            <a:ext cx="13954325" cy="2258023"/>
            <a:chOff x="0" y="0"/>
            <a:chExt cx="1537211" cy="218865"/>
          </a:xfrm>
        </p:grpSpPr>
        <p:sp>
          <p:nvSpPr>
            <p:cNvPr id="5" name="Freeform 5"/>
            <p:cNvSpPr/>
            <p:nvPr/>
          </p:nvSpPr>
          <p:spPr>
            <a:xfrm>
              <a:off x="0" y="0"/>
              <a:ext cx="1537211" cy="218865"/>
            </a:xfrm>
            <a:custGeom>
              <a:avLst/>
              <a:gdLst/>
              <a:ahLst/>
              <a:cxnLst/>
              <a:rect l="l" t="t" r="r" b="b"/>
              <a:pathLst>
                <a:path w="1537211" h="218865">
                  <a:moveTo>
                    <a:pt x="1334011" y="0"/>
                  </a:moveTo>
                  <a:lnTo>
                    <a:pt x="0" y="0"/>
                  </a:lnTo>
                  <a:lnTo>
                    <a:pt x="203200" y="218865"/>
                  </a:lnTo>
                  <a:lnTo>
                    <a:pt x="1537211" y="218865"/>
                  </a:lnTo>
                  <a:lnTo>
                    <a:pt x="1334011" y="0"/>
                  </a:lnTo>
                  <a:close/>
                </a:path>
              </a:pathLst>
            </a:custGeom>
            <a:solidFill>
              <a:srgbClr val="010101"/>
            </a:solidFill>
            <a:ln cap="sq">
              <a:noFill/>
              <a:prstDash val="solid"/>
              <a:miter/>
            </a:ln>
          </p:spPr>
          <p:txBody>
            <a:bodyPr/>
            <a:lstStyle/>
            <a:p>
              <a:endParaRPr lang="en-GB"/>
            </a:p>
          </p:txBody>
        </p:sp>
        <p:sp>
          <p:nvSpPr>
            <p:cNvPr id="6" name="TextBox 6"/>
            <p:cNvSpPr txBox="1"/>
            <p:nvPr/>
          </p:nvSpPr>
          <p:spPr>
            <a:xfrm>
              <a:off x="101600" y="-19050"/>
              <a:ext cx="1334011" cy="237915"/>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7"/>
          <p:cNvSpPr txBox="1"/>
          <p:nvPr/>
        </p:nvSpPr>
        <p:spPr>
          <a:xfrm>
            <a:off x="681931" y="4242815"/>
            <a:ext cx="11421624" cy="4496514"/>
          </a:xfrm>
          <a:prstGeom prst="rect">
            <a:avLst/>
          </a:prstGeom>
        </p:spPr>
        <p:txBody>
          <a:bodyPr lIns="0" tIns="0" rIns="0" bIns="0" rtlCol="0" anchor="t">
            <a:spAutoFit/>
          </a:bodyPr>
          <a:lstStyle/>
          <a:p>
            <a:pPr marL="412460" lvl="1" indent="-206230">
              <a:lnSpc>
                <a:spcPts val="4011"/>
              </a:lnSpc>
              <a:buFont typeface="Arial"/>
              <a:buChar char="•"/>
            </a:pPr>
            <a:r>
              <a:rPr lang="en-US" sz="1910" spc="187">
                <a:solidFill>
                  <a:srgbClr val="231F20"/>
                </a:solidFill>
                <a:latin typeface="Montserrat Light"/>
              </a:rPr>
              <a:t>Exploration of unique qualities defining Six Senses Brand Resorts within the InterContinental hotel group.</a:t>
            </a:r>
          </a:p>
          <a:p>
            <a:pPr marL="412460" lvl="1" indent="-206230">
              <a:lnSpc>
                <a:spcPts val="4011"/>
              </a:lnSpc>
              <a:buFont typeface="Arial"/>
              <a:buChar char="•"/>
            </a:pPr>
            <a:r>
              <a:rPr lang="en-US" sz="1910" spc="187">
                <a:solidFill>
                  <a:srgbClr val="231F20"/>
                </a:solidFill>
                <a:latin typeface="Montserrat Light"/>
              </a:rPr>
              <a:t>Focus on demographic appeal, particularly among the 25-34 age group passionate about travel and varied accommodations.</a:t>
            </a:r>
          </a:p>
          <a:p>
            <a:pPr marL="412460" lvl="1" indent="-206230">
              <a:lnSpc>
                <a:spcPts val="4011"/>
              </a:lnSpc>
              <a:buFont typeface="Arial"/>
              <a:buChar char="•"/>
            </a:pPr>
            <a:r>
              <a:rPr lang="en-US" sz="1910" spc="187">
                <a:solidFill>
                  <a:srgbClr val="231F20"/>
                </a:solidFill>
                <a:latin typeface="Montserrat Light"/>
              </a:rPr>
              <a:t>Emphasis on the brand's commitment to delivering unparalleled guest experiences through digital solutions and proactive staff training.</a:t>
            </a:r>
          </a:p>
          <a:p>
            <a:pPr marL="412460" lvl="1" indent="-206230" algn="l">
              <a:lnSpc>
                <a:spcPts val="4011"/>
              </a:lnSpc>
              <a:buFont typeface="Arial"/>
              <a:buChar char="•"/>
            </a:pPr>
            <a:r>
              <a:rPr lang="en-US" sz="1910" spc="187">
                <a:solidFill>
                  <a:srgbClr val="231F20"/>
                </a:solidFill>
                <a:latin typeface="Montserrat Light"/>
              </a:rPr>
              <a:t>Presentation showcasing the comprehensive service range, featuring innovative wellness treatments and distinctive vacation packages.</a:t>
            </a:r>
          </a:p>
          <a:p>
            <a:pPr marL="0" lvl="0" indent="0" algn="l">
              <a:lnSpc>
                <a:spcPts val="4011"/>
              </a:lnSpc>
            </a:pPr>
            <a:endParaRPr lang="en-US" sz="1910" spc="187">
              <a:solidFill>
                <a:srgbClr val="231F20"/>
              </a:solidFill>
              <a:latin typeface="Montserrat Light"/>
            </a:endParaRPr>
          </a:p>
        </p:txBody>
      </p:sp>
      <p:sp>
        <p:nvSpPr>
          <p:cNvPr id="8" name="TextBox 8"/>
          <p:cNvSpPr txBox="1"/>
          <p:nvPr/>
        </p:nvSpPr>
        <p:spPr>
          <a:xfrm>
            <a:off x="681931" y="1304859"/>
            <a:ext cx="8857041" cy="1132046"/>
          </a:xfrm>
          <a:prstGeom prst="rect">
            <a:avLst/>
          </a:prstGeom>
        </p:spPr>
        <p:txBody>
          <a:bodyPr lIns="0" tIns="0" rIns="0" bIns="0" rtlCol="0" anchor="t">
            <a:spAutoFit/>
          </a:bodyPr>
          <a:lstStyle/>
          <a:p>
            <a:pPr marL="0" lvl="0" indent="0" algn="ctr">
              <a:lnSpc>
                <a:spcPts val="9286"/>
              </a:lnSpc>
              <a:spcBef>
                <a:spcPct val="0"/>
              </a:spcBef>
            </a:pPr>
            <a:r>
              <a:rPr lang="en-US" sz="6729" spc="53">
                <a:solidFill>
                  <a:srgbClr val="FFFFFF"/>
                </a:solidFill>
                <a:latin typeface="Archivo Black"/>
              </a:rPr>
              <a:t>INTRODUCTION</a:t>
            </a:r>
          </a:p>
        </p:txBody>
      </p:sp>
      <p:grpSp>
        <p:nvGrpSpPr>
          <p:cNvPr id="9" name="Group 9"/>
          <p:cNvGrpSpPr>
            <a:grpSpLocks noChangeAspect="1"/>
          </p:cNvGrpSpPr>
          <p:nvPr/>
        </p:nvGrpSpPr>
        <p:grpSpPr>
          <a:xfrm>
            <a:off x="9046979" y="0"/>
            <a:ext cx="9241021" cy="10396149"/>
            <a:chOff x="0" y="0"/>
            <a:chExt cx="5370413" cy="6041715"/>
          </a:xfrm>
        </p:grpSpPr>
        <p:sp>
          <p:nvSpPr>
            <p:cNvPr id="10" name="Freeform 10"/>
            <p:cNvSpPr/>
            <p:nvPr/>
          </p:nvSpPr>
          <p:spPr>
            <a:xfrm>
              <a:off x="0" y="0"/>
              <a:ext cx="5370413" cy="6041715"/>
            </a:xfrm>
            <a:custGeom>
              <a:avLst/>
              <a:gdLst/>
              <a:ahLst/>
              <a:cxnLst/>
              <a:rect l="l" t="t" r="r" b="b"/>
              <a:pathLst>
                <a:path w="5370413" h="6041715">
                  <a:moveTo>
                    <a:pt x="5370413" y="0"/>
                  </a:moveTo>
                  <a:lnTo>
                    <a:pt x="5370413" y="6041715"/>
                  </a:lnTo>
                  <a:cubicBezTo>
                    <a:pt x="3580275" y="4027810"/>
                    <a:pt x="1790138" y="2013905"/>
                    <a:pt x="0" y="0"/>
                  </a:cubicBezTo>
                  <a:lnTo>
                    <a:pt x="5370413" y="0"/>
                  </a:lnTo>
                  <a:close/>
                </a:path>
              </a:pathLst>
            </a:custGeom>
            <a:solidFill>
              <a:srgbClr val="000000"/>
            </a:solidFill>
          </p:spPr>
          <p:txBody>
            <a:bodyPr/>
            <a:lstStyle/>
            <a:p>
              <a:endParaRPr lang="en-GB"/>
            </a:p>
          </p:txBody>
        </p:sp>
        <p:sp>
          <p:nvSpPr>
            <p:cNvPr id="11" name="Freeform 11"/>
            <p:cNvSpPr/>
            <p:nvPr/>
          </p:nvSpPr>
          <p:spPr>
            <a:xfrm>
              <a:off x="0" y="0"/>
              <a:ext cx="5370413" cy="6041715"/>
            </a:xfrm>
            <a:custGeom>
              <a:avLst/>
              <a:gdLst/>
              <a:ahLst/>
              <a:cxnLst/>
              <a:rect l="l" t="t" r="r" b="b"/>
              <a:pathLst>
                <a:path w="5370413" h="6041715">
                  <a:moveTo>
                    <a:pt x="5370413" y="0"/>
                  </a:moveTo>
                  <a:lnTo>
                    <a:pt x="5370413" y="6041715"/>
                  </a:lnTo>
                  <a:cubicBezTo>
                    <a:pt x="3580275" y="4027810"/>
                    <a:pt x="1790138" y="2013905"/>
                    <a:pt x="0" y="0"/>
                  </a:cubicBezTo>
                  <a:lnTo>
                    <a:pt x="5370413" y="0"/>
                  </a:lnTo>
                  <a:close/>
                </a:path>
              </a:pathLst>
            </a:custGeom>
            <a:blipFill>
              <a:blip r:embed="rId5"/>
              <a:stretch>
                <a:fillRect l="-16964" r="-49229"/>
              </a:stretch>
            </a:blipFill>
          </p:spPr>
          <p:txBody>
            <a:bodyPr/>
            <a:lstStyle/>
            <a:p>
              <a:endParaRPr lang="en-GB"/>
            </a:p>
          </p:txBody>
        </p:sp>
      </p:grpSp>
      <p:sp>
        <p:nvSpPr>
          <p:cNvPr id="12" name="Freeform 12"/>
          <p:cNvSpPr/>
          <p:nvPr/>
        </p:nvSpPr>
        <p:spPr>
          <a:xfrm>
            <a:off x="357871" y="9625889"/>
            <a:ext cx="2041707" cy="408341"/>
          </a:xfrm>
          <a:custGeom>
            <a:avLst/>
            <a:gdLst/>
            <a:ahLst/>
            <a:cxnLst/>
            <a:rect l="l" t="t" r="r" b="b"/>
            <a:pathLst>
              <a:path w="2041707" h="408341">
                <a:moveTo>
                  <a:pt x="0" y="0"/>
                </a:moveTo>
                <a:lnTo>
                  <a:pt x="2041707" y="0"/>
                </a:lnTo>
                <a:lnTo>
                  <a:pt x="2041707" y="408342"/>
                </a:lnTo>
                <a:lnTo>
                  <a:pt x="0" y="4083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Freeform 13"/>
          <p:cNvSpPr/>
          <p:nvPr/>
        </p:nvSpPr>
        <p:spPr>
          <a:xfrm>
            <a:off x="2570079" y="9258300"/>
            <a:ext cx="1123352" cy="887448"/>
          </a:xfrm>
          <a:custGeom>
            <a:avLst/>
            <a:gdLst/>
            <a:ahLst/>
            <a:cxnLst/>
            <a:rect l="l" t="t" r="r" b="b"/>
            <a:pathLst>
              <a:path w="1123352" h="887448">
                <a:moveTo>
                  <a:pt x="0" y="0"/>
                </a:moveTo>
                <a:lnTo>
                  <a:pt x="1123351" y="0"/>
                </a:lnTo>
                <a:lnTo>
                  <a:pt x="1123351" y="887448"/>
                </a:lnTo>
                <a:lnTo>
                  <a:pt x="0" y="887448"/>
                </a:lnTo>
                <a:lnTo>
                  <a:pt x="0" y="0"/>
                </a:lnTo>
                <a:close/>
              </a:path>
            </a:pathLst>
          </a:custGeom>
          <a:blipFill>
            <a:blip r:embed="rId8"/>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688" b="-3688"/>
            </a:stretch>
          </a:blipFill>
        </p:spPr>
        <p:txBody>
          <a:bodyPr/>
          <a:lstStyle/>
          <a:p>
            <a:endParaRPr lang="en-GB"/>
          </a:p>
        </p:txBody>
      </p:sp>
      <p:grpSp>
        <p:nvGrpSpPr>
          <p:cNvPr id="3" name="Group 3"/>
          <p:cNvGrpSpPr/>
          <p:nvPr/>
        </p:nvGrpSpPr>
        <p:grpSpPr>
          <a:xfrm>
            <a:off x="1357312" y="1028700"/>
            <a:ext cx="15591759" cy="8229600"/>
            <a:chOff x="0" y="0"/>
            <a:chExt cx="4106471" cy="2167467"/>
          </a:xfrm>
        </p:grpSpPr>
        <p:sp>
          <p:nvSpPr>
            <p:cNvPr id="4" name="Freeform 4"/>
            <p:cNvSpPr/>
            <p:nvPr/>
          </p:nvSpPr>
          <p:spPr>
            <a:xfrm>
              <a:off x="0" y="0"/>
              <a:ext cx="4106471" cy="2167467"/>
            </a:xfrm>
            <a:custGeom>
              <a:avLst/>
              <a:gdLst/>
              <a:ahLst/>
              <a:cxnLst/>
              <a:rect l="l" t="t" r="r" b="b"/>
              <a:pathLst>
                <a:path w="4106471" h="2167467">
                  <a:moveTo>
                    <a:pt x="12413" y="0"/>
                  </a:moveTo>
                  <a:lnTo>
                    <a:pt x="4094058" y="0"/>
                  </a:lnTo>
                  <a:cubicBezTo>
                    <a:pt x="4100914" y="0"/>
                    <a:pt x="4106471" y="5558"/>
                    <a:pt x="4106471" y="12413"/>
                  </a:cubicBezTo>
                  <a:lnTo>
                    <a:pt x="4106471" y="2155053"/>
                  </a:lnTo>
                  <a:cubicBezTo>
                    <a:pt x="4106471" y="2158346"/>
                    <a:pt x="4105164" y="2161503"/>
                    <a:pt x="4102836" y="2163831"/>
                  </a:cubicBezTo>
                  <a:cubicBezTo>
                    <a:pt x="4100507" y="2166159"/>
                    <a:pt x="4097350" y="2167467"/>
                    <a:pt x="4094058" y="2167467"/>
                  </a:cubicBezTo>
                  <a:lnTo>
                    <a:pt x="12413" y="2167467"/>
                  </a:lnTo>
                  <a:cubicBezTo>
                    <a:pt x="9121" y="2167467"/>
                    <a:pt x="5964" y="2166159"/>
                    <a:pt x="3636" y="2163831"/>
                  </a:cubicBezTo>
                  <a:cubicBezTo>
                    <a:pt x="1308" y="2161503"/>
                    <a:pt x="0" y="2158346"/>
                    <a:pt x="0" y="2155053"/>
                  </a:cubicBezTo>
                  <a:lnTo>
                    <a:pt x="0" y="12413"/>
                  </a:lnTo>
                  <a:cubicBezTo>
                    <a:pt x="0" y="9121"/>
                    <a:pt x="1308" y="5964"/>
                    <a:pt x="3636" y="3636"/>
                  </a:cubicBezTo>
                  <a:cubicBezTo>
                    <a:pt x="5964" y="1308"/>
                    <a:pt x="9121" y="0"/>
                    <a:pt x="12413" y="0"/>
                  </a:cubicBezTo>
                  <a:close/>
                </a:path>
              </a:pathLst>
            </a:custGeom>
            <a:solidFill>
              <a:srgbClr val="FFFFFF">
                <a:alpha val="86667"/>
              </a:srgbClr>
            </a:solidFill>
          </p:spPr>
          <p:txBody>
            <a:bodyPr/>
            <a:lstStyle/>
            <a:p>
              <a:endParaRPr lang="en-GB"/>
            </a:p>
          </p:txBody>
        </p:sp>
        <p:sp>
          <p:nvSpPr>
            <p:cNvPr id="5" name="TextBox 5"/>
            <p:cNvSpPr txBox="1"/>
            <p:nvPr/>
          </p:nvSpPr>
          <p:spPr>
            <a:xfrm>
              <a:off x="0" y="-19050"/>
              <a:ext cx="4106471" cy="2186517"/>
            </a:xfrm>
            <a:prstGeom prst="rect">
              <a:avLst/>
            </a:prstGeom>
          </p:spPr>
          <p:txBody>
            <a:bodyPr lIns="50800" tIns="50800" rIns="50800" bIns="50800" rtlCol="0" anchor="ctr"/>
            <a:lstStyle/>
            <a:p>
              <a:pPr algn="ctr">
                <a:lnSpc>
                  <a:spcPts val="2859"/>
                </a:lnSpc>
              </a:pPr>
              <a:endParaRPr/>
            </a:p>
          </p:txBody>
        </p:sp>
      </p:grpSp>
      <p:grpSp>
        <p:nvGrpSpPr>
          <p:cNvPr id="6" name="Group 6"/>
          <p:cNvGrpSpPr/>
          <p:nvPr/>
        </p:nvGrpSpPr>
        <p:grpSpPr>
          <a:xfrm>
            <a:off x="2408502" y="3180874"/>
            <a:ext cx="3287974" cy="5096979"/>
            <a:chOff x="0" y="0"/>
            <a:chExt cx="812800" cy="1259993"/>
          </a:xfrm>
        </p:grpSpPr>
        <p:sp>
          <p:nvSpPr>
            <p:cNvPr id="7" name="Freeform 7"/>
            <p:cNvSpPr/>
            <p:nvPr/>
          </p:nvSpPr>
          <p:spPr>
            <a:xfrm>
              <a:off x="0" y="0"/>
              <a:ext cx="812800" cy="1259993"/>
            </a:xfrm>
            <a:custGeom>
              <a:avLst/>
              <a:gdLst/>
              <a:ahLst/>
              <a:cxnLst/>
              <a:rect l="l" t="t" r="r" b="b"/>
              <a:pathLst>
                <a:path w="812800" h="1259993">
                  <a:moveTo>
                    <a:pt x="47092" y="0"/>
                  </a:moveTo>
                  <a:lnTo>
                    <a:pt x="765708" y="0"/>
                  </a:lnTo>
                  <a:cubicBezTo>
                    <a:pt x="778197" y="0"/>
                    <a:pt x="790175" y="4962"/>
                    <a:pt x="799007" y="13793"/>
                  </a:cubicBezTo>
                  <a:cubicBezTo>
                    <a:pt x="807838" y="22625"/>
                    <a:pt x="812800" y="34603"/>
                    <a:pt x="812800" y="47092"/>
                  </a:cubicBezTo>
                  <a:lnTo>
                    <a:pt x="812800" y="1212901"/>
                  </a:lnTo>
                  <a:cubicBezTo>
                    <a:pt x="812800" y="1225390"/>
                    <a:pt x="807838" y="1237368"/>
                    <a:pt x="799007" y="1246200"/>
                  </a:cubicBezTo>
                  <a:cubicBezTo>
                    <a:pt x="790175" y="1255032"/>
                    <a:pt x="778197" y="1259993"/>
                    <a:pt x="765708" y="1259993"/>
                  </a:cubicBezTo>
                  <a:lnTo>
                    <a:pt x="47092" y="1259993"/>
                  </a:lnTo>
                  <a:cubicBezTo>
                    <a:pt x="34603" y="1259993"/>
                    <a:pt x="22625" y="1255032"/>
                    <a:pt x="13793" y="1246200"/>
                  </a:cubicBezTo>
                  <a:cubicBezTo>
                    <a:pt x="4962" y="1237368"/>
                    <a:pt x="0" y="1225390"/>
                    <a:pt x="0" y="1212901"/>
                  </a:cubicBezTo>
                  <a:lnTo>
                    <a:pt x="0" y="47092"/>
                  </a:lnTo>
                  <a:cubicBezTo>
                    <a:pt x="0" y="34603"/>
                    <a:pt x="4962" y="22625"/>
                    <a:pt x="13793" y="13793"/>
                  </a:cubicBezTo>
                  <a:cubicBezTo>
                    <a:pt x="22625" y="4962"/>
                    <a:pt x="34603" y="0"/>
                    <a:pt x="47092" y="0"/>
                  </a:cubicBezTo>
                  <a:close/>
                </a:path>
              </a:pathLst>
            </a:custGeom>
            <a:solidFill>
              <a:srgbClr val="000000">
                <a:alpha val="0"/>
              </a:srgbClr>
            </a:solidFill>
            <a:ln w="57150" cap="sq">
              <a:solidFill>
                <a:srgbClr val="000000"/>
              </a:solidFill>
              <a:prstDash val="solid"/>
              <a:miter/>
            </a:ln>
          </p:spPr>
          <p:txBody>
            <a:bodyPr/>
            <a:lstStyle/>
            <a:p>
              <a:endParaRPr lang="en-GB"/>
            </a:p>
          </p:txBody>
        </p:sp>
        <p:sp>
          <p:nvSpPr>
            <p:cNvPr id="8" name="TextBox 8"/>
            <p:cNvSpPr txBox="1"/>
            <p:nvPr/>
          </p:nvSpPr>
          <p:spPr>
            <a:xfrm>
              <a:off x="0" y="-19050"/>
              <a:ext cx="812800" cy="1279043"/>
            </a:xfrm>
            <a:prstGeom prst="rect">
              <a:avLst/>
            </a:prstGeom>
          </p:spPr>
          <p:txBody>
            <a:bodyPr lIns="50800" tIns="50800" rIns="50800" bIns="50800" rtlCol="0" anchor="ctr"/>
            <a:lstStyle/>
            <a:p>
              <a:pPr algn="ctr">
                <a:lnSpc>
                  <a:spcPts val="2859"/>
                </a:lnSpc>
              </a:pPr>
              <a:endParaRPr/>
            </a:p>
          </p:txBody>
        </p:sp>
      </p:grpSp>
      <p:grpSp>
        <p:nvGrpSpPr>
          <p:cNvPr id="9" name="Group 9"/>
          <p:cNvGrpSpPr/>
          <p:nvPr/>
        </p:nvGrpSpPr>
        <p:grpSpPr>
          <a:xfrm>
            <a:off x="2408502" y="5231755"/>
            <a:ext cx="3287974" cy="540829"/>
            <a:chOff x="0" y="0"/>
            <a:chExt cx="812800" cy="133695"/>
          </a:xfrm>
        </p:grpSpPr>
        <p:sp>
          <p:nvSpPr>
            <p:cNvPr id="10" name="Freeform 10"/>
            <p:cNvSpPr/>
            <p:nvPr/>
          </p:nvSpPr>
          <p:spPr>
            <a:xfrm>
              <a:off x="0" y="0"/>
              <a:ext cx="812800" cy="133695"/>
            </a:xfrm>
            <a:custGeom>
              <a:avLst/>
              <a:gdLst/>
              <a:ahLst/>
              <a:cxnLst/>
              <a:rect l="l" t="t" r="r" b="b"/>
              <a:pathLst>
                <a:path w="812800" h="133695">
                  <a:moveTo>
                    <a:pt x="0" y="0"/>
                  </a:moveTo>
                  <a:lnTo>
                    <a:pt x="812800" y="0"/>
                  </a:lnTo>
                  <a:lnTo>
                    <a:pt x="812800" y="133695"/>
                  </a:lnTo>
                  <a:lnTo>
                    <a:pt x="0" y="133695"/>
                  </a:lnTo>
                  <a:close/>
                </a:path>
              </a:pathLst>
            </a:custGeom>
            <a:solidFill>
              <a:srgbClr val="000000"/>
            </a:solidFill>
          </p:spPr>
          <p:txBody>
            <a:bodyPr/>
            <a:lstStyle/>
            <a:p>
              <a:endParaRPr lang="en-GB"/>
            </a:p>
          </p:txBody>
        </p:sp>
        <p:sp>
          <p:nvSpPr>
            <p:cNvPr id="11" name="TextBox 11"/>
            <p:cNvSpPr txBox="1"/>
            <p:nvPr/>
          </p:nvSpPr>
          <p:spPr>
            <a:xfrm>
              <a:off x="0" y="-19050"/>
              <a:ext cx="812800" cy="152745"/>
            </a:xfrm>
            <a:prstGeom prst="rect">
              <a:avLst/>
            </a:prstGeom>
          </p:spPr>
          <p:txBody>
            <a:bodyPr lIns="50800" tIns="50800" rIns="50800" bIns="50800" rtlCol="0" anchor="ctr"/>
            <a:lstStyle/>
            <a:p>
              <a:pPr algn="ctr">
                <a:lnSpc>
                  <a:spcPts val="2859"/>
                </a:lnSpc>
              </a:pPr>
              <a:r>
                <a:rPr lang="en-US" sz="2199">
                  <a:solidFill>
                    <a:srgbClr val="FFFFFF"/>
                  </a:solidFill>
                  <a:latin typeface="Montserrat Classic"/>
                </a:rPr>
                <a:t>BRAND GROUP</a:t>
              </a:r>
            </a:p>
          </p:txBody>
        </p:sp>
      </p:grpSp>
      <p:grpSp>
        <p:nvGrpSpPr>
          <p:cNvPr id="12" name="Group 12"/>
          <p:cNvGrpSpPr/>
          <p:nvPr/>
        </p:nvGrpSpPr>
        <p:grpSpPr>
          <a:xfrm>
            <a:off x="7329425" y="3180874"/>
            <a:ext cx="3287974" cy="5096979"/>
            <a:chOff x="0" y="0"/>
            <a:chExt cx="812800" cy="1259993"/>
          </a:xfrm>
        </p:grpSpPr>
        <p:sp>
          <p:nvSpPr>
            <p:cNvPr id="13" name="Freeform 13"/>
            <p:cNvSpPr/>
            <p:nvPr/>
          </p:nvSpPr>
          <p:spPr>
            <a:xfrm>
              <a:off x="0" y="0"/>
              <a:ext cx="812800" cy="1259993"/>
            </a:xfrm>
            <a:custGeom>
              <a:avLst/>
              <a:gdLst/>
              <a:ahLst/>
              <a:cxnLst/>
              <a:rect l="l" t="t" r="r" b="b"/>
              <a:pathLst>
                <a:path w="812800" h="1259993">
                  <a:moveTo>
                    <a:pt x="47092" y="0"/>
                  </a:moveTo>
                  <a:lnTo>
                    <a:pt x="765708" y="0"/>
                  </a:lnTo>
                  <a:cubicBezTo>
                    <a:pt x="778197" y="0"/>
                    <a:pt x="790175" y="4962"/>
                    <a:pt x="799007" y="13793"/>
                  </a:cubicBezTo>
                  <a:cubicBezTo>
                    <a:pt x="807838" y="22625"/>
                    <a:pt x="812800" y="34603"/>
                    <a:pt x="812800" y="47092"/>
                  </a:cubicBezTo>
                  <a:lnTo>
                    <a:pt x="812800" y="1212901"/>
                  </a:lnTo>
                  <a:cubicBezTo>
                    <a:pt x="812800" y="1225390"/>
                    <a:pt x="807838" y="1237368"/>
                    <a:pt x="799007" y="1246200"/>
                  </a:cubicBezTo>
                  <a:cubicBezTo>
                    <a:pt x="790175" y="1255032"/>
                    <a:pt x="778197" y="1259993"/>
                    <a:pt x="765708" y="1259993"/>
                  </a:cubicBezTo>
                  <a:lnTo>
                    <a:pt x="47092" y="1259993"/>
                  </a:lnTo>
                  <a:cubicBezTo>
                    <a:pt x="34603" y="1259993"/>
                    <a:pt x="22625" y="1255032"/>
                    <a:pt x="13793" y="1246200"/>
                  </a:cubicBezTo>
                  <a:cubicBezTo>
                    <a:pt x="4962" y="1237368"/>
                    <a:pt x="0" y="1225390"/>
                    <a:pt x="0" y="1212901"/>
                  </a:cubicBezTo>
                  <a:lnTo>
                    <a:pt x="0" y="47092"/>
                  </a:lnTo>
                  <a:cubicBezTo>
                    <a:pt x="0" y="34603"/>
                    <a:pt x="4962" y="22625"/>
                    <a:pt x="13793" y="13793"/>
                  </a:cubicBezTo>
                  <a:cubicBezTo>
                    <a:pt x="22625" y="4962"/>
                    <a:pt x="34603" y="0"/>
                    <a:pt x="47092" y="0"/>
                  </a:cubicBezTo>
                  <a:close/>
                </a:path>
              </a:pathLst>
            </a:custGeom>
            <a:solidFill>
              <a:srgbClr val="000000">
                <a:alpha val="0"/>
              </a:srgbClr>
            </a:solidFill>
            <a:ln w="57150" cap="sq">
              <a:solidFill>
                <a:srgbClr val="000000"/>
              </a:solidFill>
              <a:prstDash val="solid"/>
              <a:miter/>
            </a:ln>
          </p:spPr>
          <p:txBody>
            <a:bodyPr/>
            <a:lstStyle/>
            <a:p>
              <a:endParaRPr lang="en-GB"/>
            </a:p>
          </p:txBody>
        </p:sp>
        <p:sp>
          <p:nvSpPr>
            <p:cNvPr id="14" name="TextBox 14"/>
            <p:cNvSpPr txBox="1"/>
            <p:nvPr/>
          </p:nvSpPr>
          <p:spPr>
            <a:xfrm>
              <a:off x="0" y="-19050"/>
              <a:ext cx="812800" cy="1279043"/>
            </a:xfrm>
            <a:prstGeom prst="rect">
              <a:avLst/>
            </a:prstGeom>
          </p:spPr>
          <p:txBody>
            <a:bodyPr lIns="50800" tIns="50800" rIns="50800" bIns="50800" rtlCol="0" anchor="ctr"/>
            <a:lstStyle/>
            <a:p>
              <a:pPr algn="ctr">
                <a:lnSpc>
                  <a:spcPts val="2859"/>
                </a:lnSpc>
              </a:pPr>
              <a:endParaRPr/>
            </a:p>
          </p:txBody>
        </p:sp>
      </p:grpSp>
      <p:grpSp>
        <p:nvGrpSpPr>
          <p:cNvPr id="15" name="Group 15"/>
          <p:cNvGrpSpPr/>
          <p:nvPr/>
        </p:nvGrpSpPr>
        <p:grpSpPr>
          <a:xfrm>
            <a:off x="7329425" y="5231755"/>
            <a:ext cx="3287974" cy="540829"/>
            <a:chOff x="0" y="0"/>
            <a:chExt cx="812800" cy="133695"/>
          </a:xfrm>
        </p:grpSpPr>
        <p:sp>
          <p:nvSpPr>
            <p:cNvPr id="16" name="Freeform 16"/>
            <p:cNvSpPr/>
            <p:nvPr/>
          </p:nvSpPr>
          <p:spPr>
            <a:xfrm>
              <a:off x="0" y="0"/>
              <a:ext cx="812800" cy="133695"/>
            </a:xfrm>
            <a:custGeom>
              <a:avLst/>
              <a:gdLst/>
              <a:ahLst/>
              <a:cxnLst/>
              <a:rect l="l" t="t" r="r" b="b"/>
              <a:pathLst>
                <a:path w="812800" h="133695">
                  <a:moveTo>
                    <a:pt x="0" y="0"/>
                  </a:moveTo>
                  <a:lnTo>
                    <a:pt x="812800" y="0"/>
                  </a:lnTo>
                  <a:lnTo>
                    <a:pt x="812800" y="133695"/>
                  </a:lnTo>
                  <a:lnTo>
                    <a:pt x="0" y="133695"/>
                  </a:lnTo>
                  <a:close/>
                </a:path>
              </a:pathLst>
            </a:custGeom>
            <a:solidFill>
              <a:srgbClr val="000000"/>
            </a:solidFill>
          </p:spPr>
          <p:txBody>
            <a:bodyPr/>
            <a:lstStyle/>
            <a:p>
              <a:endParaRPr lang="en-GB"/>
            </a:p>
          </p:txBody>
        </p:sp>
        <p:sp>
          <p:nvSpPr>
            <p:cNvPr id="17" name="TextBox 17"/>
            <p:cNvSpPr txBox="1"/>
            <p:nvPr/>
          </p:nvSpPr>
          <p:spPr>
            <a:xfrm>
              <a:off x="0" y="-19050"/>
              <a:ext cx="812800" cy="152745"/>
            </a:xfrm>
            <a:prstGeom prst="rect">
              <a:avLst/>
            </a:prstGeom>
          </p:spPr>
          <p:txBody>
            <a:bodyPr lIns="50800" tIns="50800" rIns="50800" bIns="50800" rtlCol="0" anchor="ctr"/>
            <a:lstStyle/>
            <a:p>
              <a:pPr algn="ctr">
                <a:lnSpc>
                  <a:spcPts val="2859"/>
                </a:lnSpc>
              </a:pPr>
              <a:r>
                <a:rPr lang="en-US" sz="2199">
                  <a:solidFill>
                    <a:srgbClr val="FFFFFF"/>
                  </a:solidFill>
                  <a:latin typeface="Montserrat Classic"/>
                </a:rPr>
                <a:t>ADVANTAGE</a:t>
              </a:r>
            </a:p>
          </p:txBody>
        </p:sp>
      </p:grpSp>
      <p:grpSp>
        <p:nvGrpSpPr>
          <p:cNvPr id="18" name="Group 18"/>
          <p:cNvGrpSpPr/>
          <p:nvPr/>
        </p:nvGrpSpPr>
        <p:grpSpPr>
          <a:xfrm>
            <a:off x="12246174" y="3180874"/>
            <a:ext cx="3287974" cy="5096979"/>
            <a:chOff x="0" y="0"/>
            <a:chExt cx="812800" cy="1259993"/>
          </a:xfrm>
        </p:grpSpPr>
        <p:sp>
          <p:nvSpPr>
            <p:cNvPr id="19" name="Freeform 19"/>
            <p:cNvSpPr/>
            <p:nvPr/>
          </p:nvSpPr>
          <p:spPr>
            <a:xfrm>
              <a:off x="0" y="0"/>
              <a:ext cx="812800" cy="1259993"/>
            </a:xfrm>
            <a:custGeom>
              <a:avLst/>
              <a:gdLst/>
              <a:ahLst/>
              <a:cxnLst/>
              <a:rect l="l" t="t" r="r" b="b"/>
              <a:pathLst>
                <a:path w="812800" h="1259993">
                  <a:moveTo>
                    <a:pt x="47092" y="0"/>
                  </a:moveTo>
                  <a:lnTo>
                    <a:pt x="765708" y="0"/>
                  </a:lnTo>
                  <a:cubicBezTo>
                    <a:pt x="778197" y="0"/>
                    <a:pt x="790175" y="4962"/>
                    <a:pt x="799007" y="13793"/>
                  </a:cubicBezTo>
                  <a:cubicBezTo>
                    <a:pt x="807838" y="22625"/>
                    <a:pt x="812800" y="34603"/>
                    <a:pt x="812800" y="47092"/>
                  </a:cubicBezTo>
                  <a:lnTo>
                    <a:pt x="812800" y="1212901"/>
                  </a:lnTo>
                  <a:cubicBezTo>
                    <a:pt x="812800" y="1225390"/>
                    <a:pt x="807838" y="1237368"/>
                    <a:pt x="799007" y="1246200"/>
                  </a:cubicBezTo>
                  <a:cubicBezTo>
                    <a:pt x="790175" y="1255032"/>
                    <a:pt x="778197" y="1259993"/>
                    <a:pt x="765708" y="1259993"/>
                  </a:cubicBezTo>
                  <a:lnTo>
                    <a:pt x="47092" y="1259993"/>
                  </a:lnTo>
                  <a:cubicBezTo>
                    <a:pt x="34603" y="1259993"/>
                    <a:pt x="22625" y="1255032"/>
                    <a:pt x="13793" y="1246200"/>
                  </a:cubicBezTo>
                  <a:cubicBezTo>
                    <a:pt x="4962" y="1237368"/>
                    <a:pt x="0" y="1225390"/>
                    <a:pt x="0" y="1212901"/>
                  </a:cubicBezTo>
                  <a:lnTo>
                    <a:pt x="0" y="47092"/>
                  </a:lnTo>
                  <a:cubicBezTo>
                    <a:pt x="0" y="34603"/>
                    <a:pt x="4962" y="22625"/>
                    <a:pt x="13793" y="13793"/>
                  </a:cubicBezTo>
                  <a:cubicBezTo>
                    <a:pt x="22625" y="4962"/>
                    <a:pt x="34603" y="0"/>
                    <a:pt x="47092" y="0"/>
                  </a:cubicBezTo>
                  <a:close/>
                </a:path>
              </a:pathLst>
            </a:custGeom>
            <a:solidFill>
              <a:srgbClr val="000000">
                <a:alpha val="0"/>
              </a:srgbClr>
            </a:solidFill>
            <a:ln w="57150" cap="sq">
              <a:solidFill>
                <a:srgbClr val="000000"/>
              </a:solidFill>
              <a:prstDash val="solid"/>
              <a:miter/>
            </a:ln>
          </p:spPr>
          <p:txBody>
            <a:bodyPr/>
            <a:lstStyle/>
            <a:p>
              <a:endParaRPr lang="en-GB"/>
            </a:p>
          </p:txBody>
        </p:sp>
        <p:sp>
          <p:nvSpPr>
            <p:cNvPr id="20" name="TextBox 20"/>
            <p:cNvSpPr txBox="1"/>
            <p:nvPr/>
          </p:nvSpPr>
          <p:spPr>
            <a:xfrm>
              <a:off x="0" y="-19050"/>
              <a:ext cx="812800" cy="1279043"/>
            </a:xfrm>
            <a:prstGeom prst="rect">
              <a:avLst/>
            </a:prstGeom>
          </p:spPr>
          <p:txBody>
            <a:bodyPr lIns="50800" tIns="50800" rIns="50800" bIns="50800" rtlCol="0" anchor="ctr"/>
            <a:lstStyle/>
            <a:p>
              <a:pPr algn="ctr">
                <a:lnSpc>
                  <a:spcPts val="2859"/>
                </a:lnSpc>
              </a:pPr>
              <a:endParaRPr/>
            </a:p>
          </p:txBody>
        </p:sp>
      </p:grpSp>
      <p:grpSp>
        <p:nvGrpSpPr>
          <p:cNvPr id="21" name="Group 21"/>
          <p:cNvGrpSpPr/>
          <p:nvPr/>
        </p:nvGrpSpPr>
        <p:grpSpPr>
          <a:xfrm>
            <a:off x="12246174" y="5231755"/>
            <a:ext cx="3287974" cy="540829"/>
            <a:chOff x="0" y="0"/>
            <a:chExt cx="812800" cy="133695"/>
          </a:xfrm>
        </p:grpSpPr>
        <p:sp>
          <p:nvSpPr>
            <p:cNvPr id="22" name="Freeform 22"/>
            <p:cNvSpPr/>
            <p:nvPr/>
          </p:nvSpPr>
          <p:spPr>
            <a:xfrm>
              <a:off x="0" y="0"/>
              <a:ext cx="812800" cy="133695"/>
            </a:xfrm>
            <a:custGeom>
              <a:avLst/>
              <a:gdLst/>
              <a:ahLst/>
              <a:cxnLst/>
              <a:rect l="l" t="t" r="r" b="b"/>
              <a:pathLst>
                <a:path w="812800" h="133695">
                  <a:moveTo>
                    <a:pt x="0" y="0"/>
                  </a:moveTo>
                  <a:lnTo>
                    <a:pt x="812800" y="0"/>
                  </a:lnTo>
                  <a:lnTo>
                    <a:pt x="812800" y="133695"/>
                  </a:lnTo>
                  <a:lnTo>
                    <a:pt x="0" y="133695"/>
                  </a:lnTo>
                  <a:close/>
                </a:path>
              </a:pathLst>
            </a:custGeom>
            <a:solidFill>
              <a:srgbClr val="000000"/>
            </a:solidFill>
          </p:spPr>
          <p:txBody>
            <a:bodyPr/>
            <a:lstStyle/>
            <a:p>
              <a:endParaRPr lang="en-GB"/>
            </a:p>
          </p:txBody>
        </p:sp>
        <p:sp>
          <p:nvSpPr>
            <p:cNvPr id="23" name="TextBox 23"/>
            <p:cNvSpPr txBox="1"/>
            <p:nvPr/>
          </p:nvSpPr>
          <p:spPr>
            <a:xfrm>
              <a:off x="0" y="-19050"/>
              <a:ext cx="812800" cy="152745"/>
            </a:xfrm>
            <a:prstGeom prst="rect">
              <a:avLst/>
            </a:prstGeom>
          </p:spPr>
          <p:txBody>
            <a:bodyPr lIns="50800" tIns="50800" rIns="50800" bIns="50800" rtlCol="0" anchor="ctr"/>
            <a:lstStyle/>
            <a:p>
              <a:pPr algn="ctr">
                <a:lnSpc>
                  <a:spcPts val="2859"/>
                </a:lnSpc>
              </a:pPr>
              <a:r>
                <a:rPr lang="en-US" sz="2199">
                  <a:solidFill>
                    <a:srgbClr val="FFFFFF"/>
                  </a:solidFill>
                  <a:latin typeface="Montserrat Classic"/>
                </a:rPr>
                <a:t>LEGACY</a:t>
              </a:r>
            </a:p>
          </p:txBody>
        </p:sp>
      </p:grpSp>
      <p:sp>
        <p:nvSpPr>
          <p:cNvPr id="24" name="Freeform 24"/>
          <p:cNvSpPr/>
          <p:nvPr/>
        </p:nvSpPr>
        <p:spPr>
          <a:xfrm>
            <a:off x="8567602" y="3710135"/>
            <a:ext cx="841224" cy="1039715"/>
          </a:xfrm>
          <a:custGeom>
            <a:avLst/>
            <a:gdLst/>
            <a:ahLst/>
            <a:cxnLst/>
            <a:rect l="l" t="t" r="r" b="b"/>
            <a:pathLst>
              <a:path w="841224" h="1039715">
                <a:moveTo>
                  <a:pt x="0" y="0"/>
                </a:moveTo>
                <a:lnTo>
                  <a:pt x="841223" y="0"/>
                </a:lnTo>
                <a:lnTo>
                  <a:pt x="841223" y="1039715"/>
                </a:lnTo>
                <a:lnTo>
                  <a:pt x="0" y="103971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p:cNvSpPr/>
          <p:nvPr/>
        </p:nvSpPr>
        <p:spPr>
          <a:xfrm>
            <a:off x="3186523" y="3458291"/>
            <a:ext cx="1651916" cy="1519762"/>
          </a:xfrm>
          <a:custGeom>
            <a:avLst/>
            <a:gdLst/>
            <a:ahLst/>
            <a:cxnLst/>
            <a:rect l="l" t="t" r="r" b="b"/>
            <a:pathLst>
              <a:path w="1651916" h="1519762">
                <a:moveTo>
                  <a:pt x="0" y="0"/>
                </a:moveTo>
                <a:lnTo>
                  <a:pt x="1651916" y="0"/>
                </a:lnTo>
                <a:lnTo>
                  <a:pt x="1651916" y="1519763"/>
                </a:lnTo>
                <a:lnTo>
                  <a:pt x="0" y="15197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Freeform 26"/>
          <p:cNvSpPr/>
          <p:nvPr/>
        </p:nvSpPr>
        <p:spPr>
          <a:xfrm>
            <a:off x="13345577" y="3458291"/>
            <a:ext cx="1089169" cy="1486920"/>
          </a:xfrm>
          <a:custGeom>
            <a:avLst/>
            <a:gdLst/>
            <a:ahLst/>
            <a:cxnLst/>
            <a:rect l="l" t="t" r="r" b="b"/>
            <a:pathLst>
              <a:path w="1089169" h="1486920">
                <a:moveTo>
                  <a:pt x="0" y="0"/>
                </a:moveTo>
                <a:lnTo>
                  <a:pt x="1089169" y="0"/>
                </a:lnTo>
                <a:lnTo>
                  <a:pt x="1089169" y="1486920"/>
                </a:lnTo>
                <a:lnTo>
                  <a:pt x="0" y="148692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7" name="Freeform 27"/>
          <p:cNvSpPr/>
          <p:nvPr/>
        </p:nvSpPr>
        <p:spPr>
          <a:xfrm>
            <a:off x="1649273" y="8645442"/>
            <a:ext cx="2041707" cy="408341"/>
          </a:xfrm>
          <a:custGeom>
            <a:avLst/>
            <a:gdLst/>
            <a:ahLst/>
            <a:cxnLst/>
            <a:rect l="l" t="t" r="r" b="b"/>
            <a:pathLst>
              <a:path w="2041707" h="408341">
                <a:moveTo>
                  <a:pt x="0" y="0"/>
                </a:moveTo>
                <a:lnTo>
                  <a:pt x="2041707" y="0"/>
                </a:lnTo>
                <a:lnTo>
                  <a:pt x="2041707" y="408342"/>
                </a:lnTo>
                <a:lnTo>
                  <a:pt x="0" y="40834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8" name="Freeform 28"/>
          <p:cNvSpPr/>
          <p:nvPr/>
        </p:nvSpPr>
        <p:spPr>
          <a:xfrm>
            <a:off x="15691899" y="8277853"/>
            <a:ext cx="1123352" cy="887448"/>
          </a:xfrm>
          <a:custGeom>
            <a:avLst/>
            <a:gdLst/>
            <a:ahLst/>
            <a:cxnLst/>
            <a:rect l="l" t="t" r="r" b="b"/>
            <a:pathLst>
              <a:path w="1123352" h="887448">
                <a:moveTo>
                  <a:pt x="0" y="0"/>
                </a:moveTo>
                <a:lnTo>
                  <a:pt x="1123352" y="0"/>
                </a:lnTo>
                <a:lnTo>
                  <a:pt x="1123352" y="887448"/>
                </a:lnTo>
                <a:lnTo>
                  <a:pt x="0" y="887448"/>
                </a:lnTo>
                <a:lnTo>
                  <a:pt x="0" y="0"/>
                </a:lnTo>
                <a:close/>
              </a:path>
            </a:pathLst>
          </a:custGeom>
          <a:blipFill>
            <a:blip r:embed="rId12"/>
            <a:stretch>
              <a:fillRect/>
            </a:stretch>
          </a:blipFill>
        </p:spPr>
        <p:txBody>
          <a:bodyPr/>
          <a:lstStyle/>
          <a:p>
            <a:endParaRPr lang="en-GB"/>
          </a:p>
        </p:txBody>
      </p:sp>
      <p:sp>
        <p:nvSpPr>
          <p:cNvPr id="29" name="TextBox 29"/>
          <p:cNvSpPr txBox="1"/>
          <p:nvPr/>
        </p:nvSpPr>
        <p:spPr>
          <a:xfrm>
            <a:off x="3690980" y="1702311"/>
            <a:ext cx="10906040" cy="815441"/>
          </a:xfrm>
          <a:prstGeom prst="rect">
            <a:avLst/>
          </a:prstGeom>
        </p:spPr>
        <p:txBody>
          <a:bodyPr lIns="0" tIns="0" rIns="0" bIns="0" rtlCol="0" anchor="t">
            <a:spAutoFit/>
          </a:bodyPr>
          <a:lstStyle/>
          <a:p>
            <a:pPr marL="0" lvl="0" indent="0" algn="ctr">
              <a:lnSpc>
                <a:spcPts val="6548"/>
              </a:lnSpc>
              <a:spcBef>
                <a:spcPct val="0"/>
              </a:spcBef>
            </a:pPr>
            <a:r>
              <a:rPr lang="en-US" sz="4745" spc="37">
                <a:solidFill>
                  <a:srgbClr val="010101"/>
                </a:solidFill>
                <a:latin typeface="Archivo Black"/>
              </a:rPr>
              <a:t>BRAND OVERVIEW</a:t>
            </a:r>
          </a:p>
        </p:txBody>
      </p:sp>
      <p:sp>
        <p:nvSpPr>
          <p:cNvPr id="30" name="TextBox 30"/>
          <p:cNvSpPr txBox="1"/>
          <p:nvPr/>
        </p:nvSpPr>
        <p:spPr>
          <a:xfrm>
            <a:off x="2562398" y="6002434"/>
            <a:ext cx="2900166" cy="1874711"/>
          </a:xfrm>
          <a:prstGeom prst="rect">
            <a:avLst/>
          </a:prstGeom>
        </p:spPr>
        <p:txBody>
          <a:bodyPr lIns="0" tIns="0" rIns="0" bIns="0" rtlCol="0" anchor="t">
            <a:spAutoFit/>
          </a:bodyPr>
          <a:lstStyle/>
          <a:p>
            <a:pPr marL="0" lvl="0" indent="0" algn="ctr">
              <a:lnSpc>
                <a:spcPts val="2499"/>
              </a:lnSpc>
              <a:spcBef>
                <a:spcPct val="0"/>
              </a:spcBef>
            </a:pPr>
            <a:r>
              <a:rPr lang="en-US" sz="1811" spc="177" dirty="0">
                <a:solidFill>
                  <a:srgbClr val="231F20"/>
                </a:solidFill>
                <a:latin typeface="Montserrat Light"/>
              </a:rPr>
              <a:t>Six Senses is part of the InterContinental hotel group, having access to the most fabulous locations in the world</a:t>
            </a:r>
          </a:p>
        </p:txBody>
      </p:sp>
      <p:sp>
        <p:nvSpPr>
          <p:cNvPr id="31" name="TextBox 31"/>
          <p:cNvSpPr txBox="1"/>
          <p:nvPr/>
        </p:nvSpPr>
        <p:spPr>
          <a:xfrm>
            <a:off x="7483321" y="6002434"/>
            <a:ext cx="2900166" cy="1170813"/>
          </a:xfrm>
          <a:prstGeom prst="rect">
            <a:avLst/>
          </a:prstGeom>
        </p:spPr>
        <p:txBody>
          <a:bodyPr lIns="0" tIns="0" rIns="0" bIns="0" rtlCol="0" anchor="t">
            <a:spAutoFit/>
          </a:bodyPr>
          <a:lstStyle/>
          <a:p>
            <a:pPr marL="0" lvl="0" indent="0" algn="ctr">
              <a:lnSpc>
                <a:spcPts val="2346"/>
              </a:lnSpc>
              <a:spcBef>
                <a:spcPct val="0"/>
              </a:spcBef>
            </a:pPr>
            <a:r>
              <a:rPr lang="en-US" sz="1700" spc="166">
                <a:solidFill>
                  <a:srgbClr val="231F20"/>
                </a:solidFill>
                <a:latin typeface="Montserrat Light"/>
              </a:rPr>
              <a:t>The competitive advantage was represented by hotels, people and design</a:t>
            </a:r>
          </a:p>
        </p:txBody>
      </p:sp>
      <p:sp>
        <p:nvSpPr>
          <p:cNvPr id="32" name="TextBox 32"/>
          <p:cNvSpPr txBox="1"/>
          <p:nvPr/>
        </p:nvSpPr>
        <p:spPr>
          <a:xfrm>
            <a:off x="12400070" y="6002434"/>
            <a:ext cx="2900166" cy="1761363"/>
          </a:xfrm>
          <a:prstGeom prst="rect">
            <a:avLst/>
          </a:prstGeom>
        </p:spPr>
        <p:txBody>
          <a:bodyPr lIns="0" tIns="0" rIns="0" bIns="0" rtlCol="0" anchor="t">
            <a:spAutoFit/>
          </a:bodyPr>
          <a:lstStyle/>
          <a:p>
            <a:pPr marL="0" lvl="0" indent="0" algn="ctr">
              <a:lnSpc>
                <a:spcPts val="2346"/>
              </a:lnSpc>
              <a:spcBef>
                <a:spcPct val="0"/>
              </a:spcBef>
            </a:pPr>
            <a:r>
              <a:rPr lang="en-US" sz="1700" spc="166">
                <a:solidFill>
                  <a:srgbClr val="231F20"/>
                </a:solidFill>
                <a:latin typeface="Montserrat Light"/>
              </a:rPr>
              <a:t>The brand owns 23 hotels with a total of over 1,605 rooms (InterContinental Hotels Group PLC,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a:off x="88319" y="260427"/>
            <a:ext cx="9512257" cy="1581549"/>
          </a:xfrm>
          <a:custGeom>
            <a:avLst/>
            <a:gdLst/>
            <a:ahLst/>
            <a:cxnLst/>
            <a:rect l="l" t="t" r="r" b="b"/>
            <a:pathLst>
              <a:path w="9512257" h="1581549">
                <a:moveTo>
                  <a:pt x="0" y="0"/>
                </a:moveTo>
                <a:lnTo>
                  <a:pt x="9512257" y="0"/>
                </a:lnTo>
                <a:lnTo>
                  <a:pt x="9512257" y="1581550"/>
                </a:lnTo>
                <a:lnTo>
                  <a:pt x="0" y="1581550"/>
                </a:lnTo>
                <a:lnTo>
                  <a:pt x="0" y="0"/>
                </a:lnTo>
                <a:close/>
              </a:path>
            </a:pathLst>
          </a:custGeom>
          <a:blipFill>
            <a:blip r:embed="rId4"/>
            <a:stretch>
              <a:fillRect t="-32902" r="-11651" b="-76950"/>
            </a:stretch>
          </a:blipFill>
        </p:spPr>
        <p:txBody>
          <a:bodyPr/>
          <a:lstStyle/>
          <a:p>
            <a:endParaRPr lang="en-GB"/>
          </a:p>
        </p:txBody>
      </p:sp>
      <p:grpSp>
        <p:nvGrpSpPr>
          <p:cNvPr id="4" name="Group 4"/>
          <p:cNvGrpSpPr/>
          <p:nvPr/>
        </p:nvGrpSpPr>
        <p:grpSpPr>
          <a:xfrm>
            <a:off x="-3955648" y="260427"/>
            <a:ext cx="13556224" cy="1581549"/>
            <a:chOff x="0" y="0"/>
            <a:chExt cx="1876002" cy="218865"/>
          </a:xfrm>
        </p:grpSpPr>
        <p:sp>
          <p:nvSpPr>
            <p:cNvPr id="5" name="Freeform 5"/>
            <p:cNvSpPr/>
            <p:nvPr/>
          </p:nvSpPr>
          <p:spPr>
            <a:xfrm>
              <a:off x="0" y="0"/>
              <a:ext cx="1876002" cy="218865"/>
            </a:xfrm>
            <a:custGeom>
              <a:avLst/>
              <a:gdLst/>
              <a:ahLst/>
              <a:cxnLst/>
              <a:rect l="l" t="t" r="r" b="b"/>
              <a:pathLst>
                <a:path w="1876002" h="218865">
                  <a:moveTo>
                    <a:pt x="1672802" y="0"/>
                  </a:moveTo>
                  <a:lnTo>
                    <a:pt x="0" y="0"/>
                  </a:lnTo>
                  <a:lnTo>
                    <a:pt x="203200" y="218865"/>
                  </a:lnTo>
                  <a:lnTo>
                    <a:pt x="1876002" y="218865"/>
                  </a:lnTo>
                  <a:lnTo>
                    <a:pt x="1672802" y="0"/>
                  </a:lnTo>
                  <a:close/>
                </a:path>
              </a:pathLst>
            </a:custGeom>
            <a:solidFill>
              <a:srgbClr val="010101">
                <a:alpha val="70980"/>
              </a:srgbClr>
            </a:solidFill>
            <a:ln cap="sq">
              <a:noFill/>
              <a:prstDash val="solid"/>
              <a:miter/>
            </a:ln>
          </p:spPr>
          <p:txBody>
            <a:bodyPr/>
            <a:lstStyle/>
            <a:p>
              <a:endParaRPr lang="en-GB"/>
            </a:p>
          </p:txBody>
        </p:sp>
        <p:sp>
          <p:nvSpPr>
            <p:cNvPr id="6" name="TextBox 6"/>
            <p:cNvSpPr txBox="1"/>
            <p:nvPr/>
          </p:nvSpPr>
          <p:spPr>
            <a:xfrm>
              <a:off x="101600" y="-19050"/>
              <a:ext cx="1672802" cy="237915"/>
            </a:xfrm>
            <a:prstGeom prst="rect">
              <a:avLst/>
            </a:prstGeom>
          </p:spPr>
          <p:txBody>
            <a:bodyPr lIns="50800" tIns="50800" rIns="50800" bIns="50800" rtlCol="0" anchor="ctr"/>
            <a:lstStyle/>
            <a:p>
              <a:pPr marL="0" lvl="0" indent="0" algn="just">
                <a:lnSpc>
                  <a:spcPts val="2859"/>
                </a:lnSpc>
                <a:spcBef>
                  <a:spcPct val="0"/>
                </a:spcBef>
              </a:pPr>
              <a:endParaRPr/>
            </a:p>
          </p:txBody>
        </p:sp>
      </p:grpSp>
      <p:grpSp>
        <p:nvGrpSpPr>
          <p:cNvPr id="7" name="Group 7"/>
          <p:cNvGrpSpPr/>
          <p:nvPr/>
        </p:nvGrpSpPr>
        <p:grpSpPr>
          <a:xfrm>
            <a:off x="198290" y="1745499"/>
            <a:ext cx="3984723" cy="192955"/>
            <a:chOff x="0" y="0"/>
            <a:chExt cx="4519796" cy="218865"/>
          </a:xfrm>
        </p:grpSpPr>
        <p:sp>
          <p:nvSpPr>
            <p:cNvPr id="8" name="Freeform 8"/>
            <p:cNvSpPr/>
            <p:nvPr/>
          </p:nvSpPr>
          <p:spPr>
            <a:xfrm>
              <a:off x="0" y="0"/>
              <a:ext cx="4519796" cy="218865"/>
            </a:xfrm>
            <a:custGeom>
              <a:avLst/>
              <a:gdLst/>
              <a:ahLst/>
              <a:cxnLst/>
              <a:rect l="l" t="t" r="r" b="b"/>
              <a:pathLst>
                <a:path w="4519796" h="218865">
                  <a:moveTo>
                    <a:pt x="4316596" y="0"/>
                  </a:moveTo>
                  <a:lnTo>
                    <a:pt x="0" y="0"/>
                  </a:lnTo>
                  <a:lnTo>
                    <a:pt x="203200" y="218865"/>
                  </a:lnTo>
                  <a:lnTo>
                    <a:pt x="4519796" y="218865"/>
                  </a:lnTo>
                  <a:lnTo>
                    <a:pt x="4316596" y="0"/>
                  </a:lnTo>
                  <a:close/>
                </a:path>
              </a:pathLst>
            </a:custGeom>
            <a:solidFill>
              <a:srgbClr val="727070"/>
            </a:solidFill>
            <a:ln cap="sq">
              <a:noFill/>
              <a:prstDash val="solid"/>
              <a:miter/>
            </a:ln>
          </p:spPr>
          <p:txBody>
            <a:bodyPr/>
            <a:lstStyle/>
            <a:p>
              <a:endParaRPr lang="en-GB"/>
            </a:p>
          </p:txBody>
        </p:sp>
        <p:sp>
          <p:nvSpPr>
            <p:cNvPr id="9" name="TextBox 9"/>
            <p:cNvSpPr txBox="1"/>
            <p:nvPr/>
          </p:nvSpPr>
          <p:spPr>
            <a:xfrm>
              <a:off x="101600" y="-19050"/>
              <a:ext cx="4316596" cy="237915"/>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0" name="Group 10"/>
          <p:cNvGrpSpPr/>
          <p:nvPr/>
        </p:nvGrpSpPr>
        <p:grpSpPr>
          <a:xfrm>
            <a:off x="12085550" y="-131220"/>
            <a:ext cx="9534019" cy="1112295"/>
            <a:chOff x="0" y="0"/>
            <a:chExt cx="1876002" cy="218865"/>
          </a:xfrm>
        </p:grpSpPr>
        <p:sp>
          <p:nvSpPr>
            <p:cNvPr id="11" name="Freeform 11"/>
            <p:cNvSpPr/>
            <p:nvPr/>
          </p:nvSpPr>
          <p:spPr>
            <a:xfrm>
              <a:off x="0" y="0"/>
              <a:ext cx="1876002" cy="218865"/>
            </a:xfrm>
            <a:custGeom>
              <a:avLst/>
              <a:gdLst/>
              <a:ahLst/>
              <a:cxnLst/>
              <a:rect l="l" t="t" r="r" b="b"/>
              <a:pathLst>
                <a:path w="1876002" h="218865">
                  <a:moveTo>
                    <a:pt x="1672802" y="0"/>
                  </a:moveTo>
                  <a:lnTo>
                    <a:pt x="0" y="0"/>
                  </a:lnTo>
                  <a:lnTo>
                    <a:pt x="203200" y="218865"/>
                  </a:lnTo>
                  <a:lnTo>
                    <a:pt x="1876002" y="218865"/>
                  </a:lnTo>
                  <a:lnTo>
                    <a:pt x="1672802" y="0"/>
                  </a:lnTo>
                  <a:close/>
                </a:path>
              </a:pathLst>
            </a:custGeom>
            <a:solidFill>
              <a:srgbClr val="363636"/>
            </a:solidFill>
            <a:ln cap="sq">
              <a:noFill/>
              <a:prstDash val="solid"/>
              <a:miter/>
            </a:ln>
          </p:spPr>
          <p:txBody>
            <a:bodyPr/>
            <a:lstStyle/>
            <a:p>
              <a:endParaRPr lang="en-GB"/>
            </a:p>
          </p:txBody>
        </p:sp>
        <p:sp>
          <p:nvSpPr>
            <p:cNvPr id="12" name="TextBox 12"/>
            <p:cNvSpPr txBox="1"/>
            <p:nvPr/>
          </p:nvSpPr>
          <p:spPr>
            <a:xfrm>
              <a:off x="101600" y="-19050"/>
              <a:ext cx="1672802" cy="237915"/>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AutoShape 13"/>
          <p:cNvSpPr/>
          <p:nvPr/>
        </p:nvSpPr>
        <p:spPr>
          <a:xfrm>
            <a:off x="-1376549" y="441048"/>
            <a:ext cx="10934078" cy="0"/>
          </a:xfrm>
          <a:prstGeom prst="line">
            <a:avLst/>
          </a:prstGeom>
          <a:ln w="28575" cap="flat">
            <a:solidFill>
              <a:srgbClr val="000000"/>
            </a:solidFill>
            <a:prstDash val="solid"/>
            <a:headEnd type="none" w="sm" len="sm"/>
            <a:tailEnd type="none" w="sm" len="sm"/>
          </a:ln>
        </p:spPr>
        <p:txBody>
          <a:bodyPr/>
          <a:lstStyle/>
          <a:p>
            <a:endParaRPr lang="en-GB"/>
          </a:p>
        </p:txBody>
      </p:sp>
      <p:grpSp>
        <p:nvGrpSpPr>
          <p:cNvPr id="14" name="Group 14"/>
          <p:cNvGrpSpPr/>
          <p:nvPr/>
        </p:nvGrpSpPr>
        <p:grpSpPr>
          <a:xfrm rot="-2571598">
            <a:off x="8843490" y="-672868"/>
            <a:ext cx="1681992" cy="2746002"/>
            <a:chOff x="0" y="0"/>
            <a:chExt cx="535204" cy="873769"/>
          </a:xfrm>
        </p:grpSpPr>
        <p:sp>
          <p:nvSpPr>
            <p:cNvPr id="15" name="Freeform 15"/>
            <p:cNvSpPr/>
            <p:nvPr/>
          </p:nvSpPr>
          <p:spPr>
            <a:xfrm>
              <a:off x="0" y="0"/>
              <a:ext cx="535204" cy="873769"/>
            </a:xfrm>
            <a:custGeom>
              <a:avLst/>
              <a:gdLst/>
              <a:ahLst/>
              <a:cxnLst/>
              <a:rect l="l" t="t" r="r" b="b"/>
              <a:pathLst>
                <a:path w="535204" h="873769">
                  <a:moveTo>
                    <a:pt x="0" y="0"/>
                  </a:moveTo>
                  <a:lnTo>
                    <a:pt x="535204" y="0"/>
                  </a:lnTo>
                  <a:lnTo>
                    <a:pt x="535204" y="873769"/>
                  </a:lnTo>
                  <a:lnTo>
                    <a:pt x="0" y="873769"/>
                  </a:lnTo>
                  <a:close/>
                </a:path>
              </a:pathLst>
            </a:custGeom>
            <a:solidFill>
              <a:srgbClr val="F6F7F8"/>
            </a:solidFill>
          </p:spPr>
          <p:txBody>
            <a:bodyPr/>
            <a:lstStyle/>
            <a:p>
              <a:endParaRPr lang="en-GB"/>
            </a:p>
          </p:txBody>
        </p:sp>
        <p:sp>
          <p:nvSpPr>
            <p:cNvPr id="16" name="TextBox 16"/>
            <p:cNvSpPr txBox="1"/>
            <p:nvPr/>
          </p:nvSpPr>
          <p:spPr>
            <a:xfrm>
              <a:off x="0" y="-19050"/>
              <a:ext cx="535204" cy="892819"/>
            </a:xfrm>
            <a:prstGeom prst="rect">
              <a:avLst/>
            </a:prstGeom>
          </p:spPr>
          <p:txBody>
            <a:bodyPr lIns="50800" tIns="50800" rIns="50800" bIns="50800" rtlCol="0" anchor="ctr"/>
            <a:lstStyle/>
            <a:p>
              <a:pPr algn="ctr">
                <a:lnSpc>
                  <a:spcPts val="2859"/>
                </a:lnSpc>
              </a:pPr>
              <a:endParaRPr/>
            </a:p>
          </p:txBody>
        </p:sp>
      </p:grpSp>
      <p:sp>
        <p:nvSpPr>
          <p:cNvPr id="17" name="Freeform 17"/>
          <p:cNvSpPr/>
          <p:nvPr/>
        </p:nvSpPr>
        <p:spPr>
          <a:xfrm>
            <a:off x="8300626" y="2156275"/>
            <a:ext cx="9696966" cy="3501083"/>
          </a:xfrm>
          <a:custGeom>
            <a:avLst/>
            <a:gdLst/>
            <a:ahLst/>
            <a:cxnLst/>
            <a:rect l="l" t="t" r="r" b="b"/>
            <a:pathLst>
              <a:path w="9696966" h="3501083">
                <a:moveTo>
                  <a:pt x="0" y="0"/>
                </a:moveTo>
                <a:lnTo>
                  <a:pt x="9696966" y="0"/>
                </a:lnTo>
                <a:lnTo>
                  <a:pt x="9696966" y="3501083"/>
                </a:lnTo>
                <a:lnTo>
                  <a:pt x="0" y="3501083"/>
                </a:lnTo>
                <a:lnTo>
                  <a:pt x="0" y="0"/>
                </a:lnTo>
                <a:close/>
              </a:path>
            </a:pathLst>
          </a:custGeom>
          <a:blipFill>
            <a:blip r:embed="rId5"/>
            <a:stretch>
              <a:fillRect b="-2709"/>
            </a:stretch>
          </a:blipFill>
        </p:spPr>
        <p:txBody>
          <a:bodyPr/>
          <a:lstStyle/>
          <a:p>
            <a:endParaRPr lang="en-GB"/>
          </a:p>
        </p:txBody>
      </p:sp>
      <p:sp>
        <p:nvSpPr>
          <p:cNvPr id="18" name="TextBox 18"/>
          <p:cNvSpPr txBox="1"/>
          <p:nvPr/>
        </p:nvSpPr>
        <p:spPr>
          <a:xfrm>
            <a:off x="361340" y="3499819"/>
            <a:ext cx="7458302" cy="5982735"/>
          </a:xfrm>
          <a:prstGeom prst="rect">
            <a:avLst/>
          </a:prstGeom>
        </p:spPr>
        <p:txBody>
          <a:bodyPr lIns="0" tIns="0" rIns="0" bIns="0" rtlCol="0" anchor="t">
            <a:spAutoFit/>
          </a:bodyPr>
          <a:lstStyle/>
          <a:p>
            <a:pPr marL="447219" lvl="1" indent="-223609">
              <a:lnSpc>
                <a:spcPts val="4329"/>
              </a:lnSpc>
              <a:buFont typeface="Arial"/>
              <a:buChar char="•"/>
            </a:pPr>
            <a:r>
              <a:rPr lang="en-US" sz="2071" spc="202">
                <a:solidFill>
                  <a:srgbClr val="231F20"/>
                </a:solidFill>
                <a:latin typeface="Montserrat Light"/>
              </a:rPr>
              <a:t>Website traffic data from Similarweb (2023) indicates a demographic breakdown of companies presenting interested persons.</a:t>
            </a:r>
          </a:p>
          <a:p>
            <a:pPr marL="447219" lvl="1" indent="-223609">
              <a:lnSpc>
                <a:spcPts val="4329"/>
              </a:lnSpc>
              <a:buFont typeface="Arial"/>
              <a:buChar char="•"/>
            </a:pPr>
            <a:r>
              <a:rPr lang="en-US" sz="2071" spc="202">
                <a:solidFill>
                  <a:srgbClr val="231F20"/>
                </a:solidFill>
                <a:latin typeface="Montserrat Light"/>
              </a:rPr>
              <a:t>Hotel audience is 46.13% men and 53.87% women, with the largest age group being 25-34 years old.</a:t>
            </a:r>
          </a:p>
          <a:p>
            <a:pPr marL="447219" lvl="1" indent="-223609" algn="l">
              <a:lnSpc>
                <a:spcPts val="4329"/>
              </a:lnSpc>
              <a:buFont typeface="Arial"/>
              <a:buChar char="•"/>
            </a:pPr>
            <a:r>
              <a:rPr lang="en-US" sz="2071" spc="202">
                <a:solidFill>
                  <a:srgbClr val="231F20"/>
                </a:solidFill>
                <a:latin typeface="Montserrat Light"/>
              </a:rPr>
              <a:t>The SixSenses hotel brand's target audience is interested in public topics, with a focus on Travel and Tourism, Accommodation, Hotels, and Travel (Similarweb, 2023)</a:t>
            </a:r>
          </a:p>
          <a:p>
            <a:pPr marL="0" lvl="0" indent="0" algn="l">
              <a:lnSpc>
                <a:spcPts val="4329"/>
              </a:lnSpc>
            </a:pPr>
            <a:endParaRPr lang="en-US" sz="2071" spc="202">
              <a:solidFill>
                <a:srgbClr val="231F20"/>
              </a:solidFill>
              <a:latin typeface="Montserrat Light"/>
            </a:endParaRPr>
          </a:p>
        </p:txBody>
      </p:sp>
      <p:sp>
        <p:nvSpPr>
          <p:cNvPr id="19" name="TextBox 19"/>
          <p:cNvSpPr txBox="1"/>
          <p:nvPr/>
        </p:nvSpPr>
        <p:spPr>
          <a:xfrm>
            <a:off x="721466" y="748588"/>
            <a:ext cx="6519676" cy="569389"/>
          </a:xfrm>
          <a:prstGeom prst="rect">
            <a:avLst/>
          </a:prstGeom>
        </p:spPr>
        <p:txBody>
          <a:bodyPr lIns="0" tIns="0" rIns="0" bIns="0" rtlCol="0" anchor="t">
            <a:spAutoFit/>
          </a:bodyPr>
          <a:lstStyle/>
          <a:p>
            <a:pPr marL="0" lvl="0" indent="0" algn="ctr">
              <a:lnSpc>
                <a:spcPts val="4586"/>
              </a:lnSpc>
              <a:spcBef>
                <a:spcPct val="0"/>
              </a:spcBef>
            </a:pPr>
            <a:r>
              <a:rPr lang="en-US" sz="3323" spc="26">
                <a:solidFill>
                  <a:srgbClr val="FFFFFF"/>
                </a:solidFill>
                <a:latin typeface="Archivo Black"/>
              </a:rPr>
              <a:t>MAIN CONSUMERS</a:t>
            </a:r>
          </a:p>
        </p:txBody>
      </p:sp>
      <p:sp>
        <p:nvSpPr>
          <p:cNvPr id="20" name="TextBox 20"/>
          <p:cNvSpPr txBox="1"/>
          <p:nvPr/>
        </p:nvSpPr>
        <p:spPr>
          <a:xfrm>
            <a:off x="9143961" y="5781573"/>
            <a:ext cx="8010296" cy="597476"/>
          </a:xfrm>
          <a:prstGeom prst="rect">
            <a:avLst/>
          </a:prstGeom>
        </p:spPr>
        <p:txBody>
          <a:bodyPr lIns="0" tIns="0" rIns="0" bIns="0" rtlCol="0" anchor="t">
            <a:spAutoFit/>
          </a:bodyPr>
          <a:lstStyle/>
          <a:p>
            <a:pPr algn="ctr">
              <a:lnSpc>
                <a:spcPts val="2405"/>
              </a:lnSpc>
            </a:pPr>
            <a:r>
              <a:rPr lang="en-US" sz="1743" spc="170">
                <a:solidFill>
                  <a:srgbClr val="231F20"/>
                </a:solidFill>
                <a:latin typeface="Montserrat Light"/>
              </a:rPr>
              <a:t>Picture 1. Gender &amp; Age distribution</a:t>
            </a:r>
          </a:p>
          <a:p>
            <a:pPr marL="0" lvl="0" indent="0" algn="ctr">
              <a:lnSpc>
                <a:spcPts val="2405"/>
              </a:lnSpc>
              <a:spcBef>
                <a:spcPct val="0"/>
              </a:spcBef>
            </a:pPr>
            <a:r>
              <a:rPr lang="en-US" sz="1743" spc="170">
                <a:solidFill>
                  <a:srgbClr val="231F20"/>
                </a:solidFill>
                <a:latin typeface="Montserrat Light"/>
              </a:rPr>
              <a:t>Source: (Similarweb, 2023)</a:t>
            </a:r>
          </a:p>
        </p:txBody>
      </p:sp>
      <p:sp>
        <p:nvSpPr>
          <p:cNvPr id="21" name="TextBox 21"/>
          <p:cNvSpPr txBox="1"/>
          <p:nvPr/>
        </p:nvSpPr>
        <p:spPr>
          <a:xfrm>
            <a:off x="9233015" y="9382125"/>
            <a:ext cx="8010296" cy="597476"/>
          </a:xfrm>
          <a:prstGeom prst="rect">
            <a:avLst/>
          </a:prstGeom>
        </p:spPr>
        <p:txBody>
          <a:bodyPr lIns="0" tIns="0" rIns="0" bIns="0" rtlCol="0" anchor="t">
            <a:spAutoFit/>
          </a:bodyPr>
          <a:lstStyle/>
          <a:p>
            <a:pPr algn="ctr">
              <a:lnSpc>
                <a:spcPts val="2405"/>
              </a:lnSpc>
            </a:pPr>
            <a:r>
              <a:rPr lang="en-US" sz="1743" spc="170">
                <a:solidFill>
                  <a:srgbClr val="231F20"/>
                </a:solidFill>
                <a:latin typeface="Montserrat Light"/>
              </a:rPr>
              <a:t>Picture 2. Categories and Topic of the main consumers</a:t>
            </a:r>
          </a:p>
          <a:p>
            <a:pPr marL="0" lvl="0" indent="0" algn="ctr">
              <a:lnSpc>
                <a:spcPts val="2405"/>
              </a:lnSpc>
              <a:spcBef>
                <a:spcPct val="0"/>
              </a:spcBef>
            </a:pPr>
            <a:r>
              <a:rPr lang="en-US" sz="1743" spc="170">
                <a:solidFill>
                  <a:srgbClr val="231F20"/>
                </a:solidFill>
                <a:latin typeface="Montserrat Light"/>
              </a:rPr>
              <a:t>Source: (Similarweb, 2023)</a:t>
            </a:r>
          </a:p>
        </p:txBody>
      </p:sp>
      <p:grpSp>
        <p:nvGrpSpPr>
          <p:cNvPr id="22" name="Group 22"/>
          <p:cNvGrpSpPr/>
          <p:nvPr/>
        </p:nvGrpSpPr>
        <p:grpSpPr>
          <a:xfrm>
            <a:off x="10510767" y="6671748"/>
            <a:ext cx="5417000" cy="2586552"/>
            <a:chOff x="0" y="0"/>
            <a:chExt cx="7222666" cy="3448736"/>
          </a:xfrm>
        </p:grpSpPr>
        <p:sp>
          <p:nvSpPr>
            <p:cNvPr id="23" name="Freeform 23"/>
            <p:cNvSpPr/>
            <p:nvPr/>
          </p:nvSpPr>
          <p:spPr>
            <a:xfrm>
              <a:off x="0" y="0"/>
              <a:ext cx="3636528" cy="3448736"/>
            </a:xfrm>
            <a:custGeom>
              <a:avLst/>
              <a:gdLst/>
              <a:ahLst/>
              <a:cxnLst/>
              <a:rect l="l" t="t" r="r" b="b"/>
              <a:pathLst>
                <a:path w="3636528" h="3448736">
                  <a:moveTo>
                    <a:pt x="0" y="0"/>
                  </a:moveTo>
                  <a:lnTo>
                    <a:pt x="3636528" y="0"/>
                  </a:lnTo>
                  <a:lnTo>
                    <a:pt x="3636528" y="3448736"/>
                  </a:lnTo>
                  <a:lnTo>
                    <a:pt x="0" y="3448736"/>
                  </a:lnTo>
                  <a:lnTo>
                    <a:pt x="0" y="0"/>
                  </a:lnTo>
                  <a:close/>
                </a:path>
              </a:pathLst>
            </a:custGeom>
            <a:blipFill>
              <a:blip r:embed="rId6"/>
              <a:stretch>
                <a:fillRect r="-200227"/>
              </a:stretch>
            </a:blipFill>
          </p:spPr>
          <p:txBody>
            <a:bodyPr/>
            <a:lstStyle/>
            <a:p>
              <a:endParaRPr lang="en-GB"/>
            </a:p>
          </p:txBody>
        </p:sp>
        <p:sp>
          <p:nvSpPr>
            <p:cNvPr id="24" name="Freeform 24"/>
            <p:cNvSpPr/>
            <p:nvPr/>
          </p:nvSpPr>
          <p:spPr>
            <a:xfrm>
              <a:off x="3636528" y="0"/>
              <a:ext cx="3586138" cy="3448736"/>
            </a:xfrm>
            <a:custGeom>
              <a:avLst/>
              <a:gdLst/>
              <a:ahLst/>
              <a:cxnLst/>
              <a:rect l="l" t="t" r="r" b="b"/>
              <a:pathLst>
                <a:path w="3586138" h="3448736">
                  <a:moveTo>
                    <a:pt x="0" y="0"/>
                  </a:moveTo>
                  <a:lnTo>
                    <a:pt x="3586138" y="0"/>
                  </a:lnTo>
                  <a:lnTo>
                    <a:pt x="3586138" y="3448736"/>
                  </a:lnTo>
                  <a:lnTo>
                    <a:pt x="0" y="3448736"/>
                  </a:lnTo>
                  <a:lnTo>
                    <a:pt x="0" y="0"/>
                  </a:lnTo>
                  <a:close/>
                </a:path>
              </a:pathLst>
            </a:custGeom>
            <a:blipFill>
              <a:blip r:embed="rId6"/>
              <a:stretch>
                <a:fillRect l="-204446"/>
              </a:stretch>
            </a:blipFill>
          </p:spPr>
          <p:txBody>
            <a:bodyPr/>
            <a:lstStyle/>
            <a:p>
              <a:endParaRPr lang="en-GB"/>
            </a:p>
          </p:txBody>
        </p:sp>
      </p:grpSp>
      <p:sp>
        <p:nvSpPr>
          <p:cNvPr id="25" name="Freeform 25"/>
          <p:cNvSpPr/>
          <p:nvPr/>
        </p:nvSpPr>
        <p:spPr>
          <a:xfrm>
            <a:off x="148945" y="9775430"/>
            <a:ext cx="2041707" cy="408341"/>
          </a:xfrm>
          <a:custGeom>
            <a:avLst/>
            <a:gdLst/>
            <a:ahLst/>
            <a:cxnLst/>
            <a:rect l="l" t="t" r="r" b="b"/>
            <a:pathLst>
              <a:path w="2041707" h="408341">
                <a:moveTo>
                  <a:pt x="0" y="0"/>
                </a:moveTo>
                <a:lnTo>
                  <a:pt x="2041707" y="0"/>
                </a:lnTo>
                <a:lnTo>
                  <a:pt x="2041707" y="408341"/>
                </a:lnTo>
                <a:lnTo>
                  <a:pt x="0" y="4083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6" name="Freeform 26"/>
          <p:cNvSpPr/>
          <p:nvPr/>
        </p:nvSpPr>
        <p:spPr>
          <a:xfrm>
            <a:off x="17164648" y="9420225"/>
            <a:ext cx="1123352" cy="887448"/>
          </a:xfrm>
          <a:custGeom>
            <a:avLst/>
            <a:gdLst/>
            <a:ahLst/>
            <a:cxnLst/>
            <a:rect l="l" t="t" r="r" b="b"/>
            <a:pathLst>
              <a:path w="1123352" h="887448">
                <a:moveTo>
                  <a:pt x="0" y="0"/>
                </a:moveTo>
                <a:lnTo>
                  <a:pt x="1123352" y="0"/>
                </a:lnTo>
                <a:lnTo>
                  <a:pt x="1123352" y="887448"/>
                </a:lnTo>
                <a:lnTo>
                  <a:pt x="0" y="887448"/>
                </a:lnTo>
                <a:lnTo>
                  <a:pt x="0" y="0"/>
                </a:lnTo>
                <a:close/>
              </a:path>
            </a:pathLst>
          </a:custGeom>
          <a:blipFill>
            <a:blip r:embed="rId9"/>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2200" b="-2200"/>
            </a:stretch>
          </a:blipFill>
        </p:spPr>
        <p:txBody>
          <a:bodyPr/>
          <a:lstStyle/>
          <a:p>
            <a:endParaRPr lang="en-GB"/>
          </a:p>
        </p:txBody>
      </p:sp>
      <p:grpSp>
        <p:nvGrpSpPr>
          <p:cNvPr id="3" name="Group 3"/>
          <p:cNvGrpSpPr/>
          <p:nvPr/>
        </p:nvGrpSpPr>
        <p:grpSpPr>
          <a:xfrm>
            <a:off x="0" y="0"/>
            <a:ext cx="18288000" cy="10287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80000"/>
              </a:srgbClr>
            </a:solidFill>
          </p:spPr>
          <p:txBody>
            <a:bodyPr/>
            <a:lstStyle/>
            <a:p>
              <a:endParaRPr lang="en-GB"/>
            </a:p>
          </p:txBody>
        </p:sp>
        <p:sp>
          <p:nvSpPr>
            <p:cNvPr id="5" name="TextBox 5"/>
            <p:cNvSpPr txBox="1"/>
            <p:nvPr/>
          </p:nvSpPr>
          <p:spPr>
            <a:xfrm>
              <a:off x="0" y="-19050"/>
              <a:ext cx="4816593" cy="2728383"/>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rot="1844104">
            <a:off x="6380559" y="2491180"/>
            <a:ext cx="13471756" cy="1426670"/>
          </a:xfrm>
          <a:custGeom>
            <a:avLst/>
            <a:gdLst/>
            <a:ahLst/>
            <a:cxnLst/>
            <a:rect l="l" t="t" r="r" b="b"/>
            <a:pathLst>
              <a:path w="13471756" h="1426670">
                <a:moveTo>
                  <a:pt x="0" y="0"/>
                </a:moveTo>
                <a:lnTo>
                  <a:pt x="13471756" y="0"/>
                </a:lnTo>
                <a:lnTo>
                  <a:pt x="13471756" y="1426671"/>
                </a:lnTo>
                <a:lnTo>
                  <a:pt x="0" y="1426671"/>
                </a:lnTo>
                <a:lnTo>
                  <a:pt x="0" y="0"/>
                </a:lnTo>
                <a:close/>
              </a:path>
            </a:pathLst>
          </a:custGeom>
          <a:blipFill>
            <a:blip r:embed="rId4"/>
            <a:stretch>
              <a:fillRect t="-86495"/>
            </a:stretch>
          </a:blipFill>
        </p:spPr>
        <p:txBody>
          <a:bodyPr/>
          <a:lstStyle/>
          <a:p>
            <a:endParaRPr lang="en-GB"/>
          </a:p>
        </p:txBody>
      </p:sp>
      <p:grpSp>
        <p:nvGrpSpPr>
          <p:cNvPr id="7" name="Group 7"/>
          <p:cNvGrpSpPr>
            <a:grpSpLocks noChangeAspect="1"/>
          </p:cNvGrpSpPr>
          <p:nvPr/>
        </p:nvGrpSpPr>
        <p:grpSpPr>
          <a:xfrm>
            <a:off x="7613275" y="0"/>
            <a:ext cx="10674725" cy="6004533"/>
            <a:chOff x="0" y="0"/>
            <a:chExt cx="6089457" cy="3425320"/>
          </a:xfrm>
        </p:grpSpPr>
        <p:sp>
          <p:nvSpPr>
            <p:cNvPr id="8" name="Freeform 8"/>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solidFill>
              <a:srgbClr val="539BE0"/>
            </a:solidFill>
          </p:spPr>
          <p:txBody>
            <a:bodyPr/>
            <a:lstStyle/>
            <a:p>
              <a:endParaRPr lang="en-GB"/>
            </a:p>
          </p:txBody>
        </p:sp>
        <p:sp>
          <p:nvSpPr>
            <p:cNvPr id="9" name="Freeform 9"/>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blipFill>
              <a:blip r:embed="rId3"/>
              <a:stretch>
                <a:fillRect l="-70997" t="-5444" b="-73078"/>
              </a:stretch>
            </a:blipFill>
          </p:spPr>
          <p:txBody>
            <a:bodyPr/>
            <a:lstStyle/>
            <a:p>
              <a:endParaRPr lang="en-GB"/>
            </a:p>
          </p:txBody>
        </p:sp>
      </p:grpSp>
      <p:grpSp>
        <p:nvGrpSpPr>
          <p:cNvPr id="10" name="Group 10"/>
          <p:cNvGrpSpPr/>
          <p:nvPr/>
        </p:nvGrpSpPr>
        <p:grpSpPr>
          <a:xfrm>
            <a:off x="733772" y="4551821"/>
            <a:ext cx="13039440" cy="5135179"/>
            <a:chOff x="0" y="0"/>
            <a:chExt cx="4450823" cy="1752819"/>
          </a:xfrm>
        </p:grpSpPr>
        <p:sp>
          <p:nvSpPr>
            <p:cNvPr id="11" name="Freeform 11"/>
            <p:cNvSpPr/>
            <p:nvPr/>
          </p:nvSpPr>
          <p:spPr>
            <a:xfrm>
              <a:off x="0" y="0"/>
              <a:ext cx="4450823" cy="1752819"/>
            </a:xfrm>
            <a:custGeom>
              <a:avLst/>
              <a:gdLst/>
              <a:ahLst/>
              <a:cxnLst/>
              <a:rect l="l" t="t" r="r" b="b"/>
              <a:pathLst>
                <a:path w="4450823" h="1752819">
                  <a:moveTo>
                    <a:pt x="6531" y="0"/>
                  </a:moveTo>
                  <a:lnTo>
                    <a:pt x="4444292" y="0"/>
                  </a:lnTo>
                  <a:cubicBezTo>
                    <a:pt x="4446024" y="0"/>
                    <a:pt x="4447685" y="688"/>
                    <a:pt x="4448910" y="1913"/>
                  </a:cubicBezTo>
                  <a:cubicBezTo>
                    <a:pt x="4450135" y="3138"/>
                    <a:pt x="4450823" y="4799"/>
                    <a:pt x="4450823" y="6531"/>
                  </a:cubicBezTo>
                  <a:lnTo>
                    <a:pt x="4450823" y="1746288"/>
                  </a:lnTo>
                  <a:cubicBezTo>
                    <a:pt x="4450823" y="1748020"/>
                    <a:pt x="4450135" y="1749681"/>
                    <a:pt x="4448910" y="1750906"/>
                  </a:cubicBezTo>
                  <a:cubicBezTo>
                    <a:pt x="4447685" y="1752130"/>
                    <a:pt x="4446024" y="1752819"/>
                    <a:pt x="4444292" y="1752819"/>
                  </a:cubicBezTo>
                  <a:lnTo>
                    <a:pt x="6531" y="1752819"/>
                  </a:lnTo>
                  <a:cubicBezTo>
                    <a:pt x="4799" y="1752819"/>
                    <a:pt x="3138" y="1752130"/>
                    <a:pt x="1913" y="1750906"/>
                  </a:cubicBezTo>
                  <a:cubicBezTo>
                    <a:pt x="688" y="1749681"/>
                    <a:pt x="0" y="1748020"/>
                    <a:pt x="0" y="1746288"/>
                  </a:cubicBezTo>
                  <a:lnTo>
                    <a:pt x="0" y="6531"/>
                  </a:lnTo>
                  <a:cubicBezTo>
                    <a:pt x="0" y="4799"/>
                    <a:pt x="688" y="3138"/>
                    <a:pt x="1913" y="1913"/>
                  </a:cubicBezTo>
                  <a:cubicBezTo>
                    <a:pt x="3138" y="688"/>
                    <a:pt x="4799" y="0"/>
                    <a:pt x="6531" y="0"/>
                  </a:cubicBezTo>
                  <a:close/>
                </a:path>
              </a:pathLst>
            </a:custGeom>
            <a:solidFill>
              <a:srgbClr val="FFFFFF">
                <a:alpha val="80000"/>
              </a:srgbClr>
            </a:solidFill>
          </p:spPr>
          <p:txBody>
            <a:bodyPr/>
            <a:lstStyle/>
            <a:p>
              <a:endParaRPr lang="en-GB"/>
            </a:p>
          </p:txBody>
        </p:sp>
        <p:sp>
          <p:nvSpPr>
            <p:cNvPr id="12" name="TextBox 12"/>
            <p:cNvSpPr txBox="1"/>
            <p:nvPr/>
          </p:nvSpPr>
          <p:spPr>
            <a:xfrm>
              <a:off x="0" y="-209550"/>
              <a:ext cx="4450823" cy="1962369"/>
            </a:xfrm>
            <a:prstGeom prst="rect">
              <a:avLst/>
            </a:prstGeom>
          </p:spPr>
          <p:txBody>
            <a:bodyPr lIns="63500" tIns="63500" rIns="63500" bIns="63500" rtlCol="0" anchor="ctr"/>
            <a:lstStyle/>
            <a:p>
              <a:pPr marL="474979" lvl="1" indent="-237490" algn="ctr">
                <a:lnSpc>
                  <a:spcPts val="4839"/>
                </a:lnSpc>
                <a:buFont typeface="Arial"/>
                <a:buChar char="•"/>
              </a:pPr>
              <a:r>
                <a:rPr lang="en-US" sz="2199">
                  <a:solidFill>
                    <a:srgbClr val="000000">
                      <a:alpha val="80000"/>
                    </a:srgbClr>
                  </a:solidFill>
                  <a:latin typeface="Open Sauce"/>
                </a:rPr>
                <a:t>SixSenses provides diverse vacation offers, ranging from sapphire lagoons to lush tropical forests, catering to a variety of guest preferences.</a:t>
              </a:r>
            </a:p>
            <a:p>
              <a:pPr marL="474979" lvl="1" indent="-237490" algn="ctr">
                <a:lnSpc>
                  <a:spcPts val="4839"/>
                </a:lnSpc>
                <a:buFont typeface="Arial"/>
                <a:buChar char="•"/>
              </a:pPr>
              <a:r>
                <a:rPr lang="en-US" sz="2199">
                  <a:solidFill>
                    <a:srgbClr val="000000">
                      <a:alpha val="80000"/>
                    </a:srgbClr>
                  </a:solidFill>
                  <a:latin typeface="Open Sauce"/>
                </a:rPr>
                <a:t>The company prioritizes wellness and spa services, incorporating cutting-edge technology to measure clients' health, movement, and sleep patterns.</a:t>
              </a:r>
            </a:p>
            <a:p>
              <a:pPr marL="474979" lvl="1" indent="-237490" algn="ctr">
                <a:lnSpc>
                  <a:spcPts val="4839"/>
                </a:lnSpc>
                <a:buFont typeface="Arial"/>
                <a:buChar char="•"/>
              </a:pPr>
              <a:r>
                <a:rPr lang="en-US" sz="2199">
                  <a:solidFill>
                    <a:srgbClr val="000000">
                      <a:alpha val="80000"/>
                    </a:srgbClr>
                  </a:solidFill>
                  <a:latin typeface="Open Sauce"/>
                </a:rPr>
                <a:t>SixSenses emphasizes a comprehensive range of services to enhance the overall guest experience, combining exotic vacation options with advanced wellness offerings (Sixsenses, 2023).</a:t>
              </a:r>
            </a:p>
            <a:p>
              <a:pPr algn="ctr">
                <a:lnSpc>
                  <a:spcPts val="4839"/>
                </a:lnSpc>
              </a:pPr>
              <a:endParaRPr lang="en-US" sz="2199">
                <a:solidFill>
                  <a:srgbClr val="000000">
                    <a:alpha val="80000"/>
                  </a:srgbClr>
                </a:solidFill>
                <a:latin typeface="Open Sauce"/>
              </a:endParaRPr>
            </a:p>
          </p:txBody>
        </p:sp>
      </p:grpSp>
      <p:sp>
        <p:nvSpPr>
          <p:cNvPr id="13" name="TextBox 13"/>
          <p:cNvSpPr txBox="1"/>
          <p:nvPr/>
        </p:nvSpPr>
        <p:spPr>
          <a:xfrm>
            <a:off x="733772" y="2199357"/>
            <a:ext cx="10104592" cy="1934116"/>
          </a:xfrm>
          <a:prstGeom prst="rect">
            <a:avLst/>
          </a:prstGeom>
        </p:spPr>
        <p:txBody>
          <a:bodyPr lIns="0" tIns="0" rIns="0" bIns="0" rtlCol="0" anchor="t">
            <a:spAutoFit/>
          </a:bodyPr>
          <a:lstStyle/>
          <a:p>
            <a:pPr marL="0" lvl="0" indent="0">
              <a:lnSpc>
                <a:spcPts val="5142"/>
              </a:lnSpc>
              <a:spcBef>
                <a:spcPct val="0"/>
              </a:spcBef>
            </a:pPr>
            <a:r>
              <a:rPr lang="en-US" sz="3726" spc="130">
                <a:solidFill>
                  <a:srgbClr val="FFFFFF"/>
                </a:solidFill>
                <a:latin typeface="Archivo Black"/>
              </a:rPr>
              <a:t>NATURE, SCOPE AND ROLE OF THE GUEST SERVICES AND FACILITIES OF SIXSENSES</a:t>
            </a:r>
          </a:p>
        </p:txBody>
      </p:sp>
      <p:sp>
        <p:nvSpPr>
          <p:cNvPr id="14" name="Freeform 14"/>
          <p:cNvSpPr/>
          <p:nvPr/>
        </p:nvSpPr>
        <p:spPr>
          <a:xfrm>
            <a:off x="905862" y="9167142"/>
            <a:ext cx="2041707" cy="408341"/>
          </a:xfrm>
          <a:custGeom>
            <a:avLst/>
            <a:gdLst/>
            <a:ahLst/>
            <a:cxnLst/>
            <a:rect l="l" t="t" r="r" b="b"/>
            <a:pathLst>
              <a:path w="2041707" h="408341">
                <a:moveTo>
                  <a:pt x="0" y="0"/>
                </a:moveTo>
                <a:lnTo>
                  <a:pt x="2041707" y="0"/>
                </a:lnTo>
                <a:lnTo>
                  <a:pt x="2041707" y="408341"/>
                </a:lnTo>
                <a:lnTo>
                  <a:pt x="0" y="4083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2554761" y="8723418"/>
            <a:ext cx="1123352" cy="887448"/>
          </a:xfrm>
          <a:custGeom>
            <a:avLst/>
            <a:gdLst/>
            <a:ahLst/>
            <a:cxnLst/>
            <a:rect l="l" t="t" r="r" b="b"/>
            <a:pathLst>
              <a:path w="1123352" h="887448">
                <a:moveTo>
                  <a:pt x="0" y="0"/>
                </a:moveTo>
                <a:lnTo>
                  <a:pt x="1123352" y="0"/>
                </a:lnTo>
                <a:lnTo>
                  <a:pt x="1123352" y="887447"/>
                </a:lnTo>
                <a:lnTo>
                  <a:pt x="0" y="887447"/>
                </a:lnTo>
                <a:lnTo>
                  <a:pt x="0" y="0"/>
                </a:lnTo>
                <a:close/>
              </a:path>
            </a:pathLst>
          </a:custGeom>
          <a:blipFill>
            <a:blip r:embed="rId7"/>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61111" b="-61111"/>
            </a:stretch>
          </a:blipFill>
        </p:spPr>
        <p:txBody>
          <a:bodyPr/>
          <a:lstStyle/>
          <a:p>
            <a:endParaRPr lang="en-GB"/>
          </a:p>
        </p:txBody>
      </p:sp>
      <p:grpSp>
        <p:nvGrpSpPr>
          <p:cNvPr id="3" name="Group 3"/>
          <p:cNvGrpSpPr/>
          <p:nvPr/>
        </p:nvGrpSpPr>
        <p:grpSpPr>
          <a:xfrm>
            <a:off x="-28298" y="0"/>
            <a:ext cx="18288000" cy="10287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000000">
                <a:alpha val="69804"/>
              </a:srgbClr>
            </a:solidFill>
          </p:spPr>
          <p:txBody>
            <a:bodyPr/>
            <a:lstStyle/>
            <a:p>
              <a:endParaRPr lang="en-GB"/>
            </a:p>
          </p:txBody>
        </p:sp>
        <p:sp>
          <p:nvSpPr>
            <p:cNvPr id="5" name="TextBox 5"/>
            <p:cNvSpPr txBox="1"/>
            <p:nvPr/>
          </p:nvSpPr>
          <p:spPr>
            <a:xfrm>
              <a:off x="0" y="-19050"/>
              <a:ext cx="4816593" cy="2728383"/>
            </a:xfrm>
            <a:prstGeom prst="rect">
              <a:avLst/>
            </a:prstGeom>
          </p:spPr>
          <p:txBody>
            <a:bodyPr lIns="50800" tIns="50800" rIns="50800" bIns="50800" rtlCol="0" anchor="ctr"/>
            <a:lstStyle/>
            <a:p>
              <a:pPr algn="ctr">
                <a:lnSpc>
                  <a:spcPts val="2859"/>
                </a:lnSpc>
              </a:pPr>
              <a:endParaRPr/>
            </a:p>
          </p:txBody>
        </p:sp>
      </p:grpSp>
      <p:grpSp>
        <p:nvGrpSpPr>
          <p:cNvPr id="6" name="Group 6"/>
          <p:cNvGrpSpPr/>
          <p:nvPr/>
        </p:nvGrpSpPr>
        <p:grpSpPr>
          <a:xfrm>
            <a:off x="1337373" y="1028700"/>
            <a:ext cx="15613255" cy="1566782"/>
            <a:chOff x="0" y="0"/>
            <a:chExt cx="4112133" cy="412650"/>
          </a:xfrm>
        </p:grpSpPr>
        <p:sp>
          <p:nvSpPr>
            <p:cNvPr id="7" name="Freeform 7"/>
            <p:cNvSpPr/>
            <p:nvPr/>
          </p:nvSpPr>
          <p:spPr>
            <a:xfrm>
              <a:off x="0" y="0"/>
              <a:ext cx="4112133" cy="412650"/>
            </a:xfrm>
            <a:custGeom>
              <a:avLst/>
              <a:gdLst/>
              <a:ahLst/>
              <a:cxnLst/>
              <a:rect l="l" t="t" r="r" b="b"/>
              <a:pathLst>
                <a:path w="4112133" h="412650">
                  <a:moveTo>
                    <a:pt x="12396" y="0"/>
                  </a:moveTo>
                  <a:lnTo>
                    <a:pt x="4099737" y="0"/>
                  </a:lnTo>
                  <a:cubicBezTo>
                    <a:pt x="4106583" y="0"/>
                    <a:pt x="4112133" y="5550"/>
                    <a:pt x="4112133" y="12396"/>
                  </a:cubicBezTo>
                  <a:lnTo>
                    <a:pt x="4112133" y="400254"/>
                  </a:lnTo>
                  <a:cubicBezTo>
                    <a:pt x="4112133" y="407100"/>
                    <a:pt x="4106583" y="412650"/>
                    <a:pt x="4099737" y="412650"/>
                  </a:cubicBezTo>
                  <a:lnTo>
                    <a:pt x="12396" y="412650"/>
                  </a:lnTo>
                  <a:cubicBezTo>
                    <a:pt x="5550" y="412650"/>
                    <a:pt x="0" y="407100"/>
                    <a:pt x="0" y="400254"/>
                  </a:cubicBezTo>
                  <a:lnTo>
                    <a:pt x="0" y="12396"/>
                  </a:lnTo>
                  <a:cubicBezTo>
                    <a:pt x="0" y="5550"/>
                    <a:pt x="5550" y="0"/>
                    <a:pt x="12396" y="0"/>
                  </a:cubicBezTo>
                  <a:close/>
                </a:path>
              </a:pathLst>
            </a:custGeom>
            <a:solidFill>
              <a:srgbClr val="FFFFFF">
                <a:alpha val="86667"/>
              </a:srgbClr>
            </a:solidFill>
          </p:spPr>
          <p:txBody>
            <a:bodyPr/>
            <a:lstStyle/>
            <a:p>
              <a:endParaRPr lang="en-GB"/>
            </a:p>
          </p:txBody>
        </p:sp>
        <p:sp>
          <p:nvSpPr>
            <p:cNvPr id="8" name="TextBox 8"/>
            <p:cNvSpPr txBox="1"/>
            <p:nvPr/>
          </p:nvSpPr>
          <p:spPr>
            <a:xfrm>
              <a:off x="0" y="-19050"/>
              <a:ext cx="4112133" cy="431700"/>
            </a:xfrm>
            <a:prstGeom prst="rect">
              <a:avLst/>
            </a:prstGeom>
          </p:spPr>
          <p:txBody>
            <a:bodyPr lIns="50800" tIns="50800" rIns="50800" bIns="50800" rtlCol="0" anchor="ctr"/>
            <a:lstStyle/>
            <a:p>
              <a:pPr algn="ctr">
                <a:lnSpc>
                  <a:spcPts val="2859"/>
                </a:lnSpc>
              </a:pPr>
              <a:endParaRPr/>
            </a:p>
          </p:txBody>
        </p:sp>
      </p:grpSp>
      <p:sp>
        <p:nvSpPr>
          <p:cNvPr id="9" name="TextBox 9"/>
          <p:cNvSpPr txBox="1"/>
          <p:nvPr/>
        </p:nvSpPr>
        <p:spPr>
          <a:xfrm>
            <a:off x="1751388" y="1441876"/>
            <a:ext cx="14785225" cy="664230"/>
          </a:xfrm>
          <a:prstGeom prst="rect">
            <a:avLst/>
          </a:prstGeom>
        </p:spPr>
        <p:txBody>
          <a:bodyPr lIns="0" tIns="0" rIns="0" bIns="0" rtlCol="0" anchor="t">
            <a:spAutoFit/>
          </a:bodyPr>
          <a:lstStyle/>
          <a:p>
            <a:pPr marL="0" lvl="0" indent="0" algn="ctr">
              <a:lnSpc>
                <a:spcPts val="5327"/>
              </a:lnSpc>
              <a:spcBef>
                <a:spcPct val="0"/>
              </a:spcBef>
            </a:pPr>
            <a:r>
              <a:rPr lang="en-US" sz="3860" spc="135">
                <a:solidFill>
                  <a:srgbClr val="010101"/>
                </a:solidFill>
                <a:latin typeface="Archivo Black"/>
              </a:rPr>
              <a:t>ROLE AND FUNCTION OF GUEST SERVICES</a:t>
            </a:r>
          </a:p>
        </p:txBody>
      </p:sp>
      <p:grpSp>
        <p:nvGrpSpPr>
          <p:cNvPr id="10" name="Group 10"/>
          <p:cNvGrpSpPr/>
          <p:nvPr/>
        </p:nvGrpSpPr>
        <p:grpSpPr>
          <a:xfrm>
            <a:off x="1751388" y="3422446"/>
            <a:ext cx="14756926" cy="6266540"/>
            <a:chOff x="0" y="0"/>
            <a:chExt cx="3886598" cy="1650447"/>
          </a:xfrm>
        </p:grpSpPr>
        <p:sp>
          <p:nvSpPr>
            <p:cNvPr id="11" name="Freeform 11"/>
            <p:cNvSpPr/>
            <p:nvPr/>
          </p:nvSpPr>
          <p:spPr>
            <a:xfrm>
              <a:off x="0" y="0"/>
              <a:ext cx="3886598" cy="1650447"/>
            </a:xfrm>
            <a:custGeom>
              <a:avLst/>
              <a:gdLst/>
              <a:ahLst/>
              <a:cxnLst/>
              <a:rect l="l" t="t" r="r" b="b"/>
              <a:pathLst>
                <a:path w="3886598" h="1650447">
                  <a:moveTo>
                    <a:pt x="13116" y="0"/>
                  </a:moveTo>
                  <a:lnTo>
                    <a:pt x="3873482" y="0"/>
                  </a:lnTo>
                  <a:cubicBezTo>
                    <a:pt x="3876961" y="0"/>
                    <a:pt x="3880297" y="1382"/>
                    <a:pt x="3882756" y="3842"/>
                  </a:cubicBezTo>
                  <a:cubicBezTo>
                    <a:pt x="3885216" y="6301"/>
                    <a:pt x="3886598" y="9637"/>
                    <a:pt x="3886598" y="13116"/>
                  </a:cubicBezTo>
                  <a:lnTo>
                    <a:pt x="3886598" y="1637331"/>
                  </a:lnTo>
                  <a:cubicBezTo>
                    <a:pt x="3886598" y="1640810"/>
                    <a:pt x="3885216" y="1644146"/>
                    <a:pt x="3882756" y="1646605"/>
                  </a:cubicBezTo>
                  <a:cubicBezTo>
                    <a:pt x="3880297" y="1649065"/>
                    <a:pt x="3876961" y="1650447"/>
                    <a:pt x="3873482" y="1650447"/>
                  </a:cubicBezTo>
                  <a:lnTo>
                    <a:pt x="13116" y="1650447"/>
                  </a:lnTo>
                  <a:cubicBezTo>
                    <a:pt x="9637" y="1650447"/>
                    <a:pt x="6301" y="1649065"/>
                    <a:pt x="3842" y="1646605"/>
                  </a:cubicBezTo>
                  <a:cubicBezTo>
                    <a:pt x="1382" y="1644146"/>
                    <a:pt x="0" y="1640810"/>
                    <a:pt x="0" y="1637331"/>
                  </a:cubicBezTo>
                  <a:lnTo>
                    <a:pt x="0" y="13116"/>
                  </a:lnTo>
                  <a:cubicBezTo>
                    <a:pt x="0" y="9637"/>
                    <a:pt x="1382" y="6301"/>
                    <a:pt x="3842" y="3842"/>
                  </a:cubicBezTo>
                  <a:cubicBezTo>
                    <a:pt x="6301" y="1382"/>
                    <a:pt x="9637" y="0"/>
                    <a:pt x="13116" y="0"/>
                  </a:cubicBezTo>
                  <a:close/>
                </a:path>
              </a:pathLst>
            </a:custGeom>
            <a:solidFill>
              <a:srgbClr val="FFFFFF">
                <a:alpha val="86667"/>
              </a:srgbClr>
            </a:solidFill>
            <a:ln cap="rnd">
              <a:noFill/>
              <a:prstDash val="solid"/>
              <a:round/>
            </a:ln>
          </p:spPr>
          <p:txBody>
            <a:bodyPr/>
            <a:lstStyle/>
            <a:p>
              <a:endParaRPr lang="en-GB"/>
            </a:p>
          </p:txBody>
        </p:sp>
        <p:sp>
          <p:nvSpPr>
            <p:cNvPr id="12" name="TextBox 12"/>
            <p:cNvSpPr txBox="1"/>
            <p:nvPr/>
          </p:nvSpPr>
          <p:spPr>
            <a:xfrm>
              <a:off x="0" y="-257175"/>
              <a:ext cx="3886598" cy="1907622"/>
            </a:xfrm>
            <a:prstGeom prst="rect">
              <a:avLst/>
            </a:prstGeom>
          </p:spPr>
          <p:txBody>
            <a:bodyPr lIns="114300" tIns="114300" rIns="114300" bIns="114300" rtlCol="0" anchor="ctr"/>
            <a:lstStyle/>
            <a:p>
              <a:pPr marL="474979" lvl="1" indent="-237490" algn="ctr">
                <a:lnSpc>
                  <a:spcPts val="5345"/>
                </a:lnSpc>
                <a:buFont typeface="Arial"/>
                <a:buChar char="•"/>
              </a:pPr>
              <a:r>
                <a:rPr lang="en-US" sz="2199">
                  <a:solidFill>
                    <a:srgbClr val="000000">
                      <a:alpha val="86667"/>
                    </a:srgbClr>
                  </a:solidFill>
                  <a:latin typeface="Open Sauce"/>
                </a:rPr>
                <a:t>Hospitality services should enhance guest experience and elevate the hotel brand value through modern, personalised, and friendly facilities.</a:t>
              </a:r>
            </a:p>
            <a:p>
              <a:pPr marL="474979" lvl="1" indent="-237490" algn="ctr">
                <a:lnSpc>
                  <a:spcPts val="5345"/>
                </a:lnSpc>
                <a:buFont typeface="Arial"/>
                <a:buChar char="•"/>
              </a:pPr>
              <a:r>
                <a:rPr lang="en-US" sz="2199">
                  <a:solidFill>
                    <a:srgbClr val="000000">
                      <a:alpha val="86667"/>
                    </a:srgbClr>
                  </a:solidFill>
                  <a:latin typeface="Open Sauce"/>
                </a:rPr>
                <a:t>Essential technology solutions in rooms, including telephones, TVs, wireless connectivity, USB charger ports, and keyless entry systems, are crucial for hotels to stay competitive in the rapidly evolving tourism sector.</a:t>
              </a:r>
            </a:p>
            <a:p>
              <a:pPr marL="474979" lvl="1" indent="-237490" algn="ctr">
                <a:lnSpc>
                  <a:spcPts val="5345"/>
                </a:lnSpc>
                <a:buFont typeface="Arial"/>
                <a:buChar char="•"/>
              </a:pPr>
              <a:r>
                <a:rPr lang="en-US" sz="2199">
                  <a:solidFill>
                    <a:srgbClr val="000000">
                      <a:alpha val="86667"/>
                    </a:srgbClr>
                  </a:solidFill>
                  <a:latin typeface="Open Sauce"/>
                </a:rPr>
                <a:t>Guest satisfaction is dependent on a seamless blend of modern amenities and personalised services (Smith-Wong, 2022)</a:t>
              </a:r>
            </a:p>
          </p:txBody>
        </p:sp>
      </p:grpSp>
      <p:sp>
        <p:nvSpPr>
          <p:cNvPr id="13" name="Freeform 13"/>
          <p:cNvSpPr/>
          <p:nvPr/>
        </p:nvSpPr>
        <p:spPr>
          <a:xfrm>
            <a:off x="1981878" y="9216054"/>
            <a:ext cx="2041707" cy="408341"/>
          </a:xfrm>
          <a:custGeom>
            <a:avLst/>
            <a:gdLst/>
            <a:ahLst/>
            <a:cxnLst/>
            <a:rect l="l" t="t" r="r" b="b"/>
            <a:pathLst>
              <a:path w="2041707" h="408341">
                <a:moveTo>
                  <a:pt x="0" y="0"/>
                </a:moveTo>
                <a:lnTo>
                  <a:pt x="2041707" y="0"/>
                </a:lnTo>
                <a:lnTo>
                  <a:pt x="2041707" y="408342"/>
                </a:lnTo>
                <a:lnTo>
                  <a:pt x="0" y="4083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15237234" y="8772330"/>
            <a:ext cx="1123352" cy="887448"/>
          </a:xfrm>
          <a:custGeom>
            <a:avLst/>
            <a:gdLst/>
            <a:ahLst/>
            <a:cxnLst/>
            <a:rect l="l" t="t" r="r" b="b"/>
            <a:pathLst>
              <a:path w="1123352" h="887448">
                <a:moveTo>
                  <a:pt x="0" y="0"/>
                </a:moveTo>
                <a:lnTo>
                  <a:pt x="1123351" y="0"/>
                </a:lnTo>
                <a:lnTo>
                  <a:pt x="1123351" y="887448"/>
                </a:lnTo>
                <a:lnTo>
                  <a:pt x="0" y="887448"/>
                </a:lnTo>
                <a:lnTo>
                  <a:pt x="0" y="0"/>
                </a:lnTo>
                <a:close/>
              </a:path>
            </a:pathLst>
          </a:custGeom>
          <a:blipFill>
            <a:blip r:embed="rId6"/>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538062"/>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28700" y="-72330"/>
            <a:ext cx="1710961" cy="10747313"/>
            <a:chOff x="0" y="-19050"/>
            <a:chExt cx="450623" cy="2830568"/>
          </a:xfrm>
        </p:grpSpPr>
        <p:sp>
          <p:nvSpPr>
            <p:cNvPr id="4" name="Freeform 4"/>
            <p:cNvSpPr/>
            <p:nvPr/>
          </p:nvSpPr>
          <p:spPr>
            <a:xfrm>
              <a:off x="0" y="0"/>
              <a:ext cx="450623" cy="2709333"/>
            </a:xfrm>
            <a:custGeom>
              <a:avLst/>
              <a:gdLst/>
              <a:ahLst/>
              <a:cxnLst/>
              <a:rect l="l" t="t" r="r" b="b"/>
              <a:pathLst>
                <a:path w="450623" h="2811518">
                  <a:moveTo>
                    <a:pt x="0" y="0"/>
                  </a:moveTo>
                  <a:lnTo>
                    <a:pt x="450623" y="0"/>
                  </a:lnTo>
                  <a:lnTo>
                    <a:pt x="450623" y="2811518"/>
                  </a:lnTo>
                  <a:lnTo>
                    <a:pt x="0" y="2811518"/>
                  </a:lnTo>
                  <a:close/>
                </a:path>
              </a:pathLst>
            </a:custGeom>
            <a:gradFill rotWithShape="1">
              <a:gsLst>
                <a:gs pos="0">
                  <a:srgbClr val="696969">
                    <a:alpha val="72000"/>
                  </a:srgbClr>
                </a:gs>
                <a:gs pos="33333">
                  <a:srgbClr val="B4B4B4">
                    <a:alpha val="82500"/>
                  </a:srgbClr>
                </a:gs>
                <a:gs pos="66667">
                  <a:srgbClr val="EEEEEE">
                    <a:alpha val="70500"/>
                  </a:srgbClr>
                </a:gs>
                <a:gs pos="100000">
                  <a:srgbClr val="FBFBFB">
                    <a:alpha val="22000"/>
                  </a:srgbClr>
                </a:gs>
              </a:gsLst>
              <a:lin ang="0"/>
            </a:gradFill>
            <a:ln cap="sq">
              <a:noFill/>
              <a:prstDash val="solid"/>
              <a:miter/>
            </a:ln>
          </p:spPr>
          <p:txBody>
            <a:bodyPr/>
            <a:lstStyle/>
            <a:p>
              <a:endParaRPr lang="en-GB"/>
            </a:p>
          </p:txBody>
        </p:sp>
        <p:sp>
          <p:nvSpPr>
            <p:cNvPr id="5" name="TextBox 5"/>
            <p:cNvSpPr txBox="1"/>
            <p:nvPr/>
          </p:nvSpPr>
          <p:spPr>
            <a:xfrm>
              <a:off x="0" y="-19050"/>
              <a:ext cx="450623" cy="283056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Freeform 6"/>
          <p:cNvSpPr/>
          <p:nvPr/>
        </p:nvSpPr>
        <p:spPr>
          <a:xfrm>
            <a:off x="0" y="0"/>
            <a:ext cx="1966358" cy="10287000"/>
          </a:xfrm>
          <a:custGeom>
            <a:avLst/>
            <a:gdLst/>
            <a:ahLst/>
            <a:cxnLst/>
            <a:rect l="l" t="t" r="r" b="b"/>
            <a:pathLst>
              <a:path w="1966358" h="10287000">
                <a:moveTo>
                  <a:pt x="0" y="0"/>
                </a:moveTo>
                <a:lnTo>
                  <a:pt x="1966358" y="0"/>
                </a:lnTo>
                <a:lnTo>
                  <a:pt x="1966358" y="10287000"/>
                </a:lnTo>
                <a:lnTo>
                  <a:pt x="0" y="10287000"/>
                </a:lnTo>
                <a:lnTo>
                  <a:pt x="0" y="0"/>
                </a:lnTo>
                <a:close/>
              </a:path>
            </a:pathLst>
          </a:custGeom>
          <a:blipFill>
            <a:blip r:embed="rId4"/>
            <a:stretch>
              <a:fillRect l="-126692" r="-192039"/>
            </a:stretch>
          </a:blipFill>
        </p:spPr>
        <p:txBody>
          <a:bodyPr/>
          <a:lstStyle/>
          <a:p>
            <a:endParaRPr lang="en-GB"/>
          </a:p>
        </p:txBody>
      </p:sp>
      <p:grpSp>
        <p:nvGrpSpPr>
          <p:cNvPr id="7" name="Group 7"/>
          <p:cNvGrpSpPr/>
          <p:nvPr/>
        </p:nvGrpSpPr>
        <p:grpSpPr>
          <a:xfrm>
            <a:off x="2739661" y="1"/>
            <a:ext cx="1710961" cy="10287000"/>
            <a:chOff x="0" y="0"/>
            <a:chExt cx="450623" cy="2811518"/>
          </a:xfrm>
        </p:grpSpPr>
        <p:sp>
          <p:nvSpPr>
            <p:cNvPr id="8" name="Freeform 8"/>
            <p:cNvSpPr/>
            <p:nvPr/>
          </p:nvSpPr>
          <p:spPr>
            <a:xfrm>
              <a:off x="0" y="0"/>
              <a:ext cx="450623" cy="2811518"/>
            </a:xfrm>
            <a:custGeom>
              <a:avLst/>
              <a:gdLst/>
              <a:ahLst/>
              <a:cxnLst/>
              <a:rect l="l" t="t" r="r" b="b"/>
              <a:pathLst>
                <a:path w="450623" h="2811518">
                  <a:moveTo>
                    <a:pt x="0" y="0"/>
                  </a:moveTo>
                  <a:lnTo>
                    <a:pt x="450623" y="0"/>
                  </a:lnTo>
                  <a:lnTo>
                    <a:pt x="450623" y="2811518"/>
                  </a:lnTo>
                  <a:lnTo>
                    <a:pt x="0" y="2811518"/>
                  </a:lnTo>
                  <a:close/>
                </a:path>
              </a:pathLst>
            </a:custGeom>
            <a:gradFill rotWithShape="1">
              <a:gsLst>
                <a:gs pos="0">
                  <a:srgbClr val="696969">
                    <a:alpha val="72000"/>
                  </a:srgbClr>
                </a:gs>
                <a:gs pos="33333">
                  <a:srgbClr val="B4B4B4">
                    <a:alpha val="82500"/>
                  </a:srgbClr>
                </a:gs>
                <a:gs pos="66667">
                  <a:srgbClr val="EEEEEE">
                    <a:alpha val="70500"/>
                  </a:srgbClr>
                </a:gs>
                <a:gs pos="100000">
                  <a:srgbClr val="FBFBFB">
                    <a:alpha val="22000"/>
                  </a:srgbClr>
                </a:gs>
              </a:gsLst>
              <a:lin ang="0"/>
            </a:gradFill>
            <a:ln cap="sq">
              <a:noFill/>
              <a:prstDash val="solid"/>
              <a:miter/>
            </a:ln>
          </p:spPr>
          <p:txBody>
            <a:bodyPr/>
            <a:lstStyle/>
            <a:p>
              <a:endParaRPr lang="en-GB"/>
            </a:p>
          </p:txBody>
        </p:sp>
        <p:sp>
          <p:nvSpPr>
            <p:cNvPr id="9" name="TextBox 9"/>
            <p:cNvSpPr txBox="1"/>
            <p:nvPr/>
          </p:nvSpPr>
          <p:spPr>
            <a:xfrm>
              <a:off x="0" y="-19050"/>
              <a:ext cx="450623" cy="283056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Freeform 10"/>
          <p:cNvSpPr/>
          <p:nvPr/>
        </p:nvSpPr>
        <p:spPr>
          <a:xfrm>
            <a:off x="2204483" y="0"/>
            <a:ext cx="1390659" cy="10287000"/>
          </a:xfrm>
          <a:custGeom>
            <a:avLst/>
            <a:gdLst/>
            <a:ahLst/>
            <a:cxnLst/>
            <a:rect l="l" t="t" r="r" b="b"/>
            <a:pathLst>
              <a:path w="1390659" h="10287000">
                <a:moveTo>
                  <a:pt x="0" y="0"/>
                </a:moveTo>
                <a:lnTo>
                  <a:pt x="1390658" y="0"/>
                </a:lnTo>
                <a:lnTo>
                  <a:pt x="1390658" y="10287000"/>
                </a:lnTo>
                <a:lnTo>
                  <a:pt x="0" y="10287000"/>
                </a:lnTo>
                <a:lnTo>
                  <a:pt x="0" y="0"/>
                </a:lnTo>
                <a:close/>
              </a:path>
            </a:pathLst>
          </a:custGeom>
          <a:blipFill>
            <a:blip r:embed="rId4"/>
            <a:stretch>
              <a:fillRect l="-337077" r="-154999"/>
            </a:stretch>
          </a:blipFill>
        </p:spPr>
        <p:txBody>
          <a:bodyPr/>
          <a:lstStyle/>
          <a:p>
            <a:endParaRPr lang="en-GB"/>
          </a:p>
        </p:txBody>
      </p:sp>
      <p:grpSp>
        <p:nvGrpSpPr>
          <p:cNvPr id="11" name="Group 11"/>
          <p:cNvGrpSpPr/>
          <p:nvPr/>
        </p:nvGrpSpPr>
        <p:grpSpPr>
          <a:xfrm>
            <a:off x="3840792" y="-1"/>
            <a:ext cx="992905" cy="10356703"/>
            <a:chOff x="0" y="0"/>
            <a:chExt cx="261506" cy="2811518"/>
          </a:xfrm>
        </p:grpSpPr>
        <p:sp>
          <p:nvSpPr>
            <p:cNvPr id="12" name="Freeform 12"/>
            <p:cNvSpPr/>
            <p:nvPr/>
          </p:nvSpPr>
          <p:spPr>
            <a:xfrm>
              <a:off x="0" y="0"/>
              <a:ext cx="261506" cy="2811518"/>
            </a:xfrm>
            <a:custGeom>
              <a:avLst/>
              <a:gdLst/>
              <a:ahLst/>
              <a:cxnLst/>
              <a:rect l="l" t="t" r="r" b="b"/>
              <a:pathLst>
                <a:path w="261506" h="2811518">
                  <a:moveTo>
                    <a:pt x="0" y="0"/>
                  </a:moveTo>
                  <a:lnTo>
                    <a:pt x="261506" y="0"/>
                  </a:lnTo>
                  <a:lnTo>
                    <a:pt x="261506" y="2811518"/>
                  </a:lnTo>
                  <a:lnTo>
                    <a:pt x="0" y="2811518"/>
                  </a:lnTo>
                  <a:close/>
                </a:path>
              </a:pathLst>
            </a:custGeom>
            <a:gradFill rotWithShape="1">
              <a:gsLst>
                <a:gs pos="0">
                  <a:srgbClr val="696969">
                    <a:alpha val="72000"/>
                  </a:srgbClr>
                </a:gs>
                <a:gs pos="33333">
                  <a:srgbClr val="B4B4B4">
                    <a:alpha val="82500"/>
                  </a:srgbClr>
                </a:gs>
                <a:gs pos="66667">
                  <a:srgbClr val="EEEEEE">
                    <a:alpha val="70500"/>
                  </a:srgbClr>
                </a:gs>
                <a:gs pos="100000">
                  <a:srgbClr val="FBFBFB">
                    <a:alpha val="22000"/>
                  </a:srgbClr>
                </a:gs>
              </a:gsLst>
              <a:lin ang="0"/>
            </a:gradFill>
            <a:ln cap="sq">
              <a:noFill/>
              <a:prstDash val="solid"/>
              <a:miter/>
            </a:ln>
          </p:spPr>
          <p:txBody>
            <a:bodyPr/>
            <a:lstStyle/>
            <a:p>
              <a:endParaRPr lang="en-GB"/>
            </a:p>
          </p:txBody>
        </p:sp>
        <p:sp>
          <p:nvSpPr>
            <p:cNvPr id="13" name="TextBox 13"/>
            <p:cNvSpPr txBox="1"/>
            <p:nvPr/>
          </p:nvSpPr>
          <p:spPr>
            <a:xfrm>
              <a:off x="0" y="-19050"/>
              <a:ext cx="261506" cy="283056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4" name="Freeform 14"/>
          <p:cNvSpPr/>
          <p:nvPr/>
        </p:nvSpPr>
        <p:spPr>
          <a:xfrm>
            <a:off x="3828566" y="0"/>
            <a:ext cx="535178" cy="10287000"/>
          </a:xfrm>
          <a:custGeom>
            <a:avLst/>
            <a:gdLst/>
            <a:ahLst/>
            <a:cxnLst/>
            <a:rect l="l" t="t" r="r" b="b"/>
            <a:pathLst>
              <a:path w="535178" h="10287000">
                <a:moveTo>
                  <a:pt x="0" y="0"/>
                </a:moveTo>
                <a:lnTo>
                  <a:pt x="535179" y="0"/>
                </a:lnTo>
                <a:lnTo>
                  <a:pt x="535179" y="10287000"/>
                </a:lnTo>
                <a:lnTo>
                  <a:pt x="0" y="10287000"/>
                </a:lnTo>
                <a:lnTo>
                  <a:pt x="0" y="0"/>
                </a:lnTo>
                <a:close/>
              </a:path>
            </a:pathLst>
          </a:custGeom>
          <a:blipFill>
            <a:blip r:embed="rId4"/>
            <a:stretch>
              <a:fillRect l="-1178261" r="-260247"/>
            </a:stretch>
          </a:blipFill>
        </p:spPr>
        <p:txBody>
          <a:bodyPr/>
          <a:lstStyle/>
          <a:p>
            <a:endParaRPr lang="en-GB"/>
          </a:p>
        </p:txBody>
      </p:sp>
      <p:sp>
        <p:nvSpPr>
          <p:cNvPr id="15" name="TextBox 15"/>
          <p:cNvSpPr txBox="1"/>
          <p:nvPr/>
        </p:nvSpPr>
        <p:spPr>
          <a:xfrm>
            <a:off x="5833131" y="511994"/>
            <a:ext cx="11426169" cy="1842128"/>
          </a:xfrm>
          <a:prstGeom prst="rect">
            <a:avLst/>
          </a:prstGeom>
        </p:spPr>
        <p:txBody>
          <a:bodyPr lIns="0" tIns="0" rIns="0" bIns="0" rtlCol="0" anchor="t">
            <a:spAutoFit/>
          </a:bodyPr>
          <a:lstStyle/>
          <a:p>
            <a:pPr marL="0" lvl="0" indent="0" algn="l">
              <a:lnSpc>
                <a:spcPts val="4945"/>
              </a:lnSpc>
              <a:spcBef>
                <a:spcPct val="0"/>
              </a:spcBef>
            </a:pPr>
            <a:r>
              <a:rPr lang="en-US" sz="3583" spc="125">
                <a:solidFill>
                  <a:srgbClr val="010101"/>
                </a:solidFill>
                <a:latin typeface="Archivo Black"/>
              </a:rPr>
              <a:t>IMPORTANCE OF HOSPITALITY &amp; HOW HOTELS MEET/EXCEED GUEST EXPECTATIONS</a:t>
            </a:r>
          </a:p>
        </p:txBody>
      </p:sp>
      <p:sp>
        <p:nvSpPr>
          <p:cNvPr id="16" name="TextBox 16"/>
          <p:cNvSpPr txBox="1"/>
          <p:nvPr/>
        </p:nvSpPr>
        <p:spPr>
          <a:xfrm>
            <a:off x="5761765" y="3125218"/>
            <a:ext cx="10937774" cy="4709963"/>
          </a:xfrm>
          <a:prstGeom prst="rect">
            <a:avLst/>
          </a:prstGeom>
        </p:spPr>
        <p:txBody>
          <a:bodyPr lIns="0" tIns="0" rIns="0" bIns="0" rtlCol="0" anchor="t">
            <a:spAutoFit/>
          </a:bodyPr>
          <a:lstStyle/>
          <a:p>
            <a:pPr marL="467286" lvl="1" indent="-233643">
              <a:lnSpc>
                <a:spcPts val="5410"/>
              </a:lnSpc>
              <a:buFont typeface="Arial"/>
              <a:buChar char="•"/>
            </a:pPr>
            <a:r>
              <a:rPr lang="en-US" sz="2164">
                <a:solidFill>
                  <a:srgbClr val="010101"/>
                </a:solidFill>
                <a:latin typeface="Open Sauce"/>
              </a:rPr>
              <a:t>Hospitality services should enhance guest experience and elevate the hotel brand value through modern, personalised, and friendly facilities.</a:t>
            </a:r>
          </a:p>
          <a:p>
            <a:pPr marL="467286" lvl="1" indent="-233643">
              <a:lnSpc>
                <a:spcPts val="5410"/>
              </a:lnSpc>
              <a:buFont typeface="Arial"/>
              <a:buChar char="•"/>
            </a:pPr>
            <a:r>
              <a:rPr lang="en-US" sz="2164">
                <a:solidFill>
                  <a:srgbClr val="010101"/>
                </a:solidFill>
                <a:latin typeface="Open Sauce"/>
              </a:rPr>
              <a:t>Essential technology solutions in rooms, including telephones, TVs, wireless connectivity, USB charger ports, and keyless entry systems, are crucial for hotels to stay competitive in the rapidly evolving tourism sector.</a:t>
            </a:r>
          </a:p>
          <a:p>
            <a:pPr marL="467286" lvl="1" indent="-233643">
              <a:lnSpc>
                <a:spcPts val="5410"/>
              </a:lnSpc>
              <a:buFont typeface="Arial"/>
              <a:buChar char="•"/>
            </a:pPr>
            <a:r>
              <a:rPr lang="en-US" sz="2164">
                <a:solidFill>
                  <a:srgbClr val="010101"/>
                </a:solidFill>
                <a:latin typeface="Open Sauce"/>
              </a:rPr>
              <a:t>Guest satisfaction is dependent on a seamless blend of modern amenities and personalised services (Vianna, C.,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rot="-5400000">
            <a:off x="8599743" y="-3261333"/>
            <a:ext cx="1088513" cy="18288000"/>
            <a:chOff x="0" y="0"/>
            <a:chExt cx="286687" cy="4816593"/>
          </a:xfrm>
        </p:grpSpPr>
        <p:sp>
          <p:nvSpPr>
            <p:cNvPr id="4" name="Freeform 4"/>
            <p:cNvSpPr/>
            <p:nvPr/>
          </p:nvSpPr>
          <p:spPr>
            <a:xfrm>
              <a:off x="0" y="0"/>
              <a:ext cx="286687" cy="4816592"/>
            </a:xfrm>
            <a:custGeom>
              <a:avLst/>
              <a:gdLst/>
              <a:ahLst/>
              <a:cxnLst/>
              <a:rect l="l" t="t" r="r" b="b"/>
              <a:pathLst>
                <a:path w="286687" h="4816592">
                  <a:moveTo>
                    <a:pt x="0" y="0"/>
                  </a:moveTo>
                  <a:lnTo>
                    <a:pt x="286687" y="0"/>
                  </a:lnTo>
                  <a:lnTo>
                    <a:pt x="286687" y="4816592"/>
                  </a:lnTo>
                  <a:lnTo>
                    <a:pt x="0" y="4816592"/>
                  </a:lnTo>
                  <a:close/>
                </a:path>
              </a:pathLst>
            </a:custGeom>
            <a:gradFill rotWithShape="1">
              <a:gsLst>
                <a:gs pos="0">
                  <a:srgbClr val="696969">
                    <a:alpha val="41040"/>
                  </a:srgbClr>
                </a:gs>
                <a:gs pos="33333">
                  <a:srgbClr val="B4B4B4">
                    <a:alpha val="47025"/>
                  </a:srgbClr>
                </a:gs>
                <a:gs pos="66667">
                  <a:srgbClr val="EEEEEE">
                    <a:alpha val="40185"/>
                  </a:srgbClr>
                </a:gs>
                <a:gs pos="100000">
                  <a:srgbClr val="FBFBFB">
                    <a:alpha val="12540"/>
                  </a:srgbClr>
                </a:gs>
              </a:gsLst>
              <a:lin ang="0"/>
            </a:gradFill>
            <a:ln cap="sq">
              <a:noFill/>
              <a:prstDash val="solid"/>
              <a:miter/>
            </a:ln>
          </p:spPr>
          <p:txBody>
            <a:bodyPr/>
            <a:lstStyle/>
            <a:p>
              <a:endParaRPr lang="en-GB"/>
            </a:p>
          </p:txBody>
        </p:sp>
        <p:sp>
          <p:nvSpPr>
            <p:cNvPr id="5" name="TextBox 5"/>
            <p:cNvSpPr txBox="1"/>
            <p:nvPr/>
          </p:nvSpPr>
          <p:spPr>
            <a:xfrm>
              <a:off x="0" y="-19050"/>
              <a:ext cx="286687" cy="483564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Freeform 6"/>
          <p:cNvSpPr/>
          <p:nvPr/>
        </p:nvSpPr>
        <p:spPr>
          <a:xfrm>
            <a:off x="17900" y="6426924"/>
            <a:ext cx="18270100" cy="3860076"/>
          </a:xfrm>
          <a:custGeom>
            <a:avLst/>
            <a:gdLst/>
            <a:ahLst/>
            <a:cxnLst/>
            <a:rect l="l" t="t" r="r" b="b"/>
            <a:pathLst>
              <a:path w="18270100" h="3860076">
                <a:moveTo>
                  <a:pt x="0" y="0"/>
                </a:moveTo>
                <a:lnTo>
                  <a:pt x="18270100" y="0"/>
                </a:lnTo>
                <a:lnTo>
                  <a:pt x="18270100" y="3860076"/>
                </a:lnTo>
                <a:lnTo>
                  <a:pt x="0" y="3860076"/>
                </a:lnTo>
                <a:lnTo>
                  <a:pt x="0" y="0"/>
                </a:lnTo>
                <a:close/>
              </a:path>
            </a:pathLst>
          </a:custGeom>
          <a:blipFill>
            <a:blip r:embed="rId3"/>
            <a:stretch>
              <a:fillRect t="-131566" b="-46388"/>
            </a:stretch>
          </a:blipFill>
        </p:spPr>
        <p:txBody>
          <a:bodyPr/>
          <a:lstStyle/>
          <a:p>
            <a:endParaRPr lang="en-GB"/>
          </a:p>
        </p:txBody>
      </p:sp>
      <p:sp>
        <p:nvSpPr>
          <p:cNvPr id="7" name="TextBox 7"/>
          <p:cNvSpPr txBox="1"/>
          <p:nvPr/>
        </p:nvSpPr>
        <p:spPr>
          <a:xfrm>
            <a:off x="4700903" y="531879"/>
            <a:ext cx="8904094" cy="898392"/>
          </a:xfrm>
          <a:prstGeom prst="rect">
            <a:avLst/>
          </a:prstGeom>
        </p:spPr>
        <p:txBody>
          <a:bodyPr lIns="0" tIns="0" rIns="0" bIns="0" rtlCol="0" anchor="t">
            <a:spAutoFit/>
          </a:bodyPr>
          <a:lstStyle/>
          <a:p>
            <a:pPr marL="0" lvl="0" indent="0" algn="ctr">
              <a:lnSpc>
                <a:spcPts val="7291"/>
              </a:lnSpc>
              <a:spcBef>
                <a:spcPct val="0"/>
              </a:spcBef>
            </a:pPr>
            <a:r>
              <a:rPr lang="en-US" sz="5283" spc="184">
                <a:solidFill>
                  <a:srgbClr val="010101"/>
                </a:solidFill>
                <a:latin typeface="Archivo Black"/>
              </a:rPr>
              <a:t>CONCLUSION</a:t>
            </a:r>
          </a:p>
        </p:txBody>
      </p:sp>
      <p:sp>
        <p:nvSpPr>
          <p:cNvPr id="8" name="TextBox 8"/>
          <p:cNvSpPr txBox="1"/>
          <p:nvPr/>
        </p:nvSpPr>
        <p:spPr>
          <a:xfrm>
            <a:off x="1817890" y="1826920"/>
            <a:ext cx="14652220" cy="3316580"/>
          </a:xfrm>
          <a:prstGeom prst="rect">
            <a:avLst/>
          </a:prstGeom>
        </p:spPr>
        <p:txBody>
          <a:bodyPr lIns="0" tIns="0" rIns="0" bIns="0" rtlCol="0" anchor="t">
            <a:spAutoFit/>
          </a:bodyPr>
          <a:lstStyle/>
          <a:p>
            <a:pPr algn="ctr">
              <a:lnSpc>
                <a:spcPts val="3360"/>
              </a:lnSpc>
            </a:pPr>
            <a:r>
              <a:rPr lang="en-US" sz="2000">
                <a:solidFill>
                  <a:srgbClr val="100F0D"/>
                </a:solidFill>
                <a:latin typeface="Montserrat Light"/>
              </a:rPr>
              <a:t>Six Senses Brand Resorts, part of InterContinental, is distinguished by strategic global locations and a commitment to exceptional guest experiences.</a:t>
            </a:r>
          </a:p>
          <a:p>
            <a:pPr algn="ctr">
              <a:lnSpc>
                <a:spcPts val="3360"/>
              </a:lnSpc>
            </a:pPr>
            <a:r>
              <a:rPr lang="en-US" sz="2000">
                <a:solidFill>
                  <a:srgbClr val="100F0D"/>
                </a:solidFill>
                <a:latin typeface="Montserrat Light"/>
              </a:rPr>
              <a:t>Strong demographic appeal, particularly among the 25-34 age group, underscores its market relevance, with a focus on travel and accommodation interests.</a:t>
            </a:r>
          </a:p>
          <a:p>
            <a:pPr algn="ctr">
              <a:lnSpc>
                <a:spcPts val="3360"/>
              </a:lnSpc>
            </a:pPr>
            <a:r>
              <a:rPr lang="en-US" sz="2000">
                <a:solidFill>
                  <a:srgbClr val="100F0D"/>
                </a:solidFill>
                <a:latin typeface="Montserrat Light"/>
              </a:rPr>
              <a:t>A comprehensive service range, including exotic holidays and wellness services, aligns well with contemporary guest expectations.</a:t>
            </a:r>
          </a:p>
          <a:p>
            <a:pPr algn="ctr">
              <a:lnSpc>
                <a:spcPts val="3360"/>
              </a:lnSpc>
            </a:pPr>
            <a:r>
              <a:rPr lang="en-US" sz="2000">
                <a:solidFill>
                  <a:srgbClr val="100F0D"/>
                </a:solidFill>
                <a:latin typeface="Montserrat Light"/>
              </a:rPr>
              <a:t>Prioritizing digital solutions and proactive staff training, SixSenses positions itself as a brand dedicated to surpassing guest expectations and fostering enduring loyalty.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1711277">
            <a:off x="11119218" y="1581687"/>
            <a:ext cx="7355331" cy="1140752"/>
          </a:xfrm>
          <a:custGeom>
            <a:avLst/>
            <a:gdLst/>
            <a:ahLst/>
            <a:cxnLst/>
            <a:rect l="l" t="t" r="r" b="b"/>
            <a:pathLst>
              <a:path w="10771889" h="1140752">
                <a:moveTo>
                  <a:pt x="0" y="0"/>
                </a:moveTo>
                <a:lnTo>
                  <a:pt x="10771889" y="0"/>
                </a:lnTo>
                <a:lnTo>
                  <a:pt x="10771889" y="1140752"/>
                </a:lnTo>
                <a:lnTo>
                  <a:pt x="0" y="1140752"/>
                </a:lnTo>
                <a:lnTo>
                  <a:pt x="0" y="0"/>
                </a:lnTo>
                <a:close/>
              </a:path>
            </a:pathLst>
          </a:custGeom>
          <a:blipFill>
            <a:blip r:embed="rId3"/>
            <a:stretch>
              <a:fillRect t="-86495"/>
            </a:stretch>
          </a:blipFill>
        </p:spPr>
        <p:txBody>
          <a:bodyPr/>
          <a:lstStyle/>
          <a:p>
            <a:endParaRPr lang="en-GB"/>
          </a:p>
        </p:txBody>
      </p:sp>
      <p:sp>
        <p:nvSpPr>
          <p:cNvPr id="4" name="Freeform 4"/>
          <p:cNvSpPr/>
          <p:nvPr/>
        </p:nvSpPr>
        <p:spPr>
          <a:xfrm rot="-8949716">
            <a:off x="84253" y="8024049"/>
            <a:ext cx="4835172" cy="1140752"/>
          </a:xfrm>
          <a:custGeom>
            <a:avLst/>
            <a:gdLst/>
            <a:ahLst/>
            <a:cxnLst/>
            <a:rect l="l" t="t" r="r" b="b"/>
            <a:pathLst>
              <a:path w="10771889" h="1140752">
                <a:moveTo>
                  <a:pt x="0" y="0"/>
                </a:moveTo>
                <a:lnTo>
                  <a:pt x="10771889" y="0"/>
                </a:lnTo>
                <a:lnTo>
                  <a:pt x="10771889" y="1140752"/>
                </a:lnTo>
                <a:lnTo>
                  <a:pt x="0" y="1140752"/>
                </a:lnTo>
                <a:lnTo>
                  <a:pt x="0" y="0"/>
                </a:lnTo>
                <a:close/>
              </a:path>
            </a:pathLst>
          </a:custGeom>
          <a:blipFill>
            <a:blip r:embed="rId3"/>
            <a:stretch>
              <a:fillRect t="-86495"/>
            </a:stretch>
          </a:blipFill>
        </p:spPr>
        <p:txBody>
          <a:bodyPr/>
          <a:lstStyle/>
          <a:p>
            <a:endParaRPr lang="en-GB"/>
          </a:p>
        </p:txBody>
      </p:sp>
      <p:sp>
        <p:nvSpPr>
          <p:cNvPr id="5" name="TextBox 5"/>
          <p:cNvSpPr txBox="1"/>
          <p:nvPr/>
        </p:nvSpPr>
        <p:spPr>
          <a:xfrm>
            <a:off x="1028700" y="933450"/>
            <a:ext cx="9537014" cy="898392"/>
          </a:xfrm>
          <a:prstGeom prst="rect">
            <a:avLst/>
          </a:prstGeom>
        </p:spPr>
        <p:txBody>
          <a:bodyPr lIns="0" tIns="0" rIns="0" bIns="0" rtlCol="0" anchor="t">
            <a:spAutoFit/>
          </a:bodyPr>
          <a:lstStyle/>
          <a:p>
            <a:pPr marL="0" lvl="0" indent="0">
              <a:lnSpc>
                <a:spcPts val="7291"/>
              </a:lnSpc>
              <a:spcBef>
                <a:spcPct val="0"/>
              </a:spcBef>
            </a:pPr>
            <a:r>
              <a:rPr lang="en-US" sz="5283" spc="184">
                <a:solidFill>
                  <a:srgbClr val="010101"/>
                </a:solidFill>
                <a:latin typeface="Archivo Black"/>
              </a:rPr>
              <a:t>REFERENCE LIST</a:t>
            </a:r>
          </a:p>
        </p:txBody>
      </p:sp>
      <p:sp>
        <p:nvSpPr>
          <p:cNvPr id="6" name="TextBox 6"/>
          <p:cNvSpPr txBox="1"/>
          <p:nvPr/>
        </p:nvSpPr>
        <p:spPr>
          <a:xfrm>
            <a:off x="2788618" y="2464600"/>
            <a:ext cx="13137915" cy="5643376"/>
          </a:xfrm>
          <a:prstGeom prst="rect">
            <a:avLst/>
          </a:prstGeom>
        </p:spPr>
        <p:txBody>
          <a:bodyPr lIns="0" tIns="0" rIns="0" bIns="0" rtlCol="0" anchor="t">
            <a:spAutoFit/>
          </a:bodyPr>
          <a:lstStyle/>
          <a:p>
            <a:pPr marL="392600" lvl="1" indent="-196300">
              <a:lnSpc>
                <a:spcPts val="4546"/>
              </a:lnSpc>
              <a:buFont typeface="Arial"/>
              <a:buChar char="•"/>
            </a:pPr>
            <a:r>
              <a:rPr lang="en-US" sz="1818">
                <a:solidFill>
                  <a:srgbClr val="000000"/>
                </a:solidFill>
                <a:latin typeface="Montserrat Light"/>
              </a:rPr>
              <a:t>InterContinental Hotels Group PLC. (2023). Six Senses Hotels Resorts Spas. [online] Available at: https://www.ihgplc.com/en/our-brands/six-senses [Accessed 10 Nov. 2023].</a:t>
            </a:r>
          </a:p>
          <a:p>
            <a:pPr marL="392600" lvl="1" indent="-196300">
              <a:lnSpc>
                <a:spcPts val="4546"/>
              </a:lnSpc>
              <a:buFont typeface="Arial"/>
              <a:buChar char="•"/>
            </a:pPr>
            <a:r>
              <a:rPr lang="en-US" sz="1818">
                <a:solidFill>
                  <a:srgbClr val="000000"/>
                </a:solidFill>
                <a:latin typeface="Montserrat Light"/>
              </a:rPr>
              <a:t>Similarweb. (2023). Similarweb. [online] Available at: https://www.similarweb.com/website/sixsenses.com/#demographics [Accessed 10 Nov. 2023].</a:t>
            </a:r>
          </a:p>
          <a:p>
            <a:pPr marL="392600" lvl="1" indent="-196300">
              <a:lnSpc>
                <a:spcPts val="4546"/>
              </a:lnSpc>
              <a:buFont typeface="Arial"/>
              <a:buChar char="•"/>
            </a:pPr>
            <a:r>
              <a:rPr lang="en-US" sz="1818">
                <a:solidFill>
                  <a:srgbClr val="000000"/>
                </a:solidFill>
                <a:latin typeface="Montserrat Light"/>
              </a:rPr>
              <a:t>Sixsenses.com. (2023). Unique Travel Experiences and Destinations | Six Senses. [online] Available at: https://www.sixsenses.com/en/experiences [Accessed 10 Nov. 2023].</a:t>
            </a:r>
          </a:p>
          <a:p>
            <a:pPr marL="392600" lvl="1" indent="-196300">
              <a:lnSpc>
                <a:spcPts val="4546"/>
              </a:lnSpc>
              <a:buFont typeface="Arial"/>
              <a:buChar char="•"/>
            </a:pPr>
            <a:r>
              <a:rPr lang="en-US" sz="1818">
                <a:solidFill>
                  <a:srgbClr val="000000"/>
                </a:solidFill>
                <a:latin typeface="Montserrat Light"/>
              </a:rPr>
              <a:t>Smith-Wong, K. (2022). Guest Services in Hospitality for the Hotel Industry. [online] Hotel Management Network. Available at: https://www.hotelmanagement-network.com/buyers-guide/guest-facilities/ [Accessed 10 Nov. 2023].</a:t>
            </a:r>
          </a:p>
          <a:p>
            <a:pPr marL="392600" lvl="1" indent="-196300">
              <a:lnSpc>
                <a:spcPts val="4546"/>
              </a:lnSpc>
              <a:buFont typeface="Arial"/>
              <a:buChar char="•"/>
            </a:pPr>
            <a:r>
              <a:rPr lang="en-US" sz="1818">
                <a:solidFill>
                  <a:srgbClr val="000000"/>
                </a:solidFill>
                <a:latin typeface="Montserrat Light"/>
              </a:rPr>
              <a:t>Vianna, C. (2021). 5 tips for how to exceed guest expectations. [online] Available at: https://www.xola.com/articles/5-tips-for-how-to-exceed-guest-expectations/ [Accessed 10 Nov. 2023].</a:t>
            </a:r>
          </a:p>
        </p:txBody>
      </p:sp>
      <p:grpSp>
        <p:nvGrpSpPr>
          <p:cNvPr id="7" name="Group 7"/>
          <p:cNvGrpSpPr>
            <a:grpSpLocks noChangeAspect="1"/>
          </p:cNvGrpSpPr>
          <p:nvPr/>
        </p:nvGrpSpPr>
        <p:grpSpPr>
          <a:xfrm>
            <a:off x="-46214" y="7097814"/>
            <a:ext cx="5669664" cy="3189186"/>
            <a:chOff x="0" y="0"/>
            <a:chExt cx="6089457" cy="3425320"/>
          </a:xfrm>
        </p:grpSpPr>
        <p:sp>
          <p:nvSpPr>
            <p:cNvPr id="8" name="Freeform 8"/>
            <p:cNvSpPr/>
            <p:nvPr/>
          </p:nvSpPr>
          <p:spPr>
            <a:xfrm>
              <a:off x="0" y="0"/>
              <a:ext cx="6089457" cy="3425320"/>
            </a:xfrm>
            <a:custGeom>
              <a:avLst/>
              <a:gdLst/>
              <a:ahLst/>
              <a:cxnLst/>
              <a:rect l="l" t="t" r="r" b="b"/>
              <a:pathLst>
                <a:path w="6089457" h="3425320">
                  <a:moveTo>
                    <a:pt x="0" y="0"/>
                  </a:moveTo>
                  <a:lnTo>
                    <a:pt x="0" y="3425320"/>
                  </a:lnTo>
                  <a:lnTo>
                    <a:pt x="6089457" y="3425320"/>
                  </a:lnTo>
                  <a:cubicBezTo>
                    <a:pt x="4059638" y="2283546"/>
                    <a:pt x="2029819" y="1141773"/>
                    <a:pt x="0" y="0"/>
                  </a:cubicBezTo>
                  <a:close/>
                </a:path>
              </a:pathLst>
            </a:custGeom>
            <a:solidFill>
              <a:srgbClr val="D94D4D"/>
            </a:solidFill>
          </p:spPr>
          <p:txBody>
            <a:bodyPr/>
            <a:lstStyle/>
            <a:p>
              <a:endParaRPr lang="en-GB"/>
            </a:p>
          </p:txBody>
        </p:sp>
        <p:sp>
          <p:nvSpPr>
            <p:cNvPr id="9" name="Freeform 9"/>
            <p:cNvSpPr/>
            <p:nvPr/>
          </p:nvSpPr>
          <p:spPr>
            <a:xfrm>
              <a:off x="0" y="0"/>
              <a:ext cx="6089457" cy="3425320"/>
            </a:xfrm>
            <a:custGeom>
              <a:avLst/>
              <a:gdLst/>
              <a:ahLst/>
              <a:cxnLst/>
              <a:rect l="l" t="t" r="r" b="b"/>
              <a:pathLst>
                <a:path w="6089457" h="3425320">
                  <a:moveTo>
                    <a:pt x="0" y="0"/>
                  </a:moveTo>
                  <a:lnTo>
                    <a:pt x="0" y="3425320"/>
                  </a:lnTo>
                  <a:lnTo>
                    <a:pt x="6089457" y="3425320"/>
                  </a:lnTo>
                  <a:cubicBezTo>
                    <a:pt x="4059638" y="2283546"/>
                    <a:pt x="2029819" y="1141773"/>
                    <a:pt x="0" y="0"/>
                  </a:cubicBezTo>
                  <a:close/>
                </a:path>
              </a:pathLst>
            </a:custGeom>
            <a:blipFill>
              <a:blip r:embed="rId4"/>
              <a:stretch>
                <a:fillRect t="-3688" b="-3688"/>
              </a:stretch>
            </a:blipFill>
          </p:spPr>
          <p:txBody>
            <a:bodyPr/>
            <a:lstStyle/>
            <a:p>
              <a:endParaRPr lang="en-GB"/>
            </a:p>
          </p:txBody>
        </p:sp>
      </p:grpSp>
      <p:grpSp>
        <p:nvGrpSpPr>
          <p:cNvPr id="10" name="Group 10"/>
          <p:cNvGrpSpPr>
            <a:grpSpLocks noChangeAspect="1"/>
          </p:cNvGrpSpPr>
          <p:nvPr/>
        </p:nvGrpSpPr>
        <p:grpSpPr>
          <a:xfrm>
            <a:off x="11006092" y="-6332"/>
            <a:ext cx="7281908" cy="4096074"/>
            <a:chOff x="0" y="0"/>
            <a:chExt cx="6089457" cy="3425320"/>
          </a:xfrm>
        </p:grpSpPr>
        <p:sp>
          <p:nvSpPr>
            <p:cNvPr id="11" name="Freeform 11"/>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solidFill>
              <a:srgbClr val="539BE0"/>
            </a:solidFill>
          </p:spPr>
          <p:txBody>
            <a:bodyPr/>
            <a:lstStyle/>
            <a:p>
              <a:endParaRPr lang="en-GB"/>
            </a:p>
          </p:txBody>
        </p:sp>
        <p:sp>
          <p:nvSpPr>
            <p:cNvPr id="12" name="Freeform 12"/>
            <p:cNvSpPr/>
            <p:nvPr/>
          </p:nvSpPr>
          <p:spPr>
            <a:xfrm>
              <a:off x="0" y="0"/>
              <a:ext cx="6089457" cy="3425320"/>
            </a:xfrm>
            <a:custGeom>
              <a:avLst/>
              <a:gdLst/>
              <a:ahLst/>
              <a:cxnLst/>
              <a:rect l="l" t="t" r="r" b="b"/>
              <a:pathLst>
                <a:path w="6089457" h="3425320">
                  <a:moveTo>
                    <a:pt x="6089457" y="3425320"/>
                  </a:moveTo>
                  <a:lnTo>
                    <a:pt x="6089457" y="0"/>
                  </a:lnTo>
                  <a:lnTo>
                    <a:pt x="0" y="0"/>
                  </a:lnTo>
                  <a:cubicBezTo>
                    <a:pt x="2029819" y="1141773"/>
                    <a:pt x="4059638" y="2283546"/>
                    <a:pt x="6089457" y="3425320"/>
                  </a:cubicBezTo>
                  <a:close/>
                </a:path>
              </a:pathLst>
            </a:custGeom>
            <a:blipFill>
              <a:blip r:embed="rId5"/>
              <a:stretch>
                <a:fillRect t="-2173" b="-2173"/>
              </a:stretch>
            </a:blipFill>
          </p:spPr>
          <p:txBody>
            <a:bodyPr/>
            <a:lstStyle/>
            <a:p>
              <a:endParaRPr lang="en-GB"/>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1537</Words>
  <Application>Microsoft Office PowerPoint</Application>
  <PresentationFormat>Custom</PresentationFormat>
  <Paragraphs>87</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Montserrat Classic</vt:lpstr>
      <vt:lpstr>Montserrat Classic Bold</vt:lpstr>
      <vt:lpstr>Archivo Black</vt:lpstr>
      <vt:lpstr>Open Sauce</vt:lpstr>
      <vt:lpstr>Calibri</vt:lpstr>
      <vt:lpstr>Arial</vt:lpstr>
      <vt:lpstr>Montserrat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Grey Modern Professional Business Project Presentation</dc:title>
  <dc:subject/>
  <dc:creator>Ehsana Begum</dc:creator>
  <cp:keywords/>
  <dc:description/>
  <cp:lastModifiedBy>Ehsana Begum</cp:lastModifiedBy>
  <cp:revision>4</cp:revision>
  <dcterms:created xsi:type="dcterms:W3CDTF">2006-08-16T00:00:00Z</dcterms:created>
  <dcterms:modified xsi:type="dcterms:W3CDTF">2023-11-12T14:04:47Z</dcterms:modified>
  <cp:category/>
  <dc:identifier>DAFzx_VqB9c</dc:identifier>
</cp:coreProperties>
</file>