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5"/>
  </p:notesMasterIdLst>
  <p:handoutMasterIdLst>
    <p:handoutMasterId r:id="rId46"/>
  </p:handoutMasterIdLst>
  <p:sldIdLst>
    <p:sldId id="284" r:id="rId2"/>
    <p:sldId id="410" r:id="rId3"/>
    <p:sldId id="411" r:id="rId4"/>
    <p:sldId id="412" r:id="rId5"/>
    <p:sldId id="413" r:id="rId6"/>
    <p:sldId id="414" r:id="rId7"/>
    <p:sldId id="415" r:id="rId8"/>
    <p:sldId id="416" r:id="rId9"/>
    <p:sldId id="417" r:id="rId10"/>
    <p:sldId id="290" r:id="rId11"/>
    <p:sldId id="433" r:id="rId12"/>
    <p:sldId id="458" r:id="rId13"/>
    <p:sldId id="405" r:id="rId14"/>
    <p:sldId id="435" r:id="rId15"/>
    <p:sldId id="326" r:id="rId16"/>
    <p:sldId id="460" r:id="rId17"/>
    <p:sldId id="457" r:id="rId18"/>
    <p:sldId id="432" r:id="rId19"/>
    <p:sldId id="421" r:id="rId20"/>
    <p:sldId id="461" r:id="rId21"/>
    <p:sldId id="462" r:id="rId22"/>
    <p:sldId id="463" r:id="rId23"/>
    <p:sldId id="464" r:id="rId24"/>
    <p:sldId id="422" r:id="rId25"/>
    <p:sldId id="423" r:id="rId26"/>
    <p:sldId id="424" r:id="rId27"/>
    <p:sldId id="425" r:id="rId28"/>
    <p:sldId id="426" r:id="rId29"/>
    <p:sldId id="428" r:id="rId30"/>
    <p:sldId id="419" r:id="rId31"/>
    <p:sldId id="459" r:id="rId32"/>
    <p:sldId id="291" r:id="rId33"/>
    <p:sldId id="465" r:id="rId34"/>
    <p:sldId id="466" r:id="rId35"/>
    <p:sldId id="467" r:id="rId36"/>
    <p:sldId id="391" r:id="rId37"/>
    <p:sldId id="392" r:id="rId38"/>
    <p:sldId id="406" r:id="rId39"/>
    <p:sldId id="429" r:id="rId40"/>
    <p:sldId id="468" r:id="rId41"/>
    <p:sldId id="469" r:id="rId42"/>
    <p:sldId id="407" r:id="rId43"/>
    <p:sldId id="436" r:id="rId44"/>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FFFF66"/>
    <a:srgbClr val="003300"/>
    <a:srgbClr val="37A5FF"/>
    <a:srgbClr val="006600"/>
    <a:srgbClr val="E1F1DB"/>
    <a:srgbClr val="95DC40"/>
    <a:srgbClr val="BDDFAF"/>
    <a:srgbClr val="477A3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50" autoAdjust="0"/>
    <p:restoredTop sz="90503" autoAdjust="0"/>
  </p:normalViewPr>
  <p:slideViewPr>
    <p:cSldViewPr>
      <p:cViewPr varScale="1">
        <p:scale>
          <a:sx n="111" d="100"/>
          <a:sy n="111" d="100"/>
        </p:scale>
        <p:origin x="324" y="108"/>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2076"/>
    </p:cViewPr>
  </p:sorterViewPr>
  <p:notesViewPr>
    <p:cSldViewPr>
      <p:cViewPr varScale="1">
        <p:scale>
          <a:sx n="50" d="100"/>
          <a:sy n="50" d="100"/>
        </p:scale>
        <p:origin x="-2886" y="-10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dirty="0">
                <a:latin typeface="+mn-lt"/>
              </a:defRPr>
            </a:lvl1pPr>
          </a:lstStyle>
          <a:p>
            <a:pPr>
              <a:defRPr/>
            </a:pP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defRPr>
            </a:lvl1pPr>
          </a:lstStyle>
          <a:p>
            <a:pPr>
              <a:defRPr/>
            </a:pPr>
            <a:fld id="{149D0A2C-0634-4002-B897-EE81C11C54A5}" type="datetimeFigureOut">
              <a:rPr lang="en-GB"/>
              <a:pPr>
                <a:defRPr/>
              </a:pPr>
              <a:t>14/02/2019</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dirty="0">
                <a:latin typeface="+mn-lt"/>
              </a:defRPr>
            </a:lvl1pPr>
          </a:lstStyle>
          <a:p>
            <a:pPr>
              <a:defRPr/>
            </a:pP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defRPr>
            </a:lvl1pPr>
          </a:lstStyle>
          <a:p>
            <a:pPr>
              <a:defRPr/>
            </a:pPr>
            <a:fld id="{187282E0-2DC1-44CB-A23A-8650DDCA46F7}" type="slidenum">
              <a:rPr lang="en-GB"/>
              <a:pPr>
                <a:defRPr/>
              </a:pPr>
              <a:t>‹#›</a:t>
            </a:fld>
            <a:endParaRPr lang="en-GB" dirty="0"/>
          </a:p>
        </p:txBody>
      </p:sp>
    </p:spTree>
    <p:extLst>
      <p:ext uri="{BB962C8B-B14F-4D97-AF65-F5344CB8AC3E}">
        <p14:creationId xmlns:p14="http://schemas.microsoft.com/office/powerpoint/2010/main" val="16734513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dirty="0">
                <a:latin typeface="+mn-lt"/>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defRPr>
            </a:lvl1pPr>
          </a:lstStyle>
          <a:p>
            <a:pPr>
              <a:defRPr/>
            </a:pPr>
            <a:fld id="{07395FB6-32EF-466C-8062-BBE16F97832D}" type="datetimeFigureOut">
              <a:rPr lang="en-GB"/>
              <a:pPr>
                <a:defRPr/>
              </a:pPr>
              <a:t>14/02/2019</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dirty="0">
                <a:latin typeface="+mn-lt"/>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defRPr>
            </a:lvl1pPr>
          </a:lstStyle>
          <a:p>
            <a:pPr>
              <a:defRPr/>
            </a:pPr>
            <a:fld id="{4C7D0D35-DBEC-4E6A-9A2A-4FE41E35371F}" type="slidenum">
              <a:rPr lang="en-GB"/>
              <a:pPr>
                <a:defRPr/>
              </a:pPr>
              <a:t>‹#›</a:t>
            </a:fld>
            <a:endParaRPr lang="en-GB" dirty="0"/>
          </a:p>
        </p:txBody>
      </p:sp>
    </p:spTree>
    <p:extLst>
      <p:ext uri="{BB962C8B-B14F-4D97-AF65-F5344CB8AC3E}">
        <p14:creationId xmlns:p14="http://schemas.microsoft.com/office/powerpoint/2010/main" val="1746418283"/>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1</a:t>
            </a:fld>
            <a:endParaRPr lang="en-GB" dirty="0"/>
          </a:p>
        </p:txBody>
      </p:sp>
    </p:spTree>
    <p:extLst>
      <p:ext uri="{BB962C8B-B14F-4D97-AF65-F5344CB8AC3E}">
        <p14:creationId xmlns:p14="http://schemas.microsoft.com/office/powerpoint/2010/main" val="33929788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10</a:t>
            </a:fld>
            <a:endParaRPr lang="en-GB" dirty="0"/>
          </a:p>
        </p:txBody>
      </p:sp>
    </p:spTree>
    <p:extLst>
      <p:ext uri="{BB962C8B-B14F-4D97-AF65-F5344CB8AC3E}">
        <p14:creationId xmlns:p14="http://schemas.microsoft.com/office/powerpoint/2010/main" val="16376207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15</a:t>
            </a:fld>
            <a:endParaRPr lang="en-GB" dirty="0"/>
          </a:p>
        </p:txBody>
      </p:sp>
    </p:spTree>
    <p:extLst>
      <p:ext uri="{BB962C8B-B14F-4D97-AF65-F5344CB8AC3E}">
        <p14:creationId xmlns:p14="http://schemas.microsoft.com/office/powerpoint/2010/main" val="19601058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p:spPr>
      </p:sp>
      <p:sp>
        <p:nvSpPr>
          <p:cNvPr id="3072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US" dirty="0" smtClean="0"/>
          </a:p>
        </p:txBody>
      </p:sp>
      <p:sp>
        <p:nvSpPr>
          <p:cNvPr id="3072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4BF23331-B763-4441-A7B3-97014D59C225}" type="slidenum">
              <a:rPr lang="en-GB" smtClean="0">
                <a:solidFill>
                  <a:prstClr val="black"/>
                </a:solidFill>
              </a:rPr>
              <a:pPr/>
              <a:t>32</a:t>
            </a:fld>
            <a:endParaRPr lang="en-GB" dirty="0" smtClean="0">
              <a:solidFill>
                <a:prstClr val="black"/>
              </a:solidFill>
            </a:endParaRPr>
          </a:p>
        </p:txBody>
      </p:sp>
    </p:spTree>
    <p:extLst>
      <p:ext uri="{BB962C8B-B14F-4D97-AF65-F5344CB8AC3E}">
        <p14:creationId xmlns:p14="http://schemas.microsoft.com/office/powerpoint/2010/main" val="42350628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749B68C7-D731-43C2-8A9E-32231DF7CA63}" type="datetimeFigureOut">
              <a:rPr lang="en-GB"/>
              <a:pPr>
                <a:defRPr/>
              </a:pPr>
              <a:t>14/02/2019</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33A690C4-03EF-4296-8CB7-A17A361C8349}" type="slidenum">
              <a:rPr lang="en-GB"/>
              <a:pPr>
                <a:defRPr/>
              </a:pPr>
              <a:t>‹#›</a:t>
            </a:fld>
            <a:endParaRPr lang="en-GB" dirty="0"/>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29B6D5BE-0C76-4D2D-980C-7748CCDE32F4}" type="datetimeFigureOut">
              <a:rPr lang="en-GB"/>
              <a:pPr>
                <a:defRPr/>
              </a:pPr>
              <a:t>14/02/2019</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F45C7549-5D7D-47E2-8646-1067AD66F0F0}" type="slidenum">
              <a:rPr lang="en-GB"/>
              <a:pPr>
                <a:defRPr/>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DE87539E-4F13-43B2-A1E2-E71D1966FA10}" type="datetimeFigureOut">
              <a:rPr lang="en-GB"/>
              <a:pPr>
                <a:defRPr/>
              </a:pPr>
              <a:t>14/02/2019</a:t>
            </a:fld>
            <a:endParaRPr lang="en-GB" dirty="0"/>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32C4E497-29EF-4C4D-BE44-0D033C5B57B6}" type="slidenum">
              <a:rPr lang="en-GB"/>
              <a:pPr>
                <a:defRPr/>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E3D10434-AB93-4F3A-9D38-AB13563B5BC8}" type="datetimeFigureOut">
              <a:rPr lang="en-GB"/>
              <a:pPr>
                <a:defRPr/>
              </a:pPr>
              <a:t>14/02/2019</a:t>
            </a:fld>
            <a:endParaRPr lang="en-GB" dirty="0"/>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D4AB2841-62D8-4A78-9139-66B15027BC42}" type="slidenum">
              <a:rPr lang="en-GB"/>
              <a:pPr>
                <a:defRPr/>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1A73C20E-B3DF-4B4F-B4CA-3E01925B8CDC}" type="datetimeFigureOut">
              <a:rPr lang="en-GB"/>
              <a:pPr>
                <a:defRPr/>
              </a:pPr>
              <a:t>14/02/2019</a:t>
            </a:fld>
            <a:endParaRPr lang="en-GB" dirty="0"/>
          </a:p>
        </p:txBody>
      </p:sp>
      <p:sp>
        <p:nvSpPr>
          <p:cNvPr id="4" name="Slide Number Placeholder 3"/>
          <p:cNvSpPr>
            <a:spLocks noGrp="1"/>
          </p:cNvSpPr>
          <p:nvPr>
            <p:ph type="sldNum" sz="quarter" idx="12"/>
          </p:nvPr>
        </p:nvSpPr>
        <p:spPr>
          <a:xfrm>
            <a:off x="6443663" y="5661025"/>
            <a:ext cx="2133600" cy="365125"/>
          </a:xfrm>
          <a:prstGeom prst="rect">
            <a:avLst/>
          </a:prstGeom>
        </p:spPr>
        <p:txBody>
          <a:bodyPr/>
          <a:lstStyle>
            <a:lvl1pPr fontAlgn="auto">
              <a:spcBef>
                <a:spcPts val="0"/>
              </a:spcBef>
              <a:spcAft>
                <a:spcPts val="0"/>
              </a:spcAft>
              <a:defRPr>
                <a:latin typeface="+mn-lt"/>
              </a:defRPr>
            </a:lvl1pPr>
          </a:lstStyle>
          <a:p>
            <a:pPr>
              <a:defRPr/>
            </a:pPr>
            <a:fld id="{3E8324FA-60AB-4751-918C-87A98AB120D6}" type="slidenum">
              <a:rPr lang="en-GB"/>
              <a:pPr>
                <a:defRPr/>
              </a:pPr>
              <a:t>‹#›</a:t>
            </a:fld>
            <a:endParaRPr lang="en-GB" dirty="0"/>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991BA729-CED0-4DC5-B4E3-3362F89C3DA9}" type="datetimeFigureOut">
              <a:rPr lang="en-GB"/>
              <a:pPr>
                <a:defRPr/>
              </a:pPr>
              <a:t>14/02/2019</a:t>
            </a:fld>
            <a:endParaRPr lang="en-GB" dirty="0"/>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E26D3F4A-7783-4A6B-8AC5-E3D4708733BC}" type="slidenum">
              <a:rPr lang="en-GB"/>
              <a:pPr>
                <a:defRPr/>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7B14D898-31F0-4C61-9DC7-819792D9E3E8}" type="datetimeFigureOut">
              <a:rPr lang="en-GB"/>
              <a:pPr>
                <a:defRPr/>
              </a:pPr>
              <a:t>14/02/2019</a:t>
            </a:fld>
            <a:endParaRPr lang="en-GB" dirty="0"/>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B1E4BF97-D24B-471C-AA7C-5048795C318E}" type="slidenum">
              <a:rPr lang="en-GB"/>
              <a:pPr>
                <a:defRPr/>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CE798A1C-9DEC-40AD-877D-BD4DC482305F}" type="datetimeFigureOut">
              <a:rPr lang="en-GB"/>
              <a:pPr>
                <a:defRPr/>
              </a:pPr>
              <a:t>14/02/2019</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C5628BA1-C42C-472D-AC73-B84EA4DD091F}" type="slidenum">
              <a:rPr lang="en-GB"/>
              <a:pPr>
                <a:defRPr/>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24EB2AD9-51AF-4631-8862-6F1308D64595}" type="datetimeFigureOut">
              <a:rPr lang="en-GB"/>
              <a:pPr>
                <a:defRPr/>
              </a:pPr>
              <a:t>14/02/2019</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F9C7E55E-78CF-4411-8BF0-9A786BD4B75B}" type="slidenum">
              <a:rPr lang="en-GB"/>
              <a:pPr>
                <a:defRPr/>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727032" y="6407944"/>
            <a:ext cx="1920240" cy="365760"/>
          </a:xfrm>
          <a:prstGeom prst="rect">
            <a:avLst/>
          </a:prstGeom>
        </p:spPr>
        <p:txBody>
          <a:bodyPr/>
          <a:lstStyle/>
          <a:p>
            <a:fld id="{C74C3623-B5D4-4AA7-9311-B0B77B898A77}" type="datetimeFigureOut">
              <a:rPr lang="en-US" smtClean="0">
                <a:solidFill>
                  <a:prstClr val="black"/>
                </a:solidFill>
              </a:rPr>
              <a:pPr/>
              <a:t>2/14/2019</a:t>
            </a:fld>
            <a:endParaRPr lang="en-GB">
              <a:solidFill>
                <a:prstClr val="black"/>
              </a:solidFill>
            </a:endParaRPr>
          </a:p>
        </p:txBody>
      </p:sp>
      <p:sp>
        <p:nvSpPr>
          <p:cNvPr id="5" name="Footer Placeholder 4"/>
          <p:cNvSpPr>
            <a:spLocks noGrp="1"/>
          </p:cNvSpPr>
          <p:nvPr>
            <p:ph type="ftr" sz="quarter" idx="11"/>
          </p:nvPr>
        </p:nvSpPr>
        <p:spPr/>
        <p:txBody>
          <a:bodyPr/>
          <a:lstStyle/>
          <a:p>
            <a:endParaRPr lang="en-GB">
              <a:solidFill>
                <a:prstClr val="black"/>
              </a:solidFill>
            </a:endParaRPr>
          </a:p>
        </p:txBody>
      </p:sp>
      <p:sp>
        <p:nvSpPr>
          <p:cNvPr id="6" name="Slide Number Placeholder 5"/>
          <p:cNvSpPr>
            <a:spLocks noGrp="1"/>
          </p:cNvSpPr>
          <p:nvPr>
            <p:ph type="sldNum" sz="quarter" idx="12"/>
          </p:nvPr>
        </p:nvSpPr>
        <p:spPr>
          <a:xfrm>
            <a:off x="8647272" y="6407944"/>
            <a:ext cx="365760" cy="365125"/>
          </a:xfrm>
          <a:prstGeom prst="rect">
            <a:avLst/>
          </a:prstGeom>
        </p:spPr>
        <p:txBody>
          <a:bodyPr/>
          <a:lstStyle/>
          <a:p>
            <a:fld id="{E09F2DBE-F758-4953-A257-60553D7FFB8C}" type="slidenum">
              <a:rPr lang="en-GB" smtClean="0">
                <a:solidFill>
                  <a:prstClr val="black"/>
                </a:solidFill>
              </a:rPr>
              <a:pPr/>
              <a:t>‹#›</a:t>
            </a:fld>
            <a:endParaRPr lang="en-GB">
              <a:solidFill>
                <a:prstClr val="black"/>
              </a:solidFill>
            </a:endParaRPr>
          </a:p>
        </p:txBody>
      </p:sp>
      <p:sp>
        <p:nvSpPr>
          <p:cNvPr id="7" name="Title 6"/>
          <p:cNvSpPr>
            <a:spLocks noGrp="1"/>
          </p:cNvSpPr>
          <p:nvPr>
            <p:ph type="title"/>
          </p:nvPr>
        </p:nvSpPr>
        <p:spPr>
          <a:xfrm>
            <a:off x="457200" y="274638"/>
            <a:ext cx="8229600" cy="1143000"/>
          </a:xfrm>
          <a:prstGeom prst="rect">
            <a:avLst/>
          </a:prstGeom>
        </p:spPr>
        <p:txBody>
          <a:bodyPr rtlCol="0"/>
          <a:lstStyle/>
          <a:p>
            <a:r>
              <a:rPr kumimoji="0" lang="en-US" smtClean="0"/>
              <a:t>Click to edit Master title style</a:t>
            </a:r>
            <a:endParaRPr kumimoji="0" lang="en-US"/>
          </a:p>
        </p:txBody>
      </p:sp>
    </p:spTree>
    <p:extLst>
      <p:ext uri="{BB962C8B-B14F-4D97-AF65-F5344CB8AC3E}">
        <p14:creationId xmlns:p14="http://schemas.microsoft.com/office/powerpoint/2010/main" val="1282169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dirty="0">
                <a:solidFill>
                  <a:schemeClr val="tx1">
                    <a:tint val="75000"/>
                  </a:schemeClr>
                </a:solidFill>
                <a:latin typeface="+mn-lt"/>
              </a:defRPr>
            </a:lvl1pPr>
          </a:lstStyle>
          <a:p>
            <a:pPr>
              <a:defRPr/>
            </a:pPr>
            <a:endParaRPr lang="en-GB"/>
          </a:p>
        </p:txBody>
      </p:sp>
      <p:cxnSp>
        <p:nvCxnSpPr>
          <p:cNvPr id="12" name="Straight Connector 7"/>
          <p:cNvCxnSpPr/>
          <p:nvPr userDrawn="1"/>
        </p:nvCxnSpPr>
        <p:spPr>
          <a:xfrm>
            <a:off x="-36513" y="908050"/>
            <a:ext cx="9180513" cy="0"/>
          </a:xfrm>
          <a:prstGeom prst="line">
            <a:avLst/>
          </a:prstGeom>
          <a:ln w="38100">
            <a:solidFill>
              <a:srgbClr val="37A5FF"/>
            </a:solidFill>
          </a:ln>
        </p:spPr>
        <p:style>
          <a:lnRef idx="1">
            <a:schemeClr val="accent1"/>
          </a:lnRef>
          <a:fillRef idx="0">
            <a:schemeClr val="accent1"/>
          </a:fillRef>
          <a:effectRef idx="0">
            <a:schemeClr val="accent1"/>
          </a:effectRef>
          <a:fontRef idx="minor">
            <a:schemeClr val="tx1"/>
          </a:fontRef>
        </p:style>
      </p:cxnSp>
      <p:cxnSp>
        <p:nvCxnSpPr>
          <p:cNvPr id="13" name="Straight Connector 8"/>
          <p:cNvCxnSpPr/>
          <p:nvPr userDrawn="1"/>
        </p:nvCxnSpPr>
        <p:spPr>
          <a:xfrm>
            <a:off x="-36513" y="1052513"/>
            <a:ext cx="9180513" cy="0"/>
          </a:xfrm>
          <a:prstGeom prst="line">
            <a:avLst/>
          </a:prstGeom>
          <a:ln w="539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8"/>
          <p:cNvCxnSpPr/>
          <p:nvPr userDrawn="1"/>
        </p:nvCxnSpPr>
        <p:spPr>
          <a:xfrm>
            <a:off x="0" y="981075"/>
            <a:ext cx="9180513" cy="0"/>
          </a:xfrm>
          <a:prstGeom prst="line">
            <a:avLst/>
          </a:prstGeom>
          <a:ln w="53975">
            <a:solidFill>
              <a:srgbClr val="FFFF00"/>
            </a:solidFill>
          </a:ln>
        </p:spPr>
        <p:style>
          <a:lnRef idx="1">
            <a:schemeClr val="accent1"/>
          </a:lnRef>
          <a:fillRef idx="0">
            <a:schemeClr val="accent1"/>
          </a:fillRef>
          <a:effectRef idx="0">
            <a:schemeClr val="accent1"/>
          </a:effectRef>
          <a:fontRef idx="minor">
            <a:schemeClr val="tx1"/>
          </a:fontRef>
        </p:style>
      </p:cxnSp>
      <p:pic>
        <p:nvPicPr>
          <p:cNvPr id="2" name="Picture 1"/>
          <p:cNvPicPr>
            <a:picLocks noChangeAspect="1"/>
          </p:cNvPicPr>
          <p:nvPr userDrawn="1"/>
        </p:nvPicPr>
        <p:blipFill rotWithShape="1">
          <a:blip r:embed="rId13">
            <a:extLst>
              <a:ext uri="{28A0092B-C50C-407E-A947-70E740481C1C}">
                <a14:useLocalDpi xmlns:a14="http://schemas.microsoft.com/office/drawing/2010/main" val="0"/>
              </a:ext>
            </a:extLst>
          </a:blip>
          <a:srcRect r="54806"/>
          <a:stretch/>
        </p:blipFill>
        <p:spPr>
          <a:xfrm>
            <a:off x="7452320" y="6139519"/>
            <a:ext cx="1581348" cy="594838"/>
          </a:xfrm>
          <a:prstGeom prst="rect">
            <a:avLst/>
          </a:prstGeom>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82" r:id="rId11"/>
  </p:sldLayoutIdLst>
  <p:timing>
    <p:tnLst>
      <p:par>
        <p:cTn id="1" dur="indefinite" restart="never" nodeType="tmRoot"/>
      </p:par>
    </p:tnLst>
  </p:timing>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felicity.healey-benson@sm.uwtsd.ac.uk" TargetMode="External"/><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11.xml"/><Relationship Id="rId5" Type="http://schemas.openxmlformats.org/officeDocument/2006/relationships/image" Target="../media/image12.pn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theguardian.com/society/2016/sep/01/what-you-need-to-know-about-the-junior-doctors-strike" TargetMode="Externa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www.theguardian.com/world/2015/oct/05/air-france-workers-storm-meeting-protest-executives-job-losses-paris" TargetMode="Externa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hyperlink" Target="https://www.youtube.com/watch?v=ZEaAALt0b8Y" TargetMode="External"/><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www.youtube.com/watch?v=zdlli8cQmQo" TargetMode="Externa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hyperlink" Target="https://www.theguardian.com/uk-news/industrial-action" TargetMode="External"/><Relationship Id="rId2" Type="http://schemas.openxmlformats.org/officeDocument/2006/relationships/image" Target="../media/image26.pn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s://www.youtube.com/watch?v=LGWIqDglqvE&amp;t=9s" TargetMode="Externa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hyperlink" Target="https://www.gov.uk/government/publications/public-list-of-employers-associations-listed-and-unlisted/employers-associations-current-list-and-schedule" TargetMode="External"/><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1.xml"/></Relationships>
</file>

<file path=ppt/slides/_rels/slide3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1.xml"/></Relationships>
</file>

<file path=ppt/slides/_rels/slide4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1.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622550" y="5805264"/>
            <a:ext cx="4680520" cy="105273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p:cNvSpPr>
          <p:nvPr/>
        </p:nvSpPr>
        <p:spPr>
          <a:xfrm>
            <a:off x="396473" y="1772816"/>
            <a:ext cx="8351838" cy="3671887"/>
          </a:xfrm>
          <a:prstGeom prst="rect">
            <a:avLst/>
          </a:prstGeom>
        </p:spPr>
        <p:txBody>
          <a:bodyPr>
            <a:normAutofit fontScale="55000" lnSpcReduction="20000"/>
          </a:bodyPr>
          <a:lstStyle/>
          <a:p>
            <a:pPr algn="ctr"/>
            <a:endParaRPr lang="en-GB" sz="3900" b="1" dirty="0">
              <a:solidFill>
                <a:srgbClr val="C00000"/>
              </a:solidFill>
              <a:latin typeface="Calibri" pitchFamily="34" charset="0"/>
            </a:endParaRPr>
          </a:p>
          <a:p>
            <a:pPr algn="ctr"/>
            <a:r>
              <a:rPr lang="en-US" altLang="en-US" sz="3800" b="1" dirty="0" smtClean="0">
                <a:latin typeface="Helvetica" panose="020B0604020202020204" pitchFamily="34" charset="0"/>
                <a:ea typeface="Helvetica" charset="0"/>
                <a:cs typeface="Helvetica" panose="020B0604020202020204" pitchFamily="34" charset="0"/>
                <a:sym typeface="Helvetica" charset="0"/>
              </a:rPr>
              <a:t>Contemporary </a:t>
            </a:r>
            <a:r>
              <a:rPr lang="en-GB" sz="3800" b="1" dirty="0">
                <a:latin typeface="Helvetica" panose="020B0604020202020204" pitchFamily="34" charset="0"/>
                <a:cs typeface="Helvetica" panose="020B0604020202020204" pitchFamily="34" charset="0"/>
              </a:rPr>
              <a:t>Developments in Employment Relations</a:t>
            </a:r>
            <a:endParaRPr lang="en-GB" sz="3800" dirty="0">
              <a:latin typeface="Helvetica" panose="020B0604020202020204" pitchFamily="34" charset="0"/>
              <a:cs typeface="Helvetica" panose="020B0604020202020204" pitchFamily="34" charset="0"/>
            </a:endParaRPr>
          </a:p>
          <a:p>
            <a:pPr algn="ctr"/>
            <a:r>
              <a:rPr lang="en-US" altLang="en-US" sz="3600" b="1" dirty="0" smtClean="0">
                <a:latin typeface="Helvetica" charset="0"/>
                <a:ea typeface="Helvetica" charset="0"/>
                <a:cs typeface="Helvetica" charset="0"/>
                <a:sym typeface="Helvetica" charset="0"/>
              </a:rPr>
              <a:t> </a:t>
            </a:r>
          </a:p>
          <a:p>
            <a:pPr algn="ctr"/>
            <a:r>
              <a:rPr lang="en-US" altLang="en-US" sz="3600" dirty="0" smtClean="0">
                <a:latin typeface="Helvetica" charset="0"/>
                <a:ea typeface="Helvetica" charset="0"/>
                <a:cs typeface="Helvetica" charset="0"/>
                <a:sym typeface="Helvetica" charset="0"/>
              </a:rPr>
              <a:t>(5DER)</a:t>
            </a:r>
          </a:p>
          <a:p>
            <a:pPr algn="ctr"/>
            <a:endParaRPr lang="en-US" altLang="en-US" sz="3600" dirty="0" smtClean="0">
              <a:latin typeface="Helvetica" charset="0"/>
              <a:ea typeface="Helvetica" charset="0"/>
              <a:cs typeface="Helvetica" charset="0"/>
              <a:sym typeface="Helvetica" charset="0"/>
            </a:endParaRPr>
          </a:p>
          <a:p>
            <a:pPr algn="ctr"/>
            <a:r>
              <a:rPr lang="en-US" altLang="en-US" sz="3600" b="1" dirty="0" smtClean="0">
                <a:latin typeface="Helvetica" charset="0"/>
                <a:ea typeface="Helvetica" charset="0"/>
                <a:cs typeface="Helvetica" charset="0"/>
                <a:sym typeface="Helvetica" charset="0"/>
              </a:rPr>
              <a:t>Session 1 Intro and context of ER</a:t>
            </a:r>
          </a:p>
          <a:p>
            <a:pPr algn="ctr"/>
            <a:endParaRPr lang="en-US" altLang="en-US" sz="3600" i="1" dirty="0">
              <a:solidFill>
                <a:srgbClr val="FFC000"/>
              </a:solidFill>
              <a:latin typeface="Helvetica" charset="0"/>
              <a:ea typeface="Helvetica" charset="0"/>
              <a:cs typeface="Helvetica" charset="0"/>
              <a:sym typeface="Helvetica" charset="0"/>
            </a:endParaRPr>
          </a:p>
          <a:p>
            <a:pPr algn="ctr"/>
            <a:r>
              <a:rPr lang="en-US" altLang="en-US" sz="3600" i="1" dirty="0" smtClean="0">
                <a:solidFill>
                  <a:srgbClr val="FFC000"/>
                </a:solidFill>
                <a:latin typeface="Helvetica" charset="0"/>
                <a:ea typeface="Helvetica" charset="0"/>
                <a:cs typeface="Helvetica" charset="0"/>
                <a:sym typeface="Helvetica" charset="0"/>
              </a:rPr>
              <a:t>14 February 2019</a:t>
            </a:r>
            <a:endParaRPr lang="en-US" sz="3600" dirty="0">
              <a:solidFill>
                <a:srgbClr val="37A5FF"/>
              </a:solidFill>
              <a:latin typeface="Helvetica" charset="0"/>
              <a:cs typeface="Helvetica" charset="0"/>
              <a:sym typeface="Helvetica" charset="0"/>
            </a:endParaRPr>
          </a:p>
          <a:p>
            <a:pPr algn="ctr"/>
            <a:endParaRPr lang="en-US" sz="3600" dirty="0" smtClean="0">
              <a:solidFill>
                <a:srgbClr val="37A5FF"/>
              </a:solidFill>
              <a:latin typeface="Helvetica" charset="0"/>
              <a:cs typeface="Helvetica" charset="0"/>
              <a:sym typeface="Helvetica" charset="0"/>
            </a:endParaRPr>
          </a:p>
          <a:p>
            <a:pPr algn="ctr"/>
            <a:r>
              <a:rPr lang="en-GB" sz="3600" dirty="0" smtClean="0">
                <a:solidFill>
                  <a:srgbClr val="37A5FF"/>
                </a:solidFill>
                <a:latin typeface="Calibri" pitchFamily="34" charset="0"/>
              </a:rPr>
              <a:t>Felicity Healey-Benson </a:t>
            </a:r>
          </a:p>
          <a:p>
            <a:pPr algn="ctr"/>
            <a:endParaRPr lang="en-GB" sz="2300" dirty="0" smtClean="0">
              <a:latin typeface="Calibri" pitchFamily="34" charset="0"/>
            </a:endParaRPr>
          </a:p>
          <a:p>
            <a:pPr algn="ctr"/>
            <a:r>
              <a:rPr lang="en-GB" sz="2300" b="1" dirty="0" smtClean="0">
                <a:latin typeface="Calibri" pitchFamily="34" charset="0"/>
              </a:rPr>
              <a:t>BSc., MBA., MA (HRM), PGCE., Dip. NLP, Academic Assoc. CIPD..</a:t>
            </a:r>
          </a:p>
          <a:p>
            <a:pPr algn="ctr"/>
            <a:endParaRPr lang="en-GB" sz="2300" b="1" dirty="0">
              <a:latin typeface="Calibri" pitchFamily="34" charset="0"/>
            </a:endParaRPr>
          </a:p>
          <a:p>
            <a:pPr algn="ctr"/>
            <a:r>
              <a:rPr lang="fr-FR" sz="2400" b="1" u="sng" dirty="0" smtClean="0">
                <a:hlinkClick r:id="rId3"/>
              </a:rPr>
              <a:t>felicity.healey-benson@sm.uwtsd.ac.uk</a:t>
            </a:r>
            <a:endParaRPr lang="fr-FR" sz="2400" b="1" u="sng" dirty="0" smtClean="0"/>
          </a:p>
          <a:p>
            <a:pPr algn="ctr"/>
            <a:endParaRPr lang="fr-FR" sz="2400" b="1" u="sng" dirty="0">
              <a:latin typeface="Calibri" pitchFamily="34" charset="0"/>
            </a:endParaRPr>
          </a:p>
          <a:p>
            <a:pPr algn="ctr"/>
            <a:r>
              <a:rPr lang="fr-FR" sz="2400" b="1" dirty="0" smtClean="0">
                <a:latin typeface="Calibri" pitchFamily="34" charset="0"/>
              </a:rPr>
              <a:t>On-site THURSDAYS</a:t>
            </a:r>
            <a:endParaRPr lang="en-GB" sz="2300" b="1" dirty="0" smtClean="0">
              <a:latin typeface="Calibri" pitchFamily="34" charset="0"/>
            </a:endParaRPr>
          </a:p>
        </p:txBody>
      </p:sp>
      <p:sp>
        <p:nvSpPr>
          <p:cNvPr id="16386" name="AutoShape 2" descr="data:image/jpg;base64,/9j/4AAQSkZJRgABAQAAAQABAAD/2wCEAAkGBhIQDxAOEBAPDxAQEA8QEA0ODw8PEA4QGBAXFBQQFBUXHCceGBkjGRISHy8hIycpLC0sFR4xNTAqQSYrLCkBCQoKDgwOGg8PGi0lHyIpKjUvNCktLywtLDA1NSwyMikqNSwsLCwuNDQsKi8pLCkvKSwsLCosLCwsKi40LSwsLP/AABEIAMIBAwMBIgACEQEDEQH/xAAcAAEAAQUBAQAAAAAAAAAAAAAABgECAwUHBAj/xABBEAACAQMBBAgCBgcHBQAAAAABAgADBBESBQYhMQcTQVFhcYGRIqEUMkJSYrFygpKissHRIzNTc7PCwxYkQ3Tw/8QAGwEBAAMBAQEBAAAAAAAAAAAAAAQFBgMCAQf/xAAzEQACAgAEAwQJBAMBAAAAAAAAAQIDBBESIQUxQRNRYXEUIjKBkbHB0fEjoeHwJEJiBv/aAAwDAQACEQMRAD8A7jERAEREAREQBERAEREAREQBERAERNVtzee3sgOvqYZhlaSjVUYd4Uch4nAnxtRWbOldc7ZKEE233G1iRnZXSJZ3DimHekzHC9eoQMewBgSAfMiSafIzjLeLPd2Htolpti0/ERET0cBERAEREAREQBERAEREAREQBERAEREAREQBERAEREAREQBERAEREAT5425ttrq6rXDEnW7aQfs0wcIo8lx859DMOE+XnJVmU8CpKkdxBwR8pCxazSRpv/PyUJzl1yX1+x7mrTt/R7thrrZ9J3JZ6Zai7HiWKH4SfHSUnAetnaeh1CNnMx5Pc1WHiAqL+amcsKspk/j01Zh03zTJ1ERLIxQiIgCIiAIiIAiIgCIiAIiIAiIgCIiAIiIAiIgCIiAIieO42xQpnTUr0KbfderTQ+xM9Ri5bJHxtLmeyJhtrtKg1U3Sov3qbK49xM0+NNbM+8xERPgE4V0pboVLW5q3lNC1rXc1C6jIo1WPxI/cCxyDy+LHZxnm/fSF9EY21uFavgF6jcVo5GQMdrYwePAZHPOJyXbG2q90c161SsewOxKr+ivIegkO+2Hsmk4XgMRH9bNKLXXmzX7G2bWvKy29vTarUbsH1VGeLueSqM8zPpHdzYq2dpRtVOrqkwzctbk6nb1YsfWfN9t8B1KSpHEFSQQe8ESZ7u9JF1bsoqVGuaX2qdZtT4/DUPEHzyJyqtjB7om47h9+JgtElt07/f8Ag7fE8uy9pU7milek2qnUGQeRHYVI7CCCCPCeqWCeZkJRcW4vmhERPp5ETE90g4F1B7sjMup1lb6rA+RBnJXVuWlSWfdnufcnzL4iJ1PgiIgCIiAIiIAiIgCIiAIiIAiIgCIlrngT4QDmO/m/VRqr2ls5p06ZKVaqHD1HHBlB5hQeHDmQeznA9c8huSSWJ4sSxPeTxJlDWm9w1deHrUIL+TN2ylbLVI2NltSpbuKtGo1Jx9pDjPgRyI8Dwnadzd5hf2wqkBaqHRWQcg+M6h+Ejj7jsnAjVk66Hr8i9q0c/DVty2PxI64Ps7yv4rXG2pzy3X9yJWDm4T09GdhltRwqljwABJPgBky6a7eOppsrtvu21wR5ik0yLeSLyEdUku8+edqX71qlWuQWaoz1nIBOkFsknuA1Ae01/WSdbhbHFa32uxGcWD0F83V2PzpJOe0qmQJV6PVUu83vpGdsql/rl8j0a56LK3q1WcUqbVDTpvWcIM6KS41OfAZHvPEWnTOgy0DVb6qRnTToUhnuZnZh+4s9QhqlkcsVinRU7F0Nn0N7YyLi0JyBpr0x3Zwj/wDGfUzps4zuPQNntxrXkFqXNuPFNJen7hEM7NJeHfqZPoZvi8V6R2keU4p/34CaHbm2NL9ShxgAuRz48l9uPrN9OZXF/rq1Hz9Z3PpqOPliVvGb510qEHk5fIr6Um82b2ncTKLjHEHB7xzmhS7mYXkxDqaeaJuZMtk7R6zKN9deOfvL3zYyG7t3JN0oHar58sZ/MCTKb3hN07sMnPdp5eZBtSUthERLQ5CIiAIiIAiIgCIiAIiIAiIgCIiAfOe9myzaX1xbkYC1Gan40mOpD7EDzBmp6ydy6Qtxl2hSFWmy07miDoqPwR05mm57BnJB7OPeZwSqSpwwx48wfEHkRNThMV2tfiuZT3U6JeZnLyc9DduX2jUqcdNK2fJ7NTOgUewb2kK2Jsmte1hb2yB6hBPFlRVUc2JPYM9mT4Tvu4+567Nt+r1CpWqEPXqgYDNjgq/hXJx5k9s4Y7ExVbh1Z0w9TclLuJHNRvecbOvf/Vr/AOmZt5o9+KoXZt4ScZoOvHvb4QPdhM3P2WXeHWd0F4r5kZ6KLEfQLpj/AOWs6fqrRUfmzTiCpjh5T6K6N7bRsu37362ofHVVYj5Ynz5U5nzkKayhHyNLhp9pib3/ANfdGEidh6C6GLe8f71emv7NPP8AvnIZ2XoQb/s7le65B96Kf0in2xxNf4793zPJvXb/AEfeC0uOS12tnJ/EH6l/3dHvOpzn/S/b4o2l0PrUbjR6Omr+KkknNldCrSSquQHRXAPMZUHB8eMkQ2nJe8psVLtMNTPuTj8OX7MzzkF2DTrVaZ4FKjr7McfLE6/InvducbhvpFuQK2AHpscLVAHA57Gxw7jw5YkPiOGlfBOPNECuWlkMW4l/0mal65RijAhlJUjGeIOCOHP0m32FsOrd1An90h4l34EjtCL2nzwJmFQ5SUerJOolO4lsWarcHko6tT3k4LewC+8mU89hYpQprRpjCIMDvPeSe0k5PrPRNjhKFRUoESUtTzEREknkREQBERAEREAREQBERAEREAREQDX7wZ+h3WOf0evjz6psT5y06hPpm4oh0ZDyZWU+RGP5z5mX4SVPNTpPmOBmg4NJZTi/D6lbjlvFhFZGD02KOhDI6EqysORBHKS7ZvTNd0l0VVo1yOGuopR/UqQD7SMgZkv6O9pWqVvo91b2zdaw6q5qUaTOlQ8NDORnSezuPnws8bRHRr06suhEoserTnlmXDpX2jdfBa26kntt6FWuw9ckD1Exf9FbY2hVR7vNNGIDPcVUJRM5OmkhOD4YHHunZ0QAAAAAcgBgD0lZnHjdKyrgl8y1VG+cpNnj2PstLW3pW1MkpRRUDNxZsc2PiTk+s+X6x4n1n1Pc1dKOx+yrN7DM+Y9iW3XXVrS/xLi3Q+TVVB+RMpb1yRp+FSeVk34fU22+W5zbNe3UuXFegrliANNYYFVBjsBK47eMnfQbV/s71O56De6uP9s9XTbYarKhXHOjcAE/gqIQf3lpzSdCFzi5uqX36CP+xUx/yTzp02o6O134CTfP+fsdU2zsendUTRqDIyGRu2nUU5SoPEHj8pEqezdpWXFNNwnMik2W9UbGfTMnUT1fhYXNSeaa5NbMz6m0siFU+kXSdFWlpcc1YNTb1Bnku97qt3mnS/sqf2yudRH3dXj4SZbY6nqya9NKo5Kjqr6m7hmRGjbIudCJTBJbRTGlRnuEz3E7rMMuz7VvPp4eJ3rSlvkeBbEDsmy3fP8A3VFR3t7aGmC6rhRPRuguu71fcpu3qSF/mZVYCLsvhn3o62bRZOYiJ+gEAREQBERAEREAREQBERAEREAREQBERAE+cd7bXqtoXlPGMXFUgfhZta/JhPo6cM6WbPq9qO/ZWpUag8wDTP8Apy14XLK1x70Q8Ys4J+JD6V1g4M9IrZmvqrPTsbZ9a5qdRRQ1Kmh3CAgMwUZIXPM47PCaBXOHtcit7PVyOudH3SCKgWzu3xVGFo13PCqOym5+/wBx7fPn0ImfMTEqxR1ZWU4ZHBVlPcVPEeslmxOku7t1FPWtdFGAtcFyo7g4Ib3JlTieHKx66Wt+n2JlOKcFpmdZ3vvep2feVOWLeqB+kylF/eYThvR9ba9q2YOAqVDVJPAAU6bPk/sibreXpFq3tubaolKnTZlZur16m0nIXJJ4ZweXYJoNibHrXTslpR1soBdtSKFUnAyzkc8Hh4StlwqetStnGK89/wC+8usPxSuuicIRlKT8Nl5/g7Jv89K52ddWyur1DRFWmq/FlkYVFAI4ZOjA85y7os2j1O1KIJwKoqUD5suVB/XVB6yZbA3Bq0aALXAp3BZmZFHWUlHDSuRg54HJGRx8MnRVtrWxuHp3FNBcW9Yr1wBpuHR+DBxgkZAIz7TOYy22i9vTqgns1zy8V+CdgLv0ZVuL3W+W+R2cGYby+Skhdzgdg7WPcB2mQ5d+WI4Mme/SJqL/AG21Q6nYk95PIdw7pHu4zHTlVF5+PIgKl9Ta7R2uar624AcFXsUf18ZrLva4Qc5ioWdesj1KaEU0R3as+VTCqSQD9o8Oz5SPoS51N7d0oJUTm+0t69/U7qSWyNot2X4mTDcGjxr1P8tB8yf9shdIYE6LuTbabQN21Hd/QfCP4fnLHhlerEpron9vqc7H6pv4iJrCKIiIAiIgCIiAIiIAiIgCIiAIiIAiJSAJzXpo2MWo0L1RnqmNKpjsRyCjHwDDH686VPJtbZqXNCrb1PqVUZG7xkcGHiDgjynai3srFM52Q1xcT5jabfczagtdo21w3BFqaXPcjqabH0DZ9Jrb6zehVqUKgxUpO1Nx2alOCR4Hn6zDiamSVkcujKhNxZ9K7V2DbXQxcW9GtjgGqICy+Tcx6GRjau5myrak9epaqEQZI624Oe5QC+CScADxm93V2ibiwtaxOWehT1HvdRof95TID0sbXbraVrnCKnXN+JiWUewU/tTI23WUJpN7eJpMDhI4u6MHyfPyIFtGqrO9RaaUgxJWnTGFQdijyHb285Nei+i1KnVqkEdeyYz9xQcH1LN8po92N03vXFR1ItweZ4dae4fh8Z1ax2SKagAYxIlMZN65vcuOLYqpL0ahLJc8uXkXVa5xmcg3xtSl89UjAr4bP4wAGHyB9Z2n6NI9vTukLqkyjg44o3cw5H/7vnW2GuORV4HE+jXKfTr5Eb6NtpUy7WVenTqLUzUpdYitpcD4lGR2qM/qnvnTbfYtsp1Lb0Ae8UkyPlODUBWtrlEKMlenUQqmDlmDDGn7wPh3z6CoHgJww6TTUluiw43XBWxure0107+/3/c8m89fRZXJ76TIPNvgH8U5XRST7f67xQp0e2pUyf0UGf4mX2kGRcSm4rZnbp7kVdS2PTbW7VHWmgyzsFUeJP5Tq9nbClTSkvJFVR44GMyH7ibM1M10w4LlKf6WPib0Bx6mTaTeFYfRW7Hzl8jnbLN5FYlIlwcisREAREQBERAEREAREQBERAERKGAIiUMAZlMwZaTAOM9MmxuqvKd2o+G5TD/5tPC59UKfsmQITsXTQgNhSPat0mD50qmfyE46hyJpcBNypWfQqcTHKbOt9He9VvQ2alO4rpTanWrKFYksVLCoCFGTj+0PHHZJW1vaXyJW00LlRnRUKLU0ntAyMg+E4BahiwpopZnICqvEkztG4exmtLXQ5y7saj45BiAMDyAEr8fRVX6yfrN8iVhrZvbLZEkS2VRhQAByAGJfolwMrKomFumNEuiAWdSuQcDI5HHETHebSSiAWzxOABzJmUmR7euizUwy/WpnUB3949szlc5quXZ88tj6ss9zTb1bSFeuunIWnTC4P3iSx/NfaaVzgS/UWJY8zxi2UNXpIeRqUwfIuBMZKcrp6pc2TMklsdR2JZ9TbUaXaqDV+mfib5kz35mMNLgZtoxUYqK6EJ7l8SglZ6AlZSVgCIiAIiIAiIgCIiAIiIAlJWUgCUMqZaYBQzG5l5mNhAItv/sg3dk9FfrhlqU88i654HzBYes4fUsKtE6atN6Zyca1Izjnjv5/OfR9xSzOfdKGzgbVKoHGnWUE/hdSD8wks8BiHCar6NkTE1KUXLqiKdHjD6eqN9unUA/SGH/JWnZKAwJwDZ161CtSrp9ak6uB2HHNT4EZHrO37J21SuKa1aTalPZ9pD91h2ET3xOlqan0Z5wk046TcqZcJgpvMyypJpdKEysxu8Aoxmq23U00ajdynHmeA+ZE971pHt5L4FBRU5ZmBbH2VHHj649pHxVqqqlJ937nqKzeRGcYEpsGmat1Tx/iKxPcqnOfl8577C06yqidhOT5AZP5Y9ZLtnbIp0zlEVc89IAzM9w7B9uu0b2TJFk9OxuaTTOpmCmJlWakimQS4SwS4QCsrKQIBWIiAIiIAiIgCIiAIiIAlJWIBSWmXSkAtxLSJklpgHnqrIzvrZdbY3KAZPVl1H4kIcfwyUsJ5a9tqBBnqEnCSkuh8ks00fOSGe2zunpNrpO9NvvIxUnwPePOT3a/ROrOz29U0gTnqmTWi+CnIIHhxmnqdGN2v1Xov6un8jNRXxHDyWUn8UU8sLansZNmdI1xTwKqpXXtP92/uPh+U6Fu5vLRvULUiQy4103GHTPLI7Rz4junNR0fX3LqqZ8RVXEme4m5VW0d69Zl1umgU0JIVdQYkntPASBjY4Nwcqn63gScO71LKa28SW3LlUZgMkKSAO3A5SJG/ep8RqHj2KdIHtJqUmnvd2aVQlgCjHiTTOnJ7yOR9pkuIYW3ERSqnll+/wAC0rko80R5xnmSfMkzxVkGZu6u6b/Zqn9ZQfyxPP8A9LV84zTPj8Q/lM++E4pPff3kjtYlN2qGart91Qo82P8ARfnJbRpzxbH2J1K4zlicseWT/SbZKc02CodFKg+fUjTlqeZVVl4EAS6TDwUxKiVxEASspKwBERAEREAREQBERAEREAREQBKSsQCmJTEuiAWaZaacyxAMPVSnUiZ4gGEUZcEmSIBZpjRL4gFmiNEviAW6ZXErEApiJWIBSMSsQBERAEREAREQBERAEREAREQBERAEREAREQBERAEREAREQBERAEREAREQBERAEREAREQBERAEREAREQD/2Q=="/>
          <p:cNvSpPr>
            <a:spLocks noChangeAspect="1" noChangeArrowheads="1"/>
          </p:cNvSpPr>
          <p:nvPr/>
        </p:nvSpPr>
        <p:spPr bwMode="auto">
          <a:xfrm>
            <a:off x="155575" y="-884238"/>
            <a:ext cx="2466975" cy="1847851"/>
          </a:xfrm>
          <a:prstGeom prst="rect">
            <a:avLst/>
          </a:prstGeom>
          <a:noFill/>
          <a:ln w="9525">
            <a:noFill/>
            <a:miter lim="800000"/>
            <a:headEnd/>
            <a:tailEnd/>
          </a:ln>
        </p:spPr>
        <p:txBody>
          <a:bodyPr/>
          <a:lstStyle/>
          <a:p>
            <a:endParaRPr lang="en-GB" sz="4400" dirty="0">
              <a:latin typeface="Calibri" pitchFamily="34" charset="0"/>
            </a:endParaRPr>
          </a:p>
        </p:txBody>
      </p:sp>
      <p:sp>
        <p:nvSpPr>
          <p:cNvPr id="16387" name="AutoShape 4" descr="data:image/jpg;base64,/9j/4AAQSkZJRgABAQAAAQABAAD/2wCEAAkGBhIQDxAOEBAPDxAQEA8QEA0ODw8PEA4QGBAXFBQQFBUXHCceGBkjGRISHy8hIycpLC0sFR4xNTAqQSYrLCkBCQoKDgwOGg8PGi0lHyIpKjUvNCktLywtLDA1NSwyMikqNSwsLCwuNDQsKi8pLCkvKSwsLCosLCwsKi40LSwsLP/AABEIAMIBAwMBIgACEQEDEQH/xAAcAAEAAQUBAQAAAAAAAAAAAAAABgECAwUHBAj/xABBEAACAQMBBAgCBgcHBQAAAAABAgADBBESBQYhMQcTQVFhcYGRIqEUMkJSYrFygpKissHRIzNTc7PCwxYkQ3Tw/8QAGwEBAAMBAQEBAAAAAAAAAAAAAAQFBgMCAQf/xAAzEQACAgAEAwQJBAMBAAAAAAAAAQIDBBESIQUxQRNRYXEUIjKBkbHB0fEjoeHwJEJiBv/aAAwDAQACEQMRAD8A7jERAEREAREQBERAEREAREQBERAERNVtzee3sgOvqYZhlaSjVUYd4Uch4nAnxtRWbOldc7ZKEE233G1iRnZXSJZ3DimHekzHC9eoQMewBgSAfMiSafIzjLeLPd2Htolpti0/ERET0cBERAEREAREQBERAEREAREQBERAEREAREQBERAEREAREQBERAEREAT5425ttrq6rXDEnW7aQfs0wcIo8lx859DMOE+XnJVmU8CpKkdxBwR8pCxazSRpv/PyUJzl1yX1+x7mrTt/R7thrrZ9J3JZ6Zai7HiWKH4SfHSUnAetnaeh1CNnMx5Pc1WHiAqL+amcsKspk/j01Zh03zTJ1ERLIxQiIgCIiAIiIAiIgCIiAIiIAiIgCIiAIiIAiIgCIiAIieO42xQpnTUr0KbfderTQ+xM9Ri5bJHxtLmeyJhtrtKg1U3Sov3qbK49xM0+NNbM+8xERPgE4V0pboVLW5q3lNC1rXc1C6jIo1WPxI/cCxyDy+LHZxnm/fSF9EY21uFavgF6jcVo5GQMdrYwePAZHPOJyXbG2q90c161SsewOxKr+ivIegkO+2Hsmk4XgMRH9bNKLXXmzX7G2bWvKy29vTarUbsH1VGeLueSqM8zPpHdzYq2dpRtVOrqkwzctbk6nb1YsfWfN9t8B1KSpHEFSQQe8ESZ7u9JF1bsoqVGuaX2qdZtT4/DUPEHzyJyqtjB7om47h9+JgtElt07/f8Ag7fE8uy9pU7milek2qnUGQeRHYVI7CCCCPCeqWCeZkJRcW4vmhERPp5ETE90g4F1B7sjMup1lb6rA+RBnJXVuWlSWfdnufcnzL4iJ1PgiIgCIiAIiIAiIgCIiAIiIAiIgCIlrngT4QDmO/m/VRqr2ls5p06ZKVaqHD1HHBlB5hQeHDmQeznA9c8huSSWJ4sSxPeTxJlDWm9w1deHrUIL+TN2ylbLVI2NltSpbuKtGo1Jx9pDjPgRyI8Dwnadzd5hf2wqkBaqHRWQcg+M6h+Ejj7jsnAjVk66Hr8i9q0c/DVty2PxI64Ps7yv4rXG2pzy3X9yJWDm4T09GdhltRwqljwABJPgBky6a7eOppsrtvu21wR5ik0yLeSLyEdUku8+edqX71qlWuQWaoz1nIBOkFsknuA1Ae01/WSdbhbHFa32uxGcWD0F83V2PzpJOe0qmQJV6PVUu83vpGdsql/rl8j0a56LK3q1WcUqbVDTpvWcIM6KS41OfAZHvPEWnTOgy0DVb6qRnTToUhnuZnZh+4s9QhqlkcsVinRU7F0Nn0N7YyLi0JyBpr0x3Zwj/wDGfUzps4zuPQNntxrXkFqXNuPFNJen7hEM7NJeHfqZPoZvi8V6R2keU4p/34CaHbm2NL9ShxgAuRz48l9uPrN9OZXF/rq1Hz9Z3PpqOPliVvGb510qEHk5fIr6Um82b2ncTKLjHEHB7xzmhS7mYXkxDqaeaJuZMtk7R6zKN9deOfvL3zYyG7t3JN0oHar58sZ/MCTKb3hN07sMnPdp5eZBtSUthERLQ5CIiAIiIAiIgCIiAIiIAiIgCIiAfOe9myzaX1xbkYC1Gan40mOpD7EDzBmp6ydy6Qtxl2hSFWmy07miDoqPwR05mm57BnJB7OPeZwSqSpwwx48wfEHkRNThMV2tfiuZT3U6JeZnLyc9DduX2jUqcdNK2fJ7NTOgUewb2kK2Jsmte1hb2yB6hBPFlRVUc2JPYM9mT4Tvu4+567Nt+r1CpWqEPXqgYDNjgq/hXJx5k9s4Y7ExVbh1Z0w9TclLuJHNRvecbOvf/Vr/AOmZt5o9+KoXZt4ScZoOvHvb4QPdhM3P2WXeHWd0F4r5kZ6KLEfQLpj/AOWs6fqrRUfmzTiCpjh5T6K6N7bRsu37362ofHVVYj5Ynz5U5nzkKayhHyNLhp9pib3/ANfdGEidh6C6GLe8f71emv7NPP8AvnIZ2XoQb/s7le65B96Kf0in2xxNf4793zPJvXb/AEfeC0uOS12tnJ/EH6l/3dHvOpzn/S/b4o2l0PrUbjR6Omr+KkknNldCrSSquQHRXAPMZUHB8eMkQ2nJe8psVLtMNTPuTj8OX7MzzkF2DTrVaZ4FKjr7McfLE6/InvducbhvpFuQK2AHpscLVAHA57Gxw7jw5YkPiOGlfBOPNECuWlkMW4l/0mal65RijAhlJUjGeIOCOHP0m32FsOrd1An90h4l34EjtCL2nzwJmFQ5SUerJOolO4lsWarcHko6tT3k4LewC+8mU89hYpQprRpjCIMDvPeSe0k5PrPRNjhKFRUoESUtTzEREknkREQBERAEREAREQBERAEREAREQDX7wZ+h3WOf0evjz6psT5y06hPpm4oh0ZDyZWU+RGP5z5mX4SVPNTpPmOBmg4NJZTi/D6lbjlvFhFZGD02KOhDI6EqysORBHKS7ZvTNd0l0VVo1yOGuopR/UqQD7SMgZkv6O9pWqVvo91b2zdaw6q5qUaTOlQ8NDORnSezuPnws8bRHRr06suhEoserTnlmXDpX2jdfBa26kntt6FWuw9ckD1Exf9FbY2hVR7vNNGIDPcVUJRM5OmkhOD4YHHunZ0QAAAAAcgBgD0lZnHjdKyrgl8y1VG+cpNnj2PstLW3pW1MkpRRUDNxZsc2PiTk+s+X6x4n1n1Pc1dKOx+yrN7DM+Y9iW3XXVrS/xLi3Q+TVVB+RMpb1yRp+FSeVk34fU22+W5zbNe3UuXFegrliANNYYFVBjsBK47eMnfQbV/s71O56De6uP9s9XTbYarKhXHOjcAE/gqIQf3lpzSdCFzi5uqX36CP+xUx/yTzp02o6O134CTfP+fsdU2zsendUTRqDIyGRu2nUU5SoPEHj8pEqezdpWXFNNwnMik2W9UbGfTMnUT1fhYXNSeaa5NbMz6m0siFU+kXSdFWlpcc1YNTb1Bnku97qt3mnS/sqf2yudRH3dXj4SZbY6nqya9NKo5Kjqr6m7hmRGjbIudCJTBJbRTGlRnuEz3E7rMMuz7VvPp4eJ3rSlvkeBbEDsmy3fP8A3VFR3t7aGmC6rhRPRuguu71fcpu3qSF/mZVYCLsvhn3o62bRZOYiJ+gEAREQBERAEREAREQBERAEREAREQBERAE+cd7bXqtoXlPGMXFUgfhZta/JhPo6cM6WbPq9qO/ZWpUag8wDTP8Apy14XLK1x70Q8Ys4J+JD6V1g4M9IrZmvqrPTsbZ9a5qdRRQ1Kmh3CAgMwUZIXPM47PCaBXOHtcit7PVyOudH3SCKgWzu3xVGFo13PCqOym5+/wBx7fPn0ImfMTEqxR1ZWU4ZHBVlPcVPEeslmxOku7t1FPWtdFGAtcFyo7g4Ib3JlTieHKx66Wt+n2JlOKcFpmdZ3vvep2feVOWLeqB+kylF/eYThvR9ba9q2YOAqVDVJPAAU6bPk/sibreXpFq3tubaolKnTZlZur16m0nIXJJ4ZweXYJoNibHrXTslpR1soBdtSKFUnAyzkc8Hh4StlwqetStnGK89/wC+8usPxSuuicIRlKT8Nl5/g7Jv89K52ddWyur1DRFWmq/FlkYVFAI4ZOjA85y7os2j1O1KIJwKoqUD5suVB/XVB6yZbA3Bq0aALXAp3BZmZFHWUlHDSuRg54HJGRx8MnRVtrWxuHp3FNBcW9Yr1wBpuHR+DBxgkZAIz7TOYy22i9vTqgns1zy8V+CdgLv0ZVuL3W+W+R2cGYby+Skhdzgdg7WPcB2mQ5d+WI4Mme/SJqL/AG21Q6nYk95PIdw7pHu4zHTlVF5+PIgKl9Ta7R2uar624AcFXsUf18ZrLva4Qc5ioWdesj1KaEU0R3as+VTCqSQD9o8Oz5SPoS51N7d0oJUTm+0t69/U7qSWyNot2X4mTDcGjxr1P8tB8yf9shdIYE6LuTbabQN21Hd/QfCP4fnLHhlerEpron9vqc7H6pv4iJrCKIiIAiIgCIiAIiIAiIgCIiAIiIAiJSAJzXpo2MWo0L1RnqmNKpjsRyCjHwDDH686VPJtbZqXNCrb1PqVUZG7xkcGHiDgjynai3srFM52Q1xcT5jabfczagtdo21w3BFqaXPcjqabH0DZ9Jrb6zehVqUKgxUpO1Nx2alOCR4Hn6zDiamSVkcujKhNxZ9K7V2DbXQxcW9GtjgGqICy+Tcx6GRjau5myrak9epaqEQZI624Oe5QC+CScADxm93V2ibiwtaxOWehT1HvdRof95TID0sbXbraVrnCKnXN+JiWUewU/tTI23WUJpN7eJpMDhI4u6MHyfPyIFtGqrO9RaaUgxJWnTGFQdijyHb285Nei+i1KnVqkEdeyYz9xQcH1LN8po92N03vXFR1ItweZ4dae4fh8Z1ax2SKagAYxIlMZN65vcuOLYqpL0ahLJc8uXkXVa5xmcg3xtSl89UjAr4bP4wAGHyB9Z2n6NI9vTukLqkyjg44o3cw5H/7vnW2GuORV4HE+jXKfTr5Eb6NtpUy7WVenTqLUzUpdYitpcD4lGR2qM/qnvnTbfYtsp1Lb0Ae8UkyPlODUBWtrlEKMlenUQqmDlmDDGn7wPh3z6CoHgJww6TTUluiw43XBWxure0107+/3/c8m89fRZXJ76TIPNvgH8U5XRST7f67xQp0e2pUyf0UGf4mX2kGRcSm4rZnbp7kVdS2PTbW7VHWmgyzsFUeJP5Tq9nbClTSkvJFVR44GMyH7ibM1M10w4LlKf6WPib0Bx6mTaTeFYfRW7Hzl8jnbLN5FYlIlwcisREAREQBERAEREAREQBERAERKGAIiUMAZlMwZaTAOM9MmxuqvKd2o+G5TD/5tPC59UKfsmQITsXTQgNhSPat0mD50qmfyE46hyJpcBNypWfQqcTHKbOt9He9VvQ2alO4rpTanWrKFYksVLCoCFGTj+0PHHZJW1vaXyJW00LlRnRUKLU0ntAyMg+E4BahiwpopZnICqvEkztG4exmtLXQ5y7saj45BiAMDyAEr8fRVX6yfrN8iVhrZvbLZEkS2VRhQAByAGJfolwMrKomFumNEuiAWdSuQcDI5HHETHebSSiAWzxOABzJmUmR7euizUwy/WpnUB3949szlc5quXZ88tj6ss9zTb1bSFeuunIWnTC4P3iSx/NfaaVzgS/UWJY8zxi2UNXpIeRqUwfIuBMZKcrp6pc2TMklsdR2JZ9TbUaXaqDV+mfib5kz35mMNLgZtoxUYqK6EJ7l8SglZ6AlZSVgCIiAIiIAiIgCIiAIiIAlJWUgCUMqZaYBQzG5l5mNhAItv/sg3dk9FfrhlqU88i654HzBYes4fUsKtE6atN6Zyca1Izjnjv5/OfR9xSzOfdKGzgbVKoHGnWUE/hdSD8wks8BiHCar6NkTE1KUXLqiKdHjD6eqN9unUA/SGH/JWnZKAwJwDZ161CtSrp9ak6uB2HHNT4EZHrO37J21SuKa1aTalPZ9pD91h2ET3xOlqan0Z5wk046TcqZcJgpvMyypJpdKEysxu8Aoxmq23U00ajdynHmeA+ZE971pHt5L4FBRU5ZmBbH2VHHj649pHxVqqqlJ937nqKzeRGcYEpsGmat1Tx/iKxPcqnOfl8577C06yqidhOT5AZP5Y9ZLtnbIp0zlEVc89IAzM9w7B9uu0b2TJFk9OxuaTTOpmCmJlWakimQS4SwS4QCsrKQIBWIiAIiIAiIgCIiAIiIAlJWIBSWmXSkAtxLSJklpgHnqrIzvrZdbY3KAZPVl1H4kIcfwyUsJ5a9tqBBnqEnCSkuh8ks00fOSGe2zunpNrpO9NvvIxUnwPePOT3a/ROrOz29U0gTnqmTWi+CnIIHhxmnqdGN2v1Xov6un8jNRXxHDyWUn8UU8sLansZNmdI1xTwKqpXXtP92/uPh+U6Fu5vLRvULUiQy4103GHTPLI7Rz4junNR0fX3LqqZ8RVXEme4m5VW0d69Zl1umgU0JIVdQYkntPASBjY4Nwcqn63gScO71LKa28SW3LlUZgMkKSAO3A5SJG/ep8RqHj2KdIHtJqUmnvd2aVQlgCjHiTTOnJ7yOR9pkuIYW3ERSqnll+/wAC0rko80R5xnmSfMkzxVkGZu6u6b/Zqn9ZQfyxPP8A9LV84zTPj8Q/lM++E4pPff3kjtYlN2qGart91Qo82P8ARfnJbRpzxbH2J1K4zlicseWT/SbZKc02CodFKg+fUjTlqeZVVl4EAS6TDwUxKiVxEASspKwBERAEREAREQBERAEREAREQBKSsQCmJTEuiAWaZaacyxAMPVSnUiZ4gGEUZcEmSIBZpjRL4gFmiNEviAW6ZXErEApiJWIBSMSsQBERAEREAREQBERAEREAREQBERAEREAREQBERAEREAREQBERAEREAREQBERAEREAREQBERAEREAREQD/2Q=="/>
          <p:cNvSpPr>
            <a:spLocks noChangeAspect="1" noChangeArrowheads="1"/>
          </p:cNvSpPr>
          <p:nvPr/>
        </p:nvSpPr>
        <p:spPr bwMode="auto">
          <a:xfrm>
            <a:off x="155575" y="-884238"/>
            <a:ext cx="2466975" cy="1847851"/>
          </a:xfrm>
          <a:prstGeom prst="rect">
            <a:avLst/>
          </a:prstGeom>
          <a:noFill/>
          <a:ln w="9525">
            <a:noFill/>
            <a:miter lim="800000"/>
            <a:headEnd/>
            <a:tailEnd/>
          </a:ln>
        </p:spPr>
        <p:txBody>
          <a:bodyPr/>
          <a:lstStyle/>
          <a:p>
            <a:endParaRPr lang="en-GB">
              <a:latin typeface="Calibri"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1412776"/>
            <a:ext cx="6578358" cy="47525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532676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7" y="1052736"/>
            <a:ext cx="8276807" cy="45365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492741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9396" y="1484784"/>
            <a:ext cx="7036940" cy="47339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420442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76" y="1628799"/>
            <a:ext cx="7344816" cy="43213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745260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76" y="1769685"/>
            <a:ext cx="7956884" cy="39635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579435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3" y="1916832"/>
            <a:ext cx="8325007" cy="31683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899292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040" y="260648"/>
            <a:ext cx="9239250" cy="5934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1280956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47812" y="2121657"/>
            <a:ext cx="4752528" cy="2585323"/>
          </a:xfrm>
          <a:prstGeom prst="rect">
            <a:avLst/>
          </a:prstGeom>
          <a:noFill/>
        </p:spPr>
        <p:txBody>
          <a:bodyPr wrap="square" rtlCol="0">
            <a:spAutoFit/>
          </a:bodyPr>
          <a:lstStyle/>
          <a:p>
            <a:r>
              <a:rPr lang="en-GB" dirty="0" smtClean="0">
                <a:latin typeface="+mj-lt"/>
              </a:rPr>
              <a:t>What do you understand by the terms…</a:t>
            </a:r>
          </a:p>
          <a:p>
            <a:endParaRPr lang="en-GB" dirty="0">
              <a:latin typeface="AR CHRISTY" panose="02000000000000000000" pitchFamily="2" charset="0"/>
            </a:endParaRPr>
          </a:p>
          <a:p>
            <a:endParaRPr lang="en-GB" dirty="0" smtClean="0">
              <a:latin typeface="AR CHRISTY" panose="02000000000000000000" pitchFamily="2" charset="0"/>
            </a:endParaRPr>
          </a:p>
          <a:p>
            <a:endParaRPr lang="en-GB" sz="3600" dirty="0" smtClean="0">
              <a:latin typeface="AR CHRISTY" panose="02000000000000000000" pitchFamily="2" charset="0"/>
            </a:endParaRPr>
          </a:p>
          <a:p>
            <a:r>
              <a:rPr lang="en-GB" sz="3600" dirty="0" smtClean="0">
                <a:latin typeface="AR CHRISTY" panose="02000000000000000000" pitchFamily="2" charset="0"/>
              </a:rPr>
              <a:t>Employment Relations?</a:t>
            </a:r>
            <a:endParaRPr lang="en-GB" sz="3600" dirty="0">
              <a:latin typeface="AR CHRISTY" panose="02000000000000000000" pitchFamily="2" charset="0"/>
            </a:endParaRPr>
          </a:p>
          <a:p>
            <a:r>
              <a:rPr lang="en-GB" sz="3600" dirty="0" smtClean="0">
                <a:latin typeface="AR CHRISTY" panose="02000000000000000000" pitchFamily="2" charset="0"/>
              </a:rPr>
              <a:t>Employee Relations?</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35588" y="1268760"/>
            <a:ext cx="2858179" cy="28233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6649673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rot="21055668">
            <a:off x="998726" y="1680583"/>
            <a:ext cx="8222947" cy="4557631"/>
          </a:xfrm>
        </p:spPr>
        <p:txBody>
          <a:bodyPr/>
          <a:lstStyle/>
          <a:p>
            <a:pPr marL="109728" indent="0">
              <a:buNone/>
            </a:pPr>
            <a:r>
              <a:rPr lang="en-GB" sz="2400" dirty="0" smtClean="0"/>
              <a:t>“</a:t>
            </a:r>
            <a:r>
              <a:rPr lang="en-GB" sz="1600" dirty="0" smtClean="0"/>
              <a:t>The </a:t>
            </a:r>
            <a:r>
              <a:rPr lang="en-GB" sz="1600" dirty="0"/>
              <a:t>employment relationship is a legal notion widely used in countries around </a:t>
            </a:r>
            <a:r>
              <a:rPr lang="en-GB" sz="1600" dirty="0" smtClean="0"/>
              <a:t>the world </a:t>
            </a:r>
            <a:r>
              <a:rPr lang="en-GB" sz="1600" dirty="0"/>
              <a:t>to refer to the relationship between a person called an </a:t>
            </a:r>
            <a:r>
              <a:rPr lang="en-GB" sz="1600" dirty="0" smtClean="0"/>
              <a:t>employee </a:t>
            </a:r>
            <a:r>
              <a:rPr lang="en-GB" sz="1600" dirty="0"/>
              <a:t>(</a:t>
            </a:r>
            <a:r>
              <a:rPr lang="en-GB" sz="1600" dirty="0" smtClean="0"/>
              <a:t>frequently referred </a:t>
            </a:r>
            <a:r>
              <a:rPr lang="en-GB" sz="1600" dirty="0"/>
              <a:t>to </a:t>
            </a:r>
            <a:r>
              <a:rPr lang="en-GB" sz="1600" dirty="0" smtClean="0"/>
              <a:t>as a worker) </a:t>
            </a:r>
            <a:r>
              <a:rPr lang="en-GB" sz="1600" dirty="0"/>
              <a:t>and an </a:t>
            </a:r>
            <a:r>
              <a:rPr lang="en-GB" sz="1600" dirty="0" smtClean="0"/>
              <a:t>employer for </a:t>
            </a:r>
            <a:r>
              <a:rPr lang="en-GB" sz="1600" dirty="0"/>
              <a:t>whom the </a:t>
            </a:r>
            <a:r>
              <a:rPr lang="en-GB" sz="1600" dirty="0" smtClean="0"/>
              <a:t>employee performs work under </a:t>
            </a:r>
            <a:r>
              <a:rPr lang="en-GB" sz="1600" dirty="0"/>
              <a:t>certain conditions in return for </a:t>
            </a:r>
            <a:r>
              <a:rPr lang="en-GB" sz="1600" dirty="0" smtClean="0"/>
              <a:t>remuneration”</a:t>
            </a:r>
          </a:p>
          <a:p>
            <a:pPr marL="109728" indent="0">
              <a:buNone/>
            </a:pPr>
            <a:r>
              <a:rPr lang="en-GB" sz="1600" dirty="0" smtClean="0"/>
              <a:t>                                                                 (International Labour Organisation, 2003)</a:t>
            </a:r>
            <a:endParaRPr lang="en-GB" sz="1600" dirty="0"/>
          </a:p>
        </p:txBody>
      </p:sp>
      <p:sp>
        <p:nvSpPr>
          <p:cNvPr id="3" name="Title 2"/>
          <p:cNvSpPr>
            <a:spLocks noGrp="1"/>
          </p:cNvSpPr>
          <p:nvPr>
            <p:ph type="title"/>
          </p:nvPr>
        </p:nvSpPr>
        <p:spPr>
          <a:xfrm>
            <a:off x="0" y="188640"/>
            <a:ext cx="8795320" cy="1143000"/>
          </a:xfrm>
        </p:spPr>
        <p:txBody>
          <a:bodyPr>
            <a:noAutofit/>
          </a:bodyPr>
          <a:lstStyle/>
          <a:p>
            <a:r>
              <a:rPr lang="en-GB" sz="3600" dirty="0" smtClean="0"/>
              <a:t>Defining the term ‘employment relationship’</a:t>
            </a:r>
            <a:endParaRPr lang="en-GB" sz="3600"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323970">
            <a:off x="2341644" y="3652229"/>
            <a:ext cx="4482120" cy="16275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p:cNvPicPr>
            <a:picLocks noChangeAspect="1"/>
          </p:cNvPicPr>
          <p:nvPr/>
        </p:nvPicPr>
        <p:blipFill>
          <a:blip r:embed="rId4"/>
          <a:stretch>
            <a:fillRect/>
          </a:stretch>
        </p:blipFill>
        <p:spPr>
          <a:xfrm>
            <a:off x="251520" y="5894552"/>
            <a:ext cx="5990803" cy="444247"/>
          </a:xfrm>
          <a:prstGeom prst="rect">
            <a:avLst/>
          </a:prstGeom>
        </p:spPr>
      </p:pic>
      <p:pic>
        <p:nvPicPr>
          <p:cNvPr id="5" name="Picture 4"/>
          <p:cNvPicPr>
            <a:picLocks noChangeAspect="1"/>
          </p:cNvPicPr>
          <p:nvPr/>
        </p:nvPicPr>
        <p:blipFill>
          <a:blip r:embed="rId5"/>
          <a:stretch>
            <a:fillRect/>
          </a:stretch>
        </p:blipFill>
        <p:spPr>
          <a:xfrm>
            <a:off x="323528" y="6283660"/>
            <a:ext cx="1727599" cy="276999"/>
          </a:xfrm>
          <a:prstGeom prst="rect">
            <a:avLst/>
          </a:prstGeom>
        </p:spPr>
      </p:pic>
      <p:sp>
        <p:nvSpPr>
          <p:cNvPr id="6" name="TextBox 5"/>
          <p:cNvSpPr txBox="1"/>
          <p:nvPr/>
        </p:nvSpPr>
        <p:spPr>
          <a:xfrm>
            <a:off x="2054013" y="6338799"/>
            <a:ext cx="2135063" cy="276999"/>
          </a:xfrm>
          <a:prstGeom prst="rect">
            <a:avLst/>
          </a:prstGeom>
          <a:noFill/>
        </p:spPr>
        <p:txBody>
          <a:bodyPr wrap="square" rtlCol="0">
            <a:spAutoFit/>
          </a:bodyPr>
          <a:lstStyle/>
          <a:p>
            <a:r>
              <a:rPr lang="en-GB" sz="1200" b="1" dirty="0" smtClean="0"/>
              <a:t>Taylor &amp; </a:t>
            </a:r>
            <a:r>
              <a:rPr lang="en-GB" sz="1200" b="1" dirty="0" err="1" smtClean="0"/>
              <a:t>Woodhams</a:t>
            </a:r>
            <a:r>
              <a:rPr lang="en-GB" sz="1200" b="1" dirty="0" smtClean="0"/>
              <a:t>, 2016</a:t>
            </a:r>
            <a:endParaRPr lang="en-GB" sz="1200" b="1" dirty="0"/>
          </a:p>
        </p:txBody>
      </p:sp>
      <p:sp>
        <p:nvSpPr>
          <p:cNvPr id="7" name="TextBox 6"/>
          <p:cNvSpPr txBox="1"/>
          <p:nvPr/>
        </p:nvSpPr>
        <p:spPr>
          <a:xfrm>
            <a:off x="6627811" y="3266983"/>
            <a:ext cx="2167509" cy="646331"/>
          </a:xfrm>
          <a:prstGeom prst="rect">
            <a:avLst/>
          </a:prstGeom>
          <a:solidFill>
            <a:srgbClr val="FF0000"/>
          </a:solidFill>
        </p:spPr>
        <p:txBody>
          <a:bodyPr wrap="square" rtlCol="0">
            <a:spAutoFit/>
          </a:bodyPr>
          <a:lstStyle/>
          <a:p>
            <a:pPr algn="ctr"/>
            <a:r>
              <a:rPr lang="en-GB" dirty="0" smtClean="0">
                <a:solidFill>
                  <a:schemeClr val="bg1"/>
                </a:solidFill>
                <a:latin typeface="+mn-lt"/>
              </a:rPr>
              <a:t>Many definitions</a:t>
            </a:r>
          </a:p>
          <a:p>
            <a:pPr algn="ctr"/>
            <a:r>
              <a:rPr lang="en-GB" dirty="0">
                <a:solidFill>
                  <a:schemeClr val="bg1"/>
                </a:solidFill>
                <a:latin typeface="+mn-lt"/>
              </a:rPr>
              <a:t>e</a:t>
            </a:r>
            <a:r>
              <a:rPr lang="en-GB" dirty="0" smtClean="0">
                <a:solidFill>
                  <a:schemeClr val="bg1"/>
                </a:solidFill>
                <a:latin typeface="+mn-lt"/>
              </a:rPr>
              <a:t>xist!</a:t>
            </a:r>
            <a:endParaRPr lang="en-GB" dirty="0">
              <a:solidFill>
                <a:schemeClr val="bg1"/>
              </a:solidFill>
              <a:latin typeface="+mn-lt"/>
            </a:endParaRPr>
          </a:p>
        </p:txBody>
      </p:sp>
    </p:spTree>
    <p:extLst>
      <p:ext uri="{BB962C8B-B14F-4D97-AF65-F5344CB8AC3E}">
        <p14:creationId xmlns:p14="http://schemas.microsoft.com/office/powerpoint/2010/main" val="210218970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t="4997" b="-1"/>
          <a:stretch/>
        </p:blipFill>
        <p:spPr>
          <a:xfrm>
            <a:off x="179512" y="2276872"/>
            <a:ext cx="8772895" cy="1800200"/>
          </a:xfrm>
          <a:prstGeom prst="rect">
            <a:avLst/>
          </a:prstGeom>
        </p:spPr>
      </p:pic>
      <p:sp>
        <p:nvSpPr>
          <p:cNvPr id="4" name="TextBox 3"/>
          <p:cNvSpPr txBox="1"/>
          <p:nvPr/>
        </p:nvSpPr>
        <p:spPr>
          <a:xfrm>
            <a:off x="6516216" y="3938572"/>
            <a:ext cx="2135063" cy="276999"/>
          </a:xfrm>
          <a:prstGeom prst="rect">
            <a:avLst/>
          </a:prstGeom>
          <a:noFill/>
        </p:spPr>
        <p:txBody>
          <a:bodyPr wrap="square" rtlCol="0">
            <a:spAutoFit/>
          </a:bodyPr>
          <a:lstStyle/>
          <a:p>
            <a:r>
              <a:rPr lang="en-GB" sz="1200" b="1" dirty="0" smtClean="0">
                <a:latin typeface="+mn-lt"/>
              </a:rPr>
              <a:t>Taylor &amp; </a:t>
            </a:r>
            <a:r>
              <a:rPr lang="en-GB" sz="1200" b="1" dirty="0" err="1" smtClean="0">
                <a:latin typeface="+mn-lt"/>
              </a:rPr>
              <a:t>Woodhams</a:t>
            </a:r>
            <a:r>
              <a:rPr lang="en-GB" sz="1200" b="1" dirty="0" smtClean="0">
                <a:latin typeface="+mn-lt"/>
              </a:rPr>
              <a:t>, 2016</a:t>
            </a:r>
            <a:endParaRPr lang="en-GB" sz="1200" b="1" dirty="0">
              <a:latin typeface="+mn-lt"/>
            </a:endParaRPr>
          </a:p>
        </p:txBody>
      </p:sp>
    </p:spTree>
    <p:extLst>
      <p:ext uri="{BB962C8B-B14F-4D97-AF65-F5344CB8AC3E}">
        <p14:creationId xmlns:p14="http://schemas.microsoft.com/office/powerpoint/2010/main" val="344785540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Title 1"/>
          <p:cNvSpPr>
            <a:spLocks noGrp="1"/>
          </p:cNvSpPr>
          <p:nvPr>
            <p:ph type="title"/>
          </p:nvPr>
        </p:nvSpPr>
        <p:spPr>
          <a:xfrm>
            <a:off x="-14188" y="188640"/>
            <a:ext cx="7886700" cy="1231900"/>
          </a:xfrm>
        </p:spPr>
        <p:txBody>
          <a:bodyPr/>
          <a:lstStyle/>
          <a:p>
            <a:r>
              <a:rPr lang="en-GB" sz="3600" dirty="0">
                <a:latin typeface="+mn-lt"/>
                <a:cs typeface="Arial" charset="0"/>
              </a:rPr>
              <a:t>Definitions of Employee Relations (ER)</a:t>
            </a:r>
          </a:p>
        </p:txBody>
      </p:sp>
      <p:sp>
        <p:nvSpPr>
          <p:cNvPr id="64514" name="Content Placeholder 2"/>
          <p:cNvSpPr>
            <a:spLocks noGrp="1"/>
          </p:cNvSpPr>
          <p:nvPr>
            <p:ph idx="1"/>
          </p:nvPr>
        </p:nvSpPr>
        <p:spPr>
          <a:xfrm>
            <a:off x="251520" y="1196752"/>
            <a:ext cx="8229600" cy="4525963"/>
          </a:xfrm>
        </p:spPr>
        <p:txBody>
          <a:bodyPr/>
          <a:lstStyle/>
          <a:p>
            <a:pPr marL="0" indent="0">
              <a:buNone/>
            </a:pPr>
            <a:r>
              <a:rPr lang="en-GB" sz="2400" dirty="0" smtClean="0">
                <a:latin typeface="Arial" charset="0"/>
                <a:cs typeface="Arial" charset="0"/>
              </a:rPr>
              <a:t>Two </a:t>
            </a:r>
            <a:r>
              <a:rPr lang="en-GB" sz="2400" dirty="0">
                <a:latin typeface="Arial" charset="0"/>
                <a:cs typeface="Arial" charset="0"/>
              </a:rPr>
              <a:t>main types of definitions: </a:t>
            </a:r>
            <a:endParaRPr lang="en-GB" sz="2400" dirty="0" smtClean="0">
              <a:latin typeface="Arial" charset="0"/>
              <a:cs typeface="Arial" charset="0"/>
            </a:endParaRPr>
          </a:p>
          <a:p>
            <a:pPr marL="0" indent="0">
              <a:buNone/>
            </a:pPr>
            <a:endParaRPr lang="en-GB" sz="2400" dirty="0">
              <a:latin typeface="Arial" charset="0"/>
              <a:cs typeface="Arial" charset="0"/>
            </a:endParaRPr>
          </a:p>
          <a:p>
            <a:pPr marL="838200" lvl="1" indent="-381000">
              <a:buFont typeface="Arial" charset="0"/>
              <a:buAutoNum type="arabicPeriod"/>
            </a:pPr>
            <a:r>
              <a:rPr lang="en-GB" sz="2400" dirty="0">
                <a:latin typeface="Arial" charset="0"/>
                <a:cs typeface="Arial" charset="0"/>
              </a:rPr>
              <a:t>Regulatory focused e.g. Gennard and Judge (2010: 225): ‘The purpose of employment relations is to establish rules, regulations and agreements to regulate the employment relationship</a:t>
            </a:r>
            <a:r>
              <a:rPr lang="en-GB" sz="2400" dirty="0" smtClean="0">
                <a:latin typeface="Arial" charset="0"/>
                <a:cs typeface="Arial" charset="0"/>
              </a:rPr>
              <a:t>’</a:t>
            </a:r>
          </a:p>
          <a:p>
            <a:pPr marL="838200" lvl="1" indent="-381000">
              <a:buFont typeface="Arial" charset="0"/>
              <a:buAutoNum type="arabicPeriod"/>
            </a:pPr>
            <a:endParaRPr lang="en-GB" sz="2400" dirty="0">
              <a:latin typeface="Arial" charset="0"/>
              <a:cs typeface="Arial" charset="0"/>
            </a:endParaRPr>
          </a:p>
          <a:p>
            <a:pPr marL="838200" lvl="1" indent="-381000">
              <a:buFont typeface="Arial" charset="0"/>
              <a:buAutoNum type="arabicPeriod"/>
            </a:pPr>
            <a:r>
              <a:rPr lang="en-GB" sz="2400" dirty="0">
                <a:latin typeface="Arial" charset="0"/>
                <a:cs typeface="Arial" charset="0"/>
              </a:rPr>
              <a:t>Relationship-based e.g. CIPD Factsheet (2015): </a:t>
            </a:r>
          </a:p>
          <a:p>
            <a:pPr marL="838200" lvl="1" indent="-381000">
              <a:buFont typeface="Arial" charset="0"/>
              <a:buNone/>
            </a:pPr>
            <a:r>
              <a:rPr lang="en-GB" sz="2400" dirty="0">
                <a:latin typeface="Arial" charset="0"/>
                <a:cs typeface="Arial" charset="0"/>
              </a:rPr>
              <a:t>	‘the main focus of employee relations is not on collective machinery but on individual relationships and there is a new emphasis on helping line managers to establish trust based relationships with employees’.</a:t>
            </a:r>
          </a:p>
        </p:txBody>
      </p:sp>
    </p:spTree>
    <p:extLst>
      <p:ext uri="{BB962C8B-B14F-4D97-AF65-F5344CB8AC3E}">
        <p14:creationId xmlns:p14="http://schemas.microsoft.com/office/powerpoint/2010/main" val="254362884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ular Callout 5"/>
          <p:cNvSpPr/>
          <p:nvPr/>
        </p:nvSpPr>
        <p:spPr>
          <a:xfrm rot="20952285">
            <a:off x="234380" y="1459235"/>
            <a:ext cx="8568952" cy="3312368"/>
          </a:xfrm>
          <a:prstGeom prst="wedgeRectCallout">
            <a:avLst>
              <a:gd name="adj1" fmla="val -51051"/>
              <a:gd name="adj2" fmla="val 72570"/>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rot="20996747">
            <a:off x="179512" y="1268760"/>
            <a:ext cx="8424936" cy="3693319"/>
          </a:xfrm>
          <a:prstGeom prst="rect">
            <a:avLst/>
          </a:prstGeom>
        </p:spPr>
        <p:txBody>
          <a:bodyPr wrap="square">
            <a:spAutoFit/>
          </a:bodyPr>
          <a:lstStyle/>
          <a:p>
            <a:endParaRPr lang="en-GB" dirty="0"/>
          </a:p>
          <a:p>
            <a:r>
              <a:rPr lang="en-GB" dirty="0" smtClean="0"/>
              <a:t>means </a:t>
            </a:r>
            <a:r>
              <a:rPr lang="en-GB" dirty="0"/>
              <a:t>managing </a:t>
            </a:r>
            <a:r>
              <a:rPr lang="en-GB" dirty="0" smtClean="0"/>
              <a:t>employer-employee relationships</a:t>
            </a:r>
            <a:r>
              <a:rPr lang="en-GB" dirty="0"/>
              <a:t>. </a:t>
            </a:r>
            <a:endParaRPr lang="en-GB" dirty="0" smtClean="0"/>
          </a:p>
          <a:p>
            <a:endParaRPr lang="en-GB" dirty="0"/>
          </a:p>
          <a:p>
            <a:r>
              <a:rPr lang="en-GB" dirty="0" smtClean="0">
                <a:effectLst>
                  <a:outerShdw blurRad="38100" dist="38100" dir="2700000" algn="tl">
                    <a:srgbClr val="000000">
                      <a:alpha val="43137"/>
                    </a:srgbClr>
                  </a:outerShdw>
                </a:effectLst>
              </a:rPr>
              <a:t>Generally ER used </a:t>
            </a:r>
            <a:r>
              <a:rPr lang="en-GB" dirty="0">
                <a:effectLst>
                  <a:outerShdw blurRad="38100" dist="38100" dir="2700000" algn="tl">
                    <a:srgbClr val="000000">
                      <a:alpha val="43137"/>
                    </a:srgbClr>
                  </a:outerShdw>
                </a:effectLst>
              </a:rPr>
              <a:t>to describe a company's efforts to prevent and resolve problems arising from situations at work. </a:t>
            </a:r>
            <a:endParaRPr lang="en-GB" dirty="0" smtClean="0">
              <a:effectLst>
                <a:outerShdw blurRad="38100" dist="38100" dir="2700000" algn="tl">
                  <a:srgbClr val="000000">
                    <a:alpha val="43137"/>
                  </a:srgbClr>
                </a:outerShdw>
              </a:effectLst>
            </a:endParaRPr>
          </a:p>
          <a:p>
            <a:endParaRPr lang="en-GB" dirty="0"/>
          </a:p>
          <a:p>
            <a:r>
              <a:rPr lang="en-GB" dirty="0" smtClean="0"/>
              <a:t>A ER program goal is </a:t>
            </a:r>
            <a:r>
              <a:rPr lang="en-GB" dirty="0"/>
              <a:t>to increase employee satisfaction and maintain good morale among workers</a:t>
            </a:r>
            <a:r>
              <a:rPr lang="en-GB" dirty="0" smtClean="0"/>
              <a:t>.</a:t>
            </a:r>
          </a:p>
          <a:p>
            <a:r>
              <a:rPr lang="en-GB" dirty="0" smtClean="0"/>
              <a:t> </a:t>
            </a:r>
          </a:p>
          <a:p>
            <a:r>
              <a:rPr lang="en-GB" dirty="0" smtClean="0"/>
              <a:t>Happy </a:t>
            </a:r>
            <a:r>
              <a:rPr lang="en-GB" dirty="0"/>
              <a:t>workers are more productive, and more productivity means a better bottom line for the business</a:t>
            </a:r>
            <a:r>
              <a:rPr lang="en-GB" dirty="0" smtClean="0"/>
              <a:t>.                                           (Education Portal, 2014)</a:t>
            </a:r>
            <a:endParaRPr lang="en-GB" dirty="0"/>
          </a:p>
          <a:p>
            <a:r>
              <a:rPr lang="en-GB" dirty="0"/>
              <a:t/>
            </a:r>
            <a:br>
              <a:rPr lang="en-GB" dirty="0"/>
            </a:br>
            <a:endParaRPr lang="en-GB" dirty="0"/>
          </a:p>
        </p:txBody>
      </p:sp>
      <p:sp>
        <p:nvSpPr>
          <p:cNvPr id="5" name="Rectangle 4"/>
          <p:cNvSpPr/>
          <p:nvPr/>
        </p:nvSpPr>
        <p:spPr>
          <a:xfrm>
            <a:off x="179512" y="188640"/>
            <a:ext cx="6261522" cy="646331"/>
          </a:xfrm>
          <a:prstGeom prst="rect">
            <a:avLst/>
          </a:prstGeom>
        </p:spPr>
        <p:txBody>
          <a:bodyPr wrap="none">
            <a:spAutoFit/>
          </a:bodyPr>
          <a:lstStyle/>
          <a:p>
            <a:r>
              <a:rPr lang="en-GB" sz="3600" dirty="0">
                <a:latin typeface="+mn-lt"/>
              </a:rPr>
              <a:t>Employee </a:t>
            </a:r>
            <a:r>
              <a:rPr lang="en-GB" sz="3600" dirty="0" smtClean="0">
                <a:latin typeface="+mn-lt"/>
              </a:rPr>
              <a:t>relations (ER) defined</a:t>
            </a:r>
            <a:r>
              <a:rPr lang="en-GB" sz="3600" dirty="0">
                <a:latin typeface="+mn-lt"/>
              </a:rPr>
              <a:t> </a:t>
            </a:r>
          </a:p>
        </p:txBody>
      </p:sp>
      <p:sp>
        <p:nvSpPr>
          <p:cNvPr id="2" name="Rectangular Callout 1"/>
          <p:cNvSpPr/>
          <p:nvPr/>
        </p:nvSpPr>
        <p:spPr>
          <a:xfrm>
            <a:off x="3779912" y="4509120"/>
            <a:ext cx="4608512" cy="1368152"/>
          </a:xfrm>
          <a:prstGeom prst="wedgeRectCallout">
            <a:avLst>
              <a:gd name="adj1" fmla="val -98294"/>
              <a:gd name="adj2" fmla="val 11324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ER </a:t>
            </a:r>
            <a:r>
              <a:rPr lang="en-GB" dirty="0"/>
              <a:t>has replaced industrial relations as the term for defining the relationship between employers and </a:t>
            </a:r>
            <a:r>
              <a:rPr lang="en-GB" dirty="0" smtClean="0"/>
              <a:t>employees (CIPD, 2017)</a:t>
            </a:r>
            <a:endParaRPr lang="en-GB" dirty="0"/>
          </a:p>
        </p:txBody>
      </p:sp>
    </p:spTree>
    <p:extLst>
      <p:ext uri="{BB962C8B-B14F-4D97-AF65-F5344CB8AC3E}">
        <p14:creationId xmlns:p14="http://schemas.microsoft.com/office/powerpoint/2010/main" val="228733015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75656" y="2564904"/>
            <a:ext cx="6480720" cy="1200329"/>
          </a:xfrm>
          <a:prstGeom prst="rect">
            <a:avLst/>
          </a:prstGeom>
          <a:noFill/>
        </p:spPr>
        <p:txBody>
          <a:bodyPr wrap="square" rtlCol="0">
            <a:spAutoFit/>
          </a:bodyPr>
          <a:lstStyle/>
          <a:p>
            <a:pPr algn="just"/>
            <a:r>
              <a:rPr lang="en-GB" dirty="0" smtClean="0"/>
              <a:t>In this module we will focus on ER in contemporary orgs as creating &amp; sustaining effective employee relationships </a:t>
            </a:r>
            <a:r>
              <a:rPr lang="en-GB" dirty="0" err="1" smtClean="0"/>
              <a:t>bw</a:t>
            </a:r>
            <a:r>
              <a:rPr lang="en-GB" dirty="0" smtClean="0"/>
              <a:t> employers and employees within the constraints and opportunities presented by organisational context </a:t>
            </a:r>
            <a:endParaRPr lang="en-GB" dirty="0"/>
          </a:p>
        </p:txBody>
      </p:sp>
      <p:pic>
        <p:nvPicPr>
          <p:cNvPr id="4" name="Picture 3"/>
          <p:cNvPicPr>
            <a:picLocks noChangeAspect="1"/>
          </p:cNvPicPr>
          <p:nvPr/>
        </p:nvPicPr>
        <p:blipFill>
          <a:blip r:embed="rId2"/>
          <a:stretch>
            <a:fillRect/>
          </a:stretch>
        </p:blipFill>
        <p:spPr>
          <a:xfrm>
            <a:off x="2627784" y="3933056"/>
            <a:ext cx="3462337" cy="2538412"/>
          </a:xfrm>
          <a:prstGeom prst="rect">
            <a:avLst/>
          </a:prstGeom>
        </p:spPr>
      </p:pic>
    </p:spTree>
    <p:extLst>
      <p:ext uri="{BB962C8B-B14F-4D97-AF65-F5344CB8AC3E}">
        <p14:creationId xmlns:p14="http://schemas.microsoft.com/office/powerpoint/2010/main" val="35282298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0860" y="1412776"/>
            <a:ext cx="8820472" cy="2308324"/>
          </a:xfrm>
          <a:prstGeom prst="rect">
            <a:avLst/>
          </a:prstGeom>
        </p:spPr>
        <p:txBody>
          <a:bodyPr wrap="square">
            <a:spAutoFit/>
          </a:bodyPr>
          <a:lstStyle/>
          <a:p>
            <a:r>
              <a:rPr lang="en-GB" b="1" dirty="0"/>
              <a:t>Assessment brief/activity</a:t>
            </a:r>
            <a:endParaRPr lang="en-GB" dirty="0"/>
          </a:p>
          <a:p>
            <a:r>
              <a:rPr lang="en-GB" b="1" dirty="0"/>
              <a:t> </a:t>
            </a:r>
            <a:endParaRPr lang="en-GB" dirty="0"/>
          </a:p>
          <a:p>
            <a:r>
              <a:rPr lang="en-GB" dirty="0"/>
              <a:t>Candidates should provide written answers to each of the six questions of approximately 3,900 words in total (divided appropriately across the questions). </a:t>
            </a:r>
            <a:endParaRPr lang="en-US" dirty="0"/>
          </a:p>
          <a:p>
            <a:pPr lvl="0"/>
            <a:endParaRPr lang="en-GB" dirty="0">
              <a:latin typeface="+mn-lt"/>
            </a:endParaRPr>
          </a:p>
          <a:p>
            <a:r>
              <a:rPr lang="en-GB" dirty="0" smtClean="0">
                <a:latin typeface="+mn-lt"/>
              </a:rPr>
              <a:t>Word count:</a:t>
            </a:r>
          </a:p>
          <a:p>
            <a:r>
              <a:rPr lang="en-GB" dirty="0" smtClean="0">
                <a:latin typeface="+mn-lt"/>
              </a:rPr>
              <a:t>approximately </a:t>
            </a:r>
            <a:r>
              <a:rPr lang="en-GB" b="1" dirty="0" smtClean="0">
                <a:latin typeface="+mn-lt"/>
              </a:rPr>
              <a:t>660 words</a:t>
            </a:r>
            <a:r>
              <a:rPr lang="en-GB" b="1" dirty="0">
                <a:latin typeface="+mn-lt"/>
              </a:rPr>
              <a:t> </a:t>
            </a:r>
            <a:r>
              <a:rPr lang="en-GB" b="1" dirty="0" smtClean="0">
                <a:latin typeface="+mn-lt"/>
              </a:rPr>
              <a:t>per question</a:t>
            </a:r>
            <a:r>
              <a:rPr lang="en-GB" dirty="0" smtClean="0">
                <a:latin typeface="+mn-lt"/>
              </a:rPr>
              <a:t>,  </a:t>
            </a:r>
            <a:r>
              <a:rPr lang="en-GB" dirty="0">
                <a:latin typeface="+mn-lt"/>
              </a:rPr>
              <a:t>together with a list of cited references.</a:t>
            </a:r>
          </a:p>
          <a:p>
            <a:pPr lvl="0"/>
            <a:endParaRPr lang="en-GB" dirty="0"/>
          </a:p>
        </p:txBody>
      </p:sp>
      <p:sp>
        <p:nvSpPr>
          <p:cNvPr id="3" name="Rectangle 2"/>
          <p:cNvSpPr/>
          <p:nvPr/>
        </p:nvSpPr>
        <p:spPr>
          <a:xfrm>
            <a:off x="132366" y="116632"/>
            <a:ext cx="3993914" cy="646331"/>
          </a:xfrm>
          <a:prstGeom prst="rect">
            <a:avLst/>
          </a:prstGeom>
        </p:spPr>
        <p:txBody>
          <a:bodyPr wrap="none">
            <a:spAutoFit/>
          </a:bodyPr>
          <a:lstStyle/>
          <a:p>
            <a:r>
              <a:rPr lang="en-GB" sz="3600" dirty="0" smtClean="0">
                <a:latin typeface="+mj-lt"/>
              </a:rPr>
              <a:t>Module assessment</a:t>
            </a:r>
            <a:endParaRPr lang="en-GB" sz="3600" dirty="0">
              <a:latin typeface="+mj-lt"/>
            </a:endParaRPr>
          </a:p>
        </p:txBody>
      </p:sp>
      <p:sp>
        <p:nvSpPr>
          <p:cNvPr id="4" name="TextBox 3"/>
          <p:cNvSpPr txBox="1"/>
          <p:nvPr/>
        </p:nvSpPr>
        <p:spPr>
          <a:xfrm>
            <a:off x="190860" y="5805264"/>
            <a:ext cx="5256584" cy="338554"/>
          </a:xfrm>
          <a:prstGeom prst="rect">
            <a:avLst/>
          </a:prstGeom>
          <a:solidFill>
            <a:srgbClr val="FFFF66"/>
          </a:solidFill>
        </p:spPr>
        <p:txBody>
          <a:bodyPr wrap="square" rtlCol="0">
            <a:spAutoFit/>
          </a:bodyPr>
          <a:lstStyle/>
          <a:p>
            <a:r>
              <a:rPr lang="en-GB" sz="1600" dirty="0" smtClean="0">
                <a:latin typeface="+mj-lt"/>
              </a:rPr>
              <a:t>Hand in Date: </a:t>
            </a:r>
            <a:r>
              <a:rPr lang="en-GB" sz="1600" b="1" dirty="0" smtClean="0">
                <a:latin typeface="+mj-lt"/>
              </a:rPr>
              <a:t>WED 20</a:t>
            </a:r>
            <a:r>
              <a:rPr lang="en-GB" sz="1600" b="1" baseline="30000" dirty="0" smtClean="0">
                <a:latin typeface="+mj-lt"/>
              </a:rPr>
              <a:t>th</a:t>
            </a:r>
            <a:r>
              <a:rPr lang="en-GB" sz="1600" b="1" dirty="0" smtClean="0">
                <a:latin typeface="+mj-lt"/>
              </a:rPr>
              <a:t>  March 2019</a:t>
            </a:r>
            <a:r>
              <a:rPr lang="en-GB" sz="1600" dirty="0" smtClean="0">
                <a:latin typeface="+mj-lt"/>
              </a:rPr>
              <a:t> through </a:t>
            </a:r>
            <a:r>
              <a:rPr lang="en-GB" sz="1600" dirty="0" err="1" smtClean="0">
                <a:latin typeface="+mj-lt"/>
              </a:rPr>
              <a:t>turnitin</a:t>
            </a:r>
            <a:endParaRPr lang="en-GB" sz="1600" dirty="0">
              <a:latin typeface="+mj-lt"/>
            </a:endParaRPr>
          </a:p>
        </p:txBody>
      </p:sp>
    </p:spTree>
    <p:extLst>
      <p:ext uri="{BB962C8B-B14F-4D97-AF65-F5344CB8AC3E}">
        <p14:creationId xmlns:p14="http://schemas.microsoft.com/office/powerpoint/2010/main" val="284177988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1484784"/>
            <a:ext cx="8820472" cy="4801314"/>
          </a:xfrm>
          <a:prstGeom prst="rect">
            <a:avLst/>
          </a:prstGeom>
        </p:spPr>
        <p:txBody>
          <a:bodyPr wrap="square">
            <a:spAutoFit/>
          </a:bodyPr>
          <a:lstStyle/>
          <a:p>
            <a:r>
              <a:rPr lang="en-GB" dirty="0">
                <a:latin typeface="Arial" panose="020B0604020202020204" pitchFamily="34" charset="0"/>
              </a:rPr>
              <a:t>As a basic guide, employees will probably be taking part in industrial action if they</a:t>
            </a:r>
            <a:r>
              <a:rPr lang="en-GB" dirty="0" smtClean="0">
                <a:latin typeface="Arial" panose="020B0604020202020204" pitchFamily="34" charset="0"/>
              </a:rPr>
              <a:t>:</a:t>
            </a:r>
          </a:p>
          <a:p>
            <a:endParaRPr lang="en-GB" dirty="0">
              <a:latin typeface="Arial" panose="020B0604020202020204" pitchFamily="34" charset="0"/>
            </a:endParaRPr>
          </a:p>
          <a:p>
            <a:pPr>
              <a:buFont typeface="Arial" panose="020B0604020202020204" pitchFamily="34" charset="0"/>
              <a:buChar char="•"/>
            </a:pPr>
            <a:r>
              <a:rPr lang="en-GB" dirty="0" smtClean="0">
                <a:latin typeface="Arial" panose="020B0604020202020204" pitchFamily="34" charset="0"/>
              </a:rPr>
              <a:t> collectively </a:t>
            </a:r>
            <a:r>
              <a:rPr lang="en-GB" dirty="0">
                <a:latin typeface="Arial" panose="020B0604020202020204" pitchFamily="34" charset="0"/>
              </a:rPr>
              <a:t>withdraw their labour</a:t>
            </a:r>
          </a:p>
          <a:p>
            <a:pPr>
              <a:buFont typeface="Arial" panose="020B0604020202020204" pitchFamily="34" charset="0"/>
              <a:buChar char="•"/>
            </a:pPr>
            <a:r>
              <a:rPr lang="en-GB" dirty="0" smtClean="0">
                <a:latin typeface="Arial" panose="020B0604020202020204" pitchFamily="34" charset="0"/>
              </a:rPr>
              <a:t> refuse </a:t>
            </a:r>
            <a:r>
              <a:rPr lang="en-GB" dirty="0">
                <a:latin typeface="Arial" panose="020B0604020202020204" pitchFamily="34" charset="0"/>
              </a:rPr>
              <a:t>to undertake some of their duties</a:t>
            </a:r>
          </a:p>
          <a:p>
            <a:pPr>
              <a:buFont typeface="Arial" panose="020B0604020202020204" pitchFamily="34" charset="0"/>
              <a:buChar char="•"/>
            </a:pPr>
            <a:r>
              <a:rPr lang="en-GB" dirty="0" smtClean="0">
                <a:latin typeface="Arial" panose="020B0604020202020204" pitchFamily="34" charset="0"/>
              </a:rPr>
              <a:t> refuse </a:t>
            </a:r>
            <a:r>
              <a:rPr lang="en-GB" dirty="0">
                <a:latin typeface="Arial" panose="020B0604020202020204" pitchFamily="34" charset="0"/>
              </a:rPr>
              <a:t>to carry out reasonable instructions</a:t>
            </a:r>
          </a:p>
          <a:p>
            <a:pPr>
              <a:buFont typeface="Arial" panose="020B0604020202020204" pitchFamily="34" charset="0"/>
              <a:buChar char="•"/>
            </a:pPr>
            <a:r>
              <a:rPr lang="en-GB" dirty="0" smtClean="0">
                <a:latin typeface="Arial" panose="020B0604020202020204" pitchFamily="34" charset="0"/>
              </a:rPr>
              <a:t> take </a:t>
            </a:r>
            <a:r>
              <a:rPr lang="en-GB" dirty="0">
                <a:latin typeface="Arial" panose="020B0604020202020204" pitchFamily="34" charset="0"/>
              </a:rPr>
              <a:t>part in a sit-in, go-slow or work to rule</a:t>
            </a:r>
          </a:p>
          <a:p>
            <a:pPr>
              <a:buFont typeface="Arial" panose="020B0604020202020204" pitchFamily="34" charset="0"/>
              <a:buChar char="•"/>
            </a:pPr>
            <a:r>
              <a:rPr lang="en-GB" dirty="0" smtClean="0">
                <a:latin typeface="Arial" panose="020B0604020202020204" pitchFamily="34" charset="0"/>
              </a:rPr>
              <a:t> take </a:t>
            </a:r>
            <a:r>
              <a:rPr lang="en-GB" dirty="0">
                <a:latin typeface="Arial" panose="020B0604020202020204" pitchFamily="34" charset="0"/>
              </a:rPr>
              <a:t>part in </a:t>
            </a:r>
            <a:r>
              <a:rPr lang="en-GB" dirty="0" smtClean="0">
                <a:latin typeface="Arial" panose="020B0604020202020204" pitchFamily="34" charset="0"/>
              </a:rPr>
              <a:t>picketing</a:t>
            </a:r>
          </a:p>
          <a:p>
            <a:pPr>
              <a:buFont typeface="Arial" panose="020B0604020202020204" pitchFamily="34" charset="0"/>
              <a:buChar char="•"/>
            </a:pPr>
            <a:endParaRPr lang="en-GB" dirty="0">
              <a:latin typeface="Arial" panose="020B0604020202020204" pitchFamily="34" charset="0"/>
            </a:endParaRPr>
          </a:p>
          <a:p>
            <a:r>
              <a:rPr lang="en-GB" dirty="0">
                <a:latin typeface="Arial" panose="020B0604020202020204" pitchFamily="34" charset="0"/>
              </a:rPr>
              <a:t>Once the employer has established that the individual is in breach of their contract, they have a range of options, including</a:t>
            </a:r>
            <a:r>
              <a:rPr lang="en-GB" dirty="0" smtClean="0">
                <a:latin typeface="Arial" panose="020B0604020202020204" pitchFamily="34" charset="0"/>
              </a:rPr>
              <a:t>:</a:t>
            </a:r>
          </a:p>
          <a:p>
            <a:endParaRPr lang="en-GB" dirty="0">
              <a:latin typeface="Arial" panose="020B0604020202020204" pitchFamily="34" charset="0"/>
            </a:endParaRPr>
          </a:p>
          <a:p>
            <a:pPr>
              <a:buFont typeface="Arial" panose="020B0604020202020204" pitchFamily="34" charset="0"/>
              <a:buChar char="•"/>
            </a:pPr>
            <a:r>
              <a:rPr lang="en-GB" dirty="0" smtClean="0">
                <a:latin typeface="Arial" panose="020B0604020202020204" pitchFamily="34" charset="0"/>
              </a:rPr>
              <a:t> pay </a:t>
            </a:r>
            <a:r>
              <a:rPr lang="en-GB" dirty="0">
                <a:latin typeface="Arial" panose="020B0604020202020204" pitchFamily="34" charset="0"/>
              </a:rPr>
              <a:t>deductions</a:t>
            </a:r>
          </a:p>
          <a:p>
            <a:pPr>
              <a:buFont typeface="Arial" panose="020B0604020202020204" pitchFamily="34" charset="0"/>
              <a:buChar char="•"/>
            </a:pPr>
            <a:r>
              <a:rPr lang="en-GB" dirty="0" smtClean="0">
                <a:latin typeface="Arial" panose="020B0604020202020204" pitchFamily="34" charset="0"/>
              </a:rPr>
              <a:t> suing </a:t>
            </a:r>
            <a:r>
              <a:rPr lang="en-GB" dirty="0">
                <a:latin typeface="Arial" panose="020B0604020202020204" pitchFamily="34" charset="0"/>
              </a:rPr>
              <a:t>for damages</a:t>
            </a:r>
          </a:p>
          <a:p>
            <a:pPr>
              <a:buFont typeface="Arial" panose="020B0604020202020204" pitchFamily="34" charset="0"/>
              <a:buChar char="•"/>
            </a:pPr>
            <a:r>
              <a:rPr lang="en-GB" dirty="0" smtClean="0">
                <a:latin typeface="Arial" panose="020B0604020202020204" pitchFamily="34" charset="0"/>
              </a:rPr>
              <a:t> disciplinary </a:t>
            </a:r>
            <a:r>
              <a:rPr lang="en-GB" dirty="0">
                <a:latin typeface="Arial" panose="020B0604020202020204" pitchFamily="34" charset="0"/>
              </a:rPr>
              <a:t>action</a:t>
            </a:r>
          </a:p>
          <a:p>
            <a:pPr>
              <a:buFont typeface="Arial" panose="020B0604020202020204" pitchFamily="34" charset="0"/>
              <a:buChar char="•"/>
            </a:pPr>
            <a:r>
              <a:rPr lang="en-GB" dirty="0" smtClean="0">
                <a:latin typeface="Arial" panose="020B0604020202020204" pitchFamily="34" charset="0"/>
              </a:rPr>
              <a:t> suspension</a:t>
            </a:r>
            <a:endParaRPr lang="en-GB" dirty="0">
              <a:latin typeface="Arial" panose="020B0604020202020204" pitchFamily="34" charset="0"/>
            </a:endParaRPr>
          </a:p>
          <a:p>
            <a:pPr>
              <a:buFont typeface="Arial" panose="020B0604020202020204" pitchFamily="34" charset="0"/>
              <a:buChar char="•"/>
            </a:pPr>
            <a:r>
              <a:rPr lang="en-GB" dirty="0" smtClean="0">
                <a:latin typeface="Arial" panose="020B0604020202020204" pitchFamily="34" charset="0"/>
              </a:rPr>
              <a:t> dismissal</a:t>
            </a:r>
            <a:endParaRPr lang="en-GB" dirty="0">
              <a:latin typeface="Arial" panose="020B0604020202020204" pitchFamily="34" charset="0"/>
            </a:endParaRPr>
          </a:p>
          <a:p>
            <a:pPr>
              <a:buFont typeface="Arial" panose="020B0604020202020204" pitchFamily="34" charset="0"/>
              <a:buChar char="•"/>
            </a:pPr>
            <a:r>
              <a:rPr lang="en-GB" dirty="0" smtClean="0">
                <a:latin typeface="Arial" panose="020B0604020202020204" pitchFamily="34" charset="0"/>
              </a:rPr>
              <a:t> lock </a:t>
            </a:r>
            <a:r>
              <a:rPr lang="en-GB" dirty="0">
                <a:latin typeface="Arial" panose="020B0604020202020204" pitchFamily="34" charset="0"/>
              </a:rPr>
              <a:t>out</a:t>
            </a:r>
            <a:endParaRPr lang="en-GB" b="0" i="0" dirty="0">
              <a:effectLst/>
              <a:latin typeface="Arial" panose="020B0604020202020204" pitchFamily="34" charset="0"/>
            </a:endParaRPr>
          </a:p>
        </p:txBody>
      </p:sp>
      <p:sp>
        <p:nvSpPr>
          <p:cNvPr id="3" name="TextBox 2"/>
          <p:cNvSpPr txBox="1"/>
          <p:nvPr/>
        </p:nvSpPr>
        <p:spPr>
          <a:xfrm>
            <a:off x="179512" y="188640"/>
            <a:ext cx="3263650" cy="646331"/>
          </a:xfrm>
          <a:prstGeom prst="rect">
            <a:avLst/>
          </a:prstGeom>
          <a:noFill/>
        </p:spPr>
        <p:txBody>
          <a:bodyPr wrap="none" rtlCol="0">
            <a:spAutoFit/>
          </a:bodyPr>
          <a:lstStyle/>
          <a:p>
            <a:r>
              <a:rPr lang="en-GB" sz="3600" dirty="0" smtClean="0">
                <a:latin typeface="+mn-lt"/>
              </a:rPr>
              <a:t>Industrial Action</a:t>
            </a:r>
            <a:endParaRPr lang="en-GB" sz="3600" dirty="0">
              <a:latin typeface="+mn-lt"/>
            </a:endParaRPr>
          </a:p>
        </p:txBody>
      </p:sp>
      <p:sp>
        <p:nvSpPr>
          <p:cNvPr id="4" name="Rectangle 3"/>
          <p:cNvSpPr/>
          <p:nvPr/>
        </p:nvSpPr>
        <p:spPr>
          <a:xfrm>
            <a:off x="2699792" y="6237312"/>
            <a:ext cx="4572000" cy="430887"/>
          </a:xfrm>
          <a:prstGeom prst="rect">
            <a:avLst/>
          </a:prstGeom>
        </p:spPr>
        <p:txBody>
          <a:bodyPr>
            <a:spAutoFit/>
          </a:bodyPr>
          <a:lstStyle/>
          <a:p>
            <a:r>
              <a:rPr lang="en-GB" sz="1100" dirty="0"/>
              <a:t>https://www.local.gov.uk/our-support/workforce-and-hr-support/employment-relations/employment-law-topics-and-e-guides-1</a:t>
            </a:r>
          </a:p>
        </p:txBody>
      </p:sp>
      <p:pic>
        <p:nvPicPr>
          <p:cNvPr id="5" name="Picture 4"/>
          <p:cNvPicPr>
            <a:picLocks noChangeAspect="1"/>
          </p:cNvPicPr>
          <p:nvPr/>
        </p:nvPicPr>
        <p:blipFill>
          <a:blip r:embed="rId2"/>
          <a:stretch>
            <a:fillRect/>
          </a:stretch>
        </p:blipFill>
        <p:spPr>
          <a:xfrm>
            <a:off x="4572000" y="4386850"/>
            <a:ext cx="2969543" cy="1442829"/>
          </a:xfrm>
          <a:prstGeom prst="rect">
            <a:avLst/>
          </a:prstGeom>
        </p:spPr>
      </p:pic>
    </p:spTree>
    <p:extLst>
      <p:ext uri="{BB962C8B-B14F-4D97-AF65-F5344CB8AC3E}">
        <p14:creationId xmlns:p14="http://schemas.microsoft.com/office/powerpoint/2010/main" val="20486799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2704" y="1052736"/>
            <a:ext cx="9073008" cy="4525963"/>
          </a:xfrm>
        </p:spPr>
        <p:txBody>
          <a:bodyPr/>
          <a:lstStyle/>
          <a:p>
            <a:pPr lvl="0"/>
            <a:endParaRPr lang="en-GB" sz="1800" dirty="0"/>
          </a:p>
          <a:p>
            <a:pPr marL="0" lvl="0" indent="0">
              <a:buNone/>
            </a:pPr>
            <a:r>
              <a:rPr lang="en-GB" sz="1800" dirty="0" smtClean="0"/>
              <a:t>Q1.  T</a:t>
            </a:r>
            <a:r>
              <a:rPr lang="en-GB" sz="1800" b="1" dirty="0" smtClean="0"/>
              <a:t>he </a:t>
            </a:r>
            <a:r>
              <a:rPr lang="en-GB" sz="1800" b="1" dirty="0"/>
              <a:t>employment relationship</a:t>
            </a:r>
            <a:r>
              <a:rPr lang="en-GB" sz="1800" b="1" dirty="0" smtClean="0"/>
              <a:t>?</a:t>
            </a:r>
            <a:r>
              <a:rPr lang="en-GB" sz="1400" i="1" dirty="0" smtClean="0"/>
              <a:t>. </a:t>
            </a:r>
          </a:p>
          <a:p>
            <a:pPr lvl="0">
              <a:spcBef>
                <a:spcPts val="0"/>
              </a:spcBef>
            </a:pPr>
            <a:endParaRPr lang="en-GB" sz="1800" i="1" dirty="0"/>
          </a:p>
          <a:p>
            <a:r>
              <a:rPr lang="en-GB" sz="1600" b="1" dirty="0">
                <a:solidFill>
                  <a:srgbClr val="002060"/>
                </a:solidFill>
              </a:rPr>
              <a:t>Analyse the indeterminacy </a:t>
            </a:r>
            <a:r>
              <a:rPr lang="en-GB" sz="1600" b="1" i="1" dirty="0" smtClean="0"/>
              <a:t>(not fixed nature)</a:t>
            </a:r>
            <a:r>
              <a:rPr lang="en-GB" sz="1600" b="1" dirty="0" smtClean="0">
                <a:solidFill>
                  <a:srgbClr val="002060"/>
                </a:solidFill>
              </a:rPr>
              <a:t> of </a:t>
            </a:r>
            <a:r>
              <a:rPr lang="en-GB" sz="1600" b="1" dirty="0">
                <a:solidFill>
                  <a:srgbClr val="002060"/>
                </a:solidFill>
              </a:rPr>
              <a:t>the employment </a:t>
            </a:r>
            <a:r>
              <a:rPr lang="en-GB" sz="1600" b="1" dirty="0" smtClean="0">
                <a:solidFill>
                  <a:srgbClr val="002060"/>
                </a:solidFill>
              </a:rPr>
              <a:t>relationship </a:t>
            </a:r>
            <a:r>
              <a:rPr lang="en-GB" sz="1600" i="1" dirty="0"/>
              <a:t> </a:t>
            </a:r>
          </a:p>
          <a:p>
            <a:pPr marL="400050" lvl="1" indent="0">
              <a:buNone/>
            </a:pPr>
            <a:r>
              <a:rPr lang="en-GB" sz="1600" dirty="0">
                <a:ea typeface="Calibri" panose="020F0502020204030204" pitchFamily="34" charset="0"/>
                <a:cs typeface="Times New Roman" panose="02020603050405020304" pitchFamily="18" charset="0"/>
              </a:rPr>
              <a:t>explain the indeterminate nature of employment relations by distinguishing between ‘labour’ and ‘labour power’. </a:t>
            </a:r>
            <a:r>
              <a:rPr lang="en-GB" sz="1600" dirty="0" smtClean="0">
                <a:ea typeface="Calibri" panose="020F0502020204030204" pitchFamily="34" charset="0"/>
                <a:cs typeface="Times New Roman" panose="02020603050405020304" pitchFamily="18" charset="0"/>
              </a:rPr>
              <a:t>Point to the concept employers </a:t>
            </a:r>
            <a:r>
              <a:rPr lang="en-GB" sz="1600" dirty="0">
                <a:ea typeface="Calibri" panose="020F0502020204030204" pitchFamily="34" charset="0"/>
                <a:cs typeface="Times New Roman" panose="02020603050405020304" pitchFamily="18" charset="0"/>
              </a:rPr>
              <a:t>purchase labour power i.e. the capacity to work but not the performance of </a:t>
            </a:r>
            <a:r>
              <a:rPr lang="en-GB" sz="1600" dirty="0" smtClean="0">
                <a:ea typeface="Calibri" panose="020F0502020204030204" pitchFamily="34" charset="0"/>
                <a:cs typeface="Times New Roman" panose="02020603050405020304" pitchFamily="18" charset="0"/>
              </a:rPr>
              <a:t>work</a:t>
            </a:r>
          </a:p>
          <a:p>
            <a:pPr marL="400050" lvl="1" indent="0">
              <a:buNone/>
            </a:pPr>
            <a:endParaRPr lang="en-GB" sz="1600" dirty="0"/>
          </a:p>
          <a:p>
            <a:pPr lvl="0"/>
            <a:r>
              <a:rPr lang="en-GB" sz="1600" b="1" dirty="0">
                <a:solidFill>
                  <a:srgbClr val="002060"/>
                </a:solidFill>
              </a:rPr>
              <a:t>Compare and contrast the pluralist and </a:t>
            </a:r>
            <a:r>
              <a:rPr lang="en-GB" sz="1600" b="1" dirty="0" err="1">
                <a:solidFill>
                  <a:srgbClr val="002060"/>
                </a:solidFill>
              </a:rPr>
              <a:t>unitarist</a:t>
            </a:r>
            <a:r>
              <a:rPr lang="en-GB" sz="1600" b="1" dirty="0">
                <a:solidFill>
                  <a:srgbClr val="002060"/>
                </a:solidFill>
              </a:rPr>
              <a:t> approaches of employment </a:t>
            </a:r>
            <a:r>
              <a:rPr lang="en-GB" sz="1600" b="1" dirty="0" smtClean="0">
                <a:solidFill>
                  <a:srgbClr val="002060"/>
                </a:solidFill>
              </a:rPr>
              <a:t>relationships</a:t>
            </a:r>
            <a:r>
              <a:rPr lang="en-GB" sz="1600" b="1" dirty="0">
                <a:solidFill>
                  <a:srgbClr val="002060"/>
                </a:solidFill>
              </a:rPr>
              <a:t> </a:t>
            </a:r>
            <a:r>
              <a:rPr lang="en-GB" sz="1600" b="1" dirty="0" smtClean="0">
                <a:solidFill>
                  <a:srgbClr val="002060"/>
                </a:solidFill>
              </a:rPr>
              <a:t>&amp; </a:t>
            </a:r>
            <a:r>
              <a:rPr lang="en-GB" sz="1600" b="1" smtClean="0">
                <a:solidFill>
                  <a:srgbClr val="002060"/>
                </a:solidFill>
              </a:rPr>
              <a:t>their implications</a:t>
            </a:r>
          </a:p>
          <a:p>
            <a:pPr marL="0" lvl="0" indent="0">
              <a:buNone/>
            </a:pPr>
            <a:endParaRPr lang="en-GB" sz="1600" b="1" dirty="0" smtClean="0">
              <a:solidFill>
                <a:srgbClr val="002060"/>
              </a:solidFill>
            </a:endParaRPr>
          </a:p>
          <a:p>
            <a:pPr marL="400050" lvl="1" indent="0">
              <a:buNone/>
            </a:pPr>
            <a:r>
              <a:rPr lang="en-GB" sz="1600" dirty="0" smtClean="0"/>
              <a:t>You should demonstrate </a:t>
            </a:r>
            <a:r>
              <a:rPr lang="en-GB" sz="1600" dirty="0"/>
              <a:t>an understanding of the </a:t>
            </a:r>
            <a:r>
              <a:rPr lang="en-GB" sz="1600" dirty="0" err="1"/>
              <a:t>unitarist</a:t>
            </a:r>
            <a:r>
              <a:rPr lang="en-GB" sz="1600" dirty="0"/>
              <a:t> and pluralist </a:t>
            </a:r>
            <a:r>
              <a:rPr lang="en-GB" sz="1600" dirty="0" smtClean="0"/>
              <a:t>models &amp; the implications for Employment Relations</a:t>
            </a:r>
          </a:p>
          <a:p>
            <a:pPr marL="400050" lvl="1" indent="0">
              <a:buNone/>
            </a:pPr>
            <a:endParaRPr lang="en-GB" sz="1600" i="1" dirty="0"/>
          </a:p>
          <a:p>
            <a:pPr lvl="0"/>
            <a:r>
              <a:rPr lang="en-GB" sz="1600" b="1" dirty="0" smtClean="0">
                <a:solidFill>
                  <a:srgbClr val="002060"/>
                </a:solidFill>
              </a:rPr>
              <a:t>Assess any other factors that you identify as affecting employment relations</a:t>
            </a:r>
          </a:p>
          <a:p>
            <a:pPr lvl="0"/>
            <a:endParaRPr lang="en-GB" sz="1600" b="1" dirty="0" smtClean="0">
              <a:solidFill>
                <a:srgbClr val="002060"/>
              </a:solidFill>
            </a:endParaRPr>
          </a:p>
          <a:p>
            <a:pPr marL="400050" lvl="1" indent="0">
              <a:buNone/>
            </a:pPr>
            <a:r>
              <a:rPr lang="en-GB" sz="1600" dirty="0" smtClean="0">
                <a:ea typeface="Calibri" panose="020F0502020204030204" pitchFamily="34" charset="0"/>
                <a:cs typeface="Times New Roman" panose="02020603050405020304" pitchFamily="18" charset="0"/>
              </a:rPr>
              <a:t>Give </a:t>
            </a:r>
            <a:r>
              <a:rPr lang="en-GB" sz="1600" dirty="0">
                <a:ea typeface="Calibri" panose="020F0502020204030204" pitchFamily="34" charset="0"/>
                <a:cs typeface="Times New Roman" panose="02020603050405020304" pitchFamily="18" charset="0"/>
              </a:rPr>
              <a:t>some examples of other factors affecting employment relations e.g. management style, management attitudes to trade union recognition, employee relations climate and employee voice.</a:t>
            </a:r>
            <a:endParaRPr lang="en-US" sz="1600" dirty="0">
              <a:ea typeface="Calibri" panose="020F0502020204030204" pitchFamily="34" charset="0"/>
              <a:cs typeface="Times New Roman" panose="02020603050405020304" pitchFamily="18" charset="0"/>
            </a:endParaRPr>
          </a:p>
          <a:p>
            <a:pPr lvl="0"/>
            <a:endParaRPr lang="en-GB" sz="1800" b="1" dirty="0" smtClean="0">
              <a:solidFill>
                <a:srgbClr val="002060"/>
              </a:solidFill>
            </a:endParaRPr>
          </a:p>
        </p:txBody>
      </p:sp>
      <p:sp>
        <p:nvSpPr>
          <p:cNvPr id="3" name="Title 2"/>
          <p:cNvSpPr>
            <a:spLocks noGrp="1"/>
          </p:cNvSpPr>
          <p:nvPr>
            <p:ph type="title"/>
          </p:nvPr>
        </p:nvSpPr>
        <p:spPr>
          <a:xfrm>
            <a:off x="179512" y="188640"/>
            <a:ext cx="8229600" cy="1143000"/>
          </a:xfrm>
        </p:spPr>
        <p:txBody>
          <a:bodyPr/>
          <a:lstStyle/>
          <a:p>
            <a:pPr algn="l"/>
            <a:r>
              <a:rPr lang="en-GB" sz="3200" dirty="0" smtClean="0"/>
              <a:t>Submission  Q1/8</a:t>
            </a:r>
            <a:endParaRPr lang="en-GB" sz="3200" dirty="0"/>
          </a:p>
        </p:txBody>
      </p:sp>
    </p:spTree>
    <p:extLst>
      <p:ext uri="{BB962C8B-B14F-4D97-AF65-F5344CB8AC3E}">
        <p14:creationId xmlns:p14="http://schemas.microsoft.com/office/powerpoint/2010/main" val="101942315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340768"/>
            <a:ext cx="8568952" cy="4716676"/>
          </a:xfrm>
          <a:prstGeom prst="rect">
            <a:avLst/>
          </a:prstGeom>
        </p:spPr>
        <p:txBody>
          <a:bodyPr wrap="square">
            <a:spAutoFit/>
          </a:bodyPr>
          <a:lstStyle/>
          <a:p>
            <a:r>
              <a:rPr lang="en-GB" sz="1600" dirty="0">
                <a:latin typeface="Open Sans"/>
              </a:rPr>
              <a:t>An academic essay is a piece of writing in a formal style which answers the question or statement posed in the essay title. The essay will be based on your research and, possibly, your own experience. You’ll need to reflect on your findings and present your ideas in an analytical or critical style</a:t>
            </a:r>
            <a:r>
              <a:rPr lang="en-GB" sz="1600" dirty="0" smtClean="0">
                <a:latin typeface="Open Sans"/>
              </a:rPr>
              <a:t>.</a:t>
            </a:r>
          </a:p>
          <a:p>
            <a:endParaRPr lang="en-GB" sz="1600" dirty="0">
              <a:latin typeface="Open Sans"/>
            </a:endParaRPr>
          </a:p>
          <a:p>
            <a:r>
              <a:rPr lang="en-GB" sz="1600" dirty="0">
                <a:latin typeface="Open Sans"/>
              </a:rPr>
              <a:t>The essay marker will be looking for your ability to read around a topic, evaluate what you’ve read, and present a coherent argument. You’ll be expected to be make connections between the different ideas and practices relevant to the subject, and to add your own views and conclusions within the context of the </a:t>
            </a:r>
            <a:r>
              <a:rPr lang="en-GB" sz="1600" dirty="0" smtClean="0">
                <a:latin typeface="Open Sans"/>
              </a:rPr>
              <a:t>question</a:t>
            </a:r>
          </a:p>
          <a:p>
            <a:endParaRPr lang="en-GB" sz="1600" b="1" dirty="0">
              <a:latin typeface="Open Sans"/>
            </a:endParaRPr>
          </a:p>
          <a:p>
            <a:endParaRPr lang="en-GB" sz="1600" b="1" dirty="0" smtClean="0">
              <a:latin typeface="Open Sans"/>
            </a:endParaRPr>
          </a:p>
          <a:p>
            <a:r>
              <a:rPr lang="en-GB" sz="1600" b="1" dirty="0" smtClean="0">
                <a:latin typeface="Open Sans"/>
              </a:rPr>
              <a:t>Key </a:t>
            </a:r>
            <a:r>
              <a:rPr lang="en-GB" sz="1600" b="1" dirty="0">
                <a:latin typeface="Open Sans"/>
              </a:rPr>
              <a:t>differences between an academic essay and a business report are:</a:t>
            </a:r>
          </a:p>
          <a:p>
            <a:pPr>
              <a:buFont typeface="Arial" panose="020B0604020202020204" pitchFamily="34" charset="0"/>
              <a:buChar char="•"/>
            </a:pPr>
            <a:endParaRPr lang="en-GB" sz="1600" b="1" dirty="0" smtClean="0">
              <a:latin typeface="Open Sans"/>
            </a:endParaRPr>
          </a:p>
          <a:p>
            <a:pPr>
              <a:buFont typeface="Arial" panose="020B0604020202020204" pitchFamily="34" charset="0"/>
              <a:buChar char="•"/>
            </a:pPr>
            <a:r>
              <a:rPr lang="en-GB" sz="1600" b="1" dirty="0" smtClean="0">
                <a:latin typeface="Open Sans"/>
              </a:rPr>
              <a:t>An </a:t>
            </a:r>
            <a:r>
              <a:rPr lang="en-GB" sz="1600" b="1" dirty="0">
                <a:latin typeface="Open Sans"/>
              </a:rPr>
              <a:t>essay may be more free-flowing than a structured report, although it will still be broken into </a:t>
            </a:r>
            <a:r>
              <a:rPr lang="en-GB" sz="1600" b="1" dirty="0" smtClean="0">
                <a:latin typeface="Open Sans"/>
              </a:rPr>
              <a:t>relevant </a:t>
            </a:r>
            <a:r>
              <a:rPr lang="en-GB" sz="1600" b="1" dirty="0">
                <a:latin typeface="Open Sans"/>
              </a:rPr>
              <a:t>sections to explore the topic and lead the reader through the ‘story’ you’re building</a:t>
            </a:r>
            <a:r>
              <a:rPr lang="en-GB" sz="1600" b="1" dirty="0" smtClean="0">
                <a:latin typeface="Open Sans"/>
              </a:rPr>
              <a:t>.</a:t>
            </a:r>
            <a:endParaRPr lang="en-GB" sz="1600" b="1" dirty="0">
              <a:latin typeface="Open Sans"/>
            </a:endParaRPr>
          </a:p>
          <a:p>
            <a:pPr>
              <a:lnSpc>
                <a:spcPts val="1500"/>
              </a:lnSpc>
            </a:pPr>
            <a:endParaRPr lang="en-GB" sz="1600" b="1" dirty="0">
              <a:latin typeface="Open Sans"/>
            </a:endParaRPr>
          </a:p>
          <a:p>
            <a:pPr>
              <a:buFont typeface="Arial" panose="020B0604020202020204" pitchFamily="34" charset="0"/>
              <a:buChar char="•"/>
            </a:pPr>
            <a:r>
              <a:rPr lang="en-GB" sz="1600" b="1" dirty="0">
                <a:latin typeface="Open Sans"/>
              </a:rPr>
              <a:t>As an academic piece of writing, you’ll be expected to ‘cite’ all the sources you’ve used to support your ideas and list them at the end as a reference list or bibliography</a:t>
            </a:r>
            <a:r>
              <a:rPr lang="en-GB" sz="1600" b="1" dirty="0" smtClean="0">
                <a:latin typeface="Open Sans"/>
              </a:rPr>
              <a:t>.</a:t>
            </a:r>
            <a:endParaRPr lang="en-GB" sz="1600" b="1" dirty="0">
              <a:latin typeface="Open Sans"/>
            </a:endParaRPr>
          </a:p>
        </p:txBody>
      </p:sp>
      <p:sp>
        <p:nvSpPr>
          <p:cNvPr id="3" name="TextBox 2"/>
          <p:cNvSpPr txBox="1"/>
          <p:nvPr/>
        </p:nvSpPr>
        <p:spPr>
          <a:xfrm>
            <a:off x="251520" y="332656"/>
            <a:ext cx="6192688" cy="461665"/>
          </a:xfrm>
          <a:prstGeom prst="rect">
            <a:avLst/>
          </a:prstGeom>
          <a:noFill/>
        </p:spPr>
        <p:txBody>
          <a:bodyPr wrap="square" rtlCol="0">
            <a:spAutoFit/>
          </a:bodyPr>
          <a:lstStyle/>
          <a:p>
            <a:r>
              <a:rPr lang="en-GB" sz="2400" dirty="0" smtClean="0"/>
              <a:t>Essay format (according to the CIPD)</a:t>
            </a:r>
            <a:endParaRPr lang="en-GB" sz="2400" dirty="0"/>
          </a:p>
        </p:txBody>
      </p:sp>
    </p:spTree>
    <p:extLst>
      <p:ext uri="{BB962C8B-B14F-4D97-AF65-F5344CB8AC3E}">
        <p14:creationId xmlns:p14="http://schemas.microsoft.com/office/powerpoint/2010/main" val="2023810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520" y="260648"/>
            <a:ext cx="2530180" cy="523220"/>
          </a:xfrm>
          <a:prstGeom prst="rect">
            <a:avLst/>
          </a:prstGeom>
          <a:noFill/>
        </p:spPr>
        <p:txBody>
          <a:bodyPr wrap="none" rtlCol="0">
            <a:spAutoFit/>
          </a:bodyPr>
          <a:lstStyle/>
          <a:p>
            <a:r>
              <a:rPr lang="en-GB" sz="2800" dirty="0" smtClean="0">
                <a:latin typeface="+mj-lt"/>
              </a:rPr>
              <a:t>Conflict at Work</a:t>
            </a:r>
            <a:endParaRPr lang="en-GB" sz="2800" dirty="0">
              <a:latin typeface="+mj-lt"/>
            </a:endParaRPr>
          </a:p>
        </p:txBody>
      </p:sp>
      <p:sp>
        <p:nvSpPr>
          <p:cNvPr id="3" name="TextBox 2"/>
          <p:cNvSpPr txBox="1"/>
          <p:nvPr/>
        </p:nvSpPr>
        <p:spPr>
          <a:xfrm>
            <a:off x="2636734" y="1844824"/>
            <a:ext cx="2300630" cy="369332"/>
          </a:xfrm>
          <a:prstGeom prst="rect">
            <a:avLst/>
          </a:prstGeom>
          <a:noFill/>
        </p:spPr>
        <p:txBody>
          <a:bodyPr wrap="none" rtlCol="0">
            <a:spAutoFit/>
          </a:bodyPr>
          <a:lstStyle/>
          <a:p>
            <a:r>
              <a:rPr lang="en-GB" dirty="0" smtClean="0"/>
              <a:t>Royal Mail (ongoing)</a:t>
            </a:r>
            <a:endParaRPr lang="en-GB" dirty="0"/>
          </a:p>
        </p:txBody>
      </p:sp>
      <p:sp>
        <p:nvSpPr>
          <p:cNvPr id="4" name="TextBox 3"/>
          <p:cNvSpPr txBox="1"/>
          <p:nvPr/>
        </p:nvSpPr>
        <p:spPr>
          <a:xfrm>
            <a:off x="1403648" y="3501008"/>
            <a:ext cx="2403222" cy="369332"/>
          </a:xfrm>
          <a:prstGeom prst="rect">
            <a:avLst/>
          </a:prstGeom>
          <a:noFill/>
        </p:spPr>
        <p:txBody>
          <a:bodyPr wrap="none" rtlCol="0">
            <a:spAutoFit/>
          </a:bodyPr>
          <a:lstStyle/>
          <a:p>
            <a:r>
              <a:rPr lang="en-GB" dirty="0" smtClean="0"/>
              <a:t>Junior Doctors (2016)</a:t>
            </a:r>
            <a:endParaRPr lang="en-GB" dirty="0"/>
          </a:p>
        </p:txBody>
      </p:sp>
      <p:sp>
        <p:nvSpPr>
          <p:cNvPr id="5" name="TextBox 4"/>
          <p:cNvSpPr txBox="1"/>
          <p:nvPr/>
        </p:nvSpPr>
        <p:spPr>
          <a:xfrm>
            <a:off x="4788024" y="4221088"/>
            <a:ext cx="3168352" cy="369332"/>
          </a:xfrm>
          <a:prstGeom prst="rect">
            <a:avLst/>
          </a:prstGeom>
          <a:noFill/>
        </p:spPr>
        <p:txBody>
          <a:bodyPr wrap="square" rtlCol="0">
            <a:spAutoFit/>
          </a:bodyPr>
          <a:lstStyle/>
          <a:p>
            <a:r>
              <a:rPr lang="en-GB" dirty="0" smtClean="0"/>
              <a:t>Rail strikes (2017)</a:t>
            </a:r>
            <a:endParaRPr lang="en-GB" dirty="0"/>
          </a:p>
        </p:txBody>
      </p:sp>
      <p:sp>
        <p:nvSpPr>
          <p:cNvPr id="6" name="Rectangle 5"/>
          <p:cNvSpPr/>
          <p:nvPr/>
        </p:nvSpPr>
        <p:spPr>
          <a:xfrm>
            <a:off x="94425" y="6023877"/>
            <a:ext cx="7308304" cy="646331"/>
          </a:xfrm>
          <a:prstGeom prst="rect">
            <a:avLst/>
          </a:prstGeom>
        </p:spPr>
        <p:txBody>
          <a:bodyPr wrap="square">
            <a:spAutoFit/>
          </a:bodyPr>
          <a:lstStyle/>
          <a:p>
            <a:r>
              <a:rPr lang="en-GB" dirty="0">
                <a:hlinkClick r:id="rId2"/>
              </a:rPr>
              <a:t>https://www.theguardian.com/society/2016/sep/01/what-you-need-to-know-about-the-junior-doctors-strike</a:t>
            </a:r>
            <a:endParaRPr lang="en-GB" dirty="0"/>
          </a:p>
        </p:txBody>
      </p:sp>
      <p:pic>
        <p:nvPicPr>
          <p:cNvPr id="7" name="Picture 6"/>
          <p:cNvPicPr>
            <a:picLocks noChangeAspect="1"/>
          </p:cNvPicPr>
          <p:nvPr/>
        </p:nvPicPr>
        <p:blipFill>
          <a:blip r:embed="rId3"/>
          <a:stretch>
            <a:fillRect/>
          </a:stretch>
        </p:blipFill>
        <p:spPr>
          <a:xfrm>
            <a:off x="5652120" y="2601394"/>
            <a:ext cx="3181350" cy="542925"/>
          </a:xfrm>
          <a:prstGeom prst="rect">
            <a:avLst/>
          </a:prstGeom>
        </p:spPr>
      </p:pic>
    </p:spTree>
    <p:extLst>
      <p:ext uri="{BB962C8B-B14F-4D97-AF65-F5344CB8AC3E}">
        <p14:creationId xmlns:p14="http://schemas.microsoft.com/office/powerpoint/2010/main" val="8799692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11560" y="260648"/>
            <a:ext cx="7934275" cy="6417172"/>
          </a:xfrm>
          <a:prstGeom prst="rect">
            <a:avLst/>
          </a:prstGeom>
        </p:spPr>
      </p:pic>
    </p:spTree>
    <p:extLst>
      <p:ext uri="{BB962C8B-B14F-4D97-AF65-F5344CB8AC3E}">
        <p14:creationId xmlns:p14="http://schemas.microsoft.com/office/powerpoint/2010/main" val="31124256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11559" y="1556792"/>
            <a:ext cx="7005031" cy="4680520"/>
          </a:xfrm>
          <a:prstGeom prst="rect">
            <a:avLst/>
          </a:prstGeom>
        </p:spPr>
      </p:pic>
    </p:spTree>
    <p:extLst>
      <p:ext uri="{BB962C8B-B14F-4D97-AF65-F5344CB8AC3E}">
        <p14:creationId xmlns:p14="http://schemas.microsoft.com/office/powerpoint/2010/main" val="4833162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39552" y="1046061"/>
            <a:ext cx="8041647" cy="5112620"/>
          </a:xfrm>
          <a:prstGeom prst="rect">
            <a:avLst/>
          </a:prstGeom>
        </p:spPr>
      </p:pic>
    </p:spTree>
    <p:extLst>
      <p:ext uri="{BB962C8B-B14F-4D97-AF65-F5344CB8AC3E}">
        <p14:creationId xmlns:p14="http://schemas.microsoft.com/office/powerpoint/2010/main" val="333270600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39552" y="1268760"/>
            <a:ext cx="6874507" cy="4571229"/>
          </a:xfrm>
          <a:prstGeom prst="rect">
            <a:avLst/>
          </a:prstGeom>
        </p:spPr>
      </p:pic>
    </p:spTree>
    <p:extLst>
      <p:ext uri="{BB962C8B-B14F-4D97-AF65-F5344CB8AC3E}">
        <p14:creationId xmlns:p14="http://schemas.microsoft.com/office/powerpoint/2010/main" val="230784793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5733256"/>
            <a:ext cx="4572000" cy="923330"/>
          </a:xfrm>
          <a:prstGeom prst="rect">
            <a:avLst/>
          </a:prstGeom>
        </p:spPr>
        <p:txBody>
          <a:bodyPr>
            <a:spAutoFit/>
          </a:bodyPr>
          <a:lstStyle/>
          <a:p>
            <a:r>
              <a:rPr lang="en-GB" dirty="0">
                <a:hlinkClick r:id="rId2"/>
              </a:rPr>
              <a:t>https://www.theguardian.com/world/2015/oct/05/air-france-workers-storm-meeting-protest-executives-job-losses-paris</a:t>
            </a:r>
            <a:endParaRPr lang="en-GB"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1244" y="404664"/>
            <a:ext cx="5927179" cy="48036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6732240" y="2348880"/>
            <a:ext cx="2088232" cy="1015663"/>
          </a:xfrm>
          <a:prstGeom prst="rect">
            <a:avLst/>
          </a:prstGeom>
          <a:noFill/>
        </p:spPr>
        <p:txBody>
          <a:bodyPr wrap="square" rtlCol="0">
            <a:spAutoFit/>
          </a:bodyPr>
          <a:lstStyle/>
          <a:p>
            <a:r>
              <a:rPr lang="en-GB" sz="6000" b="1" dirty="0" smtClean="0">
                <a:latin typeface="AR CHRISTY" panose="02000000000000000000" pitchFamily="2" charset="0"/>
              </a:rPr>
              <a:t>2015</a:t>
            </a:r>
            <a:endParaRPr lang="en-GB" sz="6000" b="1" dirty="0">
              <a:latin typeface="AR CHRISTY" panose="02000000000000000000" pitchFamily="2" charset="0"/>
            </a:endParaRPr>
          </a:p>
        </p:txBody>
      </p:sp>
    </p:spTree>
    <p:extLst>
      <p:ext uri="{BB962C8B-B14F-4D97-AF65-F5344CB8AC3E}">
        <p14:creationId xmlns:p14="http://schemas.microsoft.com/office/powerpoint/2010/main" val="9111826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124744"/>
            <a:ext cx="7129611" cy="47227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1053088" y="6237312"/>
            <a:ext cx="4224233" cy="369332"/>
          </a:xfrm>
          <a:prstGeom prst="rect">
            <a:avLst/>
          </a:prstGeom>
        </p:spPr>
        <p:txBody>
          <a:bodyPr wrap="none">
            <a:spAutoFit/>
          </a:bodyPr>
          <a:lstStyle/>
          <a:p>
            <a:r>
              <a:rPr lang="en-GB" b="1" dirty="0"/>
              <a:t>Goodyear tyre plant in </a:t>
            </a:r>
            <a:r>
              <a:rPr lang="en-GB" b="1" dirty="0" smtClean="0"/>
              <a:t>France   2014</a:t>
            </a:r>
            <a:r>
              <a:rPr lang="en-GB" b="1" dirty="0"/>
              <a:t> </a:t>
            </a:r>
            <a:endParaRPr lang="en-GB" dirty="0"/>
          </a:p>
        </p:txBody>
      </p:sp>
      <p:sp>
        <p:nvSpPr>
          <p:cNvPr id="3" name="Rectangle 2"/>
          <p:cNvSpPr/>
          <p:nvPr/>
        </p:nvSpPr>
        <p:spPr>
          <a:xfrm>
            <a:off x="2051720" y="5719236"/>
            <a:ext cx="6552728" cy="369332"/>
          </a:xfrm>
          <a:prstGeom prst="rect">
            <a:avLst/>
          </a:prstGeom>
        </p:spPr>
        <p:txBody>
          <a:bodyPr wrap="square">
            <a:spAutoFit/>
          </a:bodyPr>
          <a:lstStyle/>
          <a:p>
            <a:r>
              <a:rPr lang="en-GB" dirty="0" smtClean="0">
                <a:hlinkClick r:id="rId3"/>
              </a:rPr>
              <a:t>https://www.youtube.com/watch?v=ZEaAALt0b8Y</a:t>
            </a:r>
            <a:endParaRPr lang="en-GB" dirty="0"/>
          </a:p>
        </p:txBody>
      </p:sp>
    </p:spTree>
    <p:extLst>
      <p:ext uri="{BB962C8B-B14F-4D97-AF65-F5344CB8AC3E}">
        <p14:creationId xmlns:p14="http://schemas.microsoft.com/office/powerpoint/2010/main" val="261392615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hlinkClick r:id="rId2"/>
          </p:cNvPr>
          <p:cNvSpPr/>
          <p:nvPr/>
        </p:nvSpPr>
        <p:spPr>
          <a:xfrm>
            <a:off x="899592" y="5589240"/>
            <a:ext cx="4572000" cy="646331"/>
          </a:xfrm>
          <a:prstGeom prst="rect">
            <a:avLst/>
          </a:prstGeom>
        </p:spPr>
        <p:txBody>
          <a:bodyPr>
            <a:spAutoFit/>
          </a:bodyPr>
          <a:lstStyle/>
          <a:p>
            <a:r>
              <a:rPr lang="en-GB" dirty="0"/>
              <a:t>https://www.youtube.com/watch?v=zdlli8cQmQo</a:t>
            </a: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560" y="1376362"/>
            <a:ext cx="6362700" cy="41052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581844" y="116632"/>
            <a:ext cx="5328592" cy="707886"/>
          </a:xfrm>
          <a:prstGeom prst="rect">
            <a:avLst/>
          </a:prstGeom>
          <a:noFill/>
        </p:spPr>
        <p:txBody>
          <a:bodyPr wrap="square" rtlCol="0">
            <a:spAutoFit/>
          </a:bodyPr>
          <a:lstStyle/>
          <a:p>
            <a:r>
              <a:rPr lang="en-GB" sz="4000" dirty="0" smtClean="0">
                <a:latin typeface="AR CENA" panose="02000000000000000000" pitchFamily="2" charset="0"/>
              </a:rPr>
              <a:t>Public sector strikes  UK</a:t>
            </a:r>
            <a:endParaRPr lang="en-GB" sz="4000" dirty="0">
              <a:latin typeface="AR CENA" panose="02000000000000000000" pitchFamily="2" charset="0"/>
            </a:endParaRPr>
          </a:p>
        </p:txBody>
      </p:sp>
    </p:spTree>
    <p:extLst>
      <p:ext uri="{BB962C8B-B14F-4D97-AF65-F5344CB8AC3E}">
        <p14:creationId xmlns:p14="http://schemas.microsoft.com/office/powerpoint/2010/main" val="222056249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621879"/>
            <a:ext cx="6515100" cy="5553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6876256" y="2204864"/>
            <a:ext cx="1368152" cy="369332"/>
          </a:xfrm>
          <a:prstGeom prst="rect">
            <a:avLst/>
          </a:prstGeom>
          <a:noFill/>
        </p:spPr>
        <p:txBody>
          <a:bodyPr wrap="square" rtlCol="0">
            <a:spAutoFit/>
          </a:bodyPr>
          <a:lstStyle/>
          <a:p>
            <a:r>
              <a:rPr lang="en-GB" b="1" dirty="0" smtClean="0"/>
              <a:t>2017</a:t>
            </a:r>
            <a:endParaRPr lang="en-GB" b="1" dirty="0"/>
          </a:p>
        </p:txBody>
      </p:sp>
    </p:spTree>
    <p:extLst>
      <p:ext uri="{BB962C8B-B14F-4D97-AF65-F5344CB8AC3E}">
        <p14:creationId xmlns:p14="http://schemas.microsoft.com/office/powerpoint/2010/main" val="60598096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76" y="332656"/>
            <a:ext cx="7219030" cy="63367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2923227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468760"/>
            <a:ext cx="8026112" cy="44035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395536" y="188640"/>
            <a:ext cx="8568952" cy="523220"/>
          </a:xfrm>
          <a:prstGeom prst="rect">
            <a:avLst/>
          </a:prstGeom>
        </p:spPr>
        <p:txBody>
          <a:bodyPr wrap="square">
            <a:spAutoFit/>
          </a:bodyPr>
          <a:lstStyle/>
          <a:p>
            <a:r>
              <a:rPr lang="en-GB" sz="2800" dirty="0">
                <a:latin typeface="+mj-lt"/>
                <a:hlinkClick r:id="rId3"/>
              </a:rPr>
              <a:t>https://www.theguardian.com/uk-news/industrial-action</a:t>
            </a:r>
            <a:endParaRPr lang="en-GB" sz="2800" dirty="0">
              <a:latin typeface="+mj-lt"/>
            </a:endParaRPr>
          </a:p>
        </p:txBody>
      </p:sp>
    </p:spTree>
    <p:extLst>
      <p:ext uri="{BB962C8B-B14F-4D97-AF65-F5344CB8AC3E}">
        <p14:creationId xmlns:p14="http://schemas.microsoft.com/office/powerpoint/2010/main" val="61067637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02928" y="1103737"/>
            <a:ext cx="6246440" cy="5632311"/>
          </a:xfrm>
          <a:prstGeom prst="rect">
            <a:avLst/>
          </a:prstGeom>
        </p:spPr>
        <p:txBody>
          <a:bodyPr wrap="square">
            <a:spAutoFit/>
          </a:bodyPr>
          <a:lstStyle/>
          <a:p>
            <a:r>
              <a:rPr lang="en-GB" dirty="0" smtClean="0"/>
              <a:t>CIPD </a:t>
            </a:r>
            <a:r>
              <a:rPr lang="en-GB" dirty="0"/>
              <a:t>research </a:t>
            </a:r>
            <a:r>
              <a:rPr lang="en-GB" dirty="0" smtClean="0"/>
              <a:t>underlines…</a:t>
            </a:r>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r>
              <a:rPr lang="en-GB" dirty="0" smtClean="0"/>
              <a:t>continuing </a:t>
            </a:r>
            <a:r>
              <a:rPr lang="en-GB" dirty="0"/>
              <a:t>significance of good </a:t>
            </a:r>
            <a:r>
              <a:rPr lang="en-GB" dirty="0" smtClean="0"/>
              <a:t>ER on </a:t>
            </a:r>
            <a:r>
              <a:rPr lang="en-GB" dirty="0"/>
              <a:t>a collective and individual level in organisations. </a:t>
            </a:r>
          </a:p>
          <a:p>
            <a:pPr marL="285750" indent="-285750">
              <a:buFont typeface="Wingdings" panose="05000000000000000000" pitchFamily="2" charset="2"/>
              <a:buChar char="§"/>
            </a:pPr>
            <a:endParaRPr lang="en-GB" dirty="0" smtClean="0"/>
          </a:p>
          <a:p>
            <a:pPr marL="285750" indent="-285750">
              <a:buFont typeface="Wingdings" panose="05000000000000000000" pitchFamily="2" charset="2"/>
              <a:buChar char="§"/>
            </a:pPr>
            <a:r>
              <a:rPr lang="en-GB" dirty="0" smtClean="0"/>
              <a:t>A positive ER </a:t>
            </a:r>
            <a:r>
              <a:rPr lang="en-GB" dirty="0"/>
              <a:t>climate and high levels of employee engagement having the potential to lead to enhanced business outcomes as well as better health and well-being for employees. </a:t>
            </a:r>
            <a:endParaRPr lang="en-GB" dirty="0" smtClean="0"/>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r>
              <a:rPr lang="en-GB" dirty="0" smtClean="0"/>
              <a:t>informal </a:t>
            </a:r>
            <a:r>
              <a:rPr lang="en-GB" dirty="0"/>
              <a:t>workplace climate appears to have a stronger influence than collective consultation machinery on employee satisfaction and commitment levels. </a:t>
            </a:r>
            <a:endParaRPr lang="en-GB" dirty="0" smtClean="0"/>
          </a:p>
          <a:p>
            <a:pPr marL="285750" indent="-285750">
              <a:buFont typeface="Wingdings" panose="05000000000000000000" pitchFamily="2" charset="2"/>
              <a:buChar char="§"/>
            </a:pPr>
            <a:endParaRPr lang="en-GB" dirty="0" smtClean="0"/>
          </a:p>
          <a:p>
            <a:pPr marL="285750" indent="-285750">
              <a:buFont typeface="Wingdings" panose="05000000000000000000" pitchFamily="2" charset="2"/>
              <a:buChar char="§"/>
            </a:pPr>
            <a:r>
              <a:rPr lang="en-GB" dirty="0" smtClean="0"/>
              <a:t>Employers </a:t>
            </a:r>
            <a:r>
              <a:rPr lang="en-GB" dirty="0"/>
              <a:t>should also pay attention to the mechanisms that contribute to good employee relations, such as effective approaches for employee voice including two-way communications, project teams and joint consultation, together with electronic media, attitude surveys and 'partnership'.</a:t>
            </a:r>
          </a:p>
        </p:txBody>
      </p:sp>
      <p:sp>
        <p:nvSpPr>
          <p:cNvPr id="3" name="TextBox 2"/>
          <p:cNvSpPr txBox="1"/>
          <p:nvPr/>
        </p:nvSpPr>
        <p:spPr>
          <a:xfrm>
            <a:off x="323528" y="245839"/>
            <a:ext cx="3062057" cy="461665"/>
          </a:xfrm>
          <a:prstGeom prst="rect">
            <a:avLst/>
          </a:prstGeom>
          <a:noFill/>
        </p:spPr>
        <p:txBody>
          <a:bodyPr wrap="none" rtlCol="0">
            <a:spAutoFit/>
          </a:bodyPr>
          <a:lstStyle/>
          <a:p>
            <a:r>
              <a:rPr lang="en-GB" sz="2400" dirty="0" smtClean="0"/>
              <a:t>CIPD viewpoint 2017</a:t>
            </a:r>
            <a:endParaRPr lang="en-GB" sz="2400"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35266" y="3142518"/>
            <a:ext cx="2430016" cy="1554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88224" y="1268760"/>
            <a:ext cx="2324100" cy="10382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6672349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5877272"/>
            <a:ext cx="4572000" cy="646331"/>
          </a:xfrm>
          <a:prstGeom prst="rect">
            <a:avLst/>
          </a:prstGeom>
        </p:spPr>
        <p:txBody>
          <a:bodyPr>
            <a:spAutoFit/>
          </a:bodyPr>
          <a:lstStyle/>
          <a:p>
            <a:r>
              <a:rPr lang="en-GB" dirty="0">
                <a:hlinkClick r:id="rId2"/>
              </a:rPr>
              <a:t>https://www.youtube.com/watch?v=LGWIqDglqvE&amp;t=9s</a:t>
            </a:r>
            <a:endParaRPr lang="en-GB" dirty="0"/>
          </a:p>
        </p:txBody>
      </p:sp>
      <p:pic>
        <p:nvPicPr>
          <p:cNvPr id="3" name="Picture 2"/>
          <p:cNvPicPr>
            <a:picLocks noChangeAspect="1"/>
          </p:cNvPicPr>
          <p:nvPr/>
        </p:nvPicPr>
        <p:blipFill>
          <a:blip r:embed="rId3"/>
          <a:stretch>
            <a:fillRect/>
          </a:stretch>
        </p:blipFill>
        <p:spPr>
          <a:xfrm>
            <a:off x="827584" y="1268760"/>
            <a:ext cx="6840760" cy="4291458"/>
          </a:xfrm>
          <a:prstGeom prst="rect">
            <a:avLst/>
          </a:prstGeom>
        </p:spPr>
      </p:pic>
    </p:spTree>
    <p:extLst>
      <p:ext uri="{BB962C8B-B14F-4D97-AF65-F5344CB8AC3E}">
        <p14:creationId xmlns:p14="http://schemas.microsoft.com/office/powerpoint/2010/main" val="113322676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normAutofit fontScale="85000" lnSpcReduction="20000"/>
          </a:bodyPr>
          <a:lstStyle/>
          <a:p>
            <a:pPr>
              <a:buFont typeface="Wingdings" panose="05000000000000000000" pitchFamily="2" charset="2"/>
              <a:buChar char="§"/>
            </a:pPr>
            <a:r>
              <a:rPr lang="en-GB" dirty="0" smtClean="0">
                <a:solidFill>
                  <a:srgbClr val="0000FF"/>
                </a:solidFill>
              </a:rPr>
              <a:t>Employers and their managers</a:t>
            </a:r>
          </a:p>
          <a:p>
            <a:pPr>
              <a:buFont typeface="Wingdings" panose="05000000000000000000" pitchFamily="2" charset="2"/>
              <a:buChar char="§"/>
            </a:pPr>
            <a:r>
              <a:rPr lang="en-GB" dirty="0" smtClean="0">
                <a:solidFill>
                  <a:srgbClr val="0000FF"/>
                </a:solidFill>
              </a:rPr>
              <a:t>Employees</a:t>
            </a:r>
          </a:p>
          <a:p>
            <a:pPr>
              <a:buFont typeface="Wingdings" panose="05000000000000000000" pitchFamily="2" charset="2"/>
              <a:buChar char="§"/>
            </a:pPr>
            <a:r>
              <a:rPr lang="en-GB" dirty="0" smtClean="0">
                <a:solidFill>
                  <a:srgbClr val="0000FF"/>
                </a:solidFill>
              </a:rPr>
              <a:t>Employee Representative Bodies e.g. TUs</a:t>
            </a:r>
          </a:p>
          <a:p>
            <a:pPr>
              <a:buFont typeface="Wingdings" panose="05000000000000000000" pitchFamily="2" charset="2"/>
              <a:buChar char="§"/>
            </a:pPr>
            <a:r>
              <a:rPr lang="en-GB" dirty="0" smtClean="0"/>
              <a:t>Employer associations </a:t>
            </a:r>
            <a:endParaRPr lang="en-GB" dirty="0"/>
          </a:p>
          <a:p>
            <a:pPr marL="0" indent="0">
              <a:buNone/>
            </a:pPr>
            <a:r>
              <a:rPr lang="en-GB" sz="1900" dirty="0">
                <a:hlinkClick r:id="rId3"/>
              </a:rPr>
              <a:t>https://www.gov.uk/government/publications/public-list-of-employers-associations-listed-and-unlisted/employers-associations-current-list-and-schedule </a:t>
            </a:r>
            <a:endParaRPr lang="en-GB" sz="1900" dirty="0" smtClean="0"/>
          </a:p>
          <a:p>
            <a:pPr>
              <a:buFont typeface="Wingdings" panose="05000000000000000000" pitchFamily="2" charset="2"/>
              <a:buChar char="§"/>
            </a:pPr>
            <a:r>
              <a:rPr lang="en-GB" dirty="0" smtClean="0"/>
              <a:t>Voluntary Organisations</a:t>
            </a:r>
          </a:p>
          <a:p>
            <a:pPr>
              <a:buFont typeface="Wingdings" panose="05000000000000000000" pitchFamily="2" charset="2"/>
              <a:buChar char="§"/>
            </a:pPr>
            <a:r>
              <a:rPr lang="en-GB" dirty="0" smtClean="0">
                <a:solidFill>
                  <a:srgbClr val="0000FF"/>
                </a:solidFill>
              </a:rPr>
              <a:t>Government</a:t>
            </a:r>
          </a:p>
          <a:p>
            <a:pPr>
              <a:buFont typeface="Wingdings" panose="05000000000000000000" pitchFamily="2" charset="2"/>
              <a:buChar char="§"/>
            </a:pPr>
            <a:r>
              <a:rPr lang="en-GB" dirty="0" smtClean="0"/>
              <a:t>Government Agencies (e.g ACAS)</a:t>
            </a:r>
          </a:p>
          <a:p>
            <a:pPr>
              <a:buFont typeface="Wingdings" panose="05000000000000000000" pitchFamily="2" charset="2"/>
              <a:buChar char="§"/>
            </a:pPr>
            <a:r>
              <a:rPr lang="en-GB" dirty="0" smtClean="0"/>
              <a:t>Private Companies (Owned by shareholders)</a:t>
            </a:r>
          </a:p>
          <a:p>
            <a:pPr>
              <a:buFont typeface="Wingdings" panose="05000000000000000000" pitchFamily="2" charset="2"/>
              <a:buChar char="§"/>
            </a:pPr>
            <a:r>
              <a:rPr lang="en-GB" dirty="0" smtClean="0"/>
              <a:t>Public Bodies (NHS, Royal Mail)</a:t>
            </a:r>
          </a:p>
          <a:p>
            <a:pPr>
              <a:buFont typeface="Wingdings" panose="05000000000000000000" pitchFamily="2" charset="2"/>
              <a:buChar char="§"/>
            </a:pPr>
            <a:endParaRPr lang="en-GB" dirty="0" smtClean="0"/>
          </a:p>
        </p:txBody>
      </p:sp>
      <p:sp>
        <p:nvSpPr>
          <p:cNvPr id="3" name="Title 2"/>
          <p:cNvSpPr>
            <a:spLocks noGrp="1"/>
          </p:cNvSpPr>
          <p:nvPr>
            <p:ph type="title"/>
          </p:nvPr>
        </p:nvSpPr>
        <p:spPr>
          <a:xfrm>
            <a:off x="-396552" y="188640"/>
            <a:ext cx="9828584" cy="1143000"/>
          </a:xfrm>
        </p:spPr>
        <p:txBody>
          <a:bodyPr>
            <a:normAutofit/>
          </a:bodyPr>
          <a:lstStyle/>
          <a:p>
            <a:pPr>
              <a:defRPr/>
            </a:pPr>
            <a:r>
              <a:rPr lang="en-GB" sz="3200" dirty="0" smtClean="0"/>
              <a:t>Key parties involved in an employment relationship?</a:t>
            </a:r>
            <a:endParaRPr lang="en-GB" sz="3200" dirty="0"/>
          </a:p>
        </p:txBody>
      </p:sp>
    </p:spTree>
    <p:extLst>
      <p:ext uri="{BB962C8B-B14F-4D97-AF65-F5344CB8AC3E}">
        <p14:creationId xmlns:p14="http://schemas.microsoft.com/office/powerpoint/2010/main" val="368134605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 calcmode="lin" valueType="num">
                                      <p:cBhvr additive="base">
                                        <p:cTn id="1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anim calcmode="lin" valueType="num">
                                      <p:cBhvr additive="base">
                                        <p:cTn id="15"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anim calcmode="lin" valueType="num">
                                      <p:cBhvr additive="base">
                                        <p:cTn id="19"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anim calcmode="lin" valueType="num">
                                      <p:cBhvr additive="base">
                                        <p:cTn id="23"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anim calcmode="lin" valueType="num">
                                      <p:cBhvr additive="base">
                                        <p:cTn id="27"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5">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anim calcmode="lin" valueType="num">
                                      <p:cBhvr additive="base">
                                        <p:cTn id="31"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6" end="6"/>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anim calcmode="lin" valueType="num">
                                      <p:cBhvr additive="base">
                                        <p:cTn id="35"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5">
                                            <p:txEl>
                                              <p:pRg st="7" end="7"/>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5">
                                            <p:txEl>
                                              <p:pRg st="8" end="8"/>
                                            </p:txEl>
                                          </p:spTgt>
                                        </p:tgtEl>
                                        <p:attrNameLst>
                                          <p:attrName>style.visibility</p:attrName>
                                        </p:attrNameLst>
                                      </p:cBhvr>
                                      <p:to>
                                        <p:strVal val="visible"/>
                                      </p:to>
                                    </p:set>
                                    <p:anim calcmode="lin" valueType="num">
                                      <p:cBhvr additive="base">
                                        <p:cTn id="39"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5">
                                            <p:txEl>
                                              <p:pRg st="8" end="8"/>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5">
                                            <p:txEl>
                                              <p:pRg st="9" end="9"/>
                                            </p:txEl>
                                          </p:spTgt>
                                        </p:tgtEl>
                                        <p:attrNameLst>
                                          <p:attrName>style.visibility</p:attrName>
                                        </p:attrNameLst>
                                      </p:cBhvr>
                                      <p:to>
                                        <p:strVal val="visible"/>
                                      </p:to>
                                    </p:set>
                                    <p:anim calcmode="lin" valueType="num">
                                      <p:cBhvr additive="base">
                                        <p:cTn id="43" dur="500" fill="hold"/>
                                        <p:tgtEl>
                                          <p:spTgt spid="5">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p:txBody>
      </p:sp>
      <p:sp>
        <p:nvSpPr>
          <p:cNvPr id="3" name="Title 2"/>
          <p:cNvSpPr>
            <a:spLocks noGrp="1"/>
          </p:cNvSpPr>
          <p:nvPr>
            <p:ph type="title"/>
          </p:nvPr>
        </p:nvSpPr>
        <p:spPr>
          <a:xfrm>
            <a:off x="484343" y="3068960"/>
            <a:ext cx="8229600" cy="1143000"/>
          </a:xfrm>
        </p:spPr>
        <p:txBody>
          <a:bodyPr/>
          <a:lstStyle/>
          <a:p>
            <a:r>
              <a:rPr lang="en-GB" dirty="0" smtClean="0"/>
              <a:t>Indeterminate?</a:t>
            </a:r>
            <a:endParaRPr lang="en-GB" dirty="0"/>
          </a:p>
        </p:txBody>
      </p:sp>
    </p:spTree>
    <p:extLst>
      <p:ext uri="{BB962C8B-B14F-4D97-AF65-F5344CB8AC3E}">
        <p14:creationId xmlns:p14="http://schemas.microsoft.com/office/powerpoint/2010/main" val="3329922453"/>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en-GB" sz="2000" dirty="0"/>
              <a:t>Indeterminate It follows that the employment relationship is, by definition, indeterminate or incomplete. </a:t>
            </a:r>
            <a:endParaRPr lang="en-GB" sz="2000" dirty="0" smtClean="0"/>
          </a:p>
          <a:p>
            <a:pPr marL="0" indent="0">
              <a:buNone/>
            </a:pPr>
            <a:endParaRPr lang="en-GB" sz="2000" dirty="0"/>
          </a:p>
          <a:p>
            <a:pPr marL="0" indent="0">
              <a:buNone/>
            </a:pPr>
            <a:r>
              <a:rPr lang="en-GB" sz="2000" dirty="0" smtClean="0"/>
              <a:t>Many </a:t>
            </a:r>
            <a:r>
              <a:rPr lang="en-GB" sz="2000" dirty="0"/>
              <a:t>of the benefits that employees receive from the exchange can be set. This is particularly true of wages and conditions, helping to explain why they are so often the focus of attention. </a:t>
            </a:r>
            <a:endParaRPr lang="en-GB" sz="2000" dirty="0" smtClean="0"/>
          </a:p>
          <a:p>
            <a:pPr marL="0" indent="0">
              <a:buNone/>
            </a:pPr>
            <a:endParaRPr lang="en-GB" sz="2000" dirty="0"/>
          </a:p>
          <a:p>
            <a:pPr marL="0" indent="0">
              <a:buNone/>
            </a:pPr>
            <a:r>
              <a:rPr lang="en-GB" sz="2000" dirty="0" smtClean="0"/>
              <a:t>The </a:t>
            </a:r>
            <a:r>
              <a:rPr lang="en-GB" sz="2000" dirty="0"/>
              <a:t>residual control rights that employers receive in return are a very different proposition, however. </a:t>
            </a:r>
            <a:endParaRPr lang="en-GB" sz="2000" dirty="0" smtClean="0"/>
          </a:p>
          <a:p>
            <a:pPr marL="0" indent="0">
              <a:buNone/>
            </a:pPr>
            <a:endParaRPr lang="en-GB" sz="2000" dirty="0"/>
          </a:p>
          <a:p>
            <a:pPr marL="0" indent="0">
              <a:buNone/>
            </a:pPr>
            <a:r>
              <a:rPr lang="en-GB" sz="2000" dirty="0" smtClean="0"/>
              <a:t>In </a:t>
            </a:r>
            <a:r>
              <a:rPr lang="en-GB" sz="2000" dirty="0"/>
              <a:t>Collins' (2007: 11 10) words contracts of employment </a:t>
            </a:r>
            <a:r>
              <a:rPr lang="en-GB" sz="2000" b="1" dirty="0"/>
              <a:t>are ‘incomplete by design’,</a:t>
            </a:r>
            <a:r>
              <a:rPr lang="en-GB" sz="2000" dirty="0"/>
              <a:t> in the sense that the details of the work to be done are largely left to be decided by managerial direction. </a:t>
            </a:r>
          </a:p>
        </p:txBody>
      </p:sp>
      <p:sp>
        <p:nvSpPr>
          <p:cNvPr id="3" name="Title 2"/>
          <p:cNvSpPr>
            <a:spLocks noGrp="1"/>
          </p:cNvSpPr>
          <p:nvPr>
            <p:ph type="title"/>
          </p:nvPr>
        </p:nvSpPr>
        <p:spPr/>
        <p:txBody>
          <a:bodyPr/>
          <a:lstStyle/>
          <a:p>
            <a:pPr algn="l"/>
            <a:r>
              <a:rPr lang="en-GB" sz="3600" dirty="0" smtClean="0"/>
              <a:t>Indeterminate</a:t>
            </a:r>
            <a:endParaRPr lang="en-GB" sz="3600" dirty="0"/>
          </a:p>
        </p:txBody>
      </p:sp>
    </p:spTree>
    <p:extLst>
      <p:ext uri="{BB962C8B-B14F-4D97-AF65-F5344CB8AC3E}">
        <p14:creationId xmlns:p14="http://schemas.microsoft.com/office/powerpoint/2010/main" val="378409061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412776"/>
            <a:ext cx="8568952" cy="4525963"/>
          </a:xfrm>
        </p:spPr>
        <p:txBody>
          <a:bodyPr/>
          <a:lstStyle/>
          <a:p>
            <a:pPr marL="0" indent="0">
              <a:buNone/>
            </a:pPr>
            <a:r>
              <a:rPr lang="en-GB" sz="2400" b="1" dirty="0" smtClean="0"/>
              <a:t>For employees</a:t>
            </a:r>
            <a:r>
              <a:rPr lang="en-GB" sz="2400" dirty="0"/>
              <a:t>, as Simon's (1951) famously observed many years ago, it is the equivalent of signing the proverbial 'blank cheque'. </a:t>
            </a:r>
            <a:endParaRPr lang="en-GB" sz="2400" dirty="0" smtClean="0"/>
          </a:p>
          <a:p>
            <a:pPr marL="0" indent="0">
              <a:buNone/>
            </a:pPr>
            <a:endParaRPr lang="en-GB" sz="2400" dirty="0"/>
          </a:p>
          <a:p>
            <a:pPr marL="0" indent="0">
              <a:buNone/>
            </a:pPr>
            <a:r>
              <a:rPr lang="en-GB" sz="2400" b="1" dirty="0" smtClean="0"/>
              <a:t>For </a:t>
            </a:r>
            <a:r>
              <a:rPr lang="en-GB" sz="2400" b="1" dirty="0"/>
              <a:t>employers, </a:t>
            </a:r>
            <a:r>
              <a:rPr lang="en-GB" sz="2400" dirty="0"/>
              <a:t>the implications are no less profound. In effect, they are purchasing not a finite amount of work, as in the case of the labour service contract, but the employee's ability to work. </a:t>
            </a:r>
            <a:endParaRPr lang="en-GB" sz="2400" dirty="0" smtClean="0"/>
          </a:p>
          <a:p>
            <a:pPr marL="0" indent="0">
              <a:buNone/>
            </a:pPr>
            <a:endParaRPr lang="en-GB" sz="2400" dirty="0"/>
          </a:p>
          <a:p>
            <a:pPr marL="0" indent="0">
              <a:buNone/>
            </a:pPr>
            <a:r>
              <a:rPr lang="en-GB" sz="2400" dirty="0" smtClean="0"/>
              <a:t>As </a:t>
            </a:r>
            <a:r>
              <a:rPr lang="en-GB" sz="2400" dirty="0"/>
              <a:t>Brown and Walsh, 1994: 440) suggest, : ‘</a:t>
            </a:r>
            <a:r>
              <a:rPr lang="en-GB" sz="2400" i="1" dirty="0"/>
              <a:t>The act of hiring … is not sufficient to ensure that the job gets done in an acceptable way … The employee has to be motivated – by encouragement, threats, loyalty, discipline, money, competition, pride, promotion, or whatever else is deemed effective to work with the required pace and care’.</a:t>
            </a:r>
          </a:p>
          <a:p>
            <a:endParaRPr lang="en-GB" dirty="0"/>
          </a:p>
        </p:txBody>
      </p:sp>
      <p:sp>
        <p:nvSpPr>
          <p:cNvPr id="3" name="Title 2"/>
          <p:cNvSpPr>
            <a:spLocks noGrp="1"/>
          </p:cNvSpPr>
          <p:nvPr>
            <p:ph type="title"/>
          </p:nvPr>
        </p:nvSpPr>
        <p:spPr>
          <a:xfrm>
            <a:off x="251520" y="53752"/>
            <a:ext cx="8229600" cy="1143000"/>
          </a:xfrm>
        </p:spPr>
        <p:txBody>
          <a:bodyPr/>
          <a:lstStyle/>
          <a:p>
            <a:pPr algn="l"/>
            <a:r>
              <a:rPr lang="en-GB" dirty="0" err="1" smtClean="0"/>
              <a:t>Interminate</a:t>
            </a:r>
            <a:endParaRPr lang="en-GB" dirty="0"/>
          </a:p>
        </p:txBody>
      </p:sp>
    </p:spTree>
    <p:extLst>
      <p:ext uri="{BB962C8B-B14F-4D97-AF65-F5344CB8AC3E}">
        <p14:creationId xmlns:p14="http://schemas.microsoft.com/office/powerpoint/2010/main" val="341094942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3"/>
          <p:cNvSpPr>
            <a:spLocks noGrp="1" noChangeArrowheads="1"/>
          </p:cNvSpPr>
          <p:nvPr>
            <p:ph idx="1"/>
          </p:nvPr>
        </p:nvSpPr>
        <p:spPr>
          <a:xfrm>
            <a:off x="251520" y="3140968"/>
            <a:ext cx="8543292" cy="4525963"/>
          </a:xfrm>
        </p:spPr>
        <p:txBody>
          <a:bodyPr>
            <a:normAutofit/>
          </a:bodyPr>
          <a:lstStyle/>
          <a:p>
            <a:pPr marL="0" indent="0">
              <a:buNone/>
            </a:pPr>
            <a:r>
              <a:rPr lang="en-GB" sz="2000" b="1" u="sng" dirty="0" smtClean="0"/>
              <a:t>Collectivism</a:t>
            </a:r>
            <a:r>
              <a:rPr lang="en-GB" sz="2000" dirty="0" smtClean="0"/>
              <a:t> </a:t>
            </a:r>
          </a:p>
          <a:p>
            <a:pPr marL="0" indent="0">
              <a:buNone/>
            </a:pPr>
            <a:r>
              <a:rPr lang="en-GB" sz="2000" dirty="0" smtClean="0"/>
              <a:t>Involves workers mobilising their interest through collective action </a:t>
            </a:r>
          </a:p>
          <a:p>
            <a:pPr marL="0" indent="0">
              <a:buNone/>
            </a:pPr>
            <a:endParaRPr lang="en-GB" sz="2000" b="1" u="sng" dirty="0" smtClean="0"/>
          </a:p>
          <a:p>
            <a:pPr marL="0" indent="0">
              <a:buNone/>
            </a:pPr>
            <a:r>
              <a:rPr lang="en-GB" sz="2000" b="1" u="sng" dirty="0" smtClean="0"/>
              <a:t>Individualism</a:t>
            </a:r>
            <a:r>
              <a:rPr lang="en-GB" sz="2000" dirty="0" smtClean="0"/>
              <a:t> – individual reward, increased legal protection, increased availability of information</a:t>
            </a:r>
          </a:p>
          <a:p>
            <a:pPr marL="0" indent="0">
              <a:buNone/>
            </a:pPr>
            <a:r>
              <a:rPr lang="en-GB" sz="2000" dirty="0"/>
              <a:t>Individualism allows employees to directly engage corporate management and negotiate wages, salaries and benefits. </a:t>
            </a:r>
            <a:endParaRPr lang="en-GB" sz="2000" dirty="0" smtClean="0"/>
          </a:p>
          <a:p>
            <a:pPr marL="0" indent="0">
              <a:buNone/>
            </a:pPr>
            <a:r>
              <a:rPr lang="en-GB" sz="2000" dirty="0" smtClean="0"/>
              <a:t>An </a:t>
            </a:r>
            <a:r>
              <a:rPr lang="en-GB" sz="2000" dirty="0"/>
              <a:t>employee can negotiate based on her individual merits and values to the company.</a:t>
            </a:r>
            <a:r>
              <a:rPr lang="en-GB" sz="2400" dirty="0"/>
              <a:t/>
            </a:r>
            <a:br>
              <a:rPr lang="en-GB" sz="2400" dirty="0"/>
            </a:br>
            <a:r>
              <a:rPr lang="en-GB" sz="2400" dirty="0"/>
              <a:t/>
            </a:r>
            <a:br>
              <a:rPr lang="en-GB" sz="2400" dirty="0"/>
            </a:br>
            <a:endParaRPr lang="en-GB" dirty="0" smtClean="0"/>
          </a:p>
          <a:p>
            <a:endParaRPr lang="en-GB" dirty="0" smtClean="0"/>
          </a:p>
          <a:p>
            <a:pPr marL="0" indent="0">
              <a:buNone/>
            </a:pPr>
            <a:endParaRPr lang="en-GB" dirty="0"/>
          </a:p>
          <a:p>
            <a:pPr eaLnBrk="1" hangingPunct="1"/>
            <a:endParaRPr lang="en-GB" dirty="0" smtClean="0"/>
          </a:p>
          <a:p>
            <a:pPr eaLnBrk="1" hangingPunct="1"/>
            <a:endParaRPr lang="en-GB" dirty="0"/>
          </a:p>
        </p:txBody>
      </p:sp>
      <p:sp>
        <p:nvSpPr>
          <p:cNvPr id="8194" name="Rectangle 2"/>
          <p:cNvSpPr>
            <a:spLocks noGrp="1" noChangeArrowheads="1"/>
          </p:cNvSpPr>
          <p:nvPr>
            <p:ph type="title"/>
          </p:nvPr>
        </p:nvSpPr>
        <p:spPr>
          <a:xfrm>
            <a:off x="107504" y="188640"/>
            <a:ext cx="8229600" cy="1143000"/>
          </a:xfrm>
        </p:spPr>
        <p:txBody>
          <a:bodyPr/>
          <a:lstStyle/>
          <a:p>
            <a:pPr algn="l">
              <a:defRPr/>
            </a:pPr>
            <a:r>
              <a:rPr lang="en-GB" sz="3600" dirty="0">
                <a:solidFill>
                  <a:schemeClr val="tx1"/>
                </a:solidFill>
              </a:rPr>
              <a:t>Collectivism </a:t>
            </a:r>
            <a:r>
              <a:rPr lang="en-GB" sz="3600" dirty="0" smtClean="0">
                <a:solidFill>
                  <a:schemeClr val="tx1"/>
                </a:solidFill>
              </a:rPr>
              <a:t>vs. </a:t>
            </a:r>
            <a:r>
              <a:rPr lang="en-GB" sz="3600" dirty="0">
                <a:solidFill>
                  <a:schemeClr val="tx1"/>
                </a:solidFill>
              </a:rPr>
              <a:t>individualism</a:t>
            </a:r>
          </a:p>
        </p:txBody>
      </p:sp>
      <p:sp>
        <p:nvSpPr>
          <p:cNvPr id="2" name="Rectangle 1"/>
          <p:cNvSpPr/>
          <p:nvPr/>
        </p:nvSpPr>
        <p:spPr>
          <a:xfrm>
            <a:off x="533252" y="1268760"/>
            <a:ext cx="7704856" cy="1477328"/>
          </a:xfrm>
          <a:prstGeom prst="rect">
            <a:avLst/>
          </a:prstGeom>
          <a:solidFill>
            <a:schemeClr val="accent1">
              <a:lumMod val="20000"/>
              <a:lumOff val="80000"/>
            </a:schemeClr>
          </a:solidFill>
        </p:spPr>
        <p:txBody>
          <a:bodyPr wrap="square">
            <a:spAutoFit/>
          </a:bodyPr>
          <a:lstStyle/>
          <a:p>
            <a:r>
              <a:rPr lang="en-GB" altLang="en-US" dirty="0">
                <a:solidFill>
                  <a:srgbClr val="222222"/>
                </a:solidFill>
                <a:latin typeface="Arial Narrow" pitchFamily="34" charset="0"/>
              </a:rPr>
              <a:t>In the nineteenth century workers used to negotiate their own pay and conditions with their employers- INDIVIDUAL </a:t>
            </a:r>
            <a:r>
              <a:rPr lang="en-GB" altLang="en-US" dirty="0" smtClean="0">
                <a:solidFill>
                  <a:srgbClr val="222222"/>
                </a:solidFill>
                <a:latin typeface="Arial Narrow" pitchFamily="34" charset="0"/>
              </a:rPr>
              <a:t>BARGAINING</a:t>
            </a:r>
            <a:endParaRPr lang="en-GB" altLang="en-US" dirty="0">
              <a:solidFill>
                <a:srgbClr val="222222"/>
              </a:solidFill>
              <a:latin typeface="Arial Narrow" pitchFamily="34" charset="0"/>
            </a:endParaRPr>
          </a:p>
          <a:p>
            <a:r>
              <a:rPr lang="en-GB" altLang="en-US" dirty="0">
                <a:solidFill>
                  <a:srgbClr val="222222"/>
                </a:solidFill>
                <a:latin typeface="Arial Narrow" pitchFamily="34" charset="0"/>
              </a:rPr>
              <a:t>Collective bargaining occurs when workers allow the union to negotiate on their behalf. Negotiations can be with an individual employer or an employers' </a:t>
            </a:r>
            <a:r>
              <a:rPr lang="en-GB" altLang="en-US" dirty="0" smtClean="0">
                <a:solidFill>
                  <a:srgbClr val="222222"/>
                </a:solidFill>
                <a:latin typeface="Arial Narrow" pitchFamily="34" charset="0"/>
              </a:rPr>
              <a:t>association</a:t>
            </a:r>
          </a:p>
          <a:p>
            <a:r>
              <a:rPr lang="en-GB" altLang="en-US" dirty="0" smtClean="0">
                <a:solidFill>
                  <a:srgbClr val="222222"/>
                </a:solidFill>
                <a:latin typeface="Arial Narrow" pitchFamily="34" charset="0"/>
              </a:rPr>
              <a:t>Return to individualism in later part of 20</a:t>
            </a:r>
            <a:r>
              <a:rPr lang="en-GB" altLang="en-US" baseline="30000" dirty="0" smtClean="0">
                <a:solidFill>
                  <a:srgbClr val="222222"/>
                </a:solidFill>
                <a:latin typeface="Arial Narrow" pitchFamily="34" charset="0"/>
              </a:rPr>
              <a:t>th</a:t>
            </a:r>
            <a:r>
              <a:rPr lang="en-GB" altLang="en-US" dirty="0" smtClean="0">
                <a:solidFill>
                  <a:srgbClr val="222222"/>
                </a:solidFill>
                <a:latin typeface="Arial Narrow" pitchFamily="34" charset="0"/>
              </a:rPr>
              <a:t> century.</a:t>
            </a:r>
            <a:endParaRPr lang="en-GB" altLang="en-US" dirty="0">
              <a:solidFill>
                <a:srgbClr val="222222"/>
              </a:solidFill>
              <a:latin typeface="Arial Narrow" pitchFamily="34" charset="0"/>
            </a:endParaRPr>
          </a:p>
        </p:txBody>
      </p:sp>
    </p:spTree>
    <p:extLst>
      <p:ext uri="{BB962C8B-B14F-4D97-AF65-F5344CB8AC3E}">
        <p14:creationId xmlns:p14="http://schemas.microsoft.com/office/powerpoint/2010/main" val="1452968411"/>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buNone/>
            </a:pPr>
            <a:r>
              <a:rPr lang="en-GB" b="1" u="sng" dirty="0" smtClean="0"/>
              <a:t>Think about your own organisation</a:t>
            </a:r>
          </a:p>
          <a:p>
            <a:pPr marL="0" indent="0">
              <a:buNone/>
            </a:pPr>
            <a:endParaRPr lang="en-GB" b="1" u="sng" dirty="0" smtClean="0"/>
          </a:p>
          <a:p>
            <a:pPr>
              <a:buFont typeface="Wingdings" panose="05000000000000000000" pitchFamily="2" charset="2"/>
              <a:buChar char="§"/>
            </a:pPr>
            <a:r>
              <a:rPr lang="en-GB" sz="2600" dirty="0" smtClean="0"/>
              <a:t>Is reward based on team performance? </a:t>
            </a:r>
          </a:p>
          <a:p>
            <a:pPr>
              <a:buFont typeface="Wingdings" panose="05000000000000000000" pitchFamily="2" charset="2"/>
              <a:buChar char="§"/>
            </a:pPr>
            <a:r>
              <a:rPr lang="en-GB" sz="2600" dirty="0" smtClean="0"/>
              <a:t>Is communication carried out in team groups? </a:t>
            </a:r>
          </a:p>
          <a:p>
            <a:pPr>
              <a:buFont typeface="Wingdings" panose="05000000000000000000" pitchFamily="2" charset="2"/>
              <a:buChar char="§"/>
            </a:pPr>
            <a:r>
              <a:rPr lang="en-GB" sz="2600" dirty="0" smtClean="0"/>
              <a:t>Are employees physically located in team groups? </a:t>
            </a:r>
          </a:p>
          <a:p>
            <a:pPr>
              <a:buFont typeface="Wingdings" panose="05000000000000000000" pitchFamily="2" charset="2"/>
              <a:buChar char="§"/>
            </a:pPr>
            <a:r>
              <a:rPr lang="en-GB" sz="2600" dirty="0" smtClean="0"/>
              <a:t>Is there any encouragement to hold team events?</a:t>
            </a:r>
          </a:p>
          <a:p>
            <a:pPr>
              <a:buFont typeface="Wingdings" panose="05000000000000000000" pitchFamily="2" charset="2"/>
              <a:buChar char="§"/>
            </a:pPr>
            <a:r>
              <a:rPr lang="en-GB" sz="2600" dirty="0" smtClean="0"/>
              <a:t> How is negotiation carried out? </a:t>
            </a:r>
          </a:p>
          <a:p>
            <a:pPr>
              <a:buFont typeface="Wingdings" panose="05000000000000000000" pitchFamily="2" charset="2"/>
              <a:buChar char="§"/>
            </a:pPr>
            <a:r>
              <a:rPr lang="en-GB" sz="2600" dirty="0" smtClean="0"/>
              <a:t>Is the reward system is individualised or collective? </a:t>
            </a:r>
          </a:p>
          <a:p>
            <a:pPr>
              <a:buFont typeface="Wingdings" panose="05000000000000000000" pitchFamily="2" charset="2"/>
              <a:buChar char="§"/>
            </a:pPr>
            <a:r>
              <a:rPr lang="en-GB" sz="2600" dirty="0" smtClean="0"/>
              <a:t>Are individuals communicated with alone or in groups</a:t>
            </a:r>
            <a:r>
              <a:rPr lang="en-GB" sz="2600" dirty="0"/>
              <a:t>?</a:t>
            </a:r>
            <a:endParaRPr lang="en-GB" sz="2600" dirty="0" smtClean="0"/>
          </a:p>
          <a:p>
            <a:endParaRPr lang="en-GB" dirty="0"/>
          </a:p>
        </p:txBody>
      </p:sp>
      <p:sp>
        <p:nvSpPr>
          <p:cNvPr id="2" name="Title 1"/>
          <p:cNvSpPr>
            <a:spLocks noGrp="1"/>
          </p:cNvSpPr>
          <p:nvPr>
            <p:ph type="title"/>
          </p:nvPr>
        </p:nvSpPr>
        <p:spPr>
          <a:xfrm>
            <a:off x="107504" y="188640"/>
            <a:ext cx="8229600" cy="1143000"/>
          </a:xfrm>
        </p:spPr>
        <p:txBody>
          <a:bodyPr/>
          <a:lstStyle/>
          <a:p>
            <a:pPr algn="l"/>
            <a:r>
              <a:rPr lang="en-GB" sz="3200" dirty="0" smtClean="0"/>
              <a:t>Collectivism or Individualism?</a:t>
            </a:r>
            <a:endParaRPr lang="en-GB" sz="3200" dirty="0"/>
          </a:p>
        </p:txBody>
      </p:sp>
    </p:spTree>
    <p:extLst>
      <p:ext uri="{BB962C8B-B14F-4D97-AF65-F5344CB8AC3E}">
        <p14:creationId xmlns:p14="http://schemas.microsoft.com/office/powerpoint/2010/main" val="402545847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39552" y="1556792"/>
            <a:ext cx="8229600" cy="4525963"/>
          </a:xfrm>
        </p:spPr>
        <p:txBody>
          <a:bodyPr/>
          <a:lstStyle/>
          <a:p>
            <a:pPr marL="0" indent="0">
              <a:buNone/>
            </a:pPr>
            <a:r>
              <a:rPr lang="en-GB" sz="2400" dirty="0"/>
              <a:t>How </a:t>
            </a:r>
            <a:r>
              <a:rPr lang="en-GB" sz="2400" dirty="0" smtClean="0"/>
              <a:t> (IR) ER </a:t>
            </a:r>
            <a:r>
              <a:rPr lang="en-GB" sz="2400" dirty="0"/>
              <a:t>are conducted within a particular organisation is determined </a:t>
            </a:r>
            <a:r>
              <a:rPr lang="en-GB" sz="2400" dirty="0" smtClean="0"/>
              <a:t> by </a:t>
            </a:r>
            <a:r>
              <a:rPr lang="en-GB" sz="2400" dirty="0"/>
              <a:t>the frame of reference through which its top managers perceive the formal </a:t>
            </a:r>
            <a:r>
              <a:rPr lang="en-GB" sz="2400" dirty="0" smtClean="0"/>
              <a:t>relationship </a:t>
            </a:r>
            <a:r>
              <a:rPr lang="en-GB" sz="2400" dirty="0"/>
              <a:t>with individuals and/or their </a:t>
            </a:r>
            <a:r>
              <a:rPr lang="en-GB" sz="2400" dirty="0" smtClean="0"/>
              <a:t>representatives</a:t>
            </a:r>
          </a:p>
          <a:p>
            <a:pPr marL="0" indent="0">
              <a:buNone/>
            </a:pPr>
            <a:r>
              <a:rPr lang="en-GB" sz="2400" dirty="0" smtClean="0"/>
              <a:t> </a:t>
            </a:r>
          </a:p>
          <a:p>
            <a:pPr marL="0" indent="0">
              <a:buNone/>
            </a:pPr>
            <a:r>
              <a:rPr lang="en-GB" sz="2400" dirty="0" smtClean="0"/>
              <a:t>Alan </a:t>
            </a:r>
            <a:r>
              <a:rPr lang="en-GB" sz="2400" dirty="0"/>
              <a:t>Fox (1966) suggested </a:t>
            </a:r>
            <a:r>
              <a:rPr lang="en-GB" sz="2400" dirty="0" smtClean="0"/>
              <a:t>that </a:t>
            </a:r>
            <a:r>
              <a:rPr lang="en-GB" sz="2400" dirty="0"/>
              <a:t>managers may adopt one of two basic views: the </a:t>
            </a:r>
            <a:r>
              <a:rPr lang="en-GB" sz="2400" b="1" dirty="0"/>
              <a:t>unitary</a:t>
            </a:r>
            <a:r>
              <a:rPr lang="en-GB" sz="2400" dirty="0"/>
              <a:t> and the </a:t>
            </a:r>
            <a:r>
              <a:rPr lang="en-GB" sz="2400" b="1" dirty="0"/>
              <a:t>pluralist </a:t>
            </a:r>
            <a:r>
              <a:rPr lang="en-GB" sz="2400" dirty="0" smtClean="0"/>
              <a:t>perspectives </a:t>
            </a:r>
            <a:endParaRPr lang="en-GB" sz="2400" dirty="0"/>
          </a:p>
        </p:txBody>
      </p:sp>
      <p:sp>
        <p:nvSpPr>
          <p:cNvPr id="4" name="Title 6"/>
          <p:cNvSpPr txBox="1">
            <a:spLocks/>
          </p:cNvSpPr>
          <p:nvPr/>
        </p:nvSpPr>
        <p:spPr>
          <a:xfrm>
            <a:off x="179512" y="188640"/>
            <a:ext cx="8229600" cy="1143000"/>
          </a:xfrm>
          <a:prstGeom prst="rect">
            <a:avLst/>
          </a:prstGeom>
        </p:spPr>
        <p:txBody>
          <a:bodyPr rtlCol="0"/>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algn="l">
              <a:defRPr/>
            </a:pPr>
            <a:r>
              <a:rPr lang="en-GB" sz="3600" smtClean="0"/>
              <a:t>Employment relations theories</a:t>
            </a:r>
            <a:endParaRPr lang="en-GB" sz="3600"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4386254"/>
            <a:ext cx="3710732" cy="24717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6771544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a:p>
        </p:txBody>
      </p:sp>
      <p:sp>
        <p:nvSpPr>
          <p:cNvPr id="3" name="Title 2"/>
          <p:cNvSpPr>
            <a:spLocks noGrp="1"/>
          </p:cNvSpPr>
          <p:nvPr>
            <p:ph type="title"/>
          </p:nvPr>
        </p:nvSpPr>
        <p:spPr/>
        <p:txBody>
          <a:bodyPr/>
          <a:lstStyle/>
          <a:p>
            <a:endParaRPr lang="en-GB"/>
          </a:p>
        </p:txBody>
      </p:sp>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188640"/>
            <a:ext cx="8461990" cy="64946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70439342"/>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a:p>
        </p:txBody>
      </p:sp>
      <p:sp>
        <p:nvSpPr>
          <p:cNvPr id="3" name="Title 2"/>
          <p:cNvSpPr>
            <a:spLocks noGrp="1"/>
          </p:cNvSpPr>
          <p:nvPr>
            <p:ph type="title"/>
          </p:nvPr>
        </p:nvSpPr>
        <p:spPr/>
        <p:txBody>
          <a:bodyPr/>
          <a:lstStyle/>
          <a:p>
            <a:endParaRPr lang="en-GB"/>
          </a:p>
        </p:txBody>
      </p:sp>
      <p:pic>
        <p:nvPicPr>
          <p:cNvPr id="4" name="Picture 3"/>
          <p:cNvPicPr>
            <a:picLocks noChangeAspect="1"/>
          </p:cNvPicPr>
          <p:nvPr/>
        </p:nvPicPr>
        <p:blipFill>
          <a:blip r:embed="rId2"/>
          <a:stretch>
            <a:fillRect/>
          </a:stretch>
        </p:blipFill>
        <p:spPr>
          <a:xfrm>
            <a:off x="707908" y="2348880"/>
            <a:ext cx="7978892" cy="2303884"/>
          </a:xfrm>
          <a:prstGeom prst="rect">
            <a:avLst/>
          </a:prstGeom>
        </p:spPr>
      </p:pic>
    </p:spTree>
    <p:extLst>
      <p:ext uri="{BB962C8B-B14F-4D97-AF65-F5344CB8AC3E}">
        <p14:creationId xmlns:p14="http://schemas.microsoft.com/office/powerpoint/2010/main" val="1574450183"/>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9144000" cy="6858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Content Placeholder 1"/>
          <p:cNvSpPr>
            <a:spLocks noGrp="1"/>
          </p:cNvSpPr>
          <p:nvPr>
            <p:ph idx="1"/>
          </p:nvPr>
        </p:nvSpPr>
        <p:spPr>
          <a:xfrm>
            <a:off x="134259" y="548680"/>
            <a:ext cx="4408900" cy="4525963"/>
          </a:xfrm>
        </p:spPr>
        <p:txBody>
          <a:bodyPr/>
          <a:lstStyle/>
          <a:p>
            <a:pPr>
              <a:spcBef>
                <a:spcPts val="1200"/>
              </a:spcBef>
            </a:pPr>
            <a:r>
              <a:rPr lang="en-GB" sz="2400" dirty="0"/>
              <a:t>The </a:t>
            </a:r>
            <a:r>
              <a:rPr lang="en-GB" sz="2400" dirty="0" err="1"/>
              <a:t>unitarist</a:t>
            </a:r>
            <a:r>
              <a:rPr lang="en-GB" sz="2400" dirty="0"/>
              <a:t> theory of </a:t>
            </a:r>
            <a:r>
              <a:rPr lang="en-GB" sz="2400" dirty="0" smtClean="0"/>
              <a:t>emphasizes </a:t>
            </a:r>
            <a:r>
              <a:rPr lang="en-GB" sz="2400" dirty="0"/>
              <a:t>the co-dependency of employers and employees. </a:t>
            </a:r>
            <a:endParaRPr lang="en-GB" sz="2400" dirty="0" smtClean="0"/>
          </a:p>
          <a:p>
            <a:pPr>
              <a:spcBef>
                <a:spcPts val="1200"/>
              </a:spcBef>
            </a:pPr>
            <a:r>
              <a:rPr lang="en-GB" sz="2400" dirty="0" smtClean="0"/>
              <a:t>To </a:t>
            </a:r>
            <a:r>
              <a:rPr lang="en-GB" sz="2400" dirty="0"/>
              <a:t>a </a:t>
            </a:r>
            <a:r>
              <a:rPr lang="en-GB" sz="2400" dirty="0" err="1"/>
              <a:t>unitarist</a:t>
            </a:r>
            <a:r>
              <a:rPr lang="en-GB" sz="2400" dirty="0"/>
              <a:t>, an organization is an integrated, friendly and collaborative whole</a:t>
            </a:r>
            <a:r>
              <a:rPr lang="en-GB" sz="2400" dirty="0" smtClean="0"/>
              <a:t>.</a:t>
            </a:r>
            <a:endParaRPr lang="en-GB" sz="2400" dirty="0"/>
          </a:p>
          <a:p>
            <a:pPr>
              <a:spcBef>
                <a:spcPts val="1200"/>
              </a:spcBef>
            </a:pPr>
            <a:r>
              <a:rPr lang="en-GB" sz="2400" dirty="0" err="1"/>
              <a:t>Unitarists</a:t>
            </a:r>
            <a:r>
              <a:rPr lang="en-GB" sz="2400" dirty="0"/>
              <a:t> do not </a:t>
            </a:r>
            <a:r>
              <a:rPr lang="en-GB" sz="2400" dirty="0" err="1"/>
              <a:t>favor</a:t>
            </a:r>
            <a:r>
              <a:rPr lang="en-GB" sz="2400" dirty="0"/>
              <a:t> employee unions. They believe that loyalty to such an organization would detract from employee loyalty to a company (disrupting the bond between employer and employees).</a:t>
            </a:r>
          </a:p>
          <a:p>
            <a:endParaRPr lang="en-GB" sz="2400" dirty="0"/>
          </a:p>
        </p:txBody>
      </p:sp>
      <p:sp>
        <p:nvSpPr>
          <p:cNvPr id="4" name="Rectangle 3"/>
          <p:cNvSpPr/>
          <p:nvPr/>
        </p:nvSpPr>
        <p:spPr>
          <a:xfrm>
            <a:off x="4520386" y="612844"/>
            <a:ext cx="4572000" cy="5632311"/>
          </a:xfrm>
          <a:prstGeom prst="rect">
            <a:avLst/>
          </a:prstGeom>
        </p:spPr>
        <p:txBody>
          <a:bodyPr>
            <a:spAutoFit/>
          </a:bodyPr>
          <a:lstStyle/>
          <a:p>
            <a:pPr marL="342900" indent="-342900">
              <a:buFont typeface="Arial" panose="020B0604020202020204" pitchFamily="34" charset="0"/>
              <a:buChar char="•"/>
            </a:pPr>
            <a:r>
              <a:rPr lang="en-GB" sz="2400" dirty="0">
                <a:solidFill>
                  <a:srgbClr val="000000"/>
                </a:solidFill>
                <a:latin typeface="+mn-lt"/>
              </a:rPr>
              <a:t>Pluralist theory emphasizes the representative function of management and trade unions, and it reinforces the value (and legitimacy) of collective bargaining.</a:t>
            </a:r>
          </a:p>
          <a:p>
            <a:pPr marL="342900" indent="-342900">
              <a:buFont typeface="Arial" panose="020B0604020202020204" pitchFamily="34" charset="0"/>
              <a:buChar char="•"/>
            </a:pPr>
            <a:endParaRPr lang="en-GB" sz="2400" dirty="0" smtClean="0">
              <a:solidFill>
                <a:srgbClr val="000000"/>
              </a:solidFill>
              <a:latin typeface="+mn-lt"/>
            </a:endParaRPr>
          </a:p>
          <a:p>
            <a:pPr marL="342900" indent="-342900">
              <a:buFont typeface="Arial" panose="020B0604020202020204" pitchFamily="34" charset="0"/>
              <a:buChar char="•"/>
            </a:pPr>
            <a:r>
              <a:rPr lang="en-GB" sz="2400" dirty="0" smtClean="0">
                <a:solidFill>
                  <a:srgbClr val="000000"/>
                </a:solidFill>
                <a:latin typeface="+mn-lt"/>
              </a:rPr>
              <a:t>Pluralists </a:t>
            </a:r>
            <a:r>
              <a:rPr lang="en-GB" sz="2400" dirty="0">
                <a:solidFill>
                  <a:srgbClr val="000000"/>
                </a:solidFill>
                <a:latin typeface="+mn-lt"/>
              </a:rPr>
              <a:t>recognize organizations within management and within unions as legitimate. They believe that management's primary function is to coordinate, communicate and persuade, rather than control or demand.</a:t>
            </a:r>
            <a:endParaRPr lang="en-GB" sz="2400" b="0" i="0" dirty="0">
              <a:solidFill>
                <a:srgbClr val="000000"/>
              </a:solidFill>
              <a:effectLst/>
              <a:latin typeface="+mn-lt"/>
            </a:endParaRPr>
          </a:p>
        </p:txBody>
      </p:sp>
    </p:spTree>
    <p:extLst>
      <p:ext uri="{BB962C8B-B14F-4D97-AF65-F5344CB8AC3E}">
        <p14:creationId xmlns:p14="http://schemas.microsoft.com/office/powerpoint/2010/main" val="77854565"/>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1196752"/>
            <a:ext cx="4042792" cy="5400600"/>
          </a:xfrm>
          <a:solidFill>
            <a:schemeClr val="accent1">
              <a:lumMod val="40000"/>
              <a:lumOff val="60000"/>
            </a:schemeClr>
          </a:solidFill>
        </p:spPr>
        <p:txBody>
          <a:bodyPr/>
          <a:lstStyle/>
          <a:p>
            <a:pPr marL="0" indent="0">
              <a:buNone/>
            </a:pPr>
            <a:r>
              <a:rPr lang="en-GB" sz="1800" b="1" dirty="0"/>
              <a:t>The unitary perspective </a:t>
            </a:r>
          </a:p>
          <a:p>
            <a:pPr marL="0" indent="0">
              <a:buNone/>
            </a:pPr>
            <a:r>
              <a:rPr lang="en-GB" sz="1800" dirty="0"/>
              <a:t>Managers who take this view regard themselves as the only legitimate source of </a:t>
            </a:r>
            <a:r>
              <a:rPr lang="en-GB" sz="1800" dirty="0" smtClean="0"/>
              <a:t> power </a:t>
            </a:r>
            <a:r>
              <a:rPr lang="en-GB" sz="1800" dirty="0"/>
              <a:t>and authority which they value and protect. </a:t>
            </a:r>
            <a:endParaRPr lang="en-GB" sz="1800" dirty="0" smtClean="0"/>
          </a:p>
          <a:p>
            <a:pPr marL="0" indent="0">
              <a:buNone/>
            </a:pPr>
            <a:endParaRPr lang="en-GB" sz="1800" dirty="0" smtClean="0"/>
          </a:p>
          <a:p>
            <a:pPr marL="0" indent="0">
              <a:buNone/>
            </a:pPr>
            <a:r>
              <a:rPr lang="en-GB" sz="1800" dirty="0" smtClean="0"/>
              <a:t>They </a:t>
            </a:r>
            <a:r>
              <a:rPr lang="en-GB" sz="1800" dirty="0"/>
              <a:t>see their role as one of </a:t>
            </a:r>
            <a:r>
              <a:rPr lang="en-GB" sz="1800" dirty="0" smtClean="0"/>
              <a:t>controlling </a:t>
            </a:r>
            <a:r>
              <a:rPr lang="en-GB" sz="1800" dirty="0"/>
              <a:t>the activities of the workforce and assume that all employees share the </a:t>
            </a:r>
            <a:r>
              <a:rPr lang="en-GB" sz="1800" dirty="0" smtClean="0"/>
              <a:t>common </a:t>
            </a:r>
            <a:r>
              <a:rPr lang="en-GB" sz="1800" dirty="0"/>
              <a:t>goals of the organisation, are loyal to the `management team’ and totally </a:t>
            </a:r>
            <a:r>
              <a:rPr lang="en-GB" sz="1800" dirty="0" smtClean="0"/>
              <a:t>committed </a:t>
            </a:r>
            <a:r>
              <a:rPr lang="en-GB" sz="1800" dirty="0"/>
              <a:t>to the purposes of the organisation. </a:t>
            </a:r>
            <a:endParaRPr lang="en-GB" sz="1800" dirty="0" smtClean="0"/>
          </a:p>
          <a:p>
            <a:pPr marL="0" indent="0">
              <a:buNone/>
            </a:pPr>
            <a:endParaRPr lang="en-GB" sz="1800" dirty="0"/>
          </a:p>
          <a:p>
            <a:pPr marL="0" indent="0">
              <a:buNone/>
            </a:pPr>
            <a:r>
              <a:rPr lang="en-GB" sz="1800" dirty="0" smtClean="0"/>
              <a:t>Armstrong </a:t>
            </a:r>
            <a:r>
              <a:rPr lang="en-GB" sz="1800" dirty="0"/>
              <a:t>(1999) says that the </a:t>
            </a:r>
          </a:p>
          <a:p>
            <a:pPr marL="0" indent="0">
              <a:buNone/>
            </a:pPr>
            <a:r>
              <a:rPr lang="en-GB" sz="1800" dirty="0"/>
              <a:t>philosophy of HRM with its emphasis on commitment and mutuality is based on the </a:t>
            </a:r>
            <a:r>
              <a:rPr lang="en-GB" sz="1800" dirty="0" smtClean="0"/>
              <a:t>unitary </a:t>
            </a:r>
            <a:r>
              <a:rPr lang="en-GB" sz="1800" dirty="0"/>
              <a:t>perspective. </a:t>
            </a:r>
          </a:p>
        </p:txBody>
      </p:sp>
      <p:sp>
        <p:nvSpPr>
          <p:cNvPr id="4" name="Rectangle 3"/>
          <p:cNvSpPr/>
          <p:nvPr/>
        </p:nvSpPr>
        <p:spPr>
          <a:xfrm>
            <a:off x="4355976" y="1196752"/>
            <a:ext cx="4680520" cy="5632311"/>
          </a:xfrm>
          <a:prstGeom prst="rect">
            <a:avLst/>
          </a:prstGeom>
          <a:solidFill>
            <a:srgbClr val="FFFF66"/>
          </a:solidFill>
        </p:spPr>
        <p:txBody>
          <a:bodyPr wrap="square">
            <a:spAutoFit/>
          </a:bodyPr>
          <a:lstStyle/>
          <a:p>
            <a:r>
              <a:rPr lang="en-GB" b="1" dirty="0">
                <a:latin typeface="+mj-lt"/>
              </a:rPr>
              <a:t>The pluralistic perspective </a:t>
            </a:r>
          </a:p>
          <a:p>
            <a:r>
              <a:rPr lang="en-GB" dirty="0" smtClean="0">
                <a:latin typeface="+mj-lt"/>
              </a:rPr>
              <a:t>Managers </a:t>
            </a:r>
            <a:r>
              <a:rPr lang="en-GB" dirty="0">
                <a:latin typeface="+mj-lt"/>
              </a:rPr>
              <a:t>may allow and actively foster freedom of expression and the </a:t>
            </a:r>
            <a:r>
              <a:rPr lang="en-GB" dirty="0" smtClean="0">
                <a:latin typeface="+mj-lt"/>
              </a:rPr>
              <a:t>development </a:t>
            </a:r>
            <a:r>
              <a:rPr lang="en-GB" dirty="0">
                <a:latin typeface="+mj-lt"/>
              </a:rPr>
              <a:t>of groups, which establish their own norms and elect their own informal </a:t>
            </a:r>
            <a:r>
              <a:rPr lang="en-GB" dirty="0" smtClean="0">
                <a:latin typeface="+mj-lt"/>
              </a:rPr>
              <a:t>leaders.</a:t>
            </a:r>
          </a:p>
          <a:p>
            <a:endParaRPr lang="en-GB" dirty="0">
              <a:latin typeface="+mj-lt"/>
            </a:endParaRPr>
          </a:p>
          <a:p>
            <a:r>
              <a:rPr lang="en-GB" dirty="0" smtClean="0">
                <a:latin typeface="+mj-lt"/>
              </a:rPr>
              <a:t>In </a:t>
            </a:r>
            <a:r>
              <a:rPr lang="en-GB" dirty="0">
                <a:latin typeface="+mj-lt"/>
              </a:rPr>
              <a:t>this way, power and control arise in several areas of the organisation and </a:t>
            </a:r>
            <a:r>
              <a:rPr lang="en-GB" dirty="0" smtClean="0">
                <a:latin typeface="+mj-lt"/>
              </a:rPr>
              <a:t> loyalty </a:t>
            </a:r>
            <a:r>
              <a:rPr lang="en-GB" dirty="0">
                <a:latin typeface="+mj-lt"/>
              </a:rPr>
              <a:t>is commanded by the leaders of the groups, which are often in </a:t>
            </a:r>
            <a:r>
              <a:rPr lang="en-GB" dirty="0" smtClean="0">
                <a:latin typeface="+mj-lt"/>
              </a:rPr>
              <a:t>competition with </a:t>
            </a:r>
            <a:r>
              <a:rPr lang="en-GB" dirty="0">
                <a:latin typeface="+mj-lt"/>
              </a:rPr>
              <a:t>each other for resources. </a:t>
            </a:r>
            <a:endParaRPr lang="en-GB" dirty="0" smtClean="0">
              <a:latin typeface="+mj-lt"/>
            </a:endParaRPr>
          </a:p>
          <a:p>
            <a:endParaRPr lang="en-GB" dirty="0">
              <a:latin typeface="+mj-lt"/>
            </a:endParaRPr>
          </a:p>
          <a:p>
            <a:r>
              <a:rPr lang="en-GB" dirty="0" smtClean="0">
                <a:latin typeface="+mj-lt"/>
              </a:rPr>
              <a:t>The </a:t>
            </a:r>
            <a:r>
              <a:rPr lang="en-GB" dirty="0">
                <a:latin typeface="+mj-lt"/>
              </a:rPr>
              <a:t>managers achieve results by joining the groups, </a:t>
            </a:r>
            <a:r>
              <a:rPr lang="en-GB" dirty="0" smtClean="0">
                <a:latin typeface="+mj-lt"/>
              </a:rPr>
              <a:t>encouraging </a:t>
            </a:r>
            <a:r>
              <a:rPr lang="en-GB" dirty="0">
                <a:latin typeface="+mj-lt"/>
              </a:rPr>
              <a:t>participation, motivating employees and coordinating their work efforts. </a:t>
            </a:r>
          </a:p>
          <a:p>
            <a:r>
              <a:rPr lang="en-GB" dirty="0">
                <a:latin typeface="+mj-lt"/>
              </a:rPr>
              <a:t>This, it is said, represents good leadership, although sometimes it can be difficult to </a:t>
            </a:r>
          </a:p>
          <a:p>
            <a:r>
              <a:rPr lang="en-GB" dirty="0">
                <a:latin typeface="+mj-lt"/>
              </a:rPr>
              <a:t>achieve the necessary balance, in which the interests of all stakeholders have to be </a:t>
            </a:r>
          </a:p>
          <a:p>
            <a:r>
              <a:rPr lang="en-GB" dirty="0">
                <a:latin typeface="+mj-lt"/>
              </a:rPr>
              <a:t>taken into account.. </a:t>
            </a:r>
          </a:p>
        </p:txBody>
      </p:sp>
    </p:spTree>
    <p:extLst>
      <p:ext uri="{BB962C8B-B14F-4D97-AF65-F5344CB8AC3E}">
        <p14:creationId xmlns:p14="http://schemas.microsoft.com/office/powerpoint/2010/main" val="2298975269"/>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sp>
        <p:nvSpPr>
          <p:cNvPr id="5" name="TextBox 4"/>
          <p:cNvSpPr txBox="1"/>
          <p:nvPr/>
        </p:nvSpPr>
        <p:spPr>
          <a:xfrm>
            <a:off x="683568" y="1556792"/>
            <a:ext cx="7416824" cy="1200329"/>
          </a:xfrm>
          <a:prstGeom prst="rect">
            <a:avLst/>
          </a:prstGeom>
          <a:noFill/>
        </p:spPr>
        <p:txBody>
          <a:bodyPr wrap="square" rtlCol="0">
            <a:spAutoFit/>
          </a:bodyPr>
          <a:lstStyle/>
          <a:p>
            <a:r>
              <a:rPr lang="en-GB" b="1" dirty="0" err="1" smtClean="0"/>
              <a:t>Unitarism</a:t>
            </a:r>
            <a:r>
              <a:rPr lang="en-GB" b="1" dirty="0" smtClean="0"/>
              <a:t>: </a:t>
            </a:r>
          </a:p>
          <a:p>
            <a:r>
              <a:rPr lang="en-GB" dirty="0" smtClean="0"/>
              <a:t>successful team supporting each on and off pitch behind the authority if the manager to help the club win matches and make profits</a:t>
            </a:r>
          </a:p>
          <a:p>
            <a:r>
              <a:rPr lang="en-GB" dirty="0" smtClean="0"/>
              <a:t>HARMONY, CO+OPERATION  &amp; TEAM ETHIC, Lack of conflict</a:t>
            </a:r>
            <a:endParaRPr lang="en-GB" dirty="0"/>
          </a:p>
        </p:txBody>
      </p:sp>
      <p:sp>
        <p:nvSpPr>
          <p:cNvPr id="6" name="TextBox 5"/>
          <p:cNvSpPr txBox="1"/>
          <p:nvPr/>
        </p:nvSpPr>
        <p:spPr>
          <a:xfrm>
            <a:off x="457200" y="4958116"/>
            <a:ext cx="7797969" cy="1477328"/>
          </a:xfrm>
          <a:prstGeom prst="rect">
            <a:avLst/>
          </a:prstGeom>
          <a:noFill/>
        </p:spPr>
        <p:txBody>
          <a:bodyPr wrap="none" rtlCol="0">
            <a:spAutoFit/>
          </a:bodyPr>
          <a:lstStyle/>
          <a:p>
            <a:r>
              <a:rPr lang="en-GB" b="1" dirty="0" smtClean="0"/>
              <a:t>Pluralism:</a:t>
            </a:r>
            <a:endParaRPr lang="en-GB" b="1" dirty="0"/>
          </a:p>
          <a:p>
            <a:r>
              <a:rPr lang="en-GB" dirty="0" smtClean="0"/>
              <a:t> Organisations seem to max profits</a:t>
            </a:r>
          </a:p>
          <a:p>
            <a:r>
              <a:rPr lang="en-GB" dirty="0" smtClean="0"/>
              <a:t>Workers, max. income and develop their careers</a:t>
            </a:r>
          </a:p>
          <a:p>
            <a:r>
              <a:rPr lang="en-GB" dirty="0" smtClean="0"/>
              <a:t>Although overlap and shared interests, different agendas cause tensions &amp;</a:t>
            </a:r>
          </a:p>
          <a:p>
            <a:r>
              <a:rPr lang="en-GB" dirty="0" smtClean="0"/>
              <a:t>conflict</a:t>
            </a:r>
            <a:endParaRPr lang="en-GB" dirty="0"/>
          </a:p>
        </p:txBody>
      </p:sp>
      <p:pic>
        <p:nvPicPr>
          <p:cNvPr id="8" name="Picture 7"/>
          <p:cNvPicPr>
            <a:picLocks noChangeAspect="1"/>
          </p:cNvPicPr>
          <p:nvPr/>
        </p:nvPicPr>
        <p:blipFill>
          <a:blip r:embed="rId2"/>
          <a:stretch>
            <a:fillRect/>
          </a:stretch>
        </p:blipFill>
        <p:spPr>
          <a:xfrm>
            <a:off x="5868144" y="4129555"/>
            <a:ext cx="2723822" cy="1498754"/>
          </a:xfrm>
          <a:prstGeom prst="rect">
            <a:avLst/>
          </a:prstGeom>
        </p:spPr>
      </p:pic>
      <p:pic>
        <p:nvPicPr>
          <p:cNvPr id="9" name="Picture 8"/>
          <p:cNvPicPr>
            <a:picLocks noChangeAspect="1"/>
          </p:cNvPicPr>
          <p:nvPr/>
        </p:nvPicPr>
        <p:blipFill>
          <a:blip r:embed="rId3"/>
          <a:stretch>
            <a:fillRect/>
          </a:stretch>
        </p:blipFill>
        <p:spPr>
          <a:xfrm>
            <a:off x="457200" y="2863802"/>
            <a:ext cx="2826816" cy="1751629"/>
          </a:xfrm>
          <a:prstGeom prst="rect">
            <a:avLst/>
          </a:prstGeom>
        </p:spPr>
      </p:pic>
    </p:spTree>
    <p:extLst>
      <p:ext uri="{BB962C8B-B14F-4D97-AF65-F5344CB8AC3E}">
        <p14:creationId xmlns:p14="http://schemas.microsoft.com/office/powerpoint/2010/main" val="21494907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13454</TotalTime>
  <Words>1855</Words>
  <Application>Microsoft Office PowerPoint</Application>
  <PresentationFormat>On-screen Show (4:3)</PresentationFormat>
  <Paragraphs>209</Paragraphs>
  <Slides>43</Slides>
  <Notes>4</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43</vt:i4>
      </vt:variant>
    </vt:vector>
  </HeadingPairs>
  <TitlesOfParts>
    <vt:vector size="53" baseType="lpstr">
      <vt:lpstr>AR CENA</vt:lpstr>
      <vt:lpstr>AR CHRISTY</vt:lpstr>
      <vt:lpstr>Arial</vt:lpstr>
      <vt:lpstr>Arial Narrow</vt:lpstr>
      <vt:lpstr>Calibri</vt:lpstr>
      <vt:lpstr>Helvetica</vt:lpstr>
      <vt:lpstr>Open Sans</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Defining the term ‘employment relationship’</vt:lpstr>
      <vt:lpstr>PowerPoint Presentation</vt:lpstr>
      <vt:lpstr>Definitions of Employee Relations (ER)</vt:lpstr>
      <vt:lpstr>PowerPoint Presentation</vt:lpstr>
      <vt:lpstr>PowerPoint Presentation</vt:lpstr>
      <vt:lpstr>PowerPoint Presentation</vt:lpstr>
      <vt:lpstr>PowerPoint Presentation</vt:lpstr>
      <vt:lpstr>Submission  Q1/8</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Key parties involved in an employment relationship?</vt:lpstr>
      <vt:lpstr>Indeterminate?</vt:lpstr>
      <vt:lpstr>Indeterminate</vt:lpstr>
      <vt:lpstr>Interminate</vt:lpstr>
      <vt:lpstr>Collectivism vs. individualism</vt:lpstr>
      <vt:lpstr>Collectivism or Individualism?</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Main Purpose of Role   To support, develop and implement a L&amp;D Strategy for the UK Window Group in line with the business goals.   Design and deliver Senior Management training and Coach and support colleagues at various levels across all departments.   Partner with Managers to devise and implement innovative and efficient approaches to enhancing performance within the business.  Partner with Line Managers to identify talent and align and prepare the appropriate development plans to grow future talent.   Develop workable training solutions to meet the operational needs of the business via a combination of in-house expertise, external training plans and schedules.  Support HR functions as and when needed.</dc:title>
  <dc:creator>Flis</dc:creator>
  <cp:lastModifiedBy>Felicity Healey-Benson</cp:lastModifiedBy>
  <cp:revision>314</cp:revision>
  <dcterms:created xsi:type="dcterms:W3CDTF">2010-08-16T19:37:27Z</dcterms:created>
  <dcterms:modified xsi:type="dcterms:W3CDTF">2019-02-14T12:44:44Z</dcterms:modified>
</cp:coreProperties>
</file>