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9" r:id="rId5"/>
    <p:sldId id="262" r:id="rId6"/>
    <p:sldId id="263" r:id="rId7"/>
    <p:sldId id="264" r:id="rId8"/>
    <p:sldId id="265" r:id="rId9"/>
    <p:sldId id="266"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FE5DB-CF39-4C9B-B166-0181A0EB477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FEC3631-B585-4E7A-8FC6-93380B7A7D16}">
      <dgm:prSet/>
      <dgm:spPr/>
      <dgm:t>
        <a:bodyPr/>
        <a:lstStyle/>
        <a:p>
          <a:r>
            <a:rPr lang="en-US"/>
            <a:t>Improves patient safety </a:t>
          </a:r>
          <a:r>
            <a:rPr lang="en-US" b="0" i="1" baseline="0"/>
            <a:t>(Manojlovich et al., 2015)</a:t>
          </a:r>
          <a:endParaRPr lang="en-US"/>
        </a:p>
      </dgm:t>
    </dgm:pt>
    <dgm:pt modelId="{D603DFD0-29DD-431A-AACF-FC54BEA5AAD9}" type="parTrans" cxnId="{7C5D9FAF-E6FC-4512-90D0-77684BBC9682}">
      <dgm:prSet/>
      <dgm:spPr/>
      <dgm:t>
        <a:bodyPr/>
        <a:lstStyle/>
        <a:p>
          <a:endParaRPr lang="en-US"/>
        </a:p>
      </dgm:t>
    </dgm:pt>
    <dgm:pt modelId="{CF9DEF12-C320-4EA6-B6EF-B751A7EDE830}" type="sibTrans" cxnId="{7C5D9FAF-E6FC-4512-90D0-77684BBC9682}">
      <dgm:prSet/>
      <dgm:spPr/>
      <dgm:t>
        <a:bodyPr/>
        <a:lstStyle/>
        <a:p>
          <a:endParaRPr lang="en-US"/>
        </a:p>
      </dgm:t>
    </dgm:pt>
    <dgm:pt modelId="{8DACD346-DEF2-4574-8D8E-A06FEA8F6F61}">
      <dgm:prSet/>
      <dgm:spPr/>
      <dgm:t>
        <a:bodyPr/>
        <a:lstStyle/>
        <a:p>
          <a:r>
            <a:rPr lang="en-US" b="0" i="0" baseline="0"/>
            <a:t>Builds trust and therapeutic relationships </a:t>
          </a:r>
          <a:r>
            <a:rPr lang="en-US" b="0" i="1" baseline="0"/>
            <a:t>(McCabe, 2004)</a:t>
          </a:r>
          <a:r>
            <a:rPr lang="en-US" b="0" i="0" baseline="0"/>
            <a:t> </a:t>
          </a:r>
          <a:endParaRPr lang="en-US"/>
        </a:p>
      </dgm:t>
    </dgm:pt>
    <dgm:pt modelId="{4F502347-FC99-4531-AAF4-984E888C5369}" type="parTrans" cxnId="{B0FA89C1-BFF3-45F6-9F2C-04F30EA0A1ED}">
      <dgm:prSet/>
      <dgm:spPr/>
      <dgm:t>
        <a:bodyPr/>
        <a:lstStyle/>
        <a:p>
          <a:endParaRPr lang="en-US"/>
        </a:p>
      </dgm:t>
    </dgm:pt>
    <dgm:pt modelId="{2056C5A0-1451-4BDE-A711-304FBCFCC9B4}" type="sibTrans" cxnId="{B0FA89C1-BFF3-45F6-9F2C-04F30EA0A1ED}">
      <dgm:prSet/>
      <dgm:spPr/>
      <dgm:t>
        <a:bodyPr/>
        <a:lstStyle/>
        <a:p>
          <a:endParaRPr lang="en-US"/>
        </a:p>
      </dgm:t>
    </dgm:pt>
    <dgm:pt modelId="{1EE8B2A8-A707-45FE-A076-65C3258CCCAD}">
      <dgm:prSet/>
      <dgm:spPr/>
      <dgm:t>
        <a:bodyPr/>
        <a:lstStyle/>
        <a:p>
          <a:r>
            <a:rPr lang="en-US" b="0" i="0" baseline="0"/>
            <a:t>Supports dignity and cultural sensitivity </a:t>
          </a:r>
          <a:r>
            <a:rPr lang="en-US" b="0" i="1" baseline="0"/>
            <a:t>(Kai, Beavan &amp; Faull, 2011)</a:t>
          </a:r>
          <a:r>
            <a:rPr lang="en-US" b="0" i="0" baseline="0"/>
            <a:t> </a:t>
          </a:r>
          <a:endParaRPr lang="en-US"/>
        </a:p>
      </dgm:t>
    </dgm:pt>
    <dgm:pt modelId="{CCB1C38E-FBB6-4F58-A9B5-DFD362331C6F}" type="parTrans" cxnId="{5A559D71-FBB1-49B4-A774-3774E69FA6F0}">
      <dgm:prSet/>
      <dgm:spPr/>
      <dgm:t>
        <a:bodyPr/>
        <a:lstStyle/>
        <a:p>
          <a:endParaRPr lang="en-US"/>
        </a:p>
      </dgm:t>
    </dgm:pt>
    <dgm:pt modelId="{82F543A9-F663-4DD5-B653-29D7F9D696CC}" type="sibTrans" cxnId="{5A559D71-FBB1-49B4-A774-3774E69FA6F0}">
      <dgm:prSet/>
      <dgm:spPr/>
      <dgm:t>
        <a:bodyPr/>
        <a:lstStyle/>
        <a:p>
          <a:endParaRPr lang="en-US"/>
        </a:p>
      </dgm:t>
    </dgm:pt>
    <dgm:pt modelId="{BA33EDA2-430C-4C84-A6EE-8F6C21395E83}">
      <dgm:prSet/>
      <dgm:spPr/>
      <dgm:t>
        <a:bodyPr/>
        <a:lstStyle/>
        <a:p>
          <a:r>
            <a:rPr lang="en-US" b="0" i="0" baseline="0"/>
            <a:t>Strengthens teamwork and collaboration </a:t>
          </a:r>
          <a:r>
            <a:rPr lang="en-US" b="0" i="1" baseline="0"/>
            <a:t>(O’Daniel &amp; Rosenstein, 2008)</a:t>
          </a:r>
          <a:r>
            <a:rPr lang="en-US" b="0" i="0" baseline="0"/>
            <a:t> </a:t>
          </a:r>
          <a:endParaRPr lang="en-US"/>
        </a:p>
      </dgm:t>
    </dgm:pt>
    <dgm:pt modelId="{42EB4048-1F1B-44E8-8A93-E85BB6BA72D6}" type="parTrans" cxnId="{1E39AD05-6D3B-4BB7-BFD0-1166A7A45306}">
      <dgm:prSet/>
      <dgm:spPr/>
      <dgm:t>
        <a:bodyPr/>
        <a:lstStyle/>
        <a:p>
          <a:endParaRPr lang="en-US"/>
        </a:p>
      </dgm:t>
    </dgm:pt>
    <dgm:pt modelId="{C89DC6D0-08BC-4855-A170-8BDF87A64006}" type="sibTrans" cxnId="{1E39AD05-6D3B-4BB7-BFD0-1166A7A45306}">
      <dgm:prSet/>
      <dgm:spPr/>
      <dgm:t>
        <a:bodyPr/>
        <a:lstStyle/>
        <a:p>
          <a:endParaRPr lang="en-US"/>
        </a:p>
      </dgm:t>
    </dgm:pt>
    <dgm:pt modelId="{6905E525-17A7-4677-998B-BA3BF296D9B7}" type="pres">
      <dgm:prSet presAssocID="{3C2FE5DB-CF39-4C9B-B166-0181A0EB477F}" presName="vert0" presStyleCnt="0">
        <dgm:presLayoutVars>
          <dgm:dir/>
          <dgm:animOne val="branch"/>
          <dgm:animLvl val="lvl"/>
        </dgm:presLayoutVars>
      </dgm:prSet>
      <dgm:spPr/>
    </dgm:pt>
    <dgm:pt modelId="{2E2F63DA-10D7-4AB7-B649-A56A8074CF77}" type="pres">
      <dgm:prSet presAssocID="{BFEC3631-B585-4E7A-8FC6-93380B7A7D16}" presName="thickLine" presStyleLbl="alignNode1" presStyleIdx="0" presStyleCnt="4"/>
      <dgm:spPr/>
    </dgm:pt>
    <dgm:pt modelId="{9B4B69D9-C3BD-4405-95FD-424353B0D76C}" type="pres">
      <dgm:prSet presAssocID="{BFEC3631-B585-4E7A-8FC6-93380B7A7D16}" presName="horz1" presStyleCnt="0"/>
      <dgm:spPr/>
    </dgm:pt>
    <dgm:pt modelId="{27A6A386-F70D-46DF-B6C8-0E57FDD0316F}" type="pres">
      <dgm:prSet presAssocID="{BFEC3631-B585-4E7A-8FC6-93380B7A7D16}" presName="tx1" presStyleLbl="revTx" presStyleIdx="0" presStyleCnt="4"/>
      <dgm:spPr/>
    </dgm:pt>
    <dgm:pt modelId="{8EDE6807-1A14-43B0-943E-3EC1388A3F09}" type="pres">
      <dgm:prSet presAssocID="{BFEC3631-B585-4E7A-8FC6-93380B7A7D16}" presName="vert1" presStyleCnt="0"/>
      <dgm:spPr/>
    </dgm:pt>
    <dgm:pt modelId="{BA4581A3-42E7-420A-9FE7-7824FE812C22}" type="pres">
      <dgm:prSet presAssocID="{8DACD346-DEF2-4574-8D8E-A06FEA8F6F61}" presName="thickLine" presStyleLbl="alignNode1" presStyleIdx="1" presStyleCnt="4"/>
      <dgm:spPr/>
    </dgm:pt>
    <dgm:pt modelId="{B68EFDB4-3DC5-48F2-977C-7C96D947B80D}" type="pres">
      <dgm:prSet presAssocID="{8DACD346-DEF2-4574-8D8E-A06FEA8F6F61}" presName="horz1" presStyleCnt="0"/>
      <dgm:spPr/>
    </dgm:pt>
    <dgm:pt modelId="{891CEB27-08B0-401E-97C7-B10FDBB63A58}" type="pres">
      <dgm:prSet presAssocID="{8DACD346-DEF2-4574-8D8E-A06FEA8F6F61}" presName="tx1" presStyleLbl="revTx" presStyleIdx="1" presStyleCnt="4"/>
      <dgm:spPr/>
    </dgm:pt>
    <dgm:pt modelId="{90372E83-2CC3-4CE6-8C4E-072A0BE3DD75}" type="pres">
      <dgm:prSet presAssocID="{8DACD346-DEF2-4574-8D8E-A06FEA8F6F61}" presName="vert1" presStyleCnt="0"/>
      <dgm:spPr/>
    </dgm:pt>
    <dgm:pt modelId="{60ED23D2-C63E-4CCC-B7E3-10E0F152FFDA}" type="pres">
      <dgm:prSet presAssocID="{1EE8B2A8-A707-45FE-A076-65C3258CCCAD}" presName="thickLine" presStyleLbl="alignNode1" presStyleIdx="2" presStyleCnt="4"/>
      <dgm:spPr/>
    </dgm:pt>
    <dgm:pt modelId="{9D8DC9AD-C806-4BF9-A05D-BA9A045A582B}" type="pres">
      <dgm:prSet presAssocID="{1EE8B2A8-A707-45FE-A076-65C3258CCCAD}" presName="horz1" presStyleCnt="0"/>
      <dgm:spPr/>
    </dgm:pt>
    <dgm:pt modelId="{4CE92A81-8046-4B45-B869-7D2D820802D1}" type="pres">
      <dgm:prSet presAssocID="{1EE8B2A8-A707-45FE-A076-65C3258CCCAD}" presName="tx1" presStyleLbl="revTx" presStyleIdx="2" presStyleCnt="4"/>
      <dgm:spPr/>
    </dgm:pt>
    <dgm:pt modelId="{0FF955C0-F164-40D6-B102-70E8E83C8588}" type="pres">
      <dgm:prSet presAssocID="{1EE8B2A8-A707-45FE-A076-65C3258CCCAD}" presName="vert1" presStyleCnt="0"/>
      <dgm:spPr/>
    </dgm:pt>
    <dgm:pt modelId="{A6114917-A3A6-4A4B-8AF7-CDD35EEAC7DF}" type="pres">
      <dgm:prSet presAssocID="{BA33EDA2-430C-4C84-A6EE-8F6C21395E83}" presName="thickLine" presStyleLbl="alignNode1" presStyleIdx="3" presStyleCnt="4"/>
      <dgm:spPr/>
    </dgm:pt>
    <dgm:pt modelId="{FD58C783-7F24-42E7-930F-53468A0BF8EE}" type="pres">
      <dgm:prSet presAssocID="{BA33EDA2-430C-4C84-A6EE-8F6C21395E83}" presName="horz1" presStyleCnt="0"/>
      <dgm:spPr/>
    </dgm:pt>
    <dgm:pt modelId="{EED7800D-47C9-4FC6-87C8-D38D71D6A086}" type="pres">
      <dgm:prSet presAssocID="{BA33EDA2-430C-4C84-A6EE-8F6C21395E83}" presName="tx1" presStyleLbl="revTx" presStyleIdx="3" presStyleCnt="4"/>
      <dgm:spPr/>
    </dgm:pt>
    <dgm:pt modelId="{2321BA6C-CA91-4809-80DC-4B5C9A8F763E}" type="pres">
      <dgm:prSet presAssocID="{BA33EDA2-430C-4C84-A6EE-8F6C21395E83}" presName="vert1" presStyleCnt="0"/>
      <dgm:spPr/>
    </dgm:pt>
  </dgm:ptLst>
  <dgm:cxnLst>
    <dgm:cxn modelId="{1E39AD05-6D3B-4BB7-BFD0-1166A7A45306}" srcId="{3C2FE5DB-CF39-4C9B-B166-0181A0EB477F}" destId="{BA33EDA2-430C-4C84-A6EE-8F6C21395E83}" srcOrd="3" destOrd="0" parTransId="{42EB4048-1F1B-44E8-8A93-E85BB6BA72D6}" sibTransId="{C89DC6D0-08BC-4855-A170-8BDF87A64006}"/>
    <dgm:cxn modelId="{C533122F-ABCE-4F14-A801-A948906AB9F2}" type="presOf" srcId="{1EE8B2A8-A707-45FE-A076-65C3258CCCAD}" destId="{4CE92A81-8046-4B45-B869-7D2D820802D1}" srcOrd="0" destOrd="0" presId="urn:microsoft.com/office/officeart/2008/layout/LinedList"/>
    <dgm:cxn modelId="{EF061931-C1F1-47DC-AF2D-8DFEF5E79845}" type="presOf" srcId="{8DACD346-DEF2-4574-8D8E-A06FEA8F6F61}" destId="{891CEB27-08B0-401E-97C7-B10FDBB63A58}" srcOrd="0" destOrd="0" presId="urn:microsoft.com/office/officeart/2008/layout/LinedList"/>
    <dgm:cxn modelId="{81C8C466-5F19-447D-9BDC-1229270CF10F}" type="presOf" srcId="{BA33EDA2-430C-4C84-A6EE-8F6C21395E83}" destId="{EED7800D-47C9-4FC6-87C8-D38D71D6A086}" srcOrd="0" destOrd="0" presId="urn:microsoft.com/office/officeart/2008/layout/LinedList"/>
    <dgm:cxn modelId="{5A559D71-FBB1-49B4-A774-3774E69FA6F0}" srcId="{3C2FE5DB-CF39-4C9B-B166-0181A0EB477F}" destId="{1EE8B2A8-A707-45FE-A076-65C3258CCCAD}" srcOrd="2" destOrd="0" parTransId="{CCB1C38E-FBB6-4F58-A9B5-DFD362331C6F}" sibTransId="{82F543A9-F663-4DD5-B653-29D7F9D696CC}"/>
    <dgm:cxn modelId="{D53DD858-05AF-495D-85EC-4C96B28D8935}" type="presOf" srcId="{BFEC3631-B585-4E7A-8FC6-93380B7A7D16}" destId="{27A6A386-F70D-46DF-B6C8-0E57FDD0316F}" srcOrd="0" destOrd="0" presId="urn:microsoft.com/office/officeart/2008/layout/LinedList"/>
    <dgm:cxn modelId="{6B0CD499-048C-4852-80D6-4504BD61083B}" type="presOf" srcId="{3C2FE5DB-CF39-4C9B-B166-0181A0EB477F}" destId="{6905E525-17A7-4677-998B-BA3BF296D9B7}" srcOrd="0" destOrd="0" presId="urn:microsoft.com/office/officeart/2008/layout/LinedList"/>
    <dgm:cxn modelId="{7C5D9FAF-E6FC-4512-90D0-77684BBC9682}" srcId="{3C2FE5DB-CF39-4C9B-B166-0181A0EB477F}" destId="{BFEC3631-B585-4E7A-8FC6-93380B7A7D16}" srcOrd="0" destOrd="0" parTransId="{D603DFD0-29DD-431A-AACF-FC54BEA5AAD9}" sibTransId="{CF9DEF12-C320-4EA6-B6EF-B751A7EDE830}"/>
    <dgm:cxn modelId="{B0FA89C1-BFF3-45F6-9F2C-04F30EA0A1ED}" srcId="{3C2FE5DB-CF39-4C9B-B166-0181A0EB477F}" destId="{8DACD346-DEF2-4574-8D8E-A06FEA8F6F61}" srcOrd="1" destOrd="0" parTransId="{4F502347-FC99-4531-AAF4-984E888C5369}" sibTransId="{2056C5A0-1451-4BDE-A711-304FBCFCC9B4}"/>
    <dgm:cxn modelId="{0C77B686-8470-4FBD-B0D6-2C2A081361BF}" type="presParOf" srcId="{6905E525-17A7-4677-998B-BA3BF296D9B7}" destId="{2E2F63DA-10D7-4AB7-B649-A56A8074CF77}" srcOrd="0" destOrd="0" presId="urn:microsoft.com/office/officeart/2008/layout/LinedList"/>
    <dgm:cxn modelId="{507FA816-1CB6-4D59-A0CD-DBF5538703BD}" type="presParOf" srcId="{6905E525-17A7-4677-998B-BA3BF296D9B7}" destId="{9B4B69D9-C3BD-4405-95FD-424353B0D76C}" srcOrd="1" destOrd="0" presId="urn:microsoft.com/office/officeart/2008/layout/LinedList"/>
    <dgm:cxn modelId="{12E8CEF4-ED92-43AA-AA20-0723FBB10B21}" type="presParOf" srcId="{9B4B69D9-C3BD-4405-95FD-424353B0D76C}" destId="{27A6A386-F70D-46DF-B6C8-0E57FDD0316F}" srcOrd="0" destOrd="0" presId="urn:microsoft.com/office/officeart/2008/layout/LinedList"/>
    <dgm:cxn modelId="{F1FF4F54-A6B1-436D-9505-AECDDE8BED63}" type="presParOf" srcId="{9B4B69D9-C3BD-4405-95FD-424353B0D76C}" destId="{8EDE6807-1A14-43B0-943E-3EC1388A3F09}" srcOrd="1" destOrd="0" presId="urn:microsoft.com/office/officeart/2008/layout/LinedList"/>
    <dgm:cxn modelId="{548B4DA5-9724-40E4-B2C3-4C9CECB5F6F1}" type="presParOf" srcId="{6905E525-17A7-4677-998B-BA3BF296D9B7}" destId="{BA4581A3-42E7-420A-9FE7-7824FE812C22}" srcOrd="2" destOrd="0" presId="urn:microsoft.com/office/officeart/2008/layout/LinedList"/>
    <dgm:cxn modelId="{4285C859-B4E1-4A49-98AD-DCCBD1F9A7CF}" type="presParOf" srcId="{6905E525-17A7-4677-998B-BA3BF296D9B7}" destId="{B68EFDB4-3DC5-48F2-977C-7C96D947B80D}" srcOrd="3" destOrd="0" presId="urn:microsoft.com/office/officeart/2008/layout/LinedList"/>
    <dgm:cxn modelId="{2EABA380-7EF1-4D89-9C03-2EA0A0AADD15}" type="presParOf" srcId="{B68EFDB4-3DC5-48F2-977C-7C96D947B80D}" destId="{891CEB27-08B0-401E-97C7-B10FDBB63A58}" srcOrd="0" destOrd="0" presId="urn:microsoft.com/office/officeart/2008/layout/LinedList"/>
    <dgm:cxn modelId="{E02B28E8-D8E6-422D-92F5-880AFD5B1FC3}" type="presParOf" srcId="{B68EFDB4-3DC5-48F2-977C-7C96D947B80D}" destId="{90372E83-2CC3-4CE6-8C4E-072A0BE3DD75}" srcOrd="1" destOrd="0" presId="urn:microsoft.com/office/officeart/2008/layout/LinedList"/>
    <dgm:cxn modelId="{C4058B8D-65B3-4A5E-8B7D-284B9D4C234E}" type="presParOf" srcId="{6905E525-17A7-4677-998B-BA3BF296D9B7}" destId="{60ED23D2-C63E-4CCC-B7E3-10E0F152FFDA}" srcOrd="4" destOrd="0" presId="urn:microsoft.com/office/officeart/2008/layout/LinedList"/>
    <dgm:cxn modelId="{86D5915A-EA0F-4C2A-9C73-C09315EF1046}" type="presParOf" srcId="{6905E525-17A7-4677-998B-BA3BF296D9B7}" destId="{9D8DC9AD-C806-4BF9-A05D-BA9A045A582B}" srcOrd="5" destOrd="0" presId="urn:microsoft.com/office/officeart/2008/layout/LinedList"/>
    <dgm:cxn modelId="{CE403258-3E01-4399-A282-021D054C4FA3}" type="presParOf" srcId="{9D8DC9AD-C806-4BF9-A05D-BA9A045A582B}" destId="{4CE92A81-8046-4B45-B869-7D2D820802D1}" srcOrd="0" destOrd="0" presId="urn:microsoft.com/office/officeart/2008/layout/LinedList"/>
    <dgm:cxn modelId="{B8B46162-217A-4B02-BA79-4FA6F913D709}" type="presParOf" srcId="{9D8DC9AD-C806-4BF9-A05D-BA9A045A582B}" destId="{0FF955C0-F164-40D6-B102-70E8E83C8588}" srcOrd="1" destOrd="0" presId="urn:microsoft.com/office/officeart/2008/layout/LinedList"/>
    <dgm:cxn modelId="{4A3E3E60-3881-4279-9D43-79B538FE68E4}" type="presParOf" srcId="{6905E525-17A7-4677-998B-BA3BF296D9B7}" destId="{A6114917-A3A6-4A4B-8AF7-CDD35EEAC7DF}" srcOrd="6" destOrd="0" presId="urn:microsoft.com/office/officeart/2008/layout/LinedList"/>
    <dgm:cxn modelId="{86EFA18A-9A84-4930-B120-ED3216422E96}" type="presParOf" srcId="{6905E525-17A7-4677-998B-BA3BF296D9B7}" destId="{FD58C783-7F24-42E7-930F-53468A0BF8EE}" srcOrd="7" destOrd="0" presId="urn:microsoft.com/office/officeart/2008/layout/LinedList"/>
    <dgm:cxn modelId="{40B728BD-A4EF-4A8F-9BE9-74D92834E10D}" type="presParOf" srcId="{FD58C783-7F24-42E7-930F-53468A0BF8EE}" destId="{EED7800D-47C9-4FC6-87C8-D38D71D6A086}" srcOrd="0" destOrd="0" presId="urn:microsoft.com/office/officeart/2008/layout/LinedList"/>
    <dgm:cxn modelId="{99A37C6D-5727-47AC-BC90-79185AB62BEE}" type="presParOf" srcId="{FD58C783-7F24-42E7-930F-53468A0BF8EE}" destId="{2321BA6C-CA91-4809-80DC-4B5C9A8F76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F63DA-10D7-4AB7-B649-A56A8074CF77}">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A6A386-F70D-46DF-B6C8-0E57FDD0316F}">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Improves patient safety </a:t>
          </a:r>
          <a:r>
            <a:rPr lang="en-US" sz="3000" b="0" i="1" kern="1200" baseline="0"/>
            <a:t>(Manojlovich et al., 2015)</a:t>
          </a:r>
          <a:endParaRPr lang="en-US" sz="3000" kern="1200"/>
        </a:p>
      </dsp:txBody>
      <dsp:txXfrm>
        <a:off x="0" y="0"/>
        <a:ext cx="10515600" cy="1087834"/>
      </dsp:txXfrm>
    </dsp:sp>
    <dsp:sp modelId="{BA4581A3-42E7-420A-9FE7-7824FE812C22}">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CEB27-08B0-401E-97C7-B10FDBB63A58}">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baseline="0"/>
            <a:t>Builds trust and therapeutic relationships </a:t>
          </a:r>
          <a:r>
            <a:rPr lang="en-US" sz="3000" b="0" i="1" kern="1200" baseline="0"/>
            <a:t>(McCabe, 2004)</a:t>
          </a:r>
          <a:r>
            <a:rPr lang="en-US" sz="3000" b="0" i="0" kern="1200" baseline="0"/>
            <a:t> </a:t>
          </a:r>
          <a:endParaRPr lang="en-US" sz="3000" kern="1200"/>
        </a:p>
      </dsp:txBody>
      <dsp:txXfrm>
        <a:off x="0" y="1087834"/>
        <a:ext cx="10515600" cy="1087834"/>
      </dsp:txXfrm>
    </dsp:sp>
    <dsp:sp modelId="{60ED23D2-C63E-4CCC-B7E3-10E0F152FFDA}">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E92A81-8046-4B45-B869-7D2D820802D1}">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baseline="0"/>
            <a:t>Supports dignity and cultural sensitivity </a:t>
          </a:r>
          <a:r>
            <a:rPr lang="en-US" sz="3000" b="0" i="1" kern="1200" baseline="0"/>
            <a:t>(Kai, Beavan &amp; Faull, 2011)</a:t>
          </a:r>
          <a:r>
            <a:rPr lang="en-US" sz="3000" b="0" i="0" kern="1200" baseline="0"/>
            <a:t> </a:t>
          </a:r>
          <a:endParaRPr lang="en-US" sz="3000" kern="1200"/>
        </a:p>
      </dsp:txBody>
      <dsp:txXfrm>
        <a:off x="0" y="2175669"/>
        <a:ext cx="10515600" cy="1087834"/>
      </dsp:txXfrm>
    </dsp:sp>
    <dsp:sp modelId="{A6114917-A3A6-4A4B-8AF7-CDD35EEAC7DF}">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D7800D-47C9-4FC6-87C8-D38D71D6A086}">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baseline="0"/>
            <a:t>Strengthens teamwork and collaboration </a:t>
          </a:r>
          <a:r>
            <a:rPr lang="en-US" sz="3000" b="0" i="1" kern="1200" baseline="0"/>
            <a:t>(O’Daniel &amp; Rosenstein, 2008)</a:t>
          </a:r>
          <a:r>
            <a:rPr lang="en-US" sz="3000" b="0" i="0" kern="1200" baseline="0"/>
            <a:t> </a:t>
          </a:r>
          <a:endParaRPr lang="en-US" sz="3000" kern="120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2201D-820A-A37A-769E-6B058982EC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7348B0-DEC0-50CC-14EC-2C9CE0F40C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3D7587D-1272-0766-2FD3-9A0065EA628E}"/>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5" name="Footer Placeholder 4">
            <a:extLst>
              <a:ext uri="{FF2B5EF4-FFF2-40B4-BE49-F238E27FC236}">
                <a16:creationId xmlns:a16="http://schemas.microsoft.com/office/drawing/2014/main" id="{827FBE1F-63B6-8309-698E-51F67CCEFF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9E0FAC-4AA2-1D82-85F3-89A8E035F03F}"/>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1059107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55037-F7B5-124B-795A-EEBAFD90960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2CA211-EDA2-3E72-1958-7A3703AA3B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F750C4-735F-8A23-DC58-3976EF697414}"/>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5" name="Footer Placeholder 4">
            <a:extLst>
              <a:ext uri="{FF2B5EF4-FFF2-40B4-BE49-F238E27FC236}">
                <a16:creationId xmlns:a16="http://schemas.microsoft.com/office/drawing/2014/main" id="{0E568788-B2D1-B71D-0C8E-EB3C73F53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8AFBE5-CFA8-661B-6844-9A0F7D74E67B}"/>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3761786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3DDBE-072E-1A5C-476E-7C4E364296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07CF056-177E-D37D-5AD9-4C047FBE4A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A0B9DC-9055-1275-8461-2ECAA9A26134}"/>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5" name="Footer Placeholder 4">
            <a:extLst>
              <a:ext uri="{FF2B5EF4-FFF2-40B4-BE49-F238E27FC236}">
                <a16:creationId xmlns:a16="http://schemas.microsoft.com/office/drawing/2014/main" id="{2157E89D-9BA8-89E3-5781-C53618B64E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F6DCDE-D55C-2255-06C3-343EDD31E2DE}"/>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3222111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72A46-820E-E98E-ACB7-0E25F7E103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0D7124-E05D-7322-8E53-B285F88CB4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F44626-8777-6CA0-EE2D-A2AEAFF7F1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D477318-2438-677C-02D9-DE6925F0C1D4}"/>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6" name="Footer Placeholder 5">
            <a:extLst>
              <a:ext uri="{FF2B5EF4-FFF2-40B4-BE49-F238E27FC236}">
                <a16:creationId xmlns:a16="http://schemas.microsoft.com/office/drawing/2014/main" id="{07801542-E8DD-5FA0-7009-A31CBEB582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01AD97-1A5D-63B5-279A-9633DE9BB905}"/>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2029074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55D07-95F2-8FB0-6326-5AFDF477A5E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DD5AD06-EBF7-8D0A-B828-A7FC16BC86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1277D0-4CD5-0606-B60D-1B6D8A212F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393135-8CF8-1F23-F123-7002B838E6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1C002F-271D-B2CC-1003-CD4E7BF89E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F606E00-CC2C-2535-8291-DC737C61B068}"/>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8" name="Footer Placeholder 7">
            <a:extLst>
              <a:ext uri="{FF2B5EF4-FFF2-40B4-BE49-F238E27FC236}">
                <a16:creationId xmlns:a16="http://schemas.microsoft.com/office/drawing/2014/main" id="{281F6660-B319-55DB-8D49-33C5255FFE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6DC6D4-F443-284A-957F-E358A5098D7B}"/>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1683176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6E629-B252-2CFC-1709-EEC301CD60D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8D0E503-64E5-C7B4-D549-DF5AF668B96E}"/>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4" name="Footer Placeholder 3">
            <a:extLst>
              <a:ext uri="{FF2B5EF4-FFF2-40B4-BE49-F238E27FC236}">
                <a16:creationId xmlns:a16="http://schemas.microsoft.com/office/drawing/2014/main" id="{85317A09-8D3D-F2E5-B7BE-68A57381C2D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4546246-9B6B-6458-8A13-7CD8ABAA5E40}"/>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4049904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F5D425-5115-7852-72FF-1E5AB6C4CF49}"/>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3" name="Footer Placeholder 2">
            <a:extLst>
              <a:ext uri="{FF2B5EF4-FFF2-40B4-BE49-F238E27FC236}">
                <a16:creationId xmlns:a16="http://schemas.microsoft.com/office/drawing/2014/main" id="{2AA25C65-0C3E-1958-CB5C-5F3BA18404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D0F63D4-443A-774B-047E-D4EC9BDE3320}"/>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151200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5135B-3878-4BFE-A6BC-FC961BE860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4AF7F98-85C9-31A1-8947-FA62CA75AD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84C3E5A-159B-BB8D-59AA-F09EBF3D81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2ABCB3-1D5C-4C93-3B48-A4845B505683}"/>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6" name="Footer Placeholder 5">
            <a:extLst>
              <a:ext uri="{FF2B5EF4-FFF2-40B4-BE49-F238E27FC236}">
                <a16:creationId xmlns:a16="http://schemas.microsoft.com/office/drawing/2014/main" id="{0DCB9152-D346-B3F4-E683-38A977E202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D26AB9-855A-8C68-9AFD-A7C3D48D9F88}"/>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4094498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CCFB-E448-EA82-BBF8-5DC2F20026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4C5ECDE-5ABC-9937-E628-E0D688E345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616789A-29D9-0B73-46E7-552E87AD5F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21B9CE-CDCE-9B2C-B124-500ADE36472F}"/>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6" name="Footer Placeholder 5">
            <a:extLst>
              <a:ext uri="{FF2B5EF4-FFF2-40B4-BE49-F238E27FC236}">
                <a16:creationId xmlns:a16="http://schemas.microsoft.com/office/drawing/2014/main" id="{D3B68250-1A6B-8DD1-A940-9EB02A549B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1A0765-B345-8B80-74D4-9B5848BB6E20}"/>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4053859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121D9-55CE-72DC-3F20-BD0AA37E807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065F8BD-28A6-5F95-95BF-2E4C32BCB8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920DA3-2AD1-AF97-0A2A-CF8B20E15BB4}"/>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5" name="Footer Placeholder 4">
            <a:extLst>
              <a:ext uri="{FF2B5EF4-FFF2-40B4-BE49-F238E27FC236}">
                <a16:creationId xmlns:a16="http://schemas.microsoft.com/office/drawing/2014/main" id="{A3031BAD-36C1-5E4C-8815-B51B062362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D8EE1-CA83-30CE-ABCB-08D4055EBF1A}"/>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380752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F2D7AB-C26D-5B55-8094-D19E770DE94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0F8BA5A-4D21-F57B-B3E5-A808784208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0262DA-4380-81B7-6F90-E74637F65DA1}"/>
              </a:ext>
            </a:extLst>
          </p:cNvPr>
          <p:cNvSpPr>
            <a:spLocks noGrp="1"/>
          </p:cNvSpPr>
          <p:nvPr>
            <p:ph type="dt" sz="half" idx="10"/>
          </p:nvPr>
        </p:nvSpPr>
        <p:spPr/>
        <p:txBody>
          <a:bodyPr/>
          <a:lstStyle/>
          <a:p>
            <a:fld id="{BE79B542-577A-4CC2-AB4B-9805897B2C54}" type="datetimeFigureOut">
              <a:rPr lang="en-US" smtClean="0"/>
              <a:t>2/22/2026</a:t>
            </a:fld>
            <a:endParaRPr lang="en-US"/>
          </a:p>
        </p:txBody>
      </p:sp>
      <p:sp>
        <p:nvSpPr>
          <p:cNvPr id="5" name="Footer Placeholder 4">
            <a:extLst>
              <a:ext uri="{FF2B5EF4-FFF2-40B4-BE49-F238E27FC236}">
                <a16:creationId xmlns:a16="http://schemas.microsoft.com/office/drawing/2014/main" id="{7410E5C1-93A9-9694-37E6-19F086B33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B5400F-99A9-0C41-CF4A-3845D9B8C757}"/>
              </a:ext>
            </a:extLst>
          </p:cNvPr>
          <p:cNvSpPr>
            <a:spLocks noGrp="1"/>
          </p:cNvSpPr>
          <p:nvPr>
            <p:ph type="sldNum" sz="quarter" idx="12"/>
          </p:nvPr>
        </p:nvSpPr>
        <p:spPr/>
        <p:txBody>
          <a:bodyPr/>
          <a:lstStyle/>
          <a:p>
            <a:fld id="{203F94E7-AB38-44CD-AF46-DFE263BDA8D4}" type="slidenum">
              <a:rPr lang="en-US" smtClean="0"/>
              <a:t>‹#›</a:t>
            </a:fld>
            <a:endParaRPr lang="en-US"/>
          </a:p>
        </p:txBody>
      </p:sp>
    </p:spTree>
    <p:extLst>
      <p:ext uri="{BB962C8B-B14F-4D97-AF65-F5344CB8AC3E}">
        <p14:creationId xmlns:p14="http://schemas.microsoft.com/office/powerpoint/2010/main" val="3773575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C536E2-1674-7158-937A-68BF1DC982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54E851B-8CC4-5D58-6B26-2505224622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1A97CE-826A-89D2-E0DE-D18004E6CD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79B542-577A-4CC2-AB4B-9805897B2C54}" type="datetimeFigureOut">
              <a:rPr lang="en-US" smtClean="0"/>
              <a:t>2/22/2026</a:t>
            </a:fld>
            <a:endParaRPr lang="en-US"/>
          </a:p>
        </p:txBody>
      </p:sp>
      <p:sp>
        <p:nvSpPr>
          <p:cNvPr id="5" name="Footer Placeholder 4">
            <a:extLst>
              <a:ext uri="{FF2B5EF4-FFF2-40B4-BE49-F238E27FC236}">
                <a16:creationId xmlns:a16="http://schemas.microsoft.com/office/drawing/2014/main" id="{9E42C644-77AE-C3FA-7CDD-231E55523C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578CA26-5556-9DA9-6838-746FD7CA8D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3F94E7-AB38-44CD-AF46-DFE263BDA8D4}" type="slidenum">
              <a:rPr lang="en-US" smtClean="0"/>
              <a:t>‹#›</a:t>
            </a:fld>
            <a:endParaRPr lang="en-US"/>
          </a:p>
        </p:txBody>
      </p:sp>
    </p:spTree>
    <p:extLst>
      <p:ext uri="{BB962C8B-B14F-4D97-AF65-F5344CB8AC3E}">
        <p14:creationId xmlns:p14="http://schemas.microsoft.com/office/powerpoint/2010/main" val="28934822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Hand Drawn Floating Icons">
            <a:extLst>
              <a:ext uri="{FF2B5EF4-FFF2-40B4-BE49-F238E27FC236}">
                <a16:creationId xmlns:a16="http://schemas.microsoft.com/office/drawing/2014/main" id="{A1BB8532-CB89-51D9-26D5-7A6AC467A4D8}"/>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1BE15-8D85-7EF9-A477-098FB5427525}"/>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4800" b="1" dirty="0">
                <a:highlight>
                  <a:srgbClr val="C0C0C0"/>
                </a:highlight>
              </a:rPr>
              <a:t>Title:</a:t>
            </a:r>
            <a:br>
              <a:rPr lang="en-US" sz="4800" dirty="0"/>
            </a:br>
            <a:r>
              <a:rPr lang="en-US" sz="4800" b="1" dirty="0">
                <a:highlight>
                  <a:srgbClr val="C0C0C0"/>
                </a:highlight>
              </a:rPr>
              <a:t>Communication as a Key Skill in Health and Social Care</a:t>
            </a:r>
            <a:br>
              <a:rPr lang="en-US" sz="4800" b="1" dirty="0">
                <a:highlight>
                  <a:srgbClr val="C0C0C0"/>
                </a:highlight>
              </a:rPr>
            </a:br>
            <a:r>
              <a:rPr lang="en-US" sz="4800" b="1" dirty="0">
                <a:highlight>
                  <a:srgbClr val="C0C0C0"/>
                </a:highlight>
              </a:rPr>
              <a:t>(Component 1)</a:t>
            </a:r>
            <a:br>
              <a:rPr lang="en-US" sz="4800" dirty="0"/>
            </a:br>
            <a:endParaRPr lang="en-US" sz="4800" dirty="0"/>
          </a:p>
        </p:txBody>
      </p:sp>
      <p:sp>
        <p:nvSpPr>
          <p:cNvPr id="3" name="Subtitle 2">
            <a:extLst>
              <a:ext uri="{FF2B5EF4-FFF2-40B4-BE49-F238E27FC236}">
                <a16:creationId xmlns:a16="http://schemas.microsoft.com/office/drawing/2014/main" id="{DBD93DFC-ED5B-EC5B-8250-0F3D8EFE47B9}"/>
              </a:ext>
            </a:extLst>
          </p:cNvPr>
          <p:cNvSpPr>
            <a:spLocks noGrp="1"/>
          </p:cNvSpPr>
          <p:nvPr>
            <p:ph type="subTitle" idx="1"/>
          </p:nvPr>
        </p:nvSpPr>
        <p:spPr>
          <a:xfrm>
            <a:off x="1100051" y="4072043"/>
            <a:ext cx="10058400" cy="1710337"/>
          </a:xfrm>
          <a:effectLst>
            <a:outerShdw blurRad="50800" dist="38100" dir="2700000" algn="tl" rotWithShape="0">
              <a:prstClr val="black">
                <a:alpha val="40000"/>
              </a:prstClr>
            </a:outerShdw>
          </a:effectLst>
        </p:spPr>
        <p:txBody>
          <a:bodyPr>
            <a:noAutofit/>
          </a:bodyPr>
          <a:lstStyle/>
          <a:p>
            <a:r>
              <a:rPr lang="en-US" dirty="0">
                <a:solidFill>
                  <a:schemeClr val="tx1">
                    <a:lumMod val="95000"/>
                    <a:lumOff val="5000"/>
                  </a:schemeClr>
                </a:solidFill>
                <a:highlight>
                  <a:srgbClr val="C0C0C0"/>
                </a:highlight>
              </a:rPr>
              <a:t>Presenter: Esther </a:t>
            </a:r>
            <a:r>
              <a:rPr lang="en-US" dirty="0" err="1">
                <a:solidFill>
                  <a:schemeClr val="tx1">
                    <a:lumMod val="95000"/>
                    <a:lumOff val="5000"/>
                  </a:schemeClr>
                </a:solidFill>
                <a:highlight>
                  <a:srgbClr val="C0C0C0"/>
                </a:highlight>
              </a:rPr>
              <a:t>Uyi</a:t>
            </a:r>
            <a:r>
              <a:rPr lang="en-US" dirty="0">
                <a:solidFill>
                  <a:schemeClr val="tx1">
                    <a:lumMod val="95000"/>
                    <a:lumOff val="5000"/>
                  </a:schemeClr>
                </a:solidFill>
                <a:highlight>
                  <a:srgbClr val="C0C0C0"/>
                </a:highlight>
              </a:rPr>
              <a:t> </a:t>
            </a:r>
            <a:r>
              <a:rPr lang="en-US" dirty="0" err="1">
                <a:solidFill>
                  <a:schemeClr val="tx1">
                    <a:lumMod val="95000"/>
                    <a:lumOff val="5000"/>
                  </a:schemeClr>
                </a:solidFill>
                <a:highlight>
                  <a:srgbClr val="C0C0C0"/>
                </a:highlight>
              </a:rPr>
              <a:t>Okhilu</a:t>
            </a:r>
            <a:endParaRPr lang="en-US" dirty="0">
              <a:solidFill>
                <a:schemeClr val="tx1">
                  <a:lumMod val="95000"/>
                  <a:lumOff val="5000"/>
                </a:schemeClr>
              </a:solidFill>
              <a:highlight>
                <a:srgbClr val="C0C0C0"/>
              </a:highlight>
            </a:endParaRPr>
          </a:p>
          <a:p>
            <a:r>
              <a:rPr lang="en-US" dirty="0">
                <a:solidFill>
                  <a:schemeClr val="tx1">
                    <a:lumMod val="95000"/>
                    <a:lumOff val="5000"/>
                  </a:schemeClr>
                </a:solidFill>
                <a:highlight>
                  <a:srgbClr val="C0C0C0"/>
                </a:highlight>
              </a:rPr>
              <a:t>Course Code: LCHS4009</a:t>
            </a:r>
          </a:p>
          <a:p>
            <a:r>
              <a:rPr lang="en-US" dirty="0">
                <a:solidFill>
                  <a:schemeClr val="tx1">
                    <a:lumMod val="95000"/>
                    <a:lumOff val="5000"/>
                  </a:schemeClr>
                </a:solidFill>
                <a:highlight>
                  <a:srgbClr val="C0C0C0"/>
                </a:highlight>
              </a:rPr>
              <a:t>Student No: 2433459</a:t>
            </a:r>
          </a:p>
          <a:p>
            <a:r>
              <a:rPr lang="en-US" dirty="0">
                <a:solidFill>
                  <a:schemeClr val="tx1">
                    <a:lumMod val="95000"/>
                    <a:lumOff val="5000"/>
                  </a:schemeClr>
                </a:solidFill>
                <a:highlight>
                  <a:srgbClr val="C0C0C0"/>
                </a:highlight>
              </a:rPr>
              <a:t>Lecturer: Bernice Enugu</a:t>
            </a:r>
          </a:p>
        </p:txBody>
      </p:sp>
    </p:spTree>
    <p:extLst>
      <p:ext uri="{BB962C8B-B14F-4D97-AF65-F5344CB8AC3E}">
        <p14:creationId xmlns:p14="http://schemas.microsoft.com/office/powerpoint/2010/main" val="65044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0D836-AF12-C087-DE9A-36AC67F62CC8}"/>
              </a:ext>
            </a:extLst>
          </p:cNvPr>
          <p:cNvSpPr>
            <a:spLocks noGrp="1"/>
          </p:cNvSpPr>
          <p:nvPr>
            <p:ph type="title"/>
          </p:nvPr>
        </p:nvSpPr>
        <p:spPr>
          <a:xfrm>
            <a:off x="836679" y="723898"/>
            <a:ext cx="6002110" cy="1495425"/>
          </a:xfrm>
        </p:spPr>
        <p:txBody>
          <a:bodyPr>
            <a:normAutofit/>
          </a:bodyPr>
          <a:lstStyle/>
          <a:p>
            <a:r>
              <a:rPr lang="en-US" sz="4000"/>
              <a:t>Introduction</a:t>
            </a:r>
          </a:p>
        </p:txBody>
      </p:sp>
      <p:sp>
        <p:nvSpPr>
          <p:cNvPr id="3" name="Content Placeholder 2">
            <a:extLst>
              <a:ext uri="{FF2B5EF4-FFF2-40B4-BE49-F238E27FC236}">
                <a16:creationId xmlns:a16="http://schemas.microsoft.com/office/drawing/2014/main" id="{3FC676A4-DC35-2075-DDF5-51248099038B}"/>
              </a:ext>
            </a:extLst>
          </p:cNvPr>
          <p:cNvSpPr>
            <a:spLocks noGrp="1"/>
          </p:cNvSpPr>
          <p:nvPr>
            <p:ph idx="1"/>
          </p:nvPr>
        </p:nvSpPr>
        <p:spPr>
          <a:xfrm>
            <a:off x="836680" y="2405067"/>
            <a:ext cx="6002110" cy="3729034"/>
          </a:xfrm>
        </p:spPr>
        <p:txBody>
          <a:bodyPr>
            <a:normAutofit/>
          </a:bodyPr>
          <a:lstStyle/>
          <a:p>
            <a:pPr marL="0" indent="0">
              <a:buNone/>
            </a:pPr>
            <a:r>
              <a:rPr lang="en-US" sz="1900"/>
              <a:t>Communication involves the exchange of information, emotions, and meaning through verbal, non‑verbal, written, and digital methods.</a:t>
            </a:r>
          </a:p>
          <a:p>
            <a:pPr marL="0" indent="0">
              <a:buNone/>
            </a:pPr>
            <a:r>
              <a:rPr lang="en-US" sz="1900"/>
              <a:t>Communication is a fundamental professional skill within health and social care, underpinning safe, compassionate, and person‑centred practice. Effective communication enables practitioners to build therapeutic relationships, support patient safety, and collaborate effectively with colleagues. This presentation critically examines the importance of communication, applies a recognised communication model, and demonstrates how the skill is used in real practice.</a:t>
            </a:r>
          </a:p>
        </p:txBody>
      </p:sp>
      <p:pic>
        <p:nvPicPr>
          <p:cNvPr id="5" name="Picture 4" descr="Top shot of a representation of networks with stick figures.">
            <a:extLst>
              <a:ext uri="{FF2B5EF4-FFF2-40B4-BE49-F238E27FC236}">
                <a16:creationId xmlns:a16="http://schemas.microsoft.com/office/drawing/2014/main" id="{E3DBB481-C8BB-13E3-C63B-B677CB50BDA3}"/>
              </a:ext>
            </a:extLst>
          </p:cNvPr>
          <p:cNvPicPr>
            <a:picLocks noChangeAspect="1"/>
          </p:cNvPicPr>
          <p:nvPr/>
        </p:nvPicPr>
        <p:blipFill>
          <a:blip r:embed="rId2"/>
          <a:srcRect l="37711" r="13878"/>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4098577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octor with a patient">
            <a:extLst>
              <a:ext uri="{FF2B5EF4-FFF2-40B4-BE49-F238E27FC236}">
                <a16:creationId xmlns:a16="http://schemas.microsoft.com/office/drawing/2014/main" id="{60D4ED53-4CA3-8BF9-2937-83D008A56D22}"/>
              </a:ext>
            </a:extLst>
          </p:cNvPr>
          <p:cNvPicPr>
            <a:picLocks noChangeAspect="1"/>
          </p:cNvPicPr>
          <p:nvPr/>
        </p:nvPicPr>
        <p:blipFill>
          <a:blip r:embed="rId2">
            <a:extLst>
              <a:ext uri="{28A0092B-C50C-407E-A947-70E740481C1C}">
                <a14:useLocalDpi xmlns:a14="http://schemas.microsoft.com/office/drawing/2010/main" val="0"/>
              </a:ext>
            </a:extLst>
          </a:blip>
          <a:srcRect l="3192" r="2690" b="-1"/>
          <a:stretch>
            <a:fillRect/>
          </a:stretch>
        </p:blipFill>
        <p:spPr>
          <a:xfrm>
            <a:off x="1" y="10"/>
            <a:ext cx="9669642" cy="6857990"/>
          </a:xfrm>
          <a:prstGeom prst="rect">
            <a:avLst/>
          </a:prstGeom>
        </p:spPr>
      </p:pic>
      <p:sp>
        <p:nvSpPr>
          <p:cNvPr id="24"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006EDC-3DC4-6B0E-44AC-61C21BDCC236}"/>
              </a:ext>
            </a:extLst>
          </p:cNvPr>
          <p:cNvSpPr>
            <a:spLocks noGrp="1"/>
          </p:cNvSpPr>
          <p:nvPr>
            <p:ph type="title"/>
          </p:nvPr>
        </p:nvSpPr>
        <p:spPr>
          <a:xfrm>
            <a:off x="7531610" y="365125"/>
            <a:ext cx="3822189" cy="1899912"/>
          </a:xfrm>
        </p:spPr>
        <p:txBody>
          <a:bodyPr>
            <a:normAutofit/>
          </a:bodyPr>
          <a:lstStyle/>
          <a:p>
            <a:r>
              <a:rPr lang="en-US" sz="4000"/>
              <a:t>Key Principles Of Communication</a:t>
            </a:r>
          </a:p>
        </p:txBody>
      </p:sp>
      <p:sp>
        <p:nvSpPr>
          <p:cNvPr id="3" name="Content Placeholder 2">
            <a:extLst>
              <a:ext uri="{FF2B5EF4-FFF2-40B4-BE49-F238E27FC236}">
                <a16:creationId xmlns:a16="http://schemas.microsoft.com/office/drawing/2014/main" id="{6F2ABDE7-658B-DF78-0F10-00D38E3F101A}"/>
              </a:ext>
            </a:extLst>
          </p:cNvPr>
          <p:cNvSpPr>
            <a:spLocks noGrp="1"/>
          </p:cNvSpPr>
          <p:nvPr>
            <p:ph idx="1"/>
          </p:nvPr>
        </p:nvSpPr>
        <p:spPr>
          <a:xfrm>
            <a:off x="7531610" y="2434201"/>
            <a:ext cx="3822189" cy="3742762"/>
          </a:xfrm>
        </p:spPr>
        <p:txBody>
          <a:bodyPr>
            <a:normAutofit/>
          </a:bodyPr>
          <a:lstStyle/>
          <a:p>
            <a:r>
              <a:rPr lang="en-US" sz="1900"/>
              <a:t>Verbal communication</a:t>
            </a:r>
          </a:p>
          <a:p>
            <a:r>
              <a:rPr lang="en-US" sz="1900"/>
              <a:t>Non‑verbal communication           </a:t>
            </a:r>
          </a:p>
          <a:p>
            <a:r>
              <a:rPr lang="en-US" sz="1900"/>
              <a:t>Written communication</a:t>
            </a:r>
          </a:p>
          <a:p>
            <a:r>
              <a:rPr lang="en-US" sz="1900"/>
              <a:t>Digital Communication</a:t>
            </a:r>
          </a:p>
          <a:p>
            <a:endParaRPr lang="en-US" sz="1900"/>
          </a:p>
          <a:p>
            <a:endParaRPr lang="en-US" sz="1900"/>
          </a:p>
          <a:p>
            <a:pPr marL="0" indent="0">
              <a:buNone/>
            </a:pPr>
            <a:r>
              <a:rPr lang="en-US" sz="1900"/>
              <a:t> Bach and Grant (2015) emphasise that communication is central to building trust, reducing anxiety, and supporting person‑centred care.</a:t>
            </a:r>
          </a:p>
          <a:p>
            <a:pPr marL="0" indent="0">
              <a:buNone/>
            </a:pPr>
            <a:endParaRPr lang="en-US" sz="1900"/>
          </a:p>
        </p:txBody>
      </p:sp>
    </p:spTree>
    <p:extLst>
      <p:ext uri="{BB962C8B-B14F-4D97-AF65-F5344CB8AC3E}">
        <p14:creationId xmlns:p14="http://schemas.microsoft.com/office/powerpoint/2010/main" val="1024122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164DC-2DF6-71AD-399E-77852F984AF4}"/>
              </a:ext>
            </a:extLst>
          </p:cNvPr>
          <p:cNvSpPr>
            <a:spLocks noGrp="1"/>
          </p:cNvSpPr>
          <p:nvPr>
            <p:ph type="title"/>
          </p:nvPr>
        </p:nvSpPr>
        <p:spPr/>
        <p:txBody>
          <a:bodyPr/>
          <a:lstStyle/>
          <a:p>
            <a:r>
              <a:rPr lang="en-US" dirty="0"/>
              <a:t>Why Communication Matters</a:t>
            </a:r>
          </a:p>
        </p:txBody>
      </p:sp>
      <p:graphicFrame>
        <p:nvGraphicFramePr>
          <p:cNvPr id="5" name="Content Placeholder 2">
            <a:extLst>
              <a:ext uri="{FF2B5EF4-FFF2-40B4-BE49-F238E27FC236}">
                <a16:creationId xmlns:a16="http://schemas.microsoft.com/office/drawing/2014/main" id="{2F8CB479-54C5-5557-58ED-103E01C03C7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630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9">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1">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1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6E8B1F3-7547-9467-C81B-CBF46043A2DA}"/>
              </a:ext>
            </a:extLst>
          </p:cNvPr>
          <p:cNvSpPr>
            <a:spLocks noGrp="1"/>
          </p:cNvSpPr>
          <p:nvPr>
            <p:ph type="title"/>
          </p:nvPr>
        </p:nvSpPr>
        <p:spPr>
          <a:xfrm>
            <a:off x="630936" y="630936"/>
            <a:ext cx="4989918" cy="5478640"/>
          </a:xfrm>
          <a:noFill/>
        </p:spPr>
        <p:txBody>
          <a:bodyPr anchor="ctr">
            <a:normAutofit/>
          </a:bodyPr>
          <a:lstStyle/>
          <a:p>
            <a:r>
              <a:rPr lang="en-US" sz="4800">
                <a:solidFill>
                  <a:schemeClr val="bg1"/>
                </a:solidFill>
              </a:rPr>
              <a:t>Edgan Soler’s Framework on Communication </a:t>
            </a: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FFDA26-A3A1-D9D6-C034-67E43AEED655}"/>
              </a:ext>
            </a:extLst>
          </p:cNvPr>
          <p:cNvSpPr>
            <a:spLocks noGrp="1"/>
          </p:cNvSpPr>
          <p:nvPr>
            <p:ph idx="1"/>
          </p:nvPr>
        </p:nvSpPr>
        <p:spPr>
          <a:xfrm>
            <a:off x="6041946" y="630936"/>
            <a:ext cx="4982273" cy="5478672"/>
          </a:xfrm>
          <a:noFill/>
        </p:spPr>
        <p:txBody>
          <a:bodyPr anchor="ctr">
            <a:normAutofit/>
          </a:bodyPr>
          <a:lstStyle/>
          <a:p>
            <a:pPr marL="0" indent="0">
              <a:buNone/>
            </a:pPr>
            <a:r>
              <a:rPr lang="en-US" sz="1800">
                <a:solidFill>
                  <a:schemeClr val="bg1"/>
                </a:solidFill>
              </a:rPr>
              <a:t>To demonstrate theoretical understanding, this presentation applies Egan’s SOLER model, a widely used framework for effective interpersonal communication in care environments (Egan, 2010).</a:t>
            </a:r>
          </a:p>
          <a:p>
            <a:pPr marL="0" indent="0">
              <a:buNone/>
            </a:pPr>
            <a:endParaRPr lang="en-US" sz="1800">
              <a:solidFill>
                <a:schemeClr val="bg1"/>
              </a:solidFill>
            </a:endParaRPr>
          </a:p>
          <a:p>
            <a:r>
              <a:rPr lang="en-US" sz="1800">
                <a:solidFill>
                  <a:schemeClr val="bg1"/>
                </a:solidFill>
              </a:rPr>
              <a:t>S – Sit squarely</a:t>
            </a:r>
          </a:p>
          <a:p>
            <a:r>
              <a:rPr lang="en-US" sz="1800">
                <a:solidFill>
                  <a:schemeClr val="bg1"/>
                </a:solidFill>
              </a:rPr>
              <a:t>O – Open posture</a:t>
            </a:r>
          </a:p>
          <a:p>
            <a:r>
              <a:rPr lang="en-US" sz="1800">
                <a:solidFill>
                  <a:schemeClr val="bg1"/>
                </a:solidFill>
              </a:rPr>
              <a:t>L – Lean slightly forward</a:t>
            </a:r>
          </a:p>
          <a:p>
            <a:r>
              <a:rPr lang="en-US" sz="1800">
                <a:solidFill>
                  <a:schemeClr val="bg1"/>
                </a:solidFill>
              </a:rPr>
              <a:t>E – Eye contact</a:t>
            </a:r>
          </a:p>
          <a:p>
            <a:r>
              <a:rPr lang="en-US" sz="1800">
                <a:solidFill>
                  <a:schemeClr val="bg1"/>
                </a:solidFill>
              </a:rPr>
              <a:t>R – Relax</a:t>
            </a:r>
          </a:p>
        </p:txBody>
      </p:sp>
    </p:spTree>
    <p:extLst>
      <p:ext uri="{BB962C8B-B14F-4D97-AF65-F5344CB8AC3E}">
        <p14:creationId xmlns:p14="http://schemas.microsoft.com/office/powerpoint/2010/main" val="2930359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octor and patient talking">
            <a:extLst>
              <a:ext uri="{FF2B5EF4-FFF2-40B4-BE49-F238E27FC236}">
                <a16:creationId xmlns:a16="http://schemas.microsoft.com/office/drawing/2014/main" id="{FA46BDEC-B3A9-A2B6-821E-7F673C1C6F72}"/>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t="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1CBAF73-BC45-FAA3-BA34-3317DD09D795}"/>
              </a:ext>
            </a:extLst>
          </p:cNvPr>
          <p:cNvSpPr>
            <a:spLocks noGrp="1"/>
          </p:cNvSpPr>
          <p:nvPr>
            <p:ph type="title"/>
          </p:nvPr>
        </p:nvSpPr>
        <p:spPr>
          <a:xfrm>
            <a:off x="838200" y="365125"/>
            <a:ext cx="10515600" cy="1325563"/>
          </a:xfrm>
        </p:spPr>
        <p:txBody>
          <a:bodyPr>
            <a:normAutofit/>
          </a:bodyPr>
          <a:lstStyle/>
          <a:p>
            <a:r>
              <a:rPr lang="en-US" sz="4200">
                <a:solidFill>
                  <a:schemeClr val="bg1"/>
                </a:solidFill>
              </a:rPr>
              <a:t>Practical Application in a Real Health and Social Care Setting</a:t>
            </a:r>
          </a:p>
        </p:txBody>
      </p:sp>
      <p:sp>
        <p:nvSpPr>
          <p:cNvPr id="40"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sX0" fmla="*/ 0 w 9692640"/>
              <a:gd name="csY0" fmla="*/ 0 h 18288"/>
              <a:gd name="csX1" fmla="*/ 401552 w 9692640"/>
              <a:gd name="csY1" fmla="*/ 0 h 18288"/>
              <a:gd name="csX2" fmla="*/ 996957 w 9692640"/>
              <a:gd name="csY2" fmla="*/ 0 h 18288"/>
              <a:gd name="csX3" fmla="*/ 1398509 w 9692640"/>
              <a:gd name="csY3" fmla="*/ 0 h 18288"/>
              <a:gd name="csX4" fmla="*/ 2090841 w 9692640"/>
              <a:gd name="csY4" fmla="*/ 0 h 18288"/>
              <a:gd name="csX5" fmla="*/ 2686246 w 9692640"/>
              <a:gd name="csY5" fmla="*/ 0 h 18288"/>
              <a:gd name="csX6" fmla="*/ 3475504 w 9692640"/>
              <a:gd name="csY6" fmla="*/ 0 h 18288"/>
              <a:gd name="csX7" fmla="*/ 4361688 w 9692640"/>
              <a:gd name="csY7" fmla="*/ 0 h 18288"/>
              <a:gd name="csX8" fmla="*/ 5054019 w 9692640"/>
              <a:gd name="csY8" fmla="*/ 0 h 18288"/>
              <a:gd name="csX9" fmla="*/ 5940204 w 9692640"/>
              <a:gd name="csY9" fmla="*/ 0 h 18288"/>
              <a:gd name="csX10" fmla="*/ 6632535 w 9692640"/>
              <a:gd name="csY10" fmla="*/ 0 h 18288"/>
              <a:gd name="csX11" fmla="*/ 7034087 w 9692640"/>
              <a:gd name="csY11" fmla="*/ 0 h 18288"/>
              <a:gd name="csX12" fmla="*/ 7532566 w 9692640"/>
              <a:gd name="csY12" fmla="*/ 0 h 18288"/>
              <a:gd name="csX13" fmla="*/ 8418750 w 9692640"/>
              <a:gd name="csY13" fmla="*/ 0 h 18288"/>
              <a:gd name="csX14" fmla="*/ 9692640 w 9692640"/>
              <a:gd name="csY14" fmla="*/ 0 h 18288"/>
              <a:gd name="csX15" fmla="*/ 9692640 w 9692640"/>
              <a:gd name="csY15" fmla="*/ 18288 h 18288"/>
              <a:gd name="csX16" fmla="*/ 9000309 w 9692640"/>
              <a:gd name="csY16" fmla="*/ 18288 h 18288"/>
              <a:gd name="csX17" fmla="*/ 8307977 w 9692640"/>
              <a:gd name="csY17" fmla="*/ 18288 h 18288"/>
              <a:gd name="csX18" fmla="*/ 7712572 w 9692640"/>
              <a:gd name="csY18" fmla="*/ 18288 h 18288"/>
              <a:gd name="csX19" fmla="*/ 7214093 w 9692640"/>
              <a:gd name="csY19" fmla="*/ 18288 h 18288"/>
              <a:gd name="csX20" fmla="*/ 6327909 w 9692640"/>
              <a:gd name="csY20" fmla="*/ 18288 h 18288"/>
              <a:gd name="csX21" fmla="*/ 5635578 w 9692640"/>
              <a:gd name="csY21" fmla="*/ 18288 h 18288"/>
              <a:gd name="csX22" fmla="*/ 4846320 w 9692640"/>
              <a:gd name="csY22" fmla="*/ 18288 h 18288"/>
              <a:gd name="csX23" fmla="*/ 4444768 w 9692640"/>
              <a:gd name="csY23" fmla="*/ 18288 h 18288"/>
              <a:gd name="csX24" fmla="*/ 3946289 w 9692640"/>
              <a:gd name="csY24" fmla="*/ 18288 h 18288"/>
              <a:gd name="csX25" fmla="*/ 3253958 w 9692640"/>
              <a:gd name="csY25" fmla="*/ 18288 h 18288"/>
              <a:gd name="csX26" fmla="*/ 2464700 w 9692640"/>
              <a:gd name="csY26" fmla="*/ 18288 h 18288"/>
              <a:gd name="csX27" fmla="*/ 2063148 w 9692640"/>
              <a:gd name="csY27" fmla="*/ 18288 h 18288"/>
              <a:gd name="csX28" fmla="*/ 1661595 w 9692640"/>
              <a:gd name="csY28" fmla="*/ 18288 h 18288"/>
              <a:gd name="csX29" fmla="*/ 969264 w 9692640"/>
              <a:gd name="csY29" fmla="*/ 18288 h 18288"/>
              <a:gd name="csX30" fmla="*/ 0 w 9692640"/>
              <a:gd name="csY30" fmla="*/ 18288 h 18288"/>
              <a:gd name="csX31" fmla="*/ 0 w 9692640"/>
              <a:gd name="csY3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F89C13-5995-23D7-E06E-D543C5670E85}"/>
              </a:ext>
            </a:extLst>
          </p:cNvPr>
          <p:cNvSpPr>
            <a:spLocks noGrp="1"/>
          </p:cNvSpPr>
          <p:nvPr>
            <p:ph idx="1"/>
          </p:nvPr>
        </p:nvSpPr>
        <p:spPr>
          <a:xfrm>
            <a:off x="838200" y="2004446"/>
            <a:ext cx="10515600" cy="4176897"/>
          </a:xfrm>
        </p:spPr>
        <p:txBody>
          <a:bodyPr>
            <a:normAutofit/>
          </a:bodyPr>
          <a:lstStyle/>
          <a:p>
            <a:pPr marL="0" indent="0">
              <a:buNone/>
            </a:pPr>
            <a:r>
              <a:rPr lang="en-US" sz="2200" dirty="0">
                <a:solidFill>
                  <a:schemeClr val="bg1"/>
                </a:solidFill>
              </a:rPr>
              <a:t>       Scenario: Supporting a Patient Who Refuses Medication</a:t>
            </a:r>
          </a:p>
          <a:p>
            <a:r>
              <a:rPr lang="en-US" sz="2200" dirty="0">
                <a:solidFill>
                  <a:schemeClr val="bg1"/>
                </a:solidFill>
              </a:rPr>
              <a:t>Active listening</a:t>
            </a:r>
          </a:p>
          <a:p>
            <a:r>
              <a:rPr lang="en-US" sz="2200" dirty="0">
                <a:solidFill>
                  <a:schemeClr val="bg1"/>
                </a:solidFill>
              </a:rPr>
              <a:t>Using SOLER </a:t>
            </a:r>
          </a:p>
          <a:p>
            <a:r>
              <a:rPr lang="en-US" sz="2200" dirty="0">
                <a:solidFill>
                  <a:schemeClr val="bg1"/>
                </a:solidFill>
              </a:rPr>
              <a:t>Clarifying Information</a:t>
            </a:r>
          </a:p>
          <a:p>
            <a:r>
              <a:rPr lang="en-US" sz="2200" dirty="0">
                <a:solidFill>
                  <a:schemeClr val="bg1"/>
                </a:solidFill>
              </a:rPr>
              <a:t>Empathy </a:t>
            </a:r>
          </a:p>
          <a:p>
            <a:r>
              <a:rPr lang="en-US" sz="2200" dirty="0">
                <a:solidFill>
                  <a:schemeClr val="bg1"/>
                </a:solidFill>
              </a:rPr>
              <a:t>Check Understanding</a:t>
            </a:r>
          </a:p>
          <a:p>
            <a:pPr marL="0" indent="0">
              <a:buNone/>
            </a:pPr>
            <a:r>
              <a:rPr lang="en-US" sz="2200" dirty="0">
                <a:solidFill>
                  <a:schemeClr val="bg1"/>
                </a:solidFill>
              </a:rPr>
              <a:t>Outcome:</a:t>
            </a:r>
            <a:br>
              <a:rPr lang="en-US" sz="2200" dirty="0">
                <a:solidFill>
                  <a:schemeClr val="bg1"/>
                </a:solidFill>
              </a:rPr>
            </a:br>
            <a:r>
              <a:rPr lang="en-US" sz="2200" dirty="0">
                <a:solidFill>
                  <a:schemeClr val="bg1"/>
                </a:solidFill>
              </a:rPr>
              <a:t>The patient feels respected, informed, and reassured. They agree to take the medication safely, demonstrating how communication directly improves patient care.</a:t>
            </a:r>
          </a:p>
          <a:p>
            <a:pPr marL="0" indent="0">
              <a:buNone/>
            </a:pPr>
            <a:endParaRPr lang="en-US" sz="2200" dirty="0">
              <a:solidFill>
                <a:schemeClr val="bg1"/>
              </a:solidFill>
            </a:endParaRPr>
          </a:p>
        </p:txBody>
      </p:sp>
    </p:spTree>
    <p:extLst>
      <p:ext uri="{BB962C8B-B14F-4D97-AF65-F5344CB8AC3E}">
        <p14:creationId xmlns:p14="http://schemas.microsoft.com/office/powerpoint/2010/main" val="343255247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7C1758C4-6318-B20F-77D2-9C97CCC09115}"/>
              </a:ext>
            </a:extLst>
          </p:cNvPr>
          <p:cNvSpPr>
            <a:spLocks noGrp="1"/>
          </p:cNvSpPr>
          <p:nvPr>
            <p:ph type="title"/>
          </p:nvPr>
        </p:nvSpPr>
        <p:spPr>
          <a:xfrm>
            <a:off x="838200" y="669925"/>
            <a:ext cx="4508946" cy="1325563"/>
          </a:xfrm>
        </p:spPr>
        <p:txBody>
          <a:bodyPr anchor="b">
            <a:normAutofit/>
          </a:bodyPr>
          <a:lstStyle/>
          <a:p>
            <a:pPr algn="r"/>
            <a:r>
              <a:rPr lang="en-US" sz="3400">
                <a:solidFill>
                  <a:schemeClr val="bg1"/>
                </a:solidFill>
              </a:rPr>
              <a:t>Critical Reflection on the Value of Communication</a:t>
            </a: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A25527A-13E3-3AD3-DE52-0CC3917EFC80}"/>
              </a:ext>
            </a:extLst>
          </p:cNvPr>
          <p:cNvSpPr>
            <a:spLocks noGrp="1"/>
          </p:cNvSpPr>
          <p:nvPr>
            <p:ph idx="1"/>
          </p:nvPr>
        </p:nvSpPr>
        <p:spPr>
          <a:xfrm>
            <a:off x="1392667" y="2398957"/>
            <a:ext cx="9406666" cy="3526144"/>
          </a:xfrm>
        </p:spPr>
        <p:txBody>
          <a:bodyPr>
            <a:normAutofit/>
          </a:bodyPr>
          <a:lstStyle/>
          <a:p>
            <a:pPr marL="0" indent="0">
              <a:buNone/>
            </a:pPr>
            <a:r>
              <a:rPr lang="en-US" sz="2000">
                <a:solidFill>
                  <a:schemeClr val="bg1"/>
                </a:solidFill>
                <a:latin typeface="Arial" panose="020B0604020202020204" pitchFamily="34" charset="0"/>
                <a:cs typeface="Arial" panose="020B0604020202020204" pitchFamily="34" charset="0"/>
              </a:rPr>
              <a:t>Communication is not always straightforward. Barriers such as noise, stress, cultural differences, cognitive impairment, and emotional distress can affect interactions. Skilled practitioners must adapt their approach, use accessible language, and check understanding to ensure safe and inclusive care. Bach and Grant (2015) argue that reflective communication practice is essential for continuous improvement.</a:t>
            </a: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4592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9E7BF7D8-17D3-A64F-2C6E-9FC583B56730}"/>
              </a:ext>
            </a:extLst>
          </p:cNvPr>
          <p:cNvSpPr>
            <a:spLocks noGrp="1"/>
          </p:cNvSpPr>
          <p:nvPr>
            <p:ph type="title"/>
          </p:nvPr>
        </p:nvSpPr>
        <p:spPr>
          <a:xfrm>
            <a:off x="838200" y="669925"/>
            <a:ext cx="4508946" cy="1325563"/>
          </a:xfrm>
        </p:spPr>
        <p:txBody>
          <a:bodyPr anchor="b">
            <a:normAutofit/>
          </a:bodyPr>
          <a:lstStyle/>
          <a:p>
            <a:pPr algn="r"/>
            <a:r>
              <a:rPr lang="en-US">
                <a:solidFill>
                  <a:schemeClr val="bg1"/>
                </a:solidFill>
              </a:rPr>
              <a:t>Conclusion</a:t>
            </a:r>
          </a:p>
        </p:txBody>
      </p:sp>
      <p:cxnSp>
        <p:nvCxnSpPr>
          <p:cNvPr id="56" name="Straight Connector 5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017A7AA-04F0-0807-6B8E-868DC214ADCC}"/>
              </a:ext>
            </a:extLst>
          </p:cNvPr>
          <p:cNvSpPr>
            <a:spLocks noGrp="1"/>
          </p:cNvSpPr>
          <p:nvPr>
            <p:ph idx="1"/>
          </p:nvPr>
        </p:nvSpPr>
        <p:spPr>
          <a:xfrm>
            <a:off x="1392667" y="2398957"/>
            <a:ext cx="9406666" cy="3526144"/>
          </a:xfrm>
        </p:spPr>
        <p:txBody>
          <a:bodyPr>
            <a:normAutofit/>
          </a:bodyPr>
          <a:lstStyle/>
          <a:p>
            <a:pPr marL="0" indent="0">
              <a:buNone/>
            </a:pPr>
            <a:r>
              <a:rPr lang="en-US" sz="2000">
                <a:solidFill>
                  <a:schemeClr val="bg1"/>
                </a:solidFill>
                <a:latin typeface="Arial" panose="020B0604020202020204" pitchFamily="34" charset="0"/>
                <a:cs typeface="Arial" panose="020B0604020202020204" pitchFamily="34" charset="0"/>
              </a:rPr>
              <a:t>Communication is a core professional skill that underpins safe, compassionate, and effective health and social care practice. By applying communication models such as SOLER and demonstrating active listening, empathy, and clarity, practitioners can build trust, reduce risk, and deliver high‑quality, person‑centred care. This skill is essential for employability, professional development, and readiness for real‑world practice.</a:t>
            </a:r>
          </a:p>
        </p:txBody>
      </p:sp>
      <p:sp>
        <p:nvSpPr>
          <p:cNvPr id="58" name="Rectangle 57">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1665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77128-0CAB-5B3E-160C-01F125FEFD02}"/>
              </a:ext>
            </a:extLst>
          </p:cNvPr>
          <p:cNvSpPr>
            <a:spLocks noGrp="1"/>
          </p:cNvSpPr>
          <p:nvPr>
            <p:ph type="title"/>
          </p:nvPr>
        </p:nvSpPr>
        <p:spPr/>
        <p:txBody>
          <a:bodyPr/>
          <a:lstStyle/>
          <a:p>
            <a:r>
              <a:rPr lang="en-US" dirty="0"/>
              <a:t>                        References</a:t>
            </a:r>
          </a:p>
        </p:txBody>
      </p:sp>
      <p:sp>
        <p:nvSpPr>
          <p:cNvPr id="3" name="Content Placeholder 2">
            <a:extLst>
              <a:ext uri="{FF2B5EF4-FFF2-40B4-BE49-F238E27FC236}">
                <a16:creationId xmlns:a16="http://schemas.microsoft.com/office/drawing/2014/main" id="{E2140DB4-E0B9-C773-7BFA-227933F16B8C}"/>
              </a:ext>
            </a:extLst>
          </p:cNvPr>
          <p:cNvSpPr>
            <a:spLocks noGrp="1"/>
          </p:cNvSpPr>
          <p:nvPr>
            <p:ph idx="1"/>
          </p:nvPr>
        </p:nvSpPr>
        <p:spPr/>
        <p:txBody>
          <a:bodyPr/>
          <a:lstStyle/>
          <a:p>
            <a:pPr marL="0" indent="0">
              <a:buNone/>
            </a:pPr>
            <a:r>
              <a:rPr lang="en-US" sz="1800" b="0" i="0" dirty="0">
                <a:solidFill>
                  <a:srgbClr val="222222"/>
                </a:solidFill>
                <a:effectLst/>
                <a:latin typeface="Arial" panose="020B0604020202020204" pitchFamily="34" charset="0"/>
              </a:rPr>
              <a:t>Bach, S. and Grant, A., 2015. </a:t>
            </a:r>
            <a:r>
              <a:rPr lang="en-US" sz="1800" b="0" i="1" dirty="0">
                <a:solidFill>
                  <a:srgbClr val="222222"/>
                </a:solidFill>
                <a:effectLst/>
                <a:latin typeface="Arial" panose="020B0604020202020204" pitchFamily="34" charset="0"/>
              </a:rPr>
              <a:t>Communication and interpersonal skills in nursing</a:t>
            </a:r>
            <a:r>
              <a:rPr lang="en-US" sz="1800" b="0" i="0" dirty="0">
                <a:solidFill>
                  <a:srgbClr val="222222"/>
                </a:solidFill>
                <a:effectLst/>
                <a:latin typeface="Arial" panose="020B0604020202020204" pitchFamily="34" charset="0"/>
              </a:rPr>
              <a:t>. Learning Matters.</a:t>
            </a:r>
          </a:p>
          <a:p>
            <a:pPr marL="0" indent="0">
              <a:buNone/>
            </a:pPr>
            <a:r>
              <a:rPr lang="en-US" sz="1800" b="0" i="0" dirty="0">
                <a:solidFill>
                  <a:srgbClr val="222222"/>
                </a:solidFill>
                <a:effectLst/>
                <a:latin typeface="Arial" panose="020B0604020202020204" pitchFamily="34" charset="0"/>
              </a:rPr>
              <a:t>Egan, G., 2010. </a:t>
            </a:r>
            <a:r>
              <a:rPr lang="en-US" sz="1800" b="0" i="1" dirty="0">
                <a:solidFill>
                  <a:srgbClr val="222222"/>
                </a:solidFill>
                <a:effectLst/>
                <a:latin typeface="Arial" panose="020B0604020202020204" pitchFamily="34" charset="0"/>
              </a:rPr>
              <a:t>Exercises in Helping Skills: A Manual to Accompany The Skilled Helper, a Problem-management and Opportunity-development Approach to Helping</a:t>
            </a:r>
            <a:r>
              <a:rPr lang="en-US" sz="1800" b="0" i="0" dirty="0">
                <a:solidFill>
                  <a:srgbClr val="222222"/>
                </a:solidFill>
                <a:effectLst/>
                <a:latin typeface="Arial" panose="020B0604020202020204" pitchFamily="34" charset="0"/>
              </a:rPr>
              <a:t>. Brooks/Cole, Cengage Learning.</a:t>
            </a:r>
            <a:endParaRPr lang="en-US" sz="1800" dirty="0">
              <a:solidFill>
                <a:srgbClr val="222222"/>
              </a:solidFill>
              <a:latin typeface="Arial" panose="020B0604020202020204" pitchFamily="34" charset="0"/>
            </a:endParaRPr>
          </a:p>
          <a:p>
            <a:pPr marL="0" indent="0">
              <a:buNone/>
            </a:pPr>
            <a:r>
              <a:rPr lang="en-US" sz="1800" b="0" i="0" dirty="0">
                <a:solidFill>
                  <a:srgbClr val="222222"/>
                </a:solidFill>
                <a:effectLst/>
                <a:latin typeface="Arial" panose="020B0604020202020204" pitchFamily="34" charset="0"/>
              </a:rPr>
              <a:t>Kai, J., Beavan, J. and Faull, C., 2011. Challenges of mediated communication, disclosure and patient autonomy in cross-cultural cancer care. </a:t>
            </a:r>
            <a:r>
              <a:rPr lang="en-US" sz="1800" b="0" i="1" dirty="0">
                <a:solidFill>
                  <a:srgbClr val="222222"/>
                </a:solidFill>
                <a:effectLst/>
                <a:latin typeface="Arial" panose="020B0604020202020204" pitchFamily="34" charset="0"/>
              </a:rPr>
              <a:t>British Journal of Cancer</a:t>
            </a:r>
            <a:r>
              <a:rPr lang="en-US" sz="1800" b="0" i="0" dirty="0">
                <a:solidFill>
                  <a:srgbClr val="222222"/>
                </a:solidFill>
                <a:effectLst/>
                <a:latin typeface="Arial" panose="020B0604020202020204" pitchFamily="34" charset="0"/>
              </a:rPr>
              <a:t>, </a:t>
            </a:r>
            <a:r>
              <a:rPr lang="en-US" sz="1800" b="0" i="1" dirty="0">
                <a:solidFill>
                  <a:srgbClr val="222222"/>
                </a:solidFill>
                <a:effectLst/>
                <a:latin typeface="Arial" panose="020B0604020202020204" pitchFamily="34" charset="0"/>
              </a:rPr>
              <a:t>105</a:t>
            </a:r>
            <a:r>
              <a:rPr lang="en-US" sz="1800" b="0" i="0" dirty="0">
                <a:solidFill>
                  <a:srgbClr val="222222"/>
                </a:solidFill>
                <a:effectLst/>
                <a:latin typeface="Arial" panose="020B0604020202020204" pitchFamily="34" charset="0"/>
              </a:rPr>
              <a:t>(7), pp.918-924.</a:t>
            </a:r>
          </a:p>
          <a:p>
            <a:pPr marL="0" indent="0">
              <a:buNone/>
            </a:pPr>
            <a:r>
              <a:rPr lang="en-US" sz="1800" b="0" i="0" dirty="0" err="1">
                <a:solidFill>
                  <a:srgbClr val="222222"/>
                </a:solidFill>
                <a:effectLst/>
                <a:latin typeface="Arial" panose="020B0604020202020204" pitchFamily="34" charset="0"/>
              </a:rPr>
              <a:t>Manojlovich</a:t>
            </a:r>
            <a:r>
              <a:rPr lang="en-US" sz="1800" b="0" i="0" dirty="0">
                <a:solidFill>
                  <a:srgbClr val="222222"/>
                </a:solidFill>
                <a:effectLst/>
                <a:latin typeface="Arial" panose="020B0604020202020204" pitchFamily="34" charset="0"/>
              </a:rPr>
              <a:t>, M., Harrod, M., Holtz, B., Hofer, T., Kuhn, L. and </a:t>
            </a:r>
            <a:r>
              <a:rPr lang="en-US" sz="1800" b="0" i="0" dirty="0" err="1">
                <a:solidFill>
                  <a:srgbClr val="222222"/>
                </a:solidFill>
                <a:effectLst/>
                <a:latin typeface="Arial" panose="020B0604020202020204" pitchFamily="34" charset="0"/>
              </a:rPr>
              <a:t>Krein</a:t>
            </a:r>
            <a:r>
              <a:rPr lang="en-US" sz="1800" b="0" i="0" dirty="0">
                <a:solidFill>
                  <a:srgbClr val="222222"/>
                </a:solidFill>
                <a:effectLst/>
                <a:latin typeface="Arial" panose="020B0604020202020204" pitchFamily="34" charset="0"/>
              </a:rPr>
              <a:t>, S.L., 2015. The use of multiple qualitative methods to characterize communication events between physicians and nurses. </a:t>
            </a:r>
            <a:r>
              <a:rPr lang="en-US" sz="1800" b="0" i="1" dirty="0">
                <a:solidFill>
                  <a:srgbClr val="222222"/>
                </a:solidFill>
                <a:effectLst/>
                <a:latin typeface="Arial" panose="020B0604020202020204" pitchFamily="34" charset="0"/>
              </a:rPr>
              <a:t>Health communication</a:t>
            </a:r>
            <a:r>
              <a:rPr lang="en-US" sz="1800" b="0" i="0" dirty="0">
                <a:solidFill>
                  <a:srgbClr val="222222"/>
                </a:solidFill>
                <a:effectLst/>
                <a:latin typeface="Arial" panose="020B0604020202020204" pitchFamily="34" charset="0"/>
              </a:rPr>
              <a:t>, </a:t>
            </a:r>
            <a:r>
              <a:rPr lang="en-US" sz="1800" b="0" i="1" dirty="0">
                <a:solidFill>
                  <a:srgbClr val="222222"/>
                </a:solidFill>
                <a:effectLst/>
                <a:latin typeface="Arial" panose="020B0604020202020204" pitchFamily="34" charset="0"/>
              </a:rPr>
              <a:t>30</a:t>
            </a:r>
            <a:r>
              <a:rPr lang="en-US" sz="1800" b="0" i="0" dirty="0">
                <a:solidFill>
                  <a:srgbClr val="222222"/>
                </a:solidFill>
                <a:effectLst/>
                <a:latin typeface="Arial" panose="020B0604020202020204" pitchFamily="34" charset="0"/>
              </a:rPr>
              <a:t>(1), pp.61-69.</a:t>
            </a:r>
          </a:p>
          <a:p>
            <a:pPr marL="0" indent="0">
              <a:buNone/>
            </a:pPr>
            <a:r>
              <a:rPr lang="en-US" sz="1800" b="0" i="0" dirty="0">
                <a:solidFill>
                  <a:srgbClr val="222222"/>
                </a:solidFill>
                <a:effectLst/>
                <a:latin typeface="Arial" panose="020B0604020202020204" pitchFamily="34" charset="0"/>
              </a:rPr>
              <a:t>McCabe, C., 2004. Nurse–patient communication: an exploration of patients’ experiences. </a:t>
            </a:r>
            <a:r>
              <a:rPr lang="en-US" sz="1800" b="0" i="1" dirty="0">
                <a:solidFill>
                  <a:srgbClr val="222222"/>
                </a:solidFill>
                <a:effectLst/>
                <a:latin typeface="Arial" panose="020B0604020202020204" pitchFamily="34" charset="0"/>
              </a:rPr>
              <a:t>Journal of clinical nursing</a:t>
            </a:r>
            <a:r>
              <a:rPr lang="en-US" sz="1800" b="0" i="0" dirty="0">
                <a:solidFill>
                  <a:srgbClr val="222222"/>
                </a:solidFill>
                <a:effectLst/>
                <a:latin typeface="Arial" panose="020B0604020202020204" pitchFamily="34" charset="0"/>
              </a:rPr>
              <a:t>, </a:t>
            </a:r>
            <a:r>
              <a:rPr lang="en-US" sz="1800" b="0" i="1" dirty="0">
                <a:solidFill>
                  <a:srgbClr val="222222"/>
                </a:solidFill>
                <a:effectLst/>
                <a:latin typeface="Arial" panose="020B0604020202020204" pitchFamily="34" charset="0"/>
              </a:rPr>
              <a:t>13</a:t>
            </a:r>
            <a:r>
              <a:rPr lang="en-US" sz="1800" b="0" i="0" dirty="0">
                <a:solidFill>
                  <a:srgbClr val="222222"/>
                </a:solidFill>
                <a:effectLst/>
                <a:latin typeface="Arial" panose="020B0604020202020204" pitchFamily="34" charset="0"/>
              </a:rPr>
              <a:t>(1), pp.41-49.</a:t>
            </a:r>
            <a:endParaRPr lang="en-US" sz="1800" dirty="0">
              <a:solidFill>
                <a:srgbClr val="222222"/>
              </a:solidFill>
              <a:latin typeface="Arial" panose="020B0604020202020204" pitchFamily="34" charset="0"/>
            </a:endParaRPr>
          </a:p>
          <a:p>
            <a:pPr marL="0" indent="0">
              <a:buNone/>
            </a:pPr>
            <a:r>
              <a:rPr lang="en-US" sz="1800" b="0" i="0" dirty="0" err="1">
                <a:solidFill>
                  <a:srgbClr val="222222"/>
                </a:solidFill>
                <a:effectLst/>
                <a:latin typeface="Arial" panose="020B0604020202020204" pitchFamily="34" charset="0"/>
              </a:rPr>
              <a:t>O’Daniel</a:t>
            </a:r>
            <a:r>
              <a:rPr lang="en-US" sz="1800" b="0" i="0" dirty="0">
                <a:solidFill>
                  <a:srgbClr val="222222"/>
                </a:solidFill>
                <a:effectLst/>
                <a:latin typeface="Arial" panose="020B0604020202020204" pitchFamily="34" charset="0"/>
              </a:rPr>
              <a:t>, M. and Rosenstein, A.H., 2008. Professional communication and team collaboration. </a:t>
            </a:r>
            <a:r>
              <a:rPr lang="en-US" sz="1800" b="0" i="1" dirty="0">
                <a:solidFill>
                  <a:srgbClr val="222222"/>
                </a:solidFill>
                <a:effectLst/>
                <a:latin typeface="Arial" panose="020B0604020202020204" pitchFamily="34" charset="0"/>
              </a:rPr>
              <a:t>Patient safety and quality: An evidence-based handbook for nurses</a:t>
            </a:r>
            <a:r>
              <a:rPr lang="en-US" sz="1800" b="0" i="0" dirty="0">
                <a:solidFill>
                  <a:srgbClr val="222222"/>
                </a:solidFill>
                <a:effectLst/>
                <a:latin typeface="Arial" panose="020B0604020202020204" pitchFamily="34" charset="0"/>
              </a:rPr>
              <a:t>.</a:t>
            </a:r>
            <a:endParaRPr lang="en-US" sz="1800" dirty="0">
              <a:solidFill>
                <a:srgbClr val="222222"/>
              </a:solidFill>
              <a:latin typeface="Arial" panose="020B0604020202020204" pitchFamily="34" charset="0"/>
            </a:endParaRPr>
          </a:p>
          <a:p>
            <a:pPr marL="0" indent="0">
              <a:buNone/>
            </a:pPr>
            <a:endParaRPr lang="en-US" sz="1600" dirty="0"/>
          </a:p>
        </p:txBody>
      </p:sp>
    </p:spTree>
    <p:extLst>
      <p:ext uri="{BB962C8B-B14F-4D97-AF65-F5344CB8AC3E}">
        <p14:creationId xmlns:p14="http://schemas.microsoft.com/office/powerpoint/2010/main" val="1628120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5">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7" name="Content Placeholder 6" descr="Closed red theater curtains">
            <a:extLst>
              <a:ext uri="{FF2B5EF4-FFF2-40B4-BE49-F238E27FC236}">
                <a16:creationId xmlns:a16="http://schemas.microsoft.com/office/drawing/2014/main" id="{DDA3322D-F651-11B8-87D2-9CF4229B2D80}"/>
              </a:ext>
            </a:extLst>
          </p:cNvPr>
          <p:cNvPicPr>
            <a:picLocks noGrp="1" noChangeAspect="1"/>
          </p:cNvPicPr>
          <p:nvPr>
            <p:ph idx="1"/>
          </p:nvPr>
        </p:nvPicPr>
        <p:blipFill>
          <a:blip r:embed="rId2">
            <a:alphaModFix amt="60000"/>
            <a:extLst>
              <a:ext uri="{28A0092B-C50C-407E-A947-70E740481C1C}">
                <a14:useLocalDpi xmlns:a14="http://schemas.microsoft.com/office/drawing/2010/main" val="0"/>
              </a:ext>
            </a:extLst>
          </a:blip>
          <a:srcRect t="11805" r="-1" b="2640"/>
          <a:stretch>
            <a:fillRect/>
          </a:stretch>
        </p:blipFill>
        <p:spPr>
          <a:xfrm>
            <a:off x="187388" y="182880"/>
            <a:ext cx="11824481" cy="6499784"/>
          </a:xfrm>
          <a:prstGeom prst="rect">
            <a:avLst/>
          </a:prstGeom>
        </p:spPr>
      </p:pic>
      <p:sp>
        <p:nvSpPr>
          <p:cNvPr id="2" name="Title 1">
            <a:extLst>
              <a:ext uri="{FF2B5EF4-FFF2-40B4-BE49-F238E27FC236}">
                <a16:creationId xmlns:a16="http://schemas.microsoft.com/office/drawing/2014/main" id="{AFDDB5F2-83D3-5E92-CEBC-C36AD10D8860}"/>
              </a:ext>
            </a:extLst>
          </p:cNvPr>
          <p:cNvSpPr>
            <a:spLocks noGrp="1"/>
          </p:cNvSpPr>
          <p:nvPr>
            <p:ph type="title"/>
          </p:nvPr>
        </p:nvSpPr>
        <p:spPr>
          <a:xfrm>
            <a:off x="1085640" y="1919728"/>
            <a:ext cx="9795637" cy="2217158"/>
          </a:xfrm>
        </p:spPr>
        <p:txBody>
          <a:bodyPr vert="horz" lIns="91440" tIns="45720" rIns="91440" bIns="45720" rtlCol="0" anchor="b">
            <a:normAutofit fontScale="90000"/>
          </a:bodyPr>
          <a:lstStyle/>
          <a:p>
            <a:r>
              <a:rPr lang="en-US" sz="5200" dirty="0">
                <a:solidFill>
                  <a:srgbClr val="FFFFFF"/>
                </a:solidFill>
              </a:rPr>
              <a:t>                    </a:t>
            </a:r>
            <a:br>
              <a:rPr lang="en-US" sz="5200" dirty="0">
                <a:solidFill>
                  <a:srgbClr val="FFFFFF"/>
                </a:solidFill>
              </a:rPr>
            </a:br>
            <a:br>
              <a:rPr lang="en-US" sz="5200" dirty="0">
                <a:solidFill>
                  <a:srgbClr val="FFFFFF"/>
                </a:solidFill>
              </a:rPr>
            </a:br>
            <a:br>
              <a:rPr lang="en-US" sz="5200" dirty="0">
                <a:solidFill>
                  <a:srgbClr val="FFFFFF"/>
                </a:solidFill>
              </a:rPr>
            </a:br>
            <a:r>
              <a:rPr lang="en-US" sz="5200" dirty="0">
                <a:solidFill>
                  <a:srgbClr val="FFFFFF"/>
                </a:solidFill>
              </a:rPr>
              <a:t>                          THANK YOU</a:t>
            </a:r>
          </a:p>
        </p:txBody>
      </p:sp>
    </p:spTree>
    <p:extLst>
      <p:ext uri="{BB962C8B-B14F-4D97-AF65-F5344CB8AC3E}">
        <p14:creationId xmlns:p14="http://schemas.microsoft.com/office/powerpoint/2010/main" val="3506135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689</Words>
  <Application>Microsoft Office PowerPoint</Application>
  <PresentationFormat>Widescreen</PresentationFormat>
  <Paragraphs>49</Paragraphs>
  <Slides>10</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Title: Communication as a Key Skill in Health and Social Care (Component 1) </vt:lpstr>
      <vt:lpstr>Introduction</vt:lpstr>
      <vt:lpstr>Key Principles Of Communication</vt:lpstr>
      <vt:lpstr>Why Communication Matters</vt:lpstr>
      <vt:lpstr>Edgan Soler’s Framework on Communication </vt:lpstr>
      <vt:lpstr>Practical Application in a Real Health and Social Care Setting</vt:lpstr>
      <vt:lpstr>Critical Reflection on the Value of Communication</vt:lpstr>
      <vt:lpstr>Conclusion</vt:lpstr>
      <vt:lpstr>                        References</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Communication as a Key Skill in Health and Social Care (Component 1)</dc:title>
  <dc:creator>Omoregie Famous</dc:creator>
  <cp:lastModifiedBy>Esther Uyi Okhilu (2433459)</cp:lastModifiedBy>
  <cp:revision>2</cp:revision>
  <dcterms:created xsi:type="dcterms:W3CDTF">2026-02-20T00:03:28Z</dcterms:created>
  <dcterms:modified xsi:type="dcterms:W3CDTF">2026-02-22T18:49:44Z</dcterms:modified>
</cp:coreProperties>
</file>