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74" r:id="rId1"/>
  </p:sldMasterIdLst>
  <p:notesMasterIdLst>
    <p:notesMasterId r:id="rId14"/>
  </p:notesMasterIdLst>
  <p:sldIdLst>
    <p:sldId id="256" r:id="rId2"/>
    <p:sldId id="257" r:id="rId3"/>
    <p:sldId id="258" r:id="rId4"/>
    <p:sldId id="259" r:id="rId5"/>
    <p:sldId id="260" r:id="rId6"/>
    <p:sldId id="261" r:id="rId7"/>
    <p:sldId id="262" r:id="rId8"/>
    <p:sldId id="269"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1583C"/>
    <a:srgbClr val="FA9673"/>
    <a:srgbClr val="8CA063"/>
    <a:srgbClr val="E21624"/>
    <a:srgbClr val="A74154"/>
    <a:srgbClr val="856541"/>
    <a:srgbClr val="6D6ED1"/>
    <a:srgbClr val="FF9E71"/>
    <a:srgbClr val="0D85A0"/>
    <a:srgbClr val="E5D8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72"/>
    <p:restoredTop sz="94727"/>
  </p:normalViewPr>
  <p:slideViewPr>
    <p:cSldViewPr snapToGrid="0">
      <p:cViewPr>
        <p:scale>
          <a:sx n="59" d="100"/>
          <a:sy n="59" d="100"/>
        </p:scale>
        <p:origin x="368" y="18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370860-4559-2249-9C78-6311CABE6D08}" type="datetimeFigureOut">
              <a:rPr lang="en-GB" smtClean="0"/>
              <a:t>12/10/2026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5096EF-49C3-C24D-9148-8FA6AF4A848B}" type="slidenum">
              <a:rPr lang="en-GB" smtClean="0"/>
              <a:t>‹#›</a:t>
            </a:fld>
            <a:endParaRPr lang="en-GB"/>
          </a:p>
        </p:txBody>
      </p:sp>
    </p:spTree>
    <p:extLst>
      <p:ext uri="{BB962C8B-B14F-4D97-AF65-F5344CB8AC3E}">
        <p14:creationId xmlns:p14="http://schemas.microsoft.com/office/powerpoint/2010/main" val="4253148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5096EF-49C3-C24D-9148-8FA6AF4A848B}" type="slidenum">
              <a:rPr lang="en-GB" smtClean="0"/>
              <a:t>2</a:t>
            </a:fld>
            <a:endParaRPr lang="en-GB"/>
          </a:p>
        </p:txBody>
      </p:sp>
    </p:spTree>
    <p:extLst>
      <p:ext uri="{BB962C8B-B14F-4D97-AF65-F5344CB8AC3E}">
        <p14:creationId xmlns:p14="http://schemas.microsoft.com/office/powerpoint/2010/main" val="3205567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284A420-F50C-4C2C-B88E-E6F4EF504B6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893A6D2E-5228-4998-9E24-EFCCA024675E}"/>
              </a:ext>
            </a:extLst>
          </p:cNvPr>
          <p:cNvSpPr/>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9D878C-9930-44AF-AE18-FCA0DAE10D39}"/>
              </a:ext>
            </a:extLst>
          </p:cNvPr>
          <p:cNvSpPr>
            <a:spLocks noGrp="1"/>
          </p:cNvSpPr>
          <p:nvPr>
            <p:ph type="ctrTitle"/>
          </p:nvPr>
        </p:nvSpPr>
        <p:spPr>
          <a:xfrm>
            <a:off x="761802" y="852055"/>
            <a:ext cx="10380572" cy="2581463"/>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82D608-1F8D-47BB-B595-43B7BEACA90A}"/>
              </a:ext>
            </a:extLst>
          </p:cNvPr>
          <p:cNvSpPr>
            <a:spLocks noGrp="1"/>
          </p:cNvSpPr>
          <p:nvPr>
            <p:ph type="subTitle" idx="1"/>
          </p:nvPr>
        </p:nvSpPr>
        <p:spPr>
          <a:xfrm>
            <a:off x="761802" y="3754582"/>
            <a:ext cx="10380572" cy="2244436"/>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2D3C1DA-DAC9-422B-9450-54A7E03B3DE0}"/>
              </a:ext>
            </a:extLst>
          </p:cNvPr>
          <p:cNvSpPr>
            <a:spLocks noGrp="1"/>
          </p:cNvSpPr>
          <p:nvPr>
            <p:ph type="dt" sz="half" idx="10"/>
          </p:nvPr>
        </p:nvSpPr>
        <p:spPr/>
        <p:txBody>
          <a:bodyPr/>
          <a:lstStyle/>
          <a:p>
            <a:fld id="{81A577F8-95B6-BB46-909F-E21ECA2E9739}" type="datetime1">
              <a:rPr lang="en-GB" smtClean="0"/>
              <a:t>12/10/2026</a:t>
            </a:fld>
            <a:endParaRPr lang="en-US" dirty="0"/>
          </a:p>
        </p:txBody>
      </p:sp>
      <p:sp>
        <p:nvSpPr>
          <p:cNvPr id="5" name="Footer Placeholder 4">
            <a:extLst>
              <a:ext uri="{FF2B5EF4-FFF2-40B4-BE49-F238E27FC236}">
                <a16:creationId xmlns:a16="http://schemas.microsoft.com/office/drawing/2014/main" id="{6739A2B9-3E23-4C08-A5CE-698861210A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12E61E-26F7-4369-8F2F-6D3CDF644D94}"/>
              </a:ext>
            </a:extLst>
          </p:cNvPr>
          <p:cNvSpPr>
            <a:spLocks noGrp="1"/>
          </p:cNvSpPr>
          <p:nvPr>
            <p:ph type="sldNum" sz="quarter" idx="12"/>
          </p:nvPr>
        </p:nvSpPr>
        <p:spPr/>
        <p:txBody>
          <a:bodyPr/>
          <a:lstStyle/>
          <a:p>
            <a:fld id="{B4A918BC-4D43-4B42-B3C0-E7EBE25E6AF0}" type="slidenum">
              <a:rPr lang="en-US" smtClean="0"/>
              <a:t>‹#›</a:t>
            </a:fld>
            <a:endParaRPr lang="en-US" dirty="0"/>
          </a:p>
        </p:txBody>
      </p:sp>
      <p:cxnSp>
        <p:nvCxnSpPr>
          <p:cNvPr id="23" name="Straight Connector 22">
            <a:extLst>
              <a:ext uri="{FF2B5EF4-FFF2-40B4-BE49-F238E27FC236}">
                <a16:creationId xmlns:a16="http://schemas.microsoft.com/office/drawing/2014/main" id="{3ADB48DB-8E25-4F2F-8C02-5B793937255F}"/>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32BA7E3-7313-49C8-A245-A85BDEB13EB3}"/>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5214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62CCA-8D32-44C3-809A-54D0245B8ABF}"/>
              </a:ext>
            </a:extLst>
          </p:cNvPr>
          <p:cNvSpPr>
            <a:spLocks noGrp="1"/>
          </p:cNvSpPr>
          <p:nvPr>
            <p:ph type="title"/>
          </p:nvPr>
        </p:nvSpPr>
        <p:spPr>
          <a:xfrm>
            <a:off x="761801" y="858982"/>
            <a:ext cx="10380573" cy="143227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0689041-349C-49F8-B155-6F5862873736}"/>
              </a:ext>
            </a:extLst>
          </p:cNvPr>
          <p:cNvSpPr>
            <a:spLocks noGrp="1"/>
          </p:cNvSpPr>
          <p:nvPr>
            <p:ph idx="1"/>
          </p:nvPr>
        </p:nvSpPr>
        <p:spPr>
          <a:xfrm>
            <a:off x="761799" y="2750126"/>
            <a:ext cx="10381205" cy="3261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5E088-72B1-425B-B53B-81B134826169}"/>
              </a:ext>
            </a:extLst>
          </p:cNvPr>
          <p:cNvSpPr>
            <a:spLocks noGrp="1"/>
          </p:cNvSpPr>
          <p:nvPr>
            <p:ph type="dt" sz="half" idx="10"/>
          </p:nvPr>
        </p:nvSpPr>
        <p:spPr/>
        <p:txBody>
          <a:bodyPr/>
          <a:lstStyle/>
          <a:p>
            <a:fld id="{C4A28646-BE6C-3745-87F8-E39286F65C04}" type="datetime1">
              <a:rPr lang="en-GB" smtClean="0"/>
              <a:t>12/10/2026</a:t>
            </a:fld>
            <a:endParaRPr lang="en-US"/>
          </a:p>
        </p:txBody>
      </p:sp>
      <p:sp>
        <p:nvSpPr>
          <p:cNvPr id="5" name="Footer Placeholder 4">
            <a:extLst>
              <a:ext uri="{FF2B5EF4-FFF2-40B4-BE49-F238E27FC236}">
                <a16:creationId xmlns:a16="http://schemas.microsoft.com/office/drawing/2014/main" id="{89180451-8BF9-48B2-8E6A-9E15C83357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68196E-3A76-4417-BFD8-4400D16E07EA}"/>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188427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CFB183B-99B9-4420-AB2D-070568510522}"/>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6DF62B9-1876-4EEB-929D-B46F98265E34}"/>
              </a:ext>
            </a:extLst>
          </p:cNvPr>
          <p:cNvSpPr/>
          <p:nvPr/>
        </p:nvSpPr>
        <p:spPr>
          <a:xfrm>
            <a:off x="0" y="-2"/>
            <a:ext cx="12192000" cy="3862064"/>
          </a:xfrm>
          <a:prstGeom prst="rect">
            <a:avLst/>
          </a:prstGeom>
          <a:ln>
            <a:noFill/>
          </a:ln>
          <a:effectLst>
            <a:outerShdw blurRad="203200" dist="127000" dir="5460000" sx="96000" sy="96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B5F0E4DD-839A-4BD2-B5FA-FF319E87D037}"/>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692C2FB-E558-4132-AAF5-EFCED0144BA2}"/>
              </a:ext>
            </a:extLst>
          </p:cNvPr>
          <p:cNvSpPr>
            <a:spLocks noGrp="1"/>
          </p:cNvSpPr>
          <p:nvPr>
            <p:ph type="title"/>
          </p:nvPr>
        </p:nvSpPr>
        <p:spPr>
          <a:xfrm>
            <a:off x="761801" y="852056"/>
            <a:ext cx="10380572" cy="257694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AA20424-DA4E-467F-AC0A-D44192A54F64}"/>
              </a:ext>
            </a:extLst>
          </p:cNvPr>
          <p:cNvSpPr>
            <a:spLocks noGrp="1"/>
          </p:cNvSpPr>
          <p:nvPr>
            <p:ph type="body" idx="1"/>
          </p:nvPr>
        </p:nvSpPr>
        <p:spPr>
          <a:xfrm>
            <a:off x="761797" y="4202832"/>
            <a:ext cx="10395116" cy="178926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B39F9C-ADA9-4225-9D74-193A8894ED7A}"/>
              </a:ext>
            </a:extLst>
          </p:cNvPr>
          <p:cNvSpPr>
            <a:spLocks noGrp="1"/>
          </p:cNvSpPr>
          <p:nvPr>
            <p:ph type="dt" sz="half" idx="10"/>
          </p:nvPr>
        </p:nvSpPr>
        <p:spPr>
          <a:xfrm>
            <a:off x="332481" y="6236208"/>
            <a:ext cx="3037459" cy="365125"/>
          </a:xfrm>
        </p:spPr>
        <p:txBody>
          <a:bodyPr/>
          <a:lstStyle/>
          <a:p>
            <a:fld id="{C8499403-12D0-8640-84E4-3B98626A6DB7}" type="datetime1">
              <a:rPr lang="en-GB" smtClean="0"/>
              <a:t>12/10/2026</a:t>
            </a:fld>
            <a:endParaRPr lang="en-US" dirty="0"/>
          </a:p>
        </p:txBody>
      </p:sp>
      <p:sp>
        <p:nvSpPr>
          <p:cNvPr id="5" name="Footer Placeholder 4">
            <a:extLst>
              <a:ext uri="{FF2B5EF4-FFF2-40B4-BE49-F238E27FC236}">
                <a16:creationId xmlns:a16="http://schemas.microsoft.com/office/drawing/2014/main" id="{84057DEC-B96B-4D69-8B62-5156FDA6D9BB}"/>
              </a:ext>
            </a:extLst>
          </p:cNvPr>
          <p:cNvSpPr>
            <a:spLocks noGrp="1"/>
          </p:cNvSpPr>
          <p:nvPr>
            <p:ph type="ftr" sz="quarter" idx="11"/>
          </p:nvPr>
        </p:nvSpPr>
        <p:spPr>
          <a:xfrm>
            <a:off x="332481" y="237744"/>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A0BF4AC1-9934-43DC-B9AC-322612A74656}"/>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cxnSp>
        <p:nvCxnSpPr>
          <p:cNvPr id="11" name="Straight Connector 10">
            <a:extLst>
              <a:ext uri="{FF2B5EF4-FFF2-40B4-BE49-F238E27FC236}">
                <a16:creationId xmlns:a16="http://schemas.microsoft.com/office/drawing/2014/main" id="{4CBDA60A-39CD-41D4-8AE5-0FB7FD78559C}"/>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9228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CAF84-4A19-4D9A-9B82-46BCBED4F7BD}"/>
              </a:ext>
            </a:extLst>
          </p:cNvPr>
          <p:cNvSpPr>
            <a:spLocks noGrp="1"/>
          </p:cNvSpPr>
          <p:nvPr>
            <p:ph type="title"/>
          </p:nvPr>
        </p:nvSpPr>
        <p:spPr>
          <a:xfrm>
            <a:off x="761801" y="858982"/>
            <a:ext cx="10380573" cy="143227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5A373DD-26AC-4E69-A17C-538D9C7C6854}"/>
              </a:ext>
            </a:extLst>
          </p:cNvPr>
          <p:cNvSpPr>
            <a:spLocks noGrp="1"/>
          </p:cNvSpPr>
          <p:nvPr>
            <p:ph sz="half" idx="1"/>
          </p:nvPr>
        </p:nvSpPr>
        <p:spPr>
          <a:xfrm>
            <a:off x="761800"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AD30C23-A75F-45DF-BCCF-760C533AC7FA}"/>
              </a:ext>
            </a:extLst>
          </p:cNvPr>
          <p:cNvSpPr>
            <a:spLocks noGrp="1"/>
          </p:cNvSpPr>
          <p:nvPr>
            <p:ph sz="half" idx="2"/>
          </p:nvPr>
        </p:nvSpPr>
        <p:spPr>
          <a:xfrm>
            <a:off x="6097092"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82C3974-73EC-4F1B-9E92-0E279ABEE5CD}"/>
              </a:ext>
            </a:extLst>
          </p:cNvPr>
          <p:cNvSpPr>
            <a:spLocks noGrp="1"/>
          </p:cNvSpPr>
          <p:nvPr>
            <p:ph type="dt" sz="half" idx="10"/>
          </p:nvPr>
        </p:nvSpPr>
        <p:spPr>
          <a:xfrm>
            <a:off x="332481" y="6236208"/>
            <a:ext cx="3037459" cy="365125"/>
          </a:xfrm>
        </p:spPr>
        <p:txBody>
          <a:bodyPr/>
          <a:lstStyle/>
          <a:p>
            <a:fld id="{C2CFF0AD-953F-C849-BE09-A3658B1D168A}" type="datetime1">
              <a:rPr lang="en-GB" smtClean="0"/>
              <a:t>12/10/2026</a:t>
            </a:fld>
            <a:endParaRPr lang="en-US" dirty="0"/>
          </a:p>
        </p:txBody>
      </p:sp>
      <p:sp>
        <p:nvSpPr>
          <p:cNvPr id="6" name="Footer Placeholder 5">
            <a:extLst>
              <a:ext uri="{FF2B5EF4-FFF2-40B4-BE49-F238E27FC236}">
                <a16:creationId xmlns:a16="http://schemas.microsoft.com/office/drawing/2014/main" id="{CC70B3F2-3F28-42A3-9701-A6F01F1B185A}"/>
              </a:ext>
            </a:extLst>
          </p:cNvPr>
          <p:cNvSpPr>
            <a:spLocks noGrp="1"/>
          </p:cNvSpPr>
          <p:nvPr>
            <p:ph type="ftr" sz="quarter" idx="11"/>
          </p:nvPr>
        </p:nvSpPr>
        <p:spPr>
          <a:xfrm>
            <a:off x="332481" y="237744"/>
            <a:ext cx="4114800" cy="365125"/>
          </a:xfrm>
        </p:spPr>
        <p:txBody>
          <a:bodyPr/>
          <a:lstStyle/>
          <a:p>
            <a:endParaRPr lang="en-US" dirty="0"/>
          </a:p>
        </p:txBody>
      </p:sp>
      <p:sp>
        <p:nvSpPr>
          <p:cNvPr id="7" name="Slide Number Placeholder 6">
            <a:extLst>
              <a:ext uri="{FF2B5EF4-FFF2-40B4-BE49-F238E27FC236}">
                <a16:creationId xmlns:a16="http://schemas.microsoft.com/office/drawing/2014/main" id="{E5E7A2FC-50E7-4972-9F28-E3AC4EF93D44}"/>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541562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65F85-77E6-4F6D-9FFA-5D76201B13E5}"/>
              </a:ext>
            </a:extLst>
          </p:cNvPr>
          <p:cNvSpPr>
            <a:spLocks noGrp="1"/>
          </p:cNvSpPr>
          <p:nvPr>
            <p:ph type="title"/>
          </p:nvPr>
        </p:nvSpPr>
        <p:spPr>
          <a:xfrm>
            <a:off x="761802" y="872836"/>
            <a:ext cx="10380572" cy="1427019"/>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C6C0DAE-58D1-45D9-9FC4-B0864E332C08}"/>
              </a:ext>
            </a:extLst>
          </p:cNvPr>
          <p:cNvSpPr>
            <a:spLocks noGrp="1"/>
          </p:cNvSpPr>
          <p:nvPr>
            <p:ph type="body" idx="1"/>
          </p:nvPr>
        </p:nvSpPr>
        <p:spPr>
          <a:xfrm>
            <a:off x="761801" y="2713326"/>
            <a:ext cx="5023424"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1E63D7-9812-4EA1-A0A2-14D974311FAD}"/>
              </a:ext>
            </a:extLst>
          </p:cNvPr>
          <p:cNvSpPr>
            <a:spLocks noGrp="1"/>
          </p:cNvSpPr>
          <p:nvPr>
            <p:ph sz="half" idx="2"/>
          </p:nvPr>
        </p:nvSpPr>
        <p:spPr>
          <a:xfrm>
            <a:off x="761801" y="3706091"/>
            <a:ext cx="5023424"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E4C5055B-04A0-47D3-90ED-135025F857F9}"/>
              </a:ext>
            </a:extLst>
          </p:cNvPr>
          <p:cNvSpPr>
            <a:spLocks noGrp="1"/>
          </p:cNvSpPr>
          <p:nvPr>
            <p:ph type="body" sz="quarter" idx="3"/>
          </p:nvPr>
        </p:nvSpPr>
        <p:spPr>
          <a:xfrm>
            <a:off x="6094211" y="2713326"/>
            <a:ext cx="5048163"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936E6E-8F64-49E6-B57C-86CF92D1689E}"/>
              </a:ext>
            </a:extLst>
          </p:cNvPr>
          <p:cNvSpPr>
            <a:spLocks noGrp="1"/>
          </p:cNvSpPr>
          <p:nvPr>
            <p:ph sz="quarter" idx="4"/>
          </p:nvPr>
        </p:nvSpPr>
        <p:spPr>
          <a:xfrm>
            <a:off x="6094211" y="3706091"/>
            <a:ext cx="5048163"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FFBEAD-2827-40DA-8338-2D691325F1B3}"/>
              </a:ext>
            </a:extLst>
          </p:cNvPr>
          <p:cNvSpPr>
            <a:spLocks noGrp="1"/>
          </p:cNvSpPr>
          <p:nvPr>
            <p:ph type="dt" sz="half" idx="10"/>
          </p:nvPr>
        </p:nvSpPr>
        <p:spPr>
          <a:xfrm>
            <a:off x="332481" y="6236208"/>
            <a:ext cx="3037459" cy="365125"/>
          </a:xfrm>
        </p:spPr>
        <p:txBody>
          <a:bodyPr/>
          <a:lstStyle/>
          <a:p>
            <a:fld id="{4281FF22-554B-D046-8855-AEDFE66C4304}" type="datetime1">
              <a:rPr lang="en-GB" smtClean="0"/>
              <a:t>12/10/2026</a:t>
            </a:fld>
            <a:endParaRPr lang="en-US" dirty="0"/>
          </a:p>
        </p:txBody>
      </p:sp>
      <p:sp>
        <p:nvSpPr>
          <p:cNvPr id="8" name="Footer Placeholder 7">
            <a:extLst>
              <a:ext uri="{FF2B5EF4-FFF2-40B4-BE49-F238E27FC236}">
                <a16:creationId xmlns:a16="http://schemas.microsoft.com/office/drawing/2014/main" id="{DF34B88D-9C6E-4A88-985C-3ED5057A1F65}"/>
              </a:ext>
            </a:extLst>
          </p:cNvPr>
          <p:cNvSpPr>
            <a:spLocks noGrp="1"/>
          </p:cNvSpPr>
          <p:nvPr>
            <p:ph type="ftr" sz="quarter" idx="11"/>
          </p:nvPr>
        </p:nvSpPr>
        <p:spPr>
          <a:xfrm>
            <a:off x="332481" y="237744"/>
            <a:ext cx="4114800" cy="365125"/>
          </a:xfrm>
        </p:spPr>
        <p:txBody>
          <a:bodyPr/>
          <a:lstStyle/>
          <a:p>
            <a:endParaRPr lang="en-US" dirty="0"/>
          </a:p>
        </p:txBody>
      </p:sp>
      <p:sp>
        <p:nvSpPr>
          <p:cNvPr id="9" name="Slide Number Placeholder 8">
            <a:extLst>
              <a:ext uri="{FF2B5EF4-FFF2-40B4-BE49-F238E27FC236}">
                <a16:creationId xmlns:a16="http://schemas.microsoft.com/office/drawing/2014/main" id="{880B6A32-2D15-425F-B6A9-146AFB5C1ACB}"/>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3415659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81B7C-9BD5-4CF8-BAEB-A6CB78DA2F89}"/>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AD85F1D3-3353-4FC6-8854-51B0BFFD6D5A}"/>
              </a:ext>
            </a:extLst>
          </p:cNvPr>
          <p:cNvSpPr>
            <a:spLocks noGrp="1"/>
          </p:cNvSpPr>
          <p:nvPr>
            <p:ph type="dt" sz="half" idx="10"/>
          </p:nvPr>
        </p:nvSpPr>
        <p:spPr/>
        <p:txBody>
          <a:bodyPr/>
          <a:lstStyle/>
          <a:p>
            <a:fld id="{6D2CCD5F-AB86-F545-ACF7-19A3EEA395B0}" type="datetime1">
              <a:rPr lang="en-GB" smtClean="0"/>
              <a:t>12/10/2026</a:t>
            </a:fld>
            <a:endParaRPr lang="en-US"/>
          </a:p>
        </p:txBody>
      </p:sp>
      <p:sp>
        <p:nvSpPr>
          <p:cNvPr id="4" name="Footer Placeholder 3">
            <a:extLst>
              <a:ext uri="{FF2B5EF4-FFF2-40B4-BE49-F238E27FC236}">
                <a16:creationId xmlns:a16="http://schemas.microsoft.com/office/drawing/2014/main" id="{F7226CE6-6BEB-46DB-BD4B-9B8AE89A1A8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181BCCC-8B3F-40B3-91D5-52E53B2AAE11}"/>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48178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2C0FBB6-4CCA-4358-9DD5-CDF2173E63C8}"/>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8902559A-671A-4FDE-82C3-1CF8CFCF18EC}"/>
              </a:ext>
            </a:extLst>
          </p:cNvPr>
          <p:cNvSpPr>
            <a:spLocks noGrp="1"/>
          </p:cNvSpPr>
          <p:nvPr>
            <p:ph type="dt" sz="half" idx="10"/>
          </p:nvPr>
        </p:nvSpPr>
        <p:spPr/>
        <p:txBody>
          <a:bodyPr/>
          <a:lstStyle/>
          <a:p>
            <a:fld id="{B6AC2A0E-0915-F14F-A5A4-F8FD83768F6E}" type="datetime1">
              <a:rPr lang="en-GB" smtClean="0"/>
              <a:t>12/10/2026</a:t>
            </a:fld>
            <a:endParaRPr lang="en-US"/>
          </a:p>
        </p:txBody>
      </p:sp>
      <p:sp>
        <p:nvSpPr>
          <p:cNvPr id="3" name="Footer Placeholder 2">
            <a:extLst>
              <a:ext uri="{FF2B5EF4-FFF2-40B4-BE49-F238E27FC236}">
                <a16:creationId xmlns:a16="http://schemas.microsoft.com/office/drawing/2014/main" id="{78A14275-250D-437E-BAF1-5BB3CDE64A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FD93BDE-2A52-4AA7-B222-0F25570EBF77}"/>
              </a:ext>
            </a:extLst>
          </p:cNvPr>
          <p:cNvSpPr>
            <a:spLocks noGrp="1"/>
          </p:cNvSpPr>
          <p:nvPr>
            <p:ph type="sldNum" sz="quarter" idx="12"/>
          </p:nvPr>
        </p:nvSpPr>
        <p:spPr/>
        <p:txBody>
          <a:bodyPr/>
          <a:lstStyle/>
          <a:p>
            <a:fld id="{B4A918BC-4D43-4B42-B3C0-E7EBE25E6AF0}" type="slidenum">
              <a:rPr lang="en-US" smtClean="0"/>
              <a:t>‹#›</a:t>
            </a:fld>
            <a:endParaRPr lang="en-US"/>
          </a:p>
        </p:txBody>
      </p:sp>
      <p:cxnSp>
        <p:nvCxnSpPr>
          <p:cNvPr id="5" name="Straight Connector 4">
            <a:extLst>
              <a:ext uri="{FF2B5EF4-FFF2-40B4-BE49-F238E27FC236}">
                <a16:creationId xmlns:a16="http://schemas.microsoft.com/office/drawing/2014/main" id="{9E6B771E-DDF7-430C-9462-BA1D3742C84E}"/>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9521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F9A0B00-F6ED-4C3A-97DC-C2AF9D62EE8B}"/>
              </a:ext>
            </a:extLst>
          </p:cNvPr>
          <p:cNvSpPr/>
          <p:nvPr/>
        </p:nvSpPr>
        <p:spPr>
          <a:xfrm>
            <a:off x="79067" y="0"/>
            <a:ext cx="4998624" cy="6858000"/>
          </a:xfrm>
          <a:prstGeom prst="rect">
            <a:avLst/>
          </a:prstGeom>
          <a:ln>
            <a:noFill/>
          </a:ln>
          <a:effectLst>
            <a:outerShdw blurRad="228600" dist="1143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3" name="Rectangle 122">
            <a:extLst>
              <a:ext uri="{FF2B5EF4-FFF2-40B4-BE49-F238E27FC236}">
                <a16:creationId xmlns:a16="http://schemas.microsoft.com/office/drawing/2014/main" id="{3B025FD9-B9EF-4F5C-B67D-3485253B7A6A}"/>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47F545CD-A200-4C66-BF9A-9B839D0CE648}"/>
              </a:ext>
            </a:extLst>
          </p:cNvPr>
          <p:cNvSpPr/>
          <p:nvPr/>
        </p:nvSpPr>
        <p:spPr>
          <a:xfrm>
            <a:off x="0" y="0"/>
            <a:ext cx="6096000" cy="6858000"/>
          </a:xfrm>
          <a:prstGeom prst="rect">
            <a:avLst/>
          </a:prstGeom>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110916-EEE9-418C-B24A-EC09A6D22859}"/>
              </a:ext>
            </a:extLst>
          </p:cNvPr>
          <p:cNvSpPr>
            <a:spLocks noGrp="1"/>
          </p:cNvSpPr>
          <p:nvPr>
            <p:ph type="title"/>
          </p:nvPr>
        </p:nvSpPr>
        <p:spPr>
          <a:xfrm>
            <a:off x="770537" y="872836"/>
            <a:ext cx="4560525" cy="2281050"/>
          </a:xfrm>
        </p:spPr>
        <p:txBody>
          <a:bodyPr anchor="b">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9C3A0F4-FD98-409E-B41A-5F4352C6A8E5}"/>
              </a:ext>
            </a:extLst>
          </p:cNvPr>
          <p:cNvSpPr>
            <a:spLocks noGrp="1"/>
          </p:cNvSpPr>
          <p:nvPr>
            <p:ph idx="1"/>
          </p:nvPr>
        </p:nvSpPr>
        <p:spPr>
          <a:xfrm>
            <a:off x="6621781" y="872837"/>
            <a:ext cx="4520593" cy="5140036"/>
          </a:xfrm>
        </p:spPr>
        <p:txBody>
          <a:bodyPr>
            <a:normAutofit/>
          </a:bodyPr>
          <a:lstStyle>
            <a:lvl1pPr algn="l">
              <a:defRPr sz="2800"/>
            </a:lvl1pPr>
            <a:lvl2pPr algn="l">
              <a:defRPr sz="2400"/>
            </a:lvl2pPr>
            <a:lvl3pPr algn="l">
              <a:defRPr sz="2000"/>
            </a:lvl3pPr>
            <a:lvl4pPr algn="l">
              <a:defRPr sz="1800"/>
            </a:lvl4pPr>
            <a:lvl5pPr algn="l">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EFABF6F-6E7C-4B3F-B205-09361DA5898B}"/>
              </a:ext>
            </a:extLst>
          </p:cNvPr>
          <p:cNvSpPr>
            <a:spLocks noGrp="1"/>
          </p:cNvSpPr>
          <p:nvPr>
            <p:ph type="body" sz="half" idx="2"/>
          </p:nvPr>
        </p:nvSpPr>
        <p:spPr>
          <a:xfrm>
            <a:off x="770537" y="3442854"/>
            <a:ext cx="4560525" cy="2576945"/>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25198D-8500-4277-AA5D-3C3D8FDDCF4B}"/>
              </a:ext>
            </a:extLst>
          </p:cNvPr>
          <p:cNvSpPr>
            <a:spLocks noGrp="1"/>
          </p:cNvSpPr>
          <p:nvPr>
            <p:ph type="dt" sz="half" idx="10"/>
          </p:nvPr>
        </p:nvSpPr>
        <p:spPr>
          <a:xfrm>
            <a:off x="329184" y="6236208"/>
            <a:ext cx="3037459" cy="365125"/>
          </a:xfrm>
        </p:spPr>
        <p:txBody>
          <a:bodyPr/>
          <a:lstStyle/>
          <a:p>
            <a:fld id="{6D31F1ED-5605-AE4A-8A5D-0E7FAAFCE441}" type="datetime1">
              <a:rPr lang="en-GB" smtClean="0"/>
              <a:t>12/10/2026</a:t>
            </a:fld>
            <a:endParaRPr lang="en-US" dirty="0"/>
          </a:p>
        </p:txBody>
      </p:sp>
      <p:sp>
        <p:nvSpPr>
          <p:cNvPr id="6" name="Footer Placeholder 5">
            <a:extLst>
              <a:ext uri="{FF2B5EF4-FFF2-40B4-BE49-F238E27FC236}">
                <a16:creationId xmlns:a16="http://schemas.microsoft.com/office/drawing/2014/main" id="{F98D219F-027A-4632-9FB0-BD098D5693DB}"/>
              </a:ext>
            </a:extLst>
          </p:cNvPr>
          <p:cNvSpPr>
            <a:spLocks noGrp="1"/>
          </p:cNvSpPr>
          <p:nvPr>
            <p:ph type="ftr" sz="quarter" idx="11"/>
          </p:nvPr>
        </p:nvSpPr>
        <p:spPr>
          <a:xfrm>
            <a:off x="329184" y="237744"/>
            <a:ext cx="3792532" cy="365125"/>
          </a:xfrm>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CA30C82B-C7DC-434D-8768-DE9D1176715B}"/>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129" name="Straight Connector 128">
            <a:extLst>
              <a:ext uri="{FF2B5EF4-FFF2-40B4-BE49-F238E27FC236}">
                <a16:creationId xmlns:a16="http://schemas.microsoft.com/office/drawing/2014/main" id="{A8CCC603-9605-46C8-9034-8DAE6AC40DD9}"/>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CBBF1D9-8F8F-45A3-BDB4-952D0FB20A4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2274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BEB8797-B080-41A6-B14E-8DC7F0F27E4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C6C7272-A552-46B3-992F-F5ADD5AA2443}"/>
              </a:ext>
            </a:extLst>
          </p:cNvPr>
          <p:cNvSpPr/>
          <p:nvPr/>
        </p:nvSpPr>
        <p:spPr>
          <a:xfrm>
            <a:off x="-1" y="0"/>
            <a:ext cx="6087677" cy="6858000"/>
          </a:xfrm>
          <a:prstGeom prst="rect">
            <a:avLst/>
          </a:prstGeom>
          <a:solidFill>
            <a:schemeClr val="bg1"/>
          </a:solidFill>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C25F6AD1-1E6C-46AF-8431-6627180FFD2E}"/>
              </a:ext>
            </a:extLst>
          </p:cNvPr>
          <p:cNvSpPr>
            <a:spLocks noGrp="1"/>
          </p:cNvSpPr>
          <p:nvPr>
            <p:ph type="title"/>
          </p:nvPr>
        </p:nvSpPr>
        <p:spPr>
          <a:xfrm>
            <a:off x="768733" y="858981"/>
            <a:ext cx="4556749" cy="2281052"/>
          </a:xfrm>
        </p:spPr>
        <p:txBody>
          <a:bodyPr anchor="b"/>
          <a:lstStyle>
            <a:lvl1pPr>
              <a:defRPr lang="en-US" sz="3600" kern="1200" dirty="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88A91F9-760E-4CF4-8A03-FA1482C35EB7}"/>
              </a:ext>
            </a:extLst>
          </p:cNvPr>
          <p:cNvSpPr>
            <a:spLocks noGrp="1"/>
          </p:cNvSpPr>
          <p:nvPr>
            <p:ph type="pic" idx="1"/>
          </p:nvPr>
        </p:nvSpPr>
        <p:spPr>
          <a:xfrm>
            <a:off x="6559826" y="865909"/>
            <a:ext cx="4582548" cy="512618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149A9D5-BA6E-4C4A-88A0-5BB86958B8E6}"/>
              </a:ext>
            </a:extLst>
          </p:cNvPr>
          <p:cNvSpPr>
            <a:spLocks noGrp="1"/>
          </p:cNvSpPr>
          <p:nvPr>
            <p:ph type="body" sz="half" idx="2"/>
          </p:nvPr>
        </p:nvSpPr>
        <p:spPr>
          <a:xfrm>
            <a:off x="768733" y="3429000"/>
            <a:ext cx="4556749" cy="2590800"/>
          </a:xfrm>
        </p:spPr>
        <p:txBody>
          <a:bodyPr/>
          <a:lstStyle>
            <a:lvl1pPr marL="0" indent="0">
              <a:buNone/>
              <a:defRPr lang="en-US" sz="2400" kern="1200" dirty="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56899E-70A1-4EFB-87EC-6C4F3BC0360B}"/>
              </a:ext>
            </a:extLst>
          </p:cNvPr>
          <p:cNvSpPr>
            <a:spLocks noGrp="1"/>
          </p:cNvSpPr>
          <p:nvPr>
            <p:ph type="dt" sz="half" idx="10"/>
          </p:nvPr>
        </p:nvSpPr>
        <p:spPr>
          <a:xfrm>
            <a:off x="329184" y="6236208"/>
            <a:ext cx="3037459" cy="365125"/>
          </a:xfrm>
        </p:spPr>
        <p:txBody>
          <a:bodyPr/>
          <a:lstStyle/>
          <a:p>
            <a:fld id="{1EAEFA60-ABF8-EC4A-96E4-1B17B9FA7705}" type="datetime1">
              <a:rPr lang="en-GB" smtClean="0"/>
              <a:t>12/10/2026</a:t>
            </a:fld>
            <a:endParaRPr lang="en-US" dirty="0"/>
          </a:p>
        </p:txBody>
      </p:sp>
      <p:sp>
        <p:nvSpPr>
          <p:cNvPr id="6" name="Footer Placeholder 5">
            <a:extLst>
              <a:ext uri="{FF2B5EF4-FFF2-40B4-BE49-F238E27FC236}">
                <a16:creationId xmlns:a16="http://schemas.microsoft.com/office/drawing/2014/main" id="{5FC34B05-4931-4BC8-BD43-9E6B944B3069}"/>
              </a:ext>
            </a:extLst>
          </p:cNvPr>
          <p:cNvSpPr>
            <a:spLocks noGrp="1"/>
          </p:cNvSpPr>
          <p:nvPr>
            <p:ph type="ftr" sz="quarter" idx="11"/>
          </p:nvPr>
        </p:nvSpPr>
        <p:spPr>
          <a:xfrm>
            <a:off x="329184" y="237744"/>
            <a:ext cx="4114800" cy="365125"/>
          </a:xfrm>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AD4ABE5D-7EA4-4D33-B23E-52E640CBF21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74" name="Straight Connector 73">
            <a:extLst>
              <a:ext uri="{FF2B5EF4-FFF2-40B4-BE49-F238E27FC236}">
                <a16:creationId xmlns:a16="http://schemas.microsoft.com/office/drawing/2014/main" id="{DF0DB5EA-94EC-4DB5-B8E5-B454005C1552}"/>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699FF82-B951-46E6-AEA7-0993C867FB6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547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F69F7-12D5-40F0-88F0-33D60AEB021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65BB511-E79D-41D8-AF91-14A5C803FC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705DFA-4DAF-4B30-8032-503081AEA4BF}"/>
              </a:ext>
            </a:extLst>
          </p:cNvPr>
          <p:cNvSpPr>
            <a:spLocks noGrp="1"/>
          </p:cNvSpPr>
          <p:nvPr>
            <p:ph type="dt" sz="half" idx="10"/>
          </p:nvPr>
        </p:nvSpPr>
        <p:spPr/>
        <p:txBody>
          <a:bodyPr/>
          <a:lstStyle/>
          <a:p>
            <a:fld id="{9D59EA91-DC70-A14B-8545-2B14335254AB}" type="datetime1">
              <a:rPr lang="en-GB" smtClean="0"/>
              <a:t>12/10/2026</a:t>
            </a:fld>
            <a:endParaRPr lang="en-US"/>
          </a:p>
        </p:txBody>
      </p:sp>
      <p:sp>
        <p:nvSpPr>
          <p:cNvPr id="5" name="Footer Placeholder 4">
            <a:extLst>
              <a:ext uri="{FF2B5EF4-FFF2-40B4-BE49-F238E27FC236}">
                <a16:creationId xmlns:a16="http://schemas.microsoft.com/office/drawing/2014/main" id="{E034FBF5-16C0-46A0-916A-4910C1B615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626EA6-7E48-454C-887A-0EF3356F91D5}"/>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588528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312BAB-A07B-4FEA-8EB5-A7BD8B24C6DA}"/>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F245A432-7E52-48B5-A8BB-13EED592E35A}"/>
              </a:ext>
            </a:extLst>
          </p:cNvPr>
          <p:cNvSpPr/>
          <p:nvPr/>
        </p:nvSpPr>
        <p:spPr>
          <a:xfrm>
            <a:off x="7813964" y="0"/>
            <a:ext cx="4378036" cy="6858000"/>
          </a:xfrm>
          <a:prstGeom prst="rect">
            <a:avLst/>
          </a:prstGeom>
          <a:ln>
            <a:noFill/>
          </a:ln>
          <a:effectLst>
            <a:outerShdw blurRad="254000" dist="152400" dir="1068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656288B6-16BD-4DEE-9187-C78963ED1D8A}"/>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Vertical Title 1">
            <a:extLst>
              <a:ext uri="{FF2B5EF4-FFF2-40B4-BE49-F238E27FC236}">
                <a16:creationId xmlns:a16="http://schemas.microsoft.com/office/drawing/2014/main" id="{F9259F7B-ED77-4251-A424-93712C6F57A0}"/>
              </a:ext>
            </a:extLst>
          </p:cNvPr>
          <p:cNvSpPr>
            <a:spLocks noGrp="1"/>
          </p:cNvSpPr>
          <p:nvPr>
            <p:ph type="title" orient="vert"/>
          </p:nvPr>
        </p:nvSpPr>
        <p:spPr>
          <a:xfrm>
            <a:off x="8139544" y="872836"/>
            <a:ext cx="2521527" cy="5119256"/>
          </a:xfrm>
        </p:spPr>
        <p:txBody>
          <a:bodyPr vert="eaVert" ancho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0295692-9BD0-4EB9-B344-9A6945DB0B81}"/>
              </a:ext>
            </a:extLst>
          </p:cNvPr>
          <p:cNvSpPr>
            <a:spLocks noGrp="1"/>
          </p:cNvSpPr>
          <p:nvPr>
            <p:ph type="body" orient="vert" idx="1"/>
          </p:nvPr>
        </p:nvSpPr>
        <p:spPr>
          <a:xfrm>
            <a:off x="756746" y="872836"/>
            <a:ext cx="6634169" cy="51192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B128527-7CED-4CF3-A260-649685D2E6D3}"/>
              </a:ext>
            </a:extLst>
          </p:cNvPr>
          <p:cNvSpPr>
            <a:spLocks noGrp="1"/>
          </p:cNvSpPr>
          <p:nvPr>
            <p:ph type="dt" sz="half" idx="10"/>
          </p:nvPr>
        </p:nvSpPr>
        <p:spPr>
          <a:xfrm>
            <a:off x="329184" y="6236208"/>
            <a:ext cx="3037459" cy="365125"/>
          </a:xfrm>
        </p:spPr>
        <p:txBody>
          <a:bodyPr/>
          <a:lstStyle/>
          <a:p>
            <a:fld id="{6C6AC749-91D1-F248-A9B5-00896B1BD816}" type="datetime1">
              <a:rPr lang="en-GB" smtClean="0"/>
              <a:t>12/10/2026</a:t>
            </a:fld>
            <a:endParaRPr lang="en-US" dirty="0"/>
          </a:p>
        </p:txBody>
      </p:sp>
      <p:sp>
        <p:nvSpPr>
          <p:cNvPr id="5" name="Footer Placeholder 4">
            <a:extLst>
              <a:ext uri="{FF2B5EF4-FFF2-40B4-BE49-F238E27FC236}">
                <a16:creationId xmlns:a16="http://schemas.microsoft.com/office/drawing/2014/main" id="{20517F65-E517-4B50-B559-FD7D59F3E8B5}"/>
              </a:ext>
            </a:extLst>
          </p:cNvPr>
          <p:cNvSpPr>
            <a:spLocks noGrp="1"/>
          </p:cNvSpPr>
          <p:nvPr>
            <p:ph type="ftr" sz="quarter" idx="11"/>
          </p:nvPr>
        </p:nvSpPr>
        <p:spPr>
          <a:xfrm>
            <a:off x="329184" y="237744"/>
            <a:ext cx="3581400" cy="365125"/>
          </a:xfrm>
        </p:spPr>
        <p:txBody>
          <a:bodyPr/>
          <a:lstStyle/>
          <a:p>
            <a:endParaRPr lang="en-US" dirty="0"/>
          </a:p>
        </p:txBody>
      </p:sp>
      <p:sp>
        <p:nvSpPr>
          <p:cNvPr id="6" name="Slide Number Placeholder 5">
            <a:extLst>
              <a:ext uri="{FF2B5EF4-FFF2-40B4-BE49-F238E27FC236}">
                <a16:creationId xmlns:a16="http://schemas.microsoft.com/office/drawing/2014/main" id="{CAED40B7-46EE-49D9-BE89-7E101F80A49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16" name="Straight Connector 15">
            <a:extLst>
              <a:ext uri="{FF2B5EF4-FFF2-40B4-BE49-F238E27FC236}">
                <a16:creationId xmlns:a16="http://schemas.microsoft.com/office/drawing/2014/main" id="{E05031BF-2EA5-4128-B6AF-2D0F5A101095}"/>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8528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38E7D36-B1C9-463C-983F-AEA5810A60D0}"/>
              </a:ext>
            </a:extLst>
          </p:cNvPr>
          <p:cNvSpPr/>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37B9A221-B33F-47C2-85FF-2C8F363D797B}"/>
              </a:ext>
            </a:extLst>
          </p:cNvPr>
          <p:cNvSpPr/>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ectangle 7">
            <a:extLst>
              <a:ext uri="{FF2B5EF4-FFF2-40B4-BE49-F238E27FC236}">
                <a16:creationId xmlns:a16="http://schemas.microsoft.com/office/drawing/2014/main" id="{CD0E0EF1-7626-4514-9337-271DD661B1EB}"/>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5" name="Rectangle 64">
            <a:extLst>
              <a:ext uri="{FF2B5EF4-FFF2-40B4-BE49-F238E27FC236}">
                <a16:creationId xmlns:a16="http://schemas.microsoft.com/office/drawing/2014/main" id="{5F0B1492-9A00-4F80-8771-0BB2C2C4353C}"/>
              </a:ext>
            </a:extLst>
          </p:cNvPr>
          <p:cNvSpPr/>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0F462805-4F8E-44FE-905C-2C3F1A2B3D44}"/>
              </a:ext>
            </a:extLst>
          </p:cNvPr>
          <p:cNvSpPr>
            <a:spLocks noGrp="1"/>
          </p:cNvSpPr>
          <p:nvPr>
            <p:ph type="title"/>
          </p:nvPr>
        </p:nvSpPr>
        <p:spPr>
          <a:xfrm>
            <a:off x="761801" y="858982"/>
            <a:ext cx="10380573" cy="143227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345021C-0380-49AA-ADA1-A8B473FBF572}"/>
              </a:ext>
            </a:extLst>
          </p:cNvPr>
          <p:cNvSpPr>
            <a:spLocks noGrp="1"/>
          </p:cNvSpPr>
          <p:nvPr>
            <p:ph type="body" idx="1"/>
          </p:nvPr>
        </p:nvSpPr>
        <p:spPr>
          <a:xfrm>
            <a:off x="761799" y="2750126"/>
            <a:ext cx="10381205" cy="326178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B7A2409-F298-40BF-BFAC-65A3E71D29E8}"/>
              </a:ext>
            </a:extLst>
          </p:cNvPr>
          <p:cNvSpPr>
            <a:spLocks noGrp="1"/>
          </p:cNvSpPr>
          <p:nvPr>
            <p:ph type="dt" sz="half" idx="2"/>
          </p:nvPr>
        </p:nvSpPr>
        <p:spPr>
          <a:xfrm>
            <a:off x="332481" y="6240079"/>
            <a:ext cx="4114800" cy="365125"/>
          </a:xfrm>
          <a:prstGeom prst="rect">
            <a:avLst/>
          </a:prstGeom>
        </p:spPr>
        <p:txBody>
          <a:bodyPr vert="horz" lIns="91440" tIns="45720" rIns="91440" bIns="45720" rtlCol="0" anchor="ctr"/>
          <a:lstStyle>
            <a:lvl1pPr algn="l">
              <a:defRPr sz="900">
                <a:solidFill>
                  <a:schemeClr val="tx1"/>
                </a:solidFill>
              </a:defRPr>
            </a:lvl1pPr>
          </a:lstStyle>
          <a:p>
            <a:fld id="{2B552F88-445F-4043-8CAE-58074F114782}" type="datetime1">
              <a:rPr lang="en-GB" smtClean="0"/>
              <a:t>12/10/2026</a:t>
            </a:fld>
            <a:endParaRPr lang="en-US" dirty="0"/>
          </a:p>
        </p:txBody>
      </p:sp>
      <p:sp>
        <p:nvSpPr>
          <p:cNvPr id="5" name="Footer Placeholder 4">
            <a:extLst>
              <a:ext uri="{FF2B5EF4-FFF2-40B4-BE49-F238E27FC236}">
                <a16:creationId xmlns:a16="http://schemas.microsoft.com/office/drawing/2014/main" id="{CB4799D8-4DBF-4BB2-8D2B-65592ADC9004}"/>
              </a:ext>
            </a:extLst>
          </p:cNvPr>
          <p:cNvSpPr>
            <a:spLocks noGrp="1"/>
          </p:cNvSpPr>
          <p:nvPr>
            <p:ph type="ftr" sz="quarter" idx="3"/>
          </p:nvPr>
        </p:nvSpPr>
        <p:spPr>
          <a:xfrm>
            <a:off x="332481" y="236199"/>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F9F99666-11C3-48A1-966C-439EBF9D9A01}"/>
              </a:ext>
            </a:extLst>
          </p:cNvPr>
          <p:cNvSpPr>
            <a:spLocks noGrp="1"/>
          </p:cNvSpPr>
          <p:nvPr>
            <p:ph type="sldNum" sz="quarter" idx="4"/>
          </p:nvPr>
        </p:nvSpPr>
        <p:spPr>
          <a:xfrm>
            <a:off x="11289782" y="235881"/>
            <a:ext cx="756746" cy="365760"/>
          </a:xfrm>
          <a:prstGeom prst="rect">
            <a:avLst/>
          </a:prstGeom>
        </p:spPr>
        <p:txBody>
          <a:bodyPr vert="horz" lIns="91440" tIns="45720" rIns="91440" bIns="45720" rtlCol="0" anchor="ctr"/>
          <a:lstStyle>
            <a:lvl1pPr algn="ctr">
              <a:defRPr lang="en-US" sz="1400" b="1" kern="1200" smtClean="0">
                <a:solidFill>
                  <a:schemeClr val="tx1"/>
                </a:solidFill>
                <a:latin typeface="Bierstadt" panose="020B0504020202020204" pitchFamily="34" charset="0"/>
                <a:ea typeface="+mn-ea"/>
                <a:cs typeface="+mn-cs"/>
              </a:defRPr>
            </a:lvl1pPr>
          </a:lstStyle>
          <a:p>
            <a:fld id="{B4A918BC-4D43-4B42-B3C0-E7EBE25E6AF0}" type="slidenum">
              <a:rPr lang="en-US" smtClean="0"/>
              <a:pPr/>
              <a:t>‹#›</a:t>
            </a:fld>
            <a:endParaRPr lang="en-US" dirty="0"/>
          </a:p>
        </p:txBody>
      </p:sp>
      <p:cxnSp>
        <p:nvCxnSpPr>
          <p:cNvPr id="119" name="Straight Connector 118">
            <a:extLst>
              <a:ext uri="{FF2B5EF4-FFF2-40B4-BE49-F238E27FC236}">
                <a16:creationId xmlns:a16="http://schemas.microsoft.com/office/drawing/2014/main" id="{7FAC7B62-8ACC-41ED-80AB-8D1CDF38B9E4}"/>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45FF525-9A83-4625-99D9-B267BDE077E7}"/>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9092913"/>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73" r:id="rId6"/>
    <p:sldLayoutId id="2147483768" r:id="rId7"/>
    <p:sldLayoutId id="2147483769" r:id="rId8"/>
    <p:sldLayoutId id="2147483770" r:id="rId9"/>
    <p:sldLayoutId id="2147483772" r:id="rId10"/>
    <p:sldLayoutId id="2147483771" r:id="rId11"/>
  </p:sldLayoutIdLst>
  <p:hf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200" kern="1200">
          <a:solidFill>
            <a:schemeClr val="tx1"/>
          </a:solidFill>
          <a:latin typeface="+mn-lt"/>
          <a:ea typeface="+mn-ea"/>
          <a:cs typeface="+mn-cs"/>
        </a:defRPr>
      </a:lvl1pPr>
      <a:lvl2pPr marL="228600" indent="0" algn="l" defTabSz="914400" rtl="0" eaLnBrk="1" latinLnBrk="0" hangingPunct="1">
        <a:lnSpc>
          <a:spcPct val="110000"/>
        </a:lnSpc>
        <a:spcBef>
          <a:spcPts val="500"/>
        </a:spcBef>
        <a:buFont typeface="Arial" panose="020B0604020202020204" pitchFamily="34" charset="0"/>
        <a:buNone/>
        <a:defRPr sz="20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6858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rawpixel.com/search/cardiology"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rawpixel.com/search/human%20resources"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independentsector.org/research/2026-nonprofit-workforce-survey/"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peoplematters.in/download/talent-acquisition/the-future-of-talent-acquisition-13961"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thebluediamondgallery.com/handwriting/r/recruitment.html"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piqsels.com/en/search?q=wellbeing"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strategic-hcm.blogspot.com/2019/08/why-re-engineer-performance-management.html" TargetMode="External"/><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rawpixel.com/search/motivation?page=1&amp;path=1522&amp;sort=curated"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picpedia.org/chalkboard/c/conclusions.html"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kpu.pressbooks.pub/apastyle/chapter/what-is-a-reference-list/"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E0238D-E295-49BE-9BFE-E9189D69ED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85E9A4A-0183-4A3C-B68E-A229278915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095999" cy="6858000"/>
          </a:xfrm>
          <a:prstGeom prst="rect">
            <a:avLst/>
          </a:prstGeom>
          <a:solidFill>
            <a:schemeClr val="bg2">
              <a:lumMod val="9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0" name="Rectangle 19">
            <a:extLst>
              <a:ext uri="{FF2B5EF4-FFF2-40B4-BE49-F238E27FC236}">
                <a16:creationId xmlns:a16="http://schemas.microsoft.com/office/drawing/2014/main" id="{13A48C6C-3CC4-4EE5-A773-EC1EB7F59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ln>
            <a:noFill/>
          </a:ln>
          <a:effectLst>
            <a:outerShdw blurRad="596900" dist="330200" dir="8820000" sx="87000" sy="87000" algn="t" rotWithShape="0">
              <a:srgbClr val="000000">
                <a:alpha val="2666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0" cy="1874237"/>
          </a:xfrm>
          <a:prstGeom prst="rect">
            <a:avLst/>
          </a:prstGeom>
          <a:ln>
            <a:noFill/>
          </a:ln>
          <a:effectLst>
            <a:outerShdw blurRad="254000" dist="1270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4" name="Straight Connector 23">
            <a:extLst>
              <a:ext uri="{FF2B5EF4-FFF2-40B4-BE49-F238E27FC236}">
                <a16:creationId xmlns:a16="http://schemas.microsoft.com/office/drawing/2014/main" id="{872DAFA4-5D2E-4391-AD38-B26F579F40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98588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E7FA4265-74DC-97F8-5E84-04D90FC8CFEA}"/>
              </a:ext>
              <a:ext uri="{C183D7F6-B498-43B3-948B-1728B52AA6E4}">
                <adec:decorative xmlns:adec="http://schemas.microsoft.com/office/drawing/2017/decorative" val="1"/>
              </a:ext>
            </a:extLst>
          </p:cNvPr>
          <p:cNvPicPr>
            <a:picLocks noChangeAspect="1"/>
          </p:cNvPicPr>
          <p:nvPr/>
        </p:nvPicPr>
        <p:blipFill>
          <a:blip r:embed="rId2"/>
          <a:srcRect l="15461" r="25205" b="-2"/>
          <a:stretch>
            <a:fillRect/>
          </a:stretch>
        </p:blipFill>
        <p:spPr>
          <a:xfrm>
            <a:off x="-14542" y="-2"/>
            <a:ext cx="12206541"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F6F7B836-879E-3A73-F377-6CD10C770950}"/>
              </a:ext>
            </a:extLst>
          </p:cNvPr>
          <p:cNvSpPr txBox="1"/>
          <p:nvPr/>
        </p:nvSpPr>
        <p:spPr>
          <a:xfrm>
            <a:off x="892549" y="460064"/>
            <a:ext cx="10130314" cy="954107"/>
          </a:xfrm>
          <a:prstGeom prst="rect">
            <a:avLst/>
          </a:prstGeom>
          <a:noFill/>
        </p:spPr>
        <p:txBody>
          <a:bodyPr wrap="square" rtlCol="0">
            <a:spAutoFit/>
          </a:bodyPr>
          <a:lstStyle/>
          <a:p>
            <a:pPr algn="ctr"/>
            <a:r>
              <a:rPr lang="en-GB" sz="2800" b="1" dirty="0">
                <a:solidFill>
                  <a:srgbClr val="E4758D"/>
                </a:solidFill>
                <a:latin typeface="Bell MT" panose="02020503060305020303" pitchFamily="18" charset="77"/>
              </a:rPr>
              <a:t>Strategic Human Resource Management at HealthConnect UK, </a:t>
            </a:r>
            <a:r>
              <a:rPr lang="en-GB" sz="2800" b="1" dirty="0">
                <a:latin typeface="Bell MT" panose="02020503060305020303" pitchFamily="18" charset="77"/>
              </a:rPr>
              <a:t>Attracting, Developing, Motivating and Retaining Employees</a:t>
            </a:r>
          </a:p>
        </p:txBody>
      </p:sp>
      <p:sp>
        <p:nvSpPr>
          <p:cNvPr id="12" name="Rectangle 2">
            <a:extLst>
              <a:ext uri="{FF2B5EF4-FFF2-40B4-BE49-F238E27FC236}">
                <a16:creationId xmlns:a16="http://schemas.microsoft.com/office/drawing/2014/main" id="{ED25CF0F-3E12-7F47-EF80-F31D1C188EC7}"/>
              </a:ext>
            </a:extLst>
          </p:cNvPr>
          <p:cNvSpPr>
            <a:spLocks noChangeArrowheads="1"/>
          </p:cNvSpPr>
          <p:nvPr/>
        </p:nvSpPr>
        <p:spPr bwMode="auto">
          <a:xfrm>
            <a:off x="2027070" y="3275604"/>
            <a:ext cx="764055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u="none" strike="noStrike" cap="none" normalizeH="0" baseline="0" dirty="0">
                <a:ln>
                  <a:noFill/>
                </a:ln>
                <a:solidFill>
                  <a:srgbClr val="F1D5F4"/>
                </a:solidFill>
                <a:effectLst/>
                <a:latin typeface="Bell MT" panose="02020503060305020303" pitchFamily="18" charset="77"/>
              </a:rPr>
              <a:t>Student ID: </a:t>
            </a:r>
            <a:r>
              <a:rPr kumimoji="0" lang="en-US" altLang="en-US" sz="2400" u="none" strike="noStrike" cap="none" normalizeH="0" baseline="0" dirty="0">
                <a:ln>
                  <a:noFill/>
                </a:ln>
                <a:solidFill>
                  <a:srgbClr val="000000"/>
                </a:solidFill>
                <a:effectLst/>
                <a:latin typeface="Bell MT" panose="02020503060305020303" pitchFamily="18" charset="77"/>
              </a:rPr>
              <a:t>2435076</a:t>
            </a:r>
            <a:br>
              <a:rPr kumimoji="0" lang="en-US" altLang="en-US" sz="2400" u="none" strike="noStrike" cap="none" normalizeH="0" baseline="0" dirty="0">
                <a:ln>
                  <a:noFill/>
                </a:ln>
                <a:solidFill>
                  <a:srgbClr val="000000"/>
                </a:solidFill>
                <a:effectLst/>
                <a:latin typeface="Bell MT" panose="02020503060305020303" pitchFamily="18" charset="77"/>
              </a:rPr>
            </a:br>
            <a:r>
              <a:rPr kumimoji="0" lang="en-US" altLang="en-US" sz="2400" b="1" u="none" strike="noStrike" cap="none" normalizeH="0" baseline="0" dirty="0">
                <a:ln>
                  <a:noFill/>
                </a:ln>
                <a:solidFill>
                  <a:srgbClr val="F1D5F4"/>
                </a:solidFill>
                <a:effectLst/>
                <a:latin typeface="Bell MT" panose="02020503060305020303" pitchFamily="18" charset="77"/>
              </a:rPr>
              <a:t>Module Code: </a:t>
            </a:r>
            <a:r>
              <a:rPr kumimoji="0" lang="en-US" altLang="en-US" sz="2400" u="none" strike="noStrike" cap="none" normalizeH="0" baseline="0" dirty="0">
                <a:ln>
                  <a:noFill/>
                </a:ln>
                <a:solidFill>
                  <a:srgbClr val="000000"/>
                </a:solidFill>
                <a:effectLst/>
                <a:latin typeface="Bell MT" panose="02020503060305020303" pitchFamily="18" charset="77"/>
              </a:rPr>
              <a:t>LCLM5002</a:t>
            </a:r>
            <a:br>
              <a:rPr kumimoji="0" lang="en-US" altLang="en-US" sz="2400" u="none" strike="noStrike" cap="none" normalizeH="0" baseline="0" dirty="0">
                <a:ln>
                  <a:noFill/>
                </a:ln>
                <a:solidFill>
                  <a:srgbClr val="000000"/>
                </a:solidFill>
                <a:effectLst/>
                <a:latin typeface="Bell MT" panose="02020503060305020303" pitchFamily="18" charset="77"/>
              </a:rPr>
            </a:br>
            <a:r>
              <a:rPr kumimoji="0" lang="en-US" altLang="en-US" sz="2400" b="1" u="none" strike="noStrike" cap="none" normalizeH="0" baseline="0" dirty="0">
                <a:ln>
                  <a:noFill/>
                </a:ln>
                <a:solidFill>
                  <a:srgbClr val="F1D5F4"/>
                </a:solidFill>
                <a:effectLst/>
                <a:latin typeface="Bell MT" panose="02020503060305020303" pitchFamily="18" charset="77"/>
              </a:rPr>
              <a:t>Lecturer: </a:t>
            </a:r>
            <a:r>
              <a:rPr kumimoji="0" lang="en-US" altLang="en-US" sz="2400" u="none" strike="noStrike" cap="none" normalizeH="0" baseline="0" dirty="0">
                <a:ln>
                  <a:noFill/>
                </a:ln>
                <a:solidFill>
                  <a:srgbClr val="000000"/>
                </a:solidFill>
                <a:effectLst/>
                <a:latin typeface="Bell MT" panose="02020503060305020303" pitchFamily="18" charset="77"/>
              </a:rPr>
              <a:t>Shujun Xiao</a:t>
            </a:r>
          </a:p>
          <a:p>
            <a:pPr marL="0" marR="0" lvl="0" indent="0" algn="ctr" defTabSz="914400" rtl="0" eaLnBrk="0" fontAlgn="base" latinLnBrk="0" hangingPunct="0">
              <a:lnSpc>
                <a:spcPct val="100000"/>
              </a:lnSpc>
              <a:spcBef>
                <a:spcPct val="0"/>
              </a:spcBef>
              <a:spcAft>
                <a:spcPct val="0"/>
              </a:spcAft>
              <a:buClrTx/>
              <a:buSzTx/>
              <a:buFontTx/>
              <a:buNone/>
              <a:tabLst/>
            </a:pPr>
            <a:br>
              <a:rPr kumimoji="0" lang="en-US" altLang="en-US" sz="2400" u="none" strike="noStrike" cap="none" normalizeH="0" baseline="0" dirty="0">
                <a:ln>
                  <a:noFill/>
                </a:ln>
                <a:solidFill>
                  <a:srgbClr val="000000"/>
                </a:solidFill>
                <a:effectLst/>
                <a:latin typeface="Bell MT" panose="02020503060305020303" pitchFamily="18" charset="77"/>
              </a:rPr>
            </a:br>
            <a:r>
              <a:rPr kumimoji="0" lang="en-US" altLang="en-US" sz="2400" b="1" u="none" strike="noStrike" cap="none" normalizeH="0" baseline="0" dirty="0">
                <a:ln>
                  <a:noFill/>
                </a:ln>
                <a:solidFill>
                  <a:srgbClr val="F1D5F4"/>
                </a:solidFill>
                <a:effectLst/>
                <a:latin typeface="Bell MT" panose="02020503060305020303" pitchFamily="18" charset="77"/>
              </a:rPr>
              <a:t>Module: </a:t>
            </a:r>
            <a:r>
              <a:rPr kumimoji="0" lang="en-US" altLang="en-US" sz="2400" u="none" strike="noStrike" cap="none" normalizeH="0" baseline="0" dirty="0">
                <a:ln>
                  <a:noFill/>
                </a:ln>
                <a:solidFill>
                  <a:srgbClr val="000000"/>
                </a:solidFill>
                <a:effectLst/>
                <a:latin typeface="Bell MT" panose="02020503060305020303" pitchFamily="18" charset="77"/>
              </a:rPr>
              <a:t>Developing and Managing Individuals and Teams</a:t>
            </a:r>
            <a:br>
              <a:rPr kumimoji="0" lang="en-US" altLang="en-US" sz="2400" u="none" strike="noStrike" cap="none" normalizeH="0" baseline="0" dirty="0">
                <a:ln>
                  <a:noFill/>
                </a:ln>
                <a:solidFill>
                  <a:srgbClr val="000000"/>
                </a:solidFill>
                <a:effectLst/>
                <a:latin typeface="Bell MT" panose="02020503060305020303" pitchFamily="18" charset="77"/>
              </a:rPr>
            </a:br>
            <a:r>
              <a:rPr kumimoji="0" lang="en-US" altLang="en-US" sz="2400" b="1" u="none" strike="noStrike" cap="none" normalizeH="0" baseline="0" dirty="0">
                <a:ln>
                  <a:noFill/>
                </a:ln>
                <a:solidFill>
                  <a:srgbClr val="F1D5F4"/>
                </a:solidFill>
                <a:effectLst/>
                <a:latin typeface="Bell MT" panose="02020503060305020303" pitchFamily="18" charset="77"/>
              </a:rPr>
              <a:t>Assignment: </a:t>
            </a:r>
            <a:r>
              <a:rPr kumimoji="0" lang="en-US" altLang="en-US" sz="2400" u="none" strike="noStrike" cap="none" normalizeH="0" baseline="0" dirty="0">
                <a:ln>
                  <a:noFill/>
                </a:ln>
                <a:solidFill>
                  <a:srgbClr val="000000"/>
                </a:solidFill>
                <a:effectLst/>
                <a:latin typeface="Bell MT" panose="02020503060305020303" pitchFamily="18" charset="77"/>
              </a:rPr>
              <a:t>Component 1 – Individual Presentation</a:t>
            </a:r>
            <a:br>
              <a:rPr kumimoji="0" lang="en-US" altLang="en-US" sz="2400" u="none" strike="noStrike" cap="none" normalizeH="0" baseline="0" dirty="0">
                <a:ln>
                  <a:noFill/>
                </a:ln>
                <a:solidFill>
                  <a:srgbClr val="000000"/>
                </a:solidFill>
                <a:effectLst/>
                <a:latin typeface="Bell MT" panose="02020503060305020303" pitchFamily="18" charset="77"/>
              </a:rPr>
            </a:br>
            <a:br>
              <a:rPr kumimoji="0" lang="en-US" altLang="en-US" sz="2400" u="none" strike="noStrike" cap="none" normalizeH="0" baseline="0" dirty="0">
                <a:ln>
                  <a:noFill/>
                </a:ln>
                <a:solidFill>
                  <a:srgbClr val="000000"/>
                </a:solidFill>
                <a:effectLst/>
                <a:latin typeface="Bell MT" panose="02020503060305020303" pitchFamily="18" charset="77"/>
              </a:rPr>
            </a:br>
            <a:br>
              <a:rPr kumimoji="0" lang="en-US" altLang="en-US" sz="2400" u="none" strike="noStrike" cap="none" normalizeH="0" baseline="0" dirty="0">
                <a:ln>
                  <a:noFill/>
                </a:ln>
                <a:solidFill>
                  <a:srgbClr val="000000"/>
                </a:solidFill>
                <a:effectLst/>
                <a:latin typeface="Bell MT" panose="02020503060305020303" pitchFamily="18" charset="77"/>
              </a:rPr>
            </a:br>
            <a:r>
              <a:rPr kumimoji="0" lang="en-US" altLang="en-US" sz="2400" b="1" i="1" u="sng" strike="noStrike" cap="none" normalizeH="0" baseline="0" dirty="0">
                <a:ln>
                  <a:noFill/>
                </a:ln>
                <a:solidFill>
                  <a:srgbClr val="F1D5F4"/>
                </a:solidFill>
                <a:effectLst/>
                <a:latin typeface="Bell MT" panose="02020503060305020303" pitchFamily="18" charset="77"/>
              </a:rPr>
              <a:t>Kiesha Murray</a:t>
            </a:r>
          </a:p>
        </p:txBody>
      </p:sp>
      <p:sp>
        <p:nvSpPr>
          <p:cNvPr id="2" name="Slide Number Placeholder 1">
            <a:extLst>
              <a:ext uri="{FF2B5EF4-FFF2-40B4-BE49-F238E27FC236}">
                <a16:creationId xmlns:a16="http://schemas.microsoft.com/office/drawing/2014/main" id="{6705D0A7-219F-72B5-1CFB-7FE29BB96ABE}"/>
              </a:ext>
            </a:extLst>
          </p:cNvPr>
          <p:cNvSpPr>
            <a:spLocks noGrp="1"/>
          </p:cNvSpPr>
          <p:nvPr>
            <p:ph type="sldNum" sz="quarter" idx="12"/>
          </p:nvPr>
        </p:nvSpPr>
        <p:spPr/>
        <p:txBody>
          <a:bodyPr/>
          <a:lstStyle/>
          <a:p>
            <a:fld id="{B4A918BC-4D43-4B42-B3C0-E7EBE25E6AF0}" type="slidenum">
              <a:rPr lang="en-US" smtClean="0"/>
              <a:t>1</a:t>
            </a:fld>
            <a:endParaRPr lang="en-US" dirty="0"/>
          </a:p>
        </p:txBody>
      </p:sp>
    </p:spTree>
    <p:extLst>
      <p:ext uri="{BB962C8B-B14F-4D97-AF65-F5344CB8AC3E}">
        <p14:creationId xmlns:p14="http://schemas.microsoft.com/office/powerpoint/2010/main" val="1994825874"/>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04167E-6 0 L 0.07838 -0.17222 " pathEditMode="relative" rAng="0" ptsTypes="AA">
                                      <p:cBhvr>
                                        <p:cTn id="6" dur="30000" fill="hold"/>
                                        <p:tgtEl>
                                          <p:spTgt spid="17"/>
                                        </p:tgtEl>
                                        <p:attrNameLst>
                                          <p:attrName>ppt_x</p:attrName>
                                          <p:attrName>ppt_y</p:attrName>
                                        </p:attrNameLst>
                                      </p:cBhvr>
                                      <p:rCtr x="3919" y="-8611"/>
                                    </p:animMotion>
                                  </p:childTnLst>
                                </p:cTn>
                              </p:par>
                              <p:par>
                                <p:cTn id="7" presetID="6" presetClass="emph" presetSubtype="0" accel="50000" decel="50000" fill="hold" nodeType="withEffect">
                                  <p:stCondLst>
                                    <p:cond delay="0"/>
                                  </p:stCondLst>
                                  <p:childTnLst>
                                    <p:animScale>
                                      <p:cBhvr>
                                        <p:cTn id="8" dur="30000" fill="hold"/>
                                        <p:tgtEl>
                                          <p:spTgt spid="17"/>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07838 -0.17222 L 0.25013 0.24861 " pathEditMode="relative" rAng="0" ptsTypes="AA">
                                      <p:cBhvr>
                                        <p:cTn id="11" dur="30000" fill="hold"/>
                                        <p:tgtEl>
                                          <p:spTgt spid="17"/>
                                        </p:tgtEl>
                                        <p:attrNameLst>
                                          <p:attrName>ppt_x</p:attrName>
                                          <p:attrName>ppt_y</p:attrName>
                                        </p:attrNameLst>
                                      </p:cBhvr>
                                      <p:rCtr x="8581" y="21042"/>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5013 0.24861 L 0.0582 0.24861 " pathEditMode="relative" rAng="0" ptsTypes="AA">
                                      <p:cBhvr>
                                        <p:cTn id="14" dur="30000" fill="hold"/>
                                        <p:tgtEl>
                                          <p:spTgt spid="17"/>
                                        </p:tgtEl>
                                        <p:attrNameLst>
                                          <p:attrName>ppt_x</p:attrName>
                                          <p:attrName>ppt_y</p:attrName>
                                        </p:attrNameLst>
                                      </p:cBhvr>
                                      <p:rCtr x="-9596" y="0"/>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0582 0.24861 L 1.04167E-6 0 " pathEditMode="relative" rAng="0" ptsTypes="AA">
                                      <p:cBhvr>
                                        <p:cTn id="17" dur="30000" fill="hold"/>
                                        <p:tgtEl>
                                          <p:spTgt spid="17"/>
                                        </p:tgtEl>
                                        <p:attrNameLst>
                                          <p:attrName>ppt_x</p:attrName>
                                          <p:attrName>ppt_y</p:attrName>
                                        </p:attrNameLst>
                                      </p:cBhvr>
                                      <p:rCtr x="-2917" y="-12431"/>
                                    </p:animMotion>
                                  </p:childTnLst>
                                </p:cTn>
                              </p:par>
                              <p:par>
                                <p:cTn id="18" presetID="6" presetClass="emph" presetSubtype="0" accel="50000" decel="50000" fill="hold" nodeType="withEffect">
                                  <p:stCondLst>
                                    <p:cond delay="5000"/>
                                  </p:stCondLst>
                                  <p:childTnLst>
                                    <p:animScale>
                                      <p:cBhvr>
                                        <p:cTn id="19" dur="30000" fill="hold"/>
                                        <p:tgtEl>
                                          <p:spTgt spid="17"/>
                                        </p:tgtEl>
                                      </p:cBhvr>
                                      <p:by x="150000" y="150000"/>
                                      <p:to x="100000" y="100000"/>
                                    </p:animScale>
                                  </p:childTnLst>
                                </p:cTn>
                              </p:par>
                            </p:childTnLst>
                          </p:cTn>
                        </p:par>
                        <p:par>
                          <p:cTn id="20" fill="hold">
                            <p:stCondLst>
                              <p:cond delay="135000"/>
                            </p:stCondLst>
                            <p:childTnLst>
                              <p:par>
                                <p:cTn id="21" presetID="0" presetClass="path" presetSubtype="0" accel="50000" decel="50000" fill="hold" nodeType="afterEffect">
                                  <p:stCondLst>
                                    <p:cond delay="0"/>
                                  </p:stCondLst>
                                  <p:childTnLst>
                                    <p:animMotion origin="layout" path="M 1.04167E-6 0 L 1.04167E-6 0.00023 " pathEditMode="relative" rAng="0" ptsTypes="AA">
                                      <p:cBhvr>
                                        <p:cTn id="22" dur="5000" fill="hold"/>
                                        <p:tgtEl>
                                          <p:spTgt spid="17"/>
                                        </p:tgtEl>
                                        <p:attrNameLst>
                                          <p:attrName>ppt_x</p:attrName>
                                          <p:attrName>ppt_y</p:attrName>
                                        </p:attrNameLst>
                                      </p:cBhvr>
                                      <p:rCtr x="0" y="0"/>
                                    </p:animMotion>
                                  </p:childTnLst>
                                </p:cTn>
                              </p:par>
                            </p:childTnLst>
                          </p:cTn>
                        </p:par>
                      </p:childTnLst>
                    </p:cTn>
                  </p:par>
                </p:childTnLst>
              </p:cTn>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6ABDA-0144-45C8-72A4-7FA117DAD3FC}"/>
              </a:ext>
            </a:extLst>
          </p:cNvPr>
          <p:cNvSpPr>
            <a:spLocks noGrp="1"/>
          </p:cNvSpPr>
          <p:nvPr>
            <p:ph type="title"/>
          </p:nvPr>
        </p:nvSpPr>
        <p:spPr>
          <a:xfrm>
            <a:off x="225778" y="680573"/>
            <a:ext cx="9364717" cy="1432273"/>
          </a:xfrm>
        </p:spPr>
        <p:txBody>
          <a:bodyPr>
            <a:normAutofit fontScale="90000"/>
          </a:bodyPr>
          <a:lstStyle/>
          <a:p>
            <a:r>
              <a:rPr lang="en-GB" dirty="0">
                <a:solidFill>
                  <a:srgbClr val="E4758D"/>
                </a:solidFill>
                <a:latin typeface="Bell MT" panose="02020503060305020303" pitchFamily="18" charset="77"/>
              </a:rPr>
              <a:t>HealthConnect UK: Organisation Overview and HR Challenges</a:t>
            </a:r>
          </a:p>
        </p:txBody>
      </p:sp>
      <p:sp>
        <p:nvSpPr>
          <p:cNvPr id="3" name="Content Placeholder 2">
            <a:extLst>
              <a:ext uri="{FF2B5EF4-FFF2-40B4-BE49-F238E27FC236}">
                <a16:creationId xmlns:a16="http://schemas.microsoft.com/office/drawing/2014/main" id="{2E8FF199-95DD-5E6A-B851-90B65BB9C223}"/>
              </a:ext>
            </a:extLst>
          </p:cNvPr>
          <p:cNvSpPr>
            <a:spLocks noGrp="1"/>
          </p:cNvSpPr>
          <p:nvPr>
            <p:ph idx="1"/>
          </p:nvPr>
        </p:nvSpPr>
        <p:spPr>
          <a:xfrm>
            <a:off x="0" y="2542478"/>
            <a:ext cx="7646275" cy="4315522"/>
          </a:xfrm>
        </p:spPr>
        <p:txBody>
          <a:bodyPr>
            <a:normAutofit fontScale="25000" lnSpcReduction="20000"/>
          </a:bodyPr>
          <a:lstStyle/>
          <a:p>
            <a:r>
              <a:rPr lang="en-GB" sz="7600" dirty="0">
                <a:latin typeface="Arial" panose="020B0604020202020204" pitchFamily="34" charset="0"/>
                <a:cs typeface="Arial" panose="020B0604020202020204" pitchFamily="34" charset="0"/>
              </a:rPr>
              <a:t>HealthConnect UK is a rapidly growing digital healthcare organisation providing virtual consultations, remote patient monitoring and other digital healthcare services across the United Kingdom.</a:t>
            </a:r>
          </a:p>
          <a:p>
            <a:r>
              <a:rPr lang="en-GB" sz="7600" dirty="0">
                <a:latin typeface="Arial" panose="020B0604020202020204" pitchFamily="34" charset="0"/>
                <a:cs typeface="Arial" panose="020B0604020202020204" pitchFamily="34" charset="0"/>
              </a:rPr>
              <a:t>Its continued growth creates significant human resource challenges, including:</a:t>
            </a:r>
          </a:p>
          <a:p>
            <a:pPr marL="342900" indent="-342900">
              <a:buFont typeface="Arial" panose="020B0604020202020204" pitchFamily="34" charset="0"/>
              <a:buChar char="•"/>
            </a:pPr>
            <a:r>
              <a:rPr lang="en-GB" sz="7600" dirty="0">
                <a:latin typeface="Arial" panose="020B0604020202020204" pitchFamily="34" charset="0"/>
                <a:cs typeface="Arial" panose="020B0604020202020204" pitchFamily="34" charset="0"/>
              </a:rPr>
              <a:t>Employee wellbeing and burnout concerns.</a:t>
            </a:r>
          </a:p>
          <a:p>
            <a:pPr marL="342900" indent="-342900">
              <a:buFont typeface="Arial" panose="020B0604020202020204" pitchFamily="34" charset="0"/>
              <a:buChar char="•"/>
            </a:pPr>
            <a:r>
              <a:rPr lang="en-GB" sz="7600" dirty="0">
                <a:latin typeface="Arial" panose="020B0604020202020204" pitchFamily="34" charset="0"/>
                <a:cs typeface="Arial" panose="020B0604020202020204" pitchFamily="34" charset="0"/>
              </a:rPr>
              <a:t>Shortages in digital healthcare skills.</a:t>
            </a:r>
          </a:p>
          <a:p>
            <a:pPr marL="342900" indent="-342900">
              <a:buFont typeface="Arial" panose="020B0604020202020204" pitchFamily="34" charset="0"/>
              <a:buChar char="•"/>
            </a:pPr>
            <a:r>
              <a:rPr lang="en-GB" sz="7600" dirty="0">
                <a:latin typeface="Arial" panose="020B0604020202020204" pitchFamily="34" charset="0"/>
                <a:cs typeface="Arial" panose="020B0604020202020204" pitchFamily="34" charset="0"/>
              </a:rPr>
              <a:t>Challenges in managing multidisciplinary teams.</a:t>
            </a:r>
          </a:p>
          <a:p>
            <a:r>
              <a:rPr lang="en-GB" sz="7600" dirty="0">
                <a:latin typeface="Arial" panose="020B0604020202020204" pitchFamily="34" charset="0"/>
                <a:cs typeface="Arial" panose="020B0604020202020204" pitchFamily="34" charset="0"/>
              </a:rPr>
              <a:t>Human Resource Management is therefore strategically important because organisational performance depends on having employees with the appropriate skills, motivation and opportunities to contribute effectively (Armstrong and Taylor, 2023).</a:t>
            </a:r>
          </a:p>
          <a:p>
            <a:endParaRPr lang="en-GB" dirty="0"/>
          </a:p>
        </p:txBody>
      </p:sp>
      <p:pic>
        <p:nvPicPr>
          <p:cNvPr id="5" name="Picture 4" descr="A group of people holding signs&#10;&#10;AI-generated content may be incorrect.">
            <a:extLst>
              <a:ext uri="{FF2B5EF4-FFF2-40B4-BE49-F238E27FC236}">
                <a16:creationId xmlns:a16="http://schemas.microsoft.com/office/drawing/2014/main" id="{4A758493-D104-23FE-BA92-C4692A16CBA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646275" y="2542478"/>
            <a:ext cx="4545725" cy="4315522"/>
          </a:xfrm>
          <a:prstGeom prst="rect">
            <a:avLst/>
          </a:prstGeom>
        </p:spPr>
      </p:pic>
      <p:sp>
        <p:nvSpPr>
          <p:cNvPr id="4" name="Slide Number Placeholder 3">
            <a:extLst>
              <a:ext uri="{FF2B5EF4-FFF2-40B4-BE49-F238E27FC236}">
                <a16:creationId xmlns:a16="http://schemas.microsoft.com/office/drawing/2014/main" id="{57EF93FE-0917-0241-7C39-BFF73BEF8B86}"/>
              </a:ext>
            </a:extLst>
          </p:cNvPr>
          <p:cNvSpPr>
            <a:spLocks noGrp="1"/>
          </p:cNvSpPr>
          <p:nvPr>
            <p:ph type="sldNum" sz="quarter" idx="12"/>
          </p:nvPr>
        </p:nvSpPr>
        <p:spPr/>
        <p:txBody>
          <a:bodyPr/>
          <a:lstStyle/>
          <a:p>
            <a:fld id="{B4A918BC-4D43-4B42-B3C0-E7EBE25E6AF0}" type="slidenum">
              <a:rPr lang="en-US" smtClean="0"/>
              <a:t>2</a:t>
            </a:fld>
            <a:endParaRPr lang="en-US"/>
          </a:p>
        </p:txBody>
      </p:sp>
    </p:spTree>
    <p:extLst>
      <p:ext uri="{BB962C8B-B14F-4D97-AF65-F5344CB8AC3E}">
        <p14:creationId xmlns:p14="http://schemas.microsoft.com/office/powerpoint/2010/main" val="1405460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10C92917-A828-4B36-95DE-11CA4F9C23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84809"/>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1598277-75F6-9583-F00F-C7953E4FB9C3}"/>
              </a:ext>
            </a:extLst>
          </p:cNvPr>
          <p:cNvSpPr>
            <a:spLocks noGrp="1"/>
          </p:cNvSpPr>
          <p:nvPr>
            <p:ph type="title"/>
          </p:nvPr>
        </p:nvSpPr>
        <p:spPr>
          <a:xfrm>
            <a:off x="174778" y="598193"/>
            <a:ext cx="9906799" cy="1161594"/>
          </a:xfrm>
        </p:spPr>
        <p:txBody>
          <a:bodyPr>
            <a:noAutofit/>
          </a:bodyPr>
          <a:lstStyle/>
          <a:p>
            <a:pPr>
              <a:lnSpc>
                <a:spcPct val="90000"/>
              </a:lnSpc>
            </a:pPr>
            <a:r>
              <a:rPr lang="en-GB" sz="4000" dirty="0">
                <a:solidFill>
                  <a:srgbClr val="4FC2E4"/>
                </a:solidFill>
                <a:latin typeface="Bell MT" panose="02020503060305020303" pitchFamily="18" charset="77"/>
              </a:rPr>
              <a:t>Strategic Importance of Human Resource Management</a:t>
            </a:r>
          </a:p>
        </p:txBody>
      </p:sp>
      <p:pic>
        <p:nvPicPr>
          <p:cNvPr id="5" name="Picture 4" descr="A group of people in a meeting&#10;&#10;AI-generated content may be incorrect.">
            <a:extLst>
              <a:ext uri="{FF2B5EF4-FFF2-40B4-BE49-F238E27FC236}">
                <a16:creationId xmlns:a16="http://schemas.microsoft.com/office/drawing/2014/main" id="{F1186D88-26DA-E2D5-8995-3BC28AD50E9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0" y="2284808"/>
            <a:ext cx="4997669" cy="4573191"/>
          </a:xfrm>
          <a:prstGeom prst="rect">
            <a:avLst/>
          </a:prstGeom>
        </p:spPr>
      </p:pic>
      <p:sp>
        <p:nvSpPr>
          <p:cNvPr id="3" name="Content Placeholder 2">
            <a:extLst>
              <a:ext uri="{FF2B5EF4-FFF2-40B4-BE49-F238E27FC236}">
                <a16:creationId xmlns:a16="http://schemas.microsoft.com/office/drawing/2014/main" id="{3DD7922C-920C-60EC-CB5C-79265312CAAB}"/>
              </a:ext>
            </a:extLst>
          </p:cNvPr>
          <p:cNvSpPr>
            <a:spLocks noGrp="1"/>
          </p:cNvSpPr>
          <p:nvPr>
            <p:ph idx="1"/>
          </p:nvPr>
        </p:nvSpPr>
        <p:spPr>
          <a:xfrm>
            <a:off x="4997670" y="2396359"/>
            <a:ext cx="7194328" cy="4335517"/>
          </a:xfrm>
        </p:spPr>
        <p:txBody>
          <a:bodyPr anchor="ctr">
            <a:noAutofit/>
          </a:bodyPr>
          <a:lstStyle/>
          <a:p>
            <a:pPr>
              <a:lnSpc>
                <a:spcPct val="100000"/>
              </a:lnSpc>
            </a:pPr>
            <a:r>
              <a:rPr lang="en-GB" sz="1550" dirty="0">
                <a:latin typeface="Arial" panose="020B0604020202020204" pitchFamily="34" charset="0"/>
                <a:cs typeface="Arial" panose="020B0604020202020204" pitchFamily="34" charset="0"/>
              </a:rPr>
              <a:t>Strategic HRM involves aligning people-management practices with organisational objectives so that employees contribute to long term organisational performance (Boxall and Purcell, 2022).</a:t>
            </a:r>
          </a:p>
          <a:p>
            <a:pPr>
              <a:lnSpc>
                <a:spcPct val="100000"/>
              </a:lnSpc>
            </a:pPr>
            <a:r>
              <a:rPr lang="en-GB" sz="1550" dirty="0">
                <a:latin typeface="Arial" panose="020B0604020202020204" pitchFamily="34" charset="0"/>
                <a:cs typeface="Arial" panose="020B0604020202020204" pitchFamily="34" charset="0"/>
              </a:rPr>
              <a:t>The Ability-Motivation-Opportunity (AMO) model is particularly relevant to HealthConnect UK:</a:t>
            </a:r>
          </a:p>
          <a:p>
            <a:pPr marL="342900" indent="-342900">
              <a:lnSpc>
                <a:spcPct val="100000"/>
              </a:lnSpc>
              <a:buFont typeface="Arial" panose="020B0604020202020204" pitchFamily="34" charset="0"/>
              <a:buChar char="•"/>
            </a:pPr>
            <a:r>
              <a:rPr lang="en-GB" sz="1550" dirty="0">
                <a:latin typeface="Arial" panose="020B0604020202020204" pitchFamily="34" charset="0"/>
                <a:cs typeface="Arial" panose="020B0604020202020204" pitchFamily="34" charset="0"/>
              </a:rPr>
              <a:t>Ability: recruit employees with appropriate clinical and digital skills and develop existing employees.</a:t>
            </a:r>
          </a:p>
          <a:p>
            <a:pPr marL="342900" indent="-342900">
              <a:lnSpc>
                <a:spcPct val="100000"/>
              </a:lnSpc>
              <a:buFont typeface="Arial" panose="020B0604020202020204" pitchFamily="34" charset="0"/>
              <a:buChar char="•"/>
            </a:pPr>
            <a:r>
              <a:rPr lang="en-GB" sz="1550" dirty="0">
                <a:latin typeface="Arial" panose="020B0604020202020204" pitchFamily="34" charset="0"/>
                <a:cs typeface="Arial" panose="020B0604020202020204" pitchFamily="34" charset="0"/>
              </a:rPr>
              <a:t>Motivation: provide fair rewards, recognition, wellbeing support and career opportunities. </a:t>
            </a:r>
          </a:p>
          <a:p>
            <a:pPr marL="342900" indent="-342900">
              <a:lnSpc>
                <a:spcPct val="100000"/>
              </a:lnSpc>
              <a:buFont typeface="Arial" panose="020B0604020202020204" pitchFamily="34" charset="0"/>
              <a:buChar char="•"/>
            </a:pPr>
            <a:r>
              <a:rPr lang="en-GB" sz="1550" dirty="0">
                <a:latin typeface="Arial" panose="020B0604020202020204" pitchFamily="34" charset="0"/>
                <a:cs typeface="Arial" panose="020B0604020202020204" pitchFamily="34" charset="0"/>
              </a:rPr>
              <a:t>Opportunity: allow employees to participate in decision making, collaborate effectively and contribute ideas.</a:t>
            </a:r>
          </a:p>
          <a:p>
            <a:pPr>
              <a:lnSpc>
                <a:spcPct val="100000"/>
              </a:lnSpc>
            </a:pPr>
            <a:r>
              <a:rPr lang="en-GB" sz="1550" dirty="0">
                <a:latin typeface="Arial" panose="020B0604020202020204" pitchFamily="34" charset="0"/>
                <a:cs typeface="Arial" panose="020B0604020202020204" pitchFamily="34" charset="0"/>
              </a:rPr>
              <a:t>The AMO model suggests that organisational performance can improve when employees have the ability, motivation and opportunity to perform effectively (Appelbaum et al., 2000).</a:t>
            </a:r>
          </a:p>
          <a:p>
            <a:pPr>
              <a:lnSpc>
                <a:spcPct val="100000"/>
              </a:lnSpc>
            </a:pPr>
            <a:r>
              <a:rPr lang="en-GB" sz="1550" dirty="0">
                <a:latin typeface="Arial" panose="020B0604020202020204" pitchFamily="34" charset="0"/>
                <a:cs typeface="Arial" panose="020B0604020202020204" pitchFamily="34" charset="0"/>
              </a:rPr>
              <a:t>For HealthConnect UK, HR practices should therefore operate as an integrated system rather than separate activities.</a:t>
            </a:r>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289932C6-C073-C20D-E80A-43726514CE36}"/>
              </a:ext>
            </a:extLst>
          </p:cNvPr>
          <p:cNvSpPr>
            <a:spLocks noGrp="1"/>
          </p:cNvSpPr>
          <p:nvPr>
            <p:ph type="sldNum" sz="quarter" idx="12"/>
          </p:nvPr>
        </p:nvSpPr>
        <p:spPr/>
        <p:txBody>
          <a:bodyPr/>
          <a:lstStyle/>
          <a:p>
            <a:fld id="{B4A918BC-4D43-4B42-B3C0-E7EBE25E6AF0}" type="slidenum">
              <a:rPr lang="en-US" smtClean="0"/>
              <a:t>3</a:t>
            </a:fld>
            <a:endParaRPr lang="en-US"/>
          </a:p>
        </p:txBody>
      </p:sp>
    </p:spTree>
    <p:extLst>
      <p:ext uri="{BB962C8B-B14F-4D97-AF65-F5344CB8AC3E}">
        <p14:creationId xmlns:p14="http://schemas.microsoft.com/office/powerpoint/2010/main" val="374215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2" name="Rectangle 41">
            <a:extLst>
              <a:ext uri="{FF2B5EF4-FFF2-40B4-BE49-F238E27FC236}">
                <a16:creationId xmlns:a16="http://schemas.microsoft.com/office/drawing/2014/main" id="{1CC260F1-CD9A-42C9-8ED4-1C61328D8F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2727729"/>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D27963-5014-9FAB-BC40-1AB5534350F0}"/>
              </a:ext>
            </a:extLst>
          </p:cNvPr>
          <p:cNvSpPr>
            <a:spLocks noGrp="1"/>
          </p:cNvSpPr>
          <p:nvPr>
            <p:ph type="title"/>
          </p:nvPr>
        </p:nvSpPr>
        <p:spPr>
          <a:xfrm>
            <a:off x="152201" y="744682"/>
            <a:ext cx="10111983" cy="1515728"/>
          </a:xfrm>
        </p:spPr>
        <p:txBody>
          <a:bodyPr>
            <a:normAutofit/>
          </a:bodyPr>
          <a:lstStyle/>
          <a:p>
            <a:r>
              <a:rPr lang="en-GB" dirty="0">
                <a:solidFill>
                  <a:srgbClr val="A1583C"/>
                </a:solidFill>
                <a:latin typeface="Bell MT" panose="02020503060305020303" pitchFamily="18" charset="77"/>
              </a:rPr>
              <a:t>Workforce Planning and Skills Gap Identification</a:t>
            </a:r>
          </a:p>
        </p:txBody>
      </p:sp>
      <p:sp>
        <p:nvSpPr>
          <p:cNvPr id="3" name="Content Placeholder 2">
            <a:extLst>
              <a:ext uri="{FF2B5EF4-FFF2-40B4-BE49-F238E27FC236}">
                <a16:creationId xmlns:a16="http://schemas.microsoft.com/office/drawing/2014/main" id="{81542331-14C8-CB2C-A00A-F644D6CF5AE0}"/>
              </a:ext>
            </a:extLst>
          </p:cNvPr>
          <p:cNvSpPr>
            <a:spLocks noGrp="1"/>
          </p:cNvSpPr>
          <p:nvPr>
            <p:ph idx="1"/>
          </p:nvPr>
        </p:nvSpPr>
        <p:spPr>
          <a:xfrm>
            <a:off x="0" y="2727727"/>
            <a:ext cx="6356509" cy="4130272"/>
          </a:xfrm>
        </p:spPr>
        <p:txBody>
          <a:bodyPr>
            <a:normAutofit/>
          </a:bodyPr>
          <a:lstStyle/>
          <a:p>
            <a:pPr>
              <a:lnSpc>
                <a:spcPct val="100000"/>
              </a:lnSpc>
            </a:pPr>
            <a:r>
              <a:rPr lang="en-GB" sz="1400" dirty="0">
                <a:latin typeface="Arial" panose="020B0604020202020204" pitchFamily="34" charset="0"/>
                <a:cs typeface="Arial" panose="020B0604020202020204" pitchFamily="34" charset="0"/>
              </a:rPr>
              <a:t>Workforce planning helps organisations determine the number and type of employees required to achieve future organisational objectives (Armstrong and Taylor, 2023).</a:t>
            </a:r>
          </a:p>
          <a:p>
            <a:pPr>
              <a:lnSpc>
                <a:spcPct val="100000"/>
              </a:lnSpc>
            </a:pPr>
            <a:r>
              <a:rPr lang="en-GB" sz="1400" dirty="0">
                <a:latin typeface="Arial" panose="020B0604020202020204" pitchFamily="34" charset="0"/>
                <a:cs typeface="Arial" panose="020B0604020202020204" pitchFamily="34" charset="0"/>
              </a:rPr>
              <a:t>HealthConnect UK should conduct regular workforce and skills analysis to identify:</a:t>
            </a:r>
          </a:p>
          <a:p>
            <a:pPr marL="342900" indent="-342900">
              <a:lnSpc>
                <a:spcPct val="100000"/>
              </a:lnSpc>
              <a:buFont typeface="Arial" panose="020B0604020202020204" pitchFamily="34" charset="0"/>
              <a:buChar char="•"/>
            </a:pPr>
            <a:r>
              <a:rPr lang="en-GB" sz="1400" dirty="0">
                <a:latin typeface="Arial" panose="020B0604020202020204" pitchFamily="34" charset="0"/>
                <a:cs typeface="Arial" panose="020B0604020202020204" pitchFamily="34" charset="0"/>
              </a:rPr>
              <a:t>Leadership and management capability gaps.</a:t>
            </a:r>
          </a:p>
          <a:p>
            <a:pPr marL="342900" indent="-342900">
              <a:lnSpc>
                <a:spcPct val="100000"/>
              </a:lnSpc>
              <a:buFont typeface="Arial" panose="020B0604020202020204" pitchFamily="34" charset="0"/>
              <a:buChar char="•"/>
            </a:pPr>
            <a:r>
              <a:rPr lang="en-GB" sz="1400" dirty="0">
                <a:latin typeface="Arial" panose="020B0604020202020204" pitchFamily="34" charset="0"/>
                <a:cs typeface="Arial" panose="020B0604020202020204" pitchFamily="34" charset="0"/>
              </a:rPr>
              <a:t>Roles with higher turnover.</a:t>
            </a:r>
          </a:p>
          <a:p>
            <a:pPr marL="342900" indent="-342900">
              <a:lnSpc>
                <a:spcPct val="100000"/>
              </a:lnSpc>
              <a:buFont typeface="Arial" panose="020B0604020202020204" pitchFamily="34" charset="0"/>
              <a:buChar char="•"/>
            </a:pPr>
            <a:r>
              <a:rPr lang="en-GB" sz="1400" dirty="0">
                <a:latin typeface="Arial" panose="020B0604020202020204" pitchFamily="34" charset="0"/>
                <a:cs typeface="Arial" panose="020B0604020202020204" pitchFamily="34" charset="0"/>
              </a:rPr>
              <a:t>Digital healthcare skills shortages.</a:t>
            </a:r>
          </a:p>
          <a:p>
            <a:pPr>
              <a:lnSpc>
                <a:spcPct val="100000"/>
              </a:lnSpc>
            </a:pPr>
            <a:r>
              <a:rPr lang="en-GB" sz="1400" dirty="0">
                <a:latin typeface="Arial" panose="020B0604020202020204" pitchFamily="34" charset="0"/>
                <a:cs typeface="Arial" panose="020B0604020202020204" pitchFamily="34" charset="0"/>
              </a:rPr>
              <a:t>A skills audit could compare current capabilities with future requirements in areas such as digital healthcare systems, data analysis, cybersecurity, remote patient care and multidisciplinary teamwork.</a:t>
            </a:r>
          </a:p>
          <a:p>
            <a:pPr>
              <a:lnSpc>
                <a:spcPct val="100000"/>
              </a:lnSpc>
            </a:pPr>
            <a:r>
              <a:rPr lang="en-GB" sz="1400" dirty="0">
                <a:latin typeface="Arial" panose="020B0604020202020204" pitchFamily="34" charset="0"/>
                <a:cs typeface="Arial" panose="020B0604020202020204" pitchFamily="34" charset="0"/>
              </a:rPr>
              <a:t>However, workforce planning cannot predict future demand perfectly. Rapid technological development in healthcare means that workforce requirements may change quickly. HealthConnect UK should therefore use continuous workforce planning rather than relying only on annual forecasts.</a:t>
            </a:r>
          </a:p>
          <a:p>
            <a:pPr>
              <a:lnSpc>
                <a:spcPct val="100000"/>
              </a:lnSpc>
            </a:pPr>
            <a:endParaRPr lang="en-GB" sz="1000" dirty="0"/>
          </a:p>
        </p:txBody>
      </p:sp>
      <p:cxnSp>
        <p:nvCxnSpPr>
          <p:cNvPr id="44" name="Straight Connector 43">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A group of people putting their hands together&#10;&#10;AI-generated content may be incorrect.">
            <a:extLst>
              <a:ext uri="{FF2B5EF4-FFF2-40B4-BE49-F238E27FC236}">
                <a16:creationId xmlns:a16="http://schemas.microsoft.com/office/drawing/2014/main" id="{FDC3A3F3-18D6-6578-4E69-315190A5135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356516" y="2727727"/>
            <a:ext cx="5835484" cy="4130272"/>
          </a:xfrm>
          <a:prstGeom prst="rect">
            <a:avLst/>
          </a:prstGeom>
        </p:spPr>
      </p:pic>
      <p:sp>
        <p:nvSpPr>
          <p:cNvPr id="6" name="Slide Number Placeholder 5">
            <a:extLst>
              <a:ext uri="{FF2B5EF4-FFF2-40B4-BE49-F238E27FC236}">
                <a16:creationId xmlns:a16="http://schemas.microsoft.com/office/drawing/2014/main" id="{B942EF47-C84C-E21E-0981-4BBB1B2CDCA3}"/>
              </a:ext>
            </a:extLst>
          </p:cNvPr>
          <p:cNvSpPr>
            <a:spLocks noGrp="1"/>
          </p:cNvSpPr>
          <p:nvPr>
            <p:ph type="sldNum" sz="quarter" idx="12"/>
          </p:nvPr>
        </p:nvSpPr>
        <p:spPr/>
        <p:txBody>
          <a:bodyPr/>
          <a:lstStyle/>
          <a:p>
            <a:fld id="{B4A918BC-4D43-4B42-B3C0-E7EBE25E6AF0}" type="slidenum">
              <a:rPr lang="en-US" smtClean="0"/>
              <a:t>4</a:t>
            </a:fld>
            <a:endParaRPr lang="en-US"/>
          </a:p>
        </p:txBody>
      </p:sp>
    </p:spTree>
    <p:extLst>
      <p:ext uri="{BB962C8B-B14F-4D97-AF65-F5344CB8AC3E}">
        <p14:creationId xmlns:p14="http://schemas.microsoft.com/office/powerpoint/2010/main" val="1296869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1FB66B5-0DCE-404D-B0A0-E1E48E7BBF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278235"/>
            <a:ext cx="5346796" cy="4579763"/>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157540D6-B932-5EC5-67C0-07D918AF5170}"/>
              </a:ext>
            </a:extLst>
          </p:cNvPr>
          <p:cNvPicPr>
            <a:picLocks noChangeAspect="1"/>
          </p:cNvPicPr>
          <p:nvPr/>
        </p:nvPicPr>
        <p:blipFill>
          <a:blip r:embed="rId2">
            <a:extLst>
              <a:ext uri="{837473B0-CC2E-450A-ABE3-18F120FF3D39}">
                <a1611:picAttrSrcUrl xmlns:a1611="http://schemas.microsoft.com/office/drawing/2016/11/main" r:id="rId3"/>
              </a:ext>
            </a:extLst>
          </a:blip>
          <a:srcRect l="17726" r="16509"/>
          <a:stretch>
            <a:fillRect/>
          </a:stretch>
        </p:blipFill>
        <p:spPr>
          <a:xfrm>
            <a:off x="20" y="2284809"/>
            <a:ext cx="5346777" cy="4573191"/>
          </a:xfrm>
          <a:prstGeom prst="rect">
            <a:avLst/>
          </a:prstGeom>
        </p:spPr>
      </p:pic>
      <p:sp useBgFill="1">
        <p:nvSpPr>
          <p:cNvPr id="15" name="Rectangle 14">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2284809"/>
          </a:xfrm>
          <a:prstGeom prst="rect">
            <a:avLst/>
          </a:prstGeom>
          <a:ln>
            <a:noFill/>
          </a:ln>
          <a:effectLst>
            <a:outerShdw blurRad="254000" dist="1270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2B70011-C5BB-4F74-6931-AED7EAA68679}"/>
              </a:ext>
            </a:extLst>
          </p:cNvPr>
          <p:cNvSpPr>
            <a:spLocks noGrp="1"/>
          </p:cNvSpPr>
          <p:nvPr>
            <p:ph type="title"/>
          </p:nvPr>
        </p:nvSpPr>
        <p:spPr>
          <a:xfrm>
            <a:off x="202897" y="454584"/>
            <a:ext cx="9906799" cy="1375640"/>
          </a:xfrm>
        </p:spPr>
        <p:txBody>
          <a:bodyPr>
            <a:noAutofit/>
          </a:bodyPr>
          <a:lstStyle/>
          <a:p>
            <a:pPr>
              <a:lnSpc>
                <a:spcPct val="90000"/>
              </a:lnSpc>
            </a:pPr>
            <a:r>
              <a:rPr lang="en-GB" sz="4000" dirty="0">
                <a:solidFill>
                  <a:srgbClr val="F3B94C"/>
                </a:solidFill>
                <a:latin typeface="Bell MT" panose="02020503060305020303" pitchFamily="18" charset="77"/>
              </a:rPr>
              <a:t>Recruitment Challenges and Alternative Approaches</a:t>
            </a:r>
          </a:p>
        </p:txBody>
      </p:sp>
      <p:sp>
        <p:nvSpPr>
          <p:cNvPr id="3" name="Content Placeholder 2">
            <a:extLst>
              <a:ext uri="{FF2B5EF4-FFF2-40B4-BE49-F238E27FC236}">
                <a16:creationId xmlns:a16="http://schemas.microsoft.com/office/drawing/2014/main" id="{F27DFB8C-075F-9AF3-334E-2A0ADCEB52E7}"/>
              </a:ext>
            </a:extLst>
          </p:cNvPr>
          <p:cNvSpPr>
            <a:spLocks noGrp="1"/>
          </p:cNvSpPr>
          <p:nvPr>
            <p:ph idx="1"/>
          </p:nvPr>
        </p:nvSpPr>
        <p:spPr>
          <a:xfrm>
            <a:off x="5346817" y="2507508"/>
            <a:ext cx="6845183" cy="4573189"/>
          </a:xfrm>
        </p:spPr>
        <p:txBody>
          <a:bodyPr anchor="ctr">
            <a:normAutofit/>
          </a:bodyPr>
          <a:lstStyle/>
          <a:p>
            <a:pPr>
              <a:lnSpc>
                <a:spcPct val="100000"/>
              </a:lnSpc>
            </a:pPr>
            <a:r>
              <a:rPr lang="en-GB" sz="1300" dirty="0">
                <a:latin typeface="Arial" panose="020B0604020202020204" pitchFamily="34" charset="0"/>
                <a:cs typeface="Arial" panose="020B0604020202020204" pitchFamily="34" charset="0"/>
              </a:rPr>
              <a:t>HealthConnect UK competes with healthcare organisations, technology companies and other digital employers for highly skilled employees.</a:t>
            </a:r>
          </a:p>
          <a:p>
            <a:pPr>
              <a:lnSpc>
                <a:spcPct val="100000"/>
              </a:lnSpc>
            </a:pPr>
            <a:r>
              <a:rPr lang="en-GB" sz="1300" dirty="0">
                <a:latin typeface="Arial" panose="020B0604020202020204" pitchFamily="34" charset="0"/>
                <a:cs typeface="Arial" panose="020B0604020202020204" pitchFamily="34" charset="0"/>
              </a:rPr>
              <a:t>Recruitment should therefore focus on both attracting suitable candidates and communicating a strong </a:t>
            </a:r>
            <a:r>
              <a:rPr lang="en-GB" sz="1300" b="1" dirty="0">
                <a:latin typeface="Arial" panose="020B0604020202020204" pitchFamily="34" charset="0"/>
                <a:cs typeface="Arial" panose="020B0604020202020204" pitchFamily="34" charset="0"/>
              </a:rPr>
              <a:t>employee value proposition.</a:t>
            </a:r>
          </a:p>
          <a:p>
            <a:pPr>
              <a:lnSpc>
                <a:spcPct val="100000"/>
              </a:lnSpc>
            </a:pPr>
            <a:r>
              <a:rPr lang="en-GB" sz="1300" dirty="0">
                <a:latin typeface="Arial" panose="020B0604020202020204" pitchFamily="34" charset="0"/>
                <a:cs typeface="Arial" panose="020B0604020202020204" pitchFamily="34" charset="0"/>
              </a:rPr>
              <a:t>Different recruitment approaches offer different benefits:</a:t>
            </a:r>
          </a:p>
          <a:p>
            <a:pPr>
              <a:lnSpc>
                <a:spcPct val="100000"/>
              </a:lnSpc>
            </a:pPr>
            <a:r>
              <a:rPr lang="en-GB" sz="1300" dirty="0">
                <a:latin typeface="Arial" panose="020B0604020202020204" pitchFamily="34" charset="0"/>
                <a:cs typeface="Arial" panose="020B0604020202020204" pitchFamily="34" charset="0"/>
              </a:rPr>
              <a:t>Internal recruitment</a:t>
            </a:r>
          </a:p>
          <a:p>
            <a:pPr marL="342900" indent="-342900">
              <a:lnSpc>
                <a:spcPct val="100000"/>
              </a:lnSpc>
              <a:buFont typeface="Arial" panose="020B0604020202020204" pitchFamily="34" charset="0"/>
              <a:buChar char="•"/>
            </a:pPr>
            <a:r>
              <a:rPr lang="en-GB" sz="1300" dirty="0">
                <a:latin typeface="Arial" panose="020B0604020202020204" pitchFamily="34" charset="0"/>
                <a:cs typeface="Arial" panose="020B0604020202020204" pitchFamily="34" charset="0"/>
              </a:rPr>
              <a:t>Supports progression and retention.</a:t>
            </a:r>
          </a:p>
          <a:p>
            <a:pPr marL="342900" indent="-342900">
              <a:lnSpc>
                <a:spcPct val="100000"/>
              </a:lnSpc>
              <a:buFont typeface="Arial" panose="020B0604020202020204" pitchFamily="34" charset="0"/>
              <a:buChar char="•"/>
            </a:pPr>
            <a:r>
              <a:rPr lang="en-GB" sz="1300" dirty="0">
                <a:latin typeface="Arial" panose="020B0604020202020204" pitchFamily="34" charset="0"/>
                <a:cs typeface="Arial" panose="020B0604020202020204" pitchFamily="34" charset="0"/>
              </a:rPr>
              <a:t>Candidates already understand the organisation.</a:t>
            </a:r>
          </a:p>
          <a:p>
            <a:pPr marL="342900" indent="-342900">
              <a:lnSpc>
                <a:spcPct val="100000"/>
              </a:lnSpc>
              <a:buFont typeface="Arial" panose="020B0604020202020204" pitchFamily="34" charset="0"/>
              <a:buChar char="•"/>
            </a:pPr>
            <a:r>
              <a:rPr lang="en-GB" sz="1300" dirty="0">
                <a:latin typeface="Arial" panose="020B0604020202020204" pitchFamily="34" charset="0"/>
                <a:cs typeface="Arial" panose="020B0604020202020204" pitchFamily="34" charset="0"/>
              </a:rPr>
              <a:t>However, it may restrict the introduction of new knowledge and skills.</a:t>
            </a:r>
          </a:p>
          <a:p>
            <a:pPr>
              <a:lnSpc>
                <a:spcPct val="100000"/>
              </a:lnSpc>
            </a:pPr>
            <a:r>
              <a:rPr lang="en-GB" sz="1300" dirty="0">
                <a:latin typeface="Arial" panose="020B0604020202020204" pitchFamily="34" charset="0"/>
                <a:cs typeface="Arial" panose="020B0604020202020204" pitchFamily="34" charset="0"/>
              </a:rPr>
              <a:t>External recruitment</a:t>
            </a:r>
          </a:p>
          <a:p>
            <a:pPr marL="342900" indent="-342900">
              <a:lnSpc>
                <a:spcPct val="100000"/>
              </a:lnSpc>
              <a:buFont typeface="Arial" panose="020B0604020202020204" pitchFamily="34" charset="0"/>
              <a:buChar char="•"/>
            </a:pPr>
            <a:r>
              <a:rPr lang="en-GB" sz="1300" dirty="0">
                <a:latin typeface="Arial" panose="020B0604020202020204" pitchFamily="34" charset="0"/>
                <a:cs typeface="Arial" panose="020B0604020202020204" pitchFamily="34" charset="0"/>
              </a:rPr>
              <a:t>Provides access to wider range of specialist skills.</a:t>
            </a:r>
          </a:p>
          <a:p>
            <a:pPr marL="342900" indent="-342900">
              <a:lnSpc>
                <a:spcPct val="100000"/>
              </a:lnSpc>
              <a:buFont typeface="Arial" panose="020B0604020202020204" pitchFamily="34" charset="0"/>
              <a:buChar char="•"/>
            </a:pPr>
            <a:r>
              <a:rPr lang="en-GB" sz="1300" dirty="0">
                <a:latin typeface="Arial" panose="020B0604020202020204" pitchFamily="34" charset="0"/>
                <a:cs typeface="Arial" panose="020B0604020202020204" pitchFamily="34" charset="0"/>
              </a:rPr>
              <a:t>Can introduce new ideas and experiences.</a:t>
            </a:r>
          </a:p>
          <a:p>
            <a:pPr marL="342900" indent="-342900">
              <a:lnSpc>
                <a:spcPct val="100000"/>
              </a:lnSpc>
              <a:buFont typeface="Arial" panose="020B0604020202020204" pitchFamily="34" charset="0"/>
              <a:buChar char="•"/>
            </a:pPr>
            <a:r>
              <a:rPr lang="en-GB" sz="1300" dirty="0">
                <a:latin typeface="Arial" panose="020B0604020202020204" pitchFamily="34" charset="0"/>
                <a:cs typeface="Arial" panose="020B0604020202020204" pitchFamily="34" charset="0"/>
              </a:rPr>
              <a:t>However, recruitment may be more expensive and time consuming.</a:t>
            </a:r>
          </a:p>
          <a:p>
            <a:pPr>
              <a:lnSpc>
                <a:spcPct val="100000"/>
              </a:lnSpc>
            </a:pPr>
            <a:r>
              <a:rPr lang="en-GB" sz="1300" dirty="0">
                <a:latin typeface="Arial" panose="020B0604020202020204" pitchFamily="34" charset="0"/>
                <a:cs typeface="Arial" panose="020B0604020202020204" pitchFamily="34" charset="0"/>
              </a:rPr>
              <a:t>Recruitment effectiveness depends on matching the recruitment method to the type of vacancy and labour market involved (Breaugh, 2017).</a:t>
            </a:r>
          </a:p>
          <a:p>
            <a:pPr marL="342900" indent="-342900">
              <a:lnSpc>
                <a:spcPct val="100000"/>
              </a:lnSpc>
              <a:buFont typeface="Arial" panose="020B0604020202020204" pitchFamily="34" charset="0"/>
              <a:buChar char="•"/>
            </a:pPr>
            <a:endParaRPr lang="en-GB" sz="900" dirty="0"/>
          </a:p>
          <a:p>
            <a:pPr>
              <a:lnSpc>
                <a:spcPct val="100000"/>
              </a:lnSpc>
            </a:pPr>
            <a:endParaRPr lang="en-GB" sz="900" dirty="0"/>
          </a:p>
        </p:txBody>
      </p:sp>
      <p:cxnSp>
        <p:nvCxnSpPr>
          <p:cNvPr id="17" name="Straight Connector 16">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2BE37B66-4CD5-5617-8E0C-BB4FFFEE2462}"/>
              </a:ext>
            </a:extLst>
          </p:cNvPr>
          <p:cNvSpPr>
            <a:spLocks noGrp="1"/>
          </p:cNvSpPr>
          <p:nvPr>
            <p:ph type="sldNum" sz="quarter" idx="12"/>
          </p:nvPr>
        </p:nvSpPr>
        <p:spPr/>
        <p:txBody>
          <a:bodyPr/>
          <a:lstStyle/>
          <a:p>
            <a:fld id="{B4A918BC-4D43-4B42-B3C0-E7EBE25E6AF0}" type="slidenum">
              <a:rPr lang="en-US" smtClean="0"/>
              <a:t>5</a:t>
            </a:fld>
            <a:endParaRPr lang="en-US"/>
          </a:p>
        </p:txBody>
      </p:sp>
    </p:spTree>
    <p:extLst>
      <p:ext uri="{BB962C8B-B14F-4D97-AF65-F5344CB8AC3E}">
        <p14:creationId xmlns:p14="http://schemas.microsoft.com/office/powerpoint/2010/main" val="3808634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AF6AE-773C-0F95-3106-9E69CC3CF6F1}"/>
              </a:ext>
            </a:extLst>
          </p:cNvPr>
          <p:cNvSpPr>
            <a:spLocks noGrp="1"/>
          </p:cNvSpPr>
          <p:nvPr>
            <p:ph type="title"/>
          </p:nvPr>
        </p:nvSpPr>
        <p:spPr>
          <a:xfrm>
            <a:off x="197921" y="649432"/>
            <a:ext cx="10380573" cy="1432273"/>
          </a:xfrm>
        </p:spPr>
        <p:txBody>
          <a:bodyPr>
            <a:normAutofit/>
          </a:bodyPr>
          <a:lstStyle/>
          <a:p>
            <a:r>
              <a:rPr lang="en-GB" dirty="0">
                <a:solidFill>
                  <a:srgbClr val="6FA7FC"/>
                </a:solidFill>
                <a:latin typeface="Bell MT" panose="02020503060305020303" pitchFamily="18" charset="77"/>
              </a:rPr>
              <a:t>Recommended Recruitment Strategy</a:t>
            </a:r>
          </a:p>
        </p:txBody>
      </p:sp>
      <p:sp>
        <p:nvSpPr>
          <p:cNvPr id="3" name="Content Placeholder 2">
            <a:extLst>
              <a:ext uri="{FF2B5EF4-FFF2-40B4-BE49-F238E27FC236}">
                <a16:creationId xmlns:a16="http://schemas.microsoft.com/office/drawing/2014/main" id="{B2E0B2CE-5E88-4664-1AC4-85E9BEF22F89}"/>
              </a:ext>
            </a:extLst>
          </p:cNvPr>
          <p:cNvSpPr>
            <a:spLocks noGrp="1"/>
          </p:cNvSpPr>
          <p:nvPr>
            <p:ph idx="1"/>
          </p:nvPr>
        </p:nvSpPr>
        <p:spPr>
          <a:xfrm>
            <a:off x="1" y="2545080"/>
            <a:ext cx="7180728" cy="4312920"/>
          </a:xfrm>
        </p:spPr>
        <p:txBody>
          <a:bodyPr>
            <a:noAutofit/>
          </a:bodyPr>
          <a:lstStyle/>
          <a:p>
            <a:r>
              <a:rPr lang="en-GB" sz="1400" dirty="0">
                <a:latin typeface="Arial" panose="020B0604020202020204" pitchFamily="34" charset="0"/>
                <a:cs typeface="Arial" panose="020B0604020202020204" pitchFamily="34" charset="0"/>
              </a:rPr>
              <a:t>HealthConnect UK should adopt a </a:t>
            </a:r>
            <a:r>
              <a:rPr lang="en-GB" sz="1400" b="1" dirty="0">
                <a:latin typeface="Arial" panose="020B0604020202020204" pitchFamily="34" charset="0"/>
                <a:cs typeface="Arial" panose="020B0604020202020204" pitchFamily="34" charset="0"/>
              </a:rPr>
              <a:t>blended recruitment strategy </a:t>
            </a:r>
            <a:r>
              <a:rPr lang="en-GB" sz="1400" dirty="0">
                <a:latin typeface="Arial" panose="020B0604020202020204" pitchFamily="34" charset="0"/>
                <a:cs typeface="Arial" panose="020B0604020202020204" pitchFamily="34" charset="0"/>
              </a:rPr>
              <a:t>rather than relying on one method. This would allow the organisation to attract both experienced specialists and employees who could progress internally.</a:t>
            </a:r>
          </a:p>
          <a:p>
            <a:r>
              <a:rPr lang="en-GB" sz="1400" dirty="0">
                <a:latin typeface="Arial" panose="020B0604020202020204" pitchFamily="34" charset="0"/>
                <a:cs typeface="Arial" panose="020B0604020202020204" pitchFamily="34" charset="0"/>
              </a:rPr>
              <a:t>Recommended approaches include: </a:t>
            </a:r>
          </a:p>
          <a:p>
            <a:pPr marL="342900" indent="-342900">
              <a:buFont typeface="Arial" panose="020B0604020202020204" pitchFamily="34" charset="0"/>
              <a:buChar char="•"/>
            </a:pPr>
            <a:r>
              <a:rPr lang="en-GB" sz="1400" dirty="0">
                <a:latin typeface="Arial" panose="020B0604020202020204" pitchFamily="34" charset="0"/>
                <a:cs typeface="Arial" panose="020B0604020202020204" pitchFamily="34" charset="0"/>
              </a:rPr>
              <a:t>Internal recruitment for promotion and leadership positions.</a:t>
            </a:r>
          </a:p>
          <a:p>
            <a:pPr marL="342900" indent="-342900">
              <a:buFont typeface="Arial" panose="020B0604020202020204" pitchFamily="34" charset="0"/>
              <a:buChar char="•"/>
            </a:pPr>
            <a:r>
              <a:rPr lang="en-GB" sz="1400" dirty="0">
                <a:latin typeface="Arial" panose="020B0604020202020204" pitchFamily="34" charset="0"/>
                <a:cs typeface="Arial" panose="020B0604020202020204" pitchFamily="34" charset="0"/>
              </a:rPr>
              <a:t>External recruitment for specialist healthcare, technology and digital roles.</a:t>
            </a:r>
          </a:p>
          <a:p>
            <a:pPr marL="342900" indent="-342900">
              <a:buFont typeface="Arial" panose="020B0604020202020204" pitchFamily="34" charset="0"/>
              <a:buChar char="•"/>
            </a:pPr>
            <a:r>
              <a:rPr lang="en-GB" sz="1400" dirty="0">
                <a:latin typeface="Arial" panose="020B0604020202020204" pitchFamily="34" charset="0"/>
                <a:cs typeface="Arial" panose="020B0604020202020204" pitchFamily="34" charset="0"/>
              </a:rPr>
              <a:t>Online recruitment through professional and healthcare job platforms.</a:t>
            </a:r>
          </a:p>
          <a:p>
            <a:pPr marL="342900" indent="-342900">
              <a:buFont typeface="Arial" panose="020B0604020202020204" pitchFamily="34" charset="0"/>
              <a:buChar char="•"/>
            </a:pPr>
            <a:r>
              <a:rPr lang="en-GB" sz="1400" dirty="0">
                <a:latin typeface="Arial" panose="020B0604020202020204" pitchFamily="34" charset="0"/>
                <a:cs typeface="Arial" panose="020B0604020202020204" pitchFamily="34" charset="0"/>
              </a:rPr>
              <a:t>Social media recruitment to improve employer branding and reach passive candidates.</a:t>
            </a:r>
          </a:p>
          <a:p>
            <a:r>
              <a:rPr lang="en-GB" sz="1400" dirty="0">
                <a:latin typeface="Arial" panose="020B0604020202020204" pitchFamily="34" charset="0"/>
                <a:cs typeface="Arial" panose="020B0604020202020204" pitchFamily="34" charset="0"/>
              </a:rPr>
              <a:t>Job descriptions and person specifications should clearly identify the skills, qualifications and behaviours required for each role.</a:t>
            </a:r>
          </a:p>
          <a:p>
            <a:r>
              <a:rPr lang="en-GB" sz="1400" dirty="0">
                <a:latin typeface="Arial" panose="020B0604020202020204" pitchFamily="34" charset="0"/>
                <a:cs typeface="Arial" panose="020B0604020202020204" pitchFamily="34" charset="0"/>
              </a:rPr>
              <a:t>A blended approach gives HealthConnect UK more flexibility because different vacancies may require different recruitment channels. It can also balance employee development with the need to bring new skills into the organisation (Taylor, 2021).</a:t>
            </a:r>
          </a:p>
        </p:txBody>
      </p:sp>
      <p:pic>
        <p:nvPicPr>
          <p:cNvPr id="5" name="Picture 4">
            <a:extLst>
              <a:ext uri="{FF2B5EF4-FFF2-40B4-BE49-F238E27FC236}">
                <a16:creationId xmlns:a16="http://schemas.microsoft.com/office/drawing/2014/main" id="{F14085DF-2CBA-A36B-5684-81233DD4317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180730" y="2545080"/>
            <a:ext cx="5011270" cy="4312920"/>
          </a:xfrm>
          <a:prstGeom prst="rect">
            <a:avLst/>
          </a:prstGeom>
        </p:spPr>
      </p:pic>
      <p:sp>
        <p:nvSpPr>
          <p:cNvPr id="4" name="Slide Number Placeholder 3">
            <a:extLst>
              <a:ext uri="{FF2B5EF4-FFF2-40B4-BE49-F238E27FC236}">
                <a16:creationId xmlns:a16="http://schemas.microsoft.com/office/drawing/2014/main" id="{3368441E-53AF-77B9-5273-9814BBFDE986}"/>
              </a:ext>
            </a:extLst>
          </p:cNvPr>
          <p:cNvSpPr>
            <a:spLocks noGrp="1"/>
          </p:cNvSpPr>
          <p:nvPr>
            <p:ph type="sldNum" sz="quarter" idx="12"/>
          </p:nvPr>
        </p:nvSpPr>
        <p:spPr/>
        <p:txBody>
          <a:bodyPr/>
          <a:lstStyle/>
          <a:p>
            <a:fld id="{B4A918BC-4D43-4B42-B3C0-E7EBE25E6AF0}" type="slidenum">
              <a:rPr lang="en-US" smtClean="0"/>
              <a:t>6</a:t>
            </a:fld>
            <a:endParaRPr lang="en-US"/>
          </a:p>
        </p:txBody>
      </p:sp>
    </p:spTree>
    <p:extLst>
      <p:ext uri="{BB962C8B-B14F-4D97-AF65-F5344CB8AC3E}">
        <p14:creationId xmlns:p14="http://schemas.microsoft.com/office/powerpoint/2010/main" val="1397702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1FB66B5-0DCE-404D-B0A0-E1E48E7BBF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278235"/>
            <a:ext cx="5346796" cy="4579763"/>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erson reaching for a paper on a table full of paper and sticky notes">
            <a:extLst>
              <a:ext uri="{FF2B5EF4-FFF2-40B4-BE49-F238E27FC236}">
                <a16:creationId xmlns:a16="http://schemas.microsoft.com/office/drawing/2014/main" id="{4C64C1EC-CB85-C0B4-41F7-61FB14B1A5BF}"/>
              </a:ext>
            </a:extLst>
          </p:cNvPr>
          <p:cNvPicPr>
            <a:picLocks noChangeAspect="1"/>
          </p:cNvPicPr>
          <p:nvPr/>
        </p:nvPicPr>
        <p:blipFill>
          <a:blip r:embed="rId2"/>
          <a:srcRect l="10482" r="11476"/>
          <a:stretch>
            <a:fillRect/>
          </a:stretch>
        </p:blipFill>
        <p:spPr>
          <a:xfrm>
            <a:off x="20" y="2284809"/>
            <a:ext cx="5346777" cy="4573191"/>
          </a:xfrm>
          <a:prstGeom prst="rect">
            <a:avLst/>
          </a:prstGeom>
        </p:spPr>
      </p:pic>
      <p:sp useBgFill="1">
        <p:nvSpPr>
          <p:cNvPr id="13" name="Rectangle 12">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2284809"/>
          </a:xfrm>
          <a:prstGeom prst="rect">
            <a:avLst/>
          </a:prstGeom>
          <a:ln>
            <a:noFill/>
          </a:ln>
          <a:effectLst>
            <a:outerShdw blurRad="254000" dist="1270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8051A01-9483-0CB8-9DA1-A482967F3BDA}"/>
              </a:ext>
            </a:extLst>
          </p:cNvPr>
          <p:cNvSpPr>
            <a:spLocks noGrp="1"/>
          </p:cNvSpPr>
          <p:nvPr>
            <p:ph type="title"/>
          </p:nvPr>
        </p:nvSpPr>
        <p:spPr>
          <a:xfrm>
            <a:off x="209351" y="626573"/>
            <a:ext cx="9906799" cy="1161594"/>
          </a:xfrm>
        </p:spPr>
        <p:txBody>
          <a:bodyPr>
            <a:normAutofit/>
          </a:bodyPr>
          <a:lstStyle/>
          <a:p>
            <a:r>
              <a:rPr lang="en-GB" dirty="0">
                <a:solidFill>
                  <a:srgbClr val="D95885"/>
                </a:solidFill>
                <a:latin typeface="Bell MT" panose="02020503060305020303" pitchFamily="18" charset="77"/>
              </a:rPr>
              <a:t>Selection and Person-Organisation Fit</a:t>
            </a:r>
          </a:p>
        </p:txBody>
      </p:sp>
      <p:sp>
        <p:nvSpPr>
          <p:cNvPr id="3" name="Content Placeholder 2">
            <a:extLst>
              <a:ext uri="{FF2B5EF4-FFF2-40B4-BE49-F238E27FC236}">
                <a16:creationId xmlns:a16="http://schemas.microsoft.com/office/drawing/2014/main" id="{21927808-06D6-D902-BEA6-71FF37E0C3AD}"/>
              </a:ext>
            </a:extLst>
          </p:cNvPr>
          <p:cNvSpPr>
            <a:spLocks noGrp="1"/>
          </p:cNvSpPr>
          <p:nvPr>
            <p:ph idx="1"/>
          </p:nvPr>
        </p:nvSpPr>
        <p:spPr>
          <a:xfrm>
            <a:off x="5346797" y="2291384"/>
            <a:ext cx="6845183" cy="4566614"/>
          </a:xfrm>
        </p:spPr>
        <p:txBody>
          <a:bodyPr anchor="ctr">
            <a:noAutofit/>
          </a:bodyPr>
          <a:lstStyle/>
          <a:p>
            <a:pPr>
              <a:lnSpc>
                <a:spcPct val="100000"/>
              </a:lnSpc>
            </a:pPr>
            <a:r>
              <a:rPr lang="en-GB" sz="1550" dirty="0">
                <a:latin typeface="Arial" panose="020B0604020202020204" pitchFamily="34" charset="0"/>
                <a:cs typeface="Arial" panose="020B0604020202020204" pitchFamily="34" charset="0"/>
              </a:rPr>
              <a:t>Effective selection should identify candidates who have the technical skills required for the role as well as the behaviours and values needed to work successfully within HealthConnect UK.</a:t>
            </a:r>
          </a:p>
          <a:p>
            <a:pPr>
              <a:lnSpc>
                <a:spcPct val="100000"/>
              </a:lnSpc>
            </a:pPr>
            <a:r>
              <a:rPr lang="en-GB" sz="1550" dirty="0">
                <a:latin typeface="Arial" panose="020B0604020202020204" pitchFamily="34" charset="0"/>
                <a:cs typeface="Arial" panose="020B0604020202020204" pitchFamily="34" charset="0"/>
              </a:rPr>
              <a:t>Recommended selection methods include:</a:t>
            </a:r>
          </a:p>
          <a:p>
            <a:pPr marL="342900" indent="-342900">
              <a:lnSpc>
                <a:spcPct val="100000"/>
              </a:lnSpc>
              <a:buFont typeface="Arial" panose="020B0604020202020204" pitchFamily="34" charset="0"/>
              <a:buChar char="•"/>
            </a:pPr>
            <a:r>
              <a:rPr lang="en-GB" sz="1550" dirty="0">
                <a:latin typeface="Arial" panose="020B0604020202020204" pitchFamily="34" charset="0"/>
                <a:cs typeface="Arial" panose="020B0604020202020204" pitchFamily="34" charset="0"/>
              </a:rPr>
              <a:t>Structured competency-based interviews.</a:t>
            </a:r>
          </a:p>
          <a:p>
            <a:pPr marL="342900" indent="-342900">
              <a:lnSpc>
                <a:spcPct val="100000"/>
              </a:lnSpc>
              <a:buFont typeface="Arial" panose="020B0604020202020204" pitchFamily="34" charset="0"/>
              <a:buChar char="•"/>
            </a:pPr>
            <a:r>
              <a:rPr lang="en-GB" sz="1550" dirty="0">
                <a:latin typeface="Arial" panose="020B0604020202020204" pitchFamily="34" charset="0"/>
                <a:cs typeface="Arial" panose="020B0604020202020204" pitchFamily="34" charset="0"/>
              </a:rPr>
              <a:t>Values based interview questions.</a:t>
            </a:r>
          </a:p>
          <a:p>
            <a:pPr marL="342900" indent="-342900">
              <a:lnSpc>
                <a:spcPct val="100000"/>
              </a:lnSpc>
              <a:buFont typeface="Arial" panose="020B0604020202020204" pitchFamily="34" charset="0"/>
              <a:buChar char="•"/>
            </a:pPr>
            <a:r>
              <a:rPr lang="en-GB" sz="1550" dirty="0">
                <a:latin typeface="Arial" panose="020B0604020202020204" pitchFamily="34" charset="0"/>
                <a:cs typeface="Arial" panose="020B0604020202020204" pitchFamily="34" charset="0"/>
              </a:rPr>
              <a:t>Technical or work sample assessments.</a:t>
            </a:r>
          </a:p>
          <a:p>
            <a:pPr marL="342900" indent="-342900">
              <a:lnSpc>
                <a:spcPct val="100000"/>
              </a:lnSpc>
              <a:buFont typeface="Arial" panose="020B0604020202020204" pitchFamily="34" charset="0"/>
              <a:buChar char="•"/>
            </a:pPr>
            <a:r>
              <a:rPr lang="en-GB" sz="1550" dirty="0">
                <a:latin typeface="Arial" panose="020B0604020202020204" pitchFamily="34" charset="0"/>
                <a:cs typeface="Arial" panose="020B0604020202020204" pitchFamily="34" charset="0"/>
              </a:rPr>
              <a:t>Digital skills assessments where appropriate.</a:t>
            </a:r>
          </a:p>
          <a:p>
            <a:pPr>
              <a:lnSpc>
                <a:spcPct val="100000"/>
              </a:lnSpc>
            </a:pPr>
            <a:r>
              <a:rPr lang="en-GB" sz="1550" dirty="0">
                <a:latin typeface="Arial" panose="020B0604020202020204" pitchFamily="34" charset="0"/>
                <a:cs typeface="Arial" panose="020B0604020202020204" pitchFamily="34" charset="0"/>
              </a:rPr>
              <a:t>Structured selection methods are generally more consistent because each candidate is assessed against the same criteria (Armstrong and Taylor, 2023). </a:t>
            </a:r>
          </a:p>
          <a:p>
            <a:pPr>
              <a:lnSpc>
                <a:spcPct val="100000"/>
              </a:lnSpc>
            </a:pPr>
            <a:r>
              <a:rPr lang="en-GB" sz="1550" dirty="0">
                <a:latin typeface="Arial" panose="020B0604020202020204" pitchFamily="34" charset="0"/>
                <a:cs typeface="Arial" panose="020B0604020202020204" pitchFamily="34" charset="0"/>
              </a:rPr>
              <a:t>Research also suggests that structured and work-related selection methods can predict job performance more effectively than informal interviews. HealthConnect UK should therefore combine different methods depending on the role rather than relying on one interview alone (Schmidt and Hunter, 1998)</a:t>
            </a:r>
          </a:p>
        </p:txBody>
      </p:sp>
      <p:cxnSp>
        <p:nvCxnSpPr>
          <p:cNvPr id="15" name="Straight Connector 14">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7A1E9D89-7E15-CBF4-AADA-12226C74BBA6}"/>
              </a:ext>
            </a:extLst>
          </p:cNvPr>
          <p:cNvSpPr>
            <a:spLocks noGrp="1"/>
          </p:cNvSpPr>
          <p:nvPr>
            <p:ph type="sldNum" sz="quarter" idx="12"/>
          </p:nvPr>
        </p:nvSpPr>
        <p:spPr/>
        <p:txBody>
          <a:bodyPr/>
          <a:lstStyle/>
          <a:p>
            <a:fld id="{B4A918BC-4D43-4B42-B3C0-E7EBE25E6AF0}" type="slidenum">
              <a:rPr lang="en-US" smtClean="0"/>
              <a:t>7</a:t>
            </a:fld>
            <a:endParaRPr lang="en-US"/>
          </a:p>
        </p:txBody>
      </p:sp>
    </p:spTree>
    <p:extLst>
      <p:ext uri="{BB962C8B-B14F-4D97-AF65-F5344CB8AC3E}">
        <p14:creationId xmlns:p14="http://schemas.microsoft.com/office/powerpoint/2010/main" val="1075954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986F7-AEC0-1D1E-1D07-B2707CD7FC0B}"/>
              </a:ext>
            </a:extLst>
          </p:cNvPr>
          <p:cNvSpPr>
            <a:spLocks noGrp="1"/>
          </p:cNvSpPr>
          <p:nvPr>
            <p:ph type="title"/>
          </p:nvPr>
        </p:nvSpPr>
        <p:spPr>
          <a:xfrm>
            <a:off x="339770" y="788643"/>
            <a:ext cx="10380573" cy="1432273"/>
          </a:xfrm>
        </p:spPr>
        <p:txBody>
          <a:bodyPr>
            <a:normAutofit fontScale="90000"/>
          </a:bodyPr>
          <a:lstStyle/>
          <a:p>
            <a:r>
              <a:rPr lang="en-GB" dirty="0">
                <a:solidFill>
                  <a:srgbClr val="FA9673"/>
                </a:solidFill>
                <a:latin typeface="Bell MT" panose="02020503060305020303" pitchFamily="18" charset="77"/>
              </a:rPr>
              <a:t>Learning, Development, Talent Management and Retention</a:t>
            </a:r>
            <a:endParaRPr lang="en-GB" dirty="0">
              <a:solidFill>
                <a:srgbClr val="FA9673"/>
              </a:solidFill>
            </a:endParaRPr>
          </a:p>
        </p:txBody>
      </p:sp>
      <p:sp>
        <p:nvSpPr>
          <p:cNvPr id="3" name="Content Placeholder 2">
            <a:extLst>
              <a:ext uri="{FF2B5EF4-FFF2-40B4-BE49-F238E27FC236}">
                <a16:creationId xmlns:a16="http://schemas.microsoft.com/office/drawing/2014/main" id="{F70CB75A-AA62-DA14-957B-08892593A353}"/>
              </a:ext>
            </a:extLst>
          </p:cNvPr>
          <p:cNvSpPr>
            <a:spLocks noGrp="1"/>
          </p:cNvSpPr>
          <p:nvPr>
            <p:ph idx="1"/>
          </p:nvPr>
        </p:nvSpPr>
        <p:spPr>
          <a:xfrm>
            <a:off x="0" y="2602642"/>
            <a:ext cx="7807569" cy="4255358"/>
          </a:xfrm>
        </p:spPr>
        <p:txBody>
          <a:bodyPr>
            <a:noAutofit/>
          </a:bodyPr>
          <a:lstStyle/>
          <a:p>
            <a:r>
              <a:rPr lang="en-GB" sz="1500" dirty="0">
                <a:latin typeface="Arial" panose="020B0604020202020204" pitchFamily="34" charset="0"/>
                <a:cs typeface="Arial" panose="020B0604020202020204" pitchFamily="34" charset="0"/>
              </a:rPr>
              <a:t>Continuous learning and employee retention are important for HealthConnect UK because digital healthcare changes quickly and skilled employees can be difficult to replace.</a:t>
            </a:r>
          </a:p>
          <a:p>
            <a:r>
              <a:rPr lang="en-GB" sz="1500" dirty="0">
                <a:latin typeface="Arial" panose="020B0604020202020204" pitchFamily="34" charset="0"/>
                <a:cs typeface="Arial" panose="020B0604020202020204" pitchFamily="34" charset="0"/>
              </a:rPr>
              <a:t>HealthConnect UK should provide: </a:t>
            </a:r>
          </a:p>
          <a:p>
            <a:pPr marL="342900" indent="-342900">
              <a:buFont typeface="Arial" panose="020B0604020202020204" pitchFamily="34" charset="0"/>
              <a:buChar char="•"/>
            </a:pPr>
            <a:r>
              <a:rPr lang="en-GB" sz="1500" dirty="0">
                <a:latin typeface="Arial" panose="020B0604020202020204" pitchFamily="34" charset="0"/>
                <a:cs typeface="Arial" panose="020B0604020202020204" pitchFamily="34" charset="0"/>
              </a:rPr>
              <a:t>Digital healthcare and cybersecurity training.</a:t>
            </a:r>
          </a:p>
          <a:p>
            <a:pPr marL="342900" indent="-342900">
              <a:buFont typeface="Arial" panose="020B0604020202020204" pitchFamily="34" charset="0"/>
              <a:buChar char="•"/>
            </a:pPr>
            <a:r>
              <a:rPr lang="en-GB" sz="1500" dirty="0">
                <a:latin typeface="Arial" panose="020B0604020202020204" pitchFamily="34" charset="0"/>
                <a:cs typeface="Arial" panose="020B0604020202020204" pitchFamily="34" charset="0"/>
              </a:rPr>
              <a:t>Coaching, mentoring and leadership development.</a:t>
            </a:r>
          </a:p>
          <a:p>
            <a:pPr marL="342900" indent="-342900">
              <a:buFont typeface="Arial" panose="020B0604020202020204" pitchFamily="34" charset="0"/>
              <a:buChar char="•"/>
            </a:pPr>
            <a:r>
              <a:rPr lang="en-GB" sz="1500" dirty="0">
                <a:latin typeface="Arial" panose="020B0604020202020204" pitchFamily="34" charset="0"/>
                <a:cs typeface="Arial" panose="020B0604020202020204" pitchFamily="34" charset="0"/>
              </a:rPr>
              <a:t>Clear career progression and succession planning.</a:t>
            </a:r>
          </a:p>
          <a:p>
            <a:pPr marL="342900" indent="-342900">
              <a:buFont typeface="Arial" panose="020B0604020202020204" pitchFamily="34" charset="0"/>
              <a:buChar char="•"/>
            </a:pPr>
            <a:r>
              <a:rPr lang="en-GB" sz="1500" dirty="0">
                <a:latin typeface="Arial" panose="020B0604020202020204" pitchFamily="34" charset="0"/>
                <a:cs typeface="Arial" panose="020B0604020202020204" pitchFamily="34" charset="0"/>
              </a:rPr>
              <a:t>Flexible working and wellbeing support.</a:t>
            </a:r>
          </a:p>
          <a:p>
            <a:r>
              <a:rPr lang="en-GB" sz="1500" dirty="0">
                <a:latin typeface="Arial" panose="020B0604020202020204" pitchFamily="34" charset="0"/>
                <a:cs typeface="Arial" panose="020B0604020202020204" pitchFamily="34" charset="0"/>
              </a:rPr>
              <a:t>Learning and development should reflect both employee and organisational needs (Noe, 2020). The Kirkpatrick model can help assess whether training improves learning, behaviour and organisational results (Kirkpatrick and Kirkpatrick, 2016).</a:t>
            </a:r>
          </a:p>
          <a:p>
            <a:r>
              <a:rPr lang="en-GB" sz="1500" dirty="0">
                <a:latin typeface="Arial" panose="020B0604020202020204" pitchFamily="34" charset="0"/>
                <a:cs typeface="Arial" panose="020B0604020202020204" pitchFamily="34" charset="0"/>
              </a:rPr>
              <a:t>Retention should also focus on career opportunities, supportive management and employee wellbeing rather than relying only on financial rewards (Armstrong and Taylor, 2023).</a:t>
            </a:r>
          </a:p>
        </p:txBody>
      </p:sp>
      <p:pic>
        <p:nvPicPr>
          <p:cNvPr id="5" name="Picture 4">
            <a:extLst>
              <a:ext uri="{FF2B5EF4-FFF2-40B4-BE49-F238E27FC236}">
                <a16:creationId xmlns:a16="http://schemas.microsoft.com/office/drawing/2014/main" id="{90AD672D-3674-4899-41C1-BE06E7E6624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807569" y="2602642"/>
            <a:ext cx="4384431" cy="4255358"/>
          </a:xfrm>
          <a:prstGeom prst="rect">
            <a:avLst/>
          </a:prstGeom>
        </p:spPr>
      </p:pic>
      <p:sp>
        <p:nvSpPr>
          <p:cNvPr id="6" name="Slide Number Placeholder 5">
            <a:extLst>
              <a:ext uri="{FF2B5EF4-FFF2-40B4-BE49-F238E27FC236}">
                <a16:creationId xmlns:a16="http://schemas.microsoft.com/office/drawing/2014/main" id="{7B375200-1B53-BB51-C720-7E18427712BF}"/>
              </a:ext>
            </a:extLst>
          </p:cNvPr>
          <p:cNvSpPr>
            <a:spLocks noGrp="1"/>
          </p:cNvSpPr>
          <p:nvPr>
            <p:ph type="sldNum" sz="quarter" idx="12"/>
          </p:nvPr>
        </p:nvSpPr>
        <p:spPr/>
        <p:txBody>
          <a:bodyPr/>
          <a:lstStyle/>
          <a:p>
            <a:fld id="{B4A918BC-4D43-4B42-B3C0-E7EBE25E6AF0}" type="slidenum">
              <a:rPr lang="en-US" smtClean="0"/>
              <a:t>8</a:t>
            </a:fld>
            <a:endParaRPr lang="en-US"/>
          </a:p>
        </p:txBody>
      </p:sp>
    </p:spTree>
    <p:extLst>
      <p:ext uri="{BB962C8B-B14F-4D97-AF65-F5344CB8AC3E}">
        <p14:creationId xmlns:p14="http://schemas.microsoft.com/office/powerpoint/2010/main" val="2275026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D8B9E-1493-83C0-CF8D-78D8D652FD40}"/>
              </a:ext>
            </a:extLst>
          </p:cNvPr>
          <p:cNvSpPr>
            <a:spLocks noGrp="1"/>
          </p:cNvSpPr>
          <p:nvPr>
            <p:ph type="title"/>
          </p:nvPr>
        </p:nvSpPr>
        <p:spPr>
          <a:xfrm>
            <a:off x="175061" y="752302"/>
            <a:ext cx="10380573" cy="1432273"/>
          </a:xfrm>
        </p:spPr>
        <p:txBody>
          <a:bodyPr/>
          <a:lstStyle/>
          <a:p>
            <a:r>
              <a:rPr lang="en-GB" dirty="0">
                <a:solidFill>
                  <a:srgbClr val="6D6ED1"/>
                </a:solidFill>
                <a:latin typeface="Bell MT" panose="02020503060305020303" pitchFamily="18" charset="77"/>
              </a:rPr>
              <a:t>Performance Management</a:t>
            </a:r>
          </a:p>
        </p:txBody>
      </p:sp>
      <p:sp>
        <p:nvSpPr>
          <p:cNvPr id="3" name="Content Placeholder 2">
            <a:extLst>
              <a:ext uri="{FF2B5EF4-FFF2-40B4-BE49-F238E27FC236}">
                <a16:creationId xmlns:a16="http://schemas.microsoft.com/office/drawing/2014/main" id="{53FDB5CD-8288-0ECE-809A-1D416267613E}"/>
              </a:ext>
            </a:extLst>
          </p:cNvPr>
          <p:cNvSpPr>
            <a:spLocks noGrp="1"/>
          </p:cNvSpPr>
          <p:nvPr>
            <p:ph idx="1"/>
          </p:nvPr>
        </p:nvSpPr>
        <p:spPr>
          <a:xfrm>
            <a:off x="1" y="2552006"/>
            <a:ext cx="6930188" cy="4305994"/>
          </a:xfrm>
        </p:spPr>
        <p:txBody>
          <a:bodyPr>
            <a:normAutofit fontScale="70000" lnSpcReduction="20000"/>
          </a:bodyPr>
          <a:lstStyle/>
          <a:p>
            <a:r>
              <a:rPr lang="en-GB" dirty="0">
                <a:latin typeface="Arial" panose="020B0604020202020204" pitchFamily="34" charset="0"/>
                <a:cs typeface="Arial" panose="020B0604020202020204" pitchFamily="34" charset="0"/>
              </a:rPr>
              <a:t>Performance management should connect employee and team performance with HealthConnect UK’s wider organisational objectives.</a:t>
            </a:r>
          </a:p>
          <a:p>
            <a:r>
              <a:rPr lang="en-GB" dirty="0">
                <a:latin typeface="Arial" panose="020B0604020202020204" pitchFamily="34" charset="0"/>
                <a:cs typeface="Arial" panose="020B0604020202020204" pitchFamily="34" charset="0"/>
              </a:rPr>
              <a:t>The organisation should use:</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Clear SMART objectives.</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Regular manager-employee discussions.</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Constructive feedback.</a:t>
            </a:r>
          </a:p>
          <a:p>
            <a:pPr marL="342900" indent="-342900">
              <a:buFont typeface="Arial" panose="020B0604020202020204" pitchFamily="34" charset="0"/>
              <a:buChar char="•"/>
            </a:pPr>
            <a:r>
              <a:rPr lang="en-GB" dirty="0">
                <a:latin typeface="Arial" panose="020B0604020202020204" pitchFamily="34" charset="0"/>
                <a:cs typeface="Arial" panose="020B0604020202020204" pitchFamily="34" charset="0"/>
              </a:rPr>
              <a:t>Team and individual performance measures.</a:t>
            </a:r>
          </a:p>
          <a:p>
            <a:r>
              <a:rPr lang="en-GB" dirty="0">
                <a:latin typeface="Arial" panose="020B0604020202020204" pitchFamily="34" charset="0"/>
                <a:cs typeface="Arial" panose="020B0604020202020204" pitchFamily="34" charset="0"/>
              </a:rPr>
              <a:t>Performance indicators could include patient satisfaction, service quality, response times, employee development and team collaboration.</a:t>
            </a:r>
          </a:p>
          <a:p>
            <a:r>
              <a:rPr lang="en-GB" dirty="0">
                <a:latin typeface="Arial" panose="020B0604020202020204" pitchFamily="34" charset="0"/>
                <a:cs typeface="Arial" panose="020B0604020202020204" pitchFamily="34" charset="0"/>
              </a:rPr>
              <a:t>Continuous performance discussions can identify problems earlier and provide employees with regular support rather than relying only on annual appraisals (Armstrong and Taylor, 2023).</a:t>
            </a:r>
          </a:p>
          <a:p>
            <a:r>
              <a:rPr lang="en-GB" dirty="0">
                <a:latin typeface="Arial" panose="020B0604020202020204" pitchFamily="34" charset="0"/>
                <a:cs typeface="Arial" panose="020B0604020202020204" pitchFamily="34" charset="0"/>
              </a:rPr>
              <a:t>However, HealthConnect UK should avoid depending too heavily on numerical targets because healthcare quality, teamwork and employee development cannot always be measured accurately through numbers alone.</a:t>
            </a:r>
          </a:p>
        </p:txBody>
      </p:sp>
      <p:pic>
        <p:nvPicPr>
          <p:cNvPr id="8" name="Picture 7" descr="A group of men standing around a pie chart&#10;&#10;AI-generated content may be incorrect.">
            <a:extLst>
              <a:ext uri="{FF2B5EF4-FFF2-40B4-BE49-F238E27FC236}">
                <a16:creationId xmlns:a16="http://schemas.microsoft.com/office/drawing/2014/main" id="{9C7986F6-3F40-F4E0-9CE0-7DC7629430B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930189" y="2552005"/>
            <a:ext cx="5261811" cy="4305993"/>
          </a:xfrm>
          <a:prstGeom prst="rect">
            <a:avLst/>
          </a:prstGeom>
        </p:spPr>
      </p:pic>
      <p:sp>
        <p:nvSpPr>
          <p:cNvPr id="4" name="Slide Number Placeholder 3">
            <a:extLst>
              <a:ext uri="{FF2B5EF4-FFF2-40B4-BE49-F238E27FC236}">
                <a16:creationId xmlns:a16="http://schemas.microsoft.com/office/drawing/2014/main" id="{C1599DA6-EBFD-641F-EE74-7D7EEADF64C3}"/>
              </a:ext>
            </a:extLst>
          </p:cNvPr>
          <p:cNvSpPr>
            <a:spLocks noGrp="1"/>
          </p:cNvSpPr>
          <p:nvPr>
            <p:ph type="sldNum" sz="quarter" idx="12"/>
          </p:nvPr>
        </p:nvSpPr>
        <p:spPr/>
        <p:txBody>
          <a:bodyPr/>
          <a:lstStyle/>
          <a:p>
            <a:fld id="{B4A918BC-4D43-4B42-B3C0-E7EBE25E6AF0}" type="slidenum">
              <a:rPr lang="en-US" smtClean="0"/>
              <a:t>9</a:t>
            </a:fld>
            <a:endParaRPr lang="en-US"/>
          </a:p>
        </p:txBody>
      </p:sp>
    </p:spTree>
    <p:extLst>
      <p:ext uri="{BB962C8B-B14F-4D97-AF65-F5344CB8AC3E}">
        <p14:creationId xmlns:p14="http://schemas.microsoft.com/office/powerpoint/2010/main" val="3680450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1FB66B5-0DCE-404D-B0A0-E1E48E7BBF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278235"/>
            <a:ext cx="5346796" cy="4579763"/>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hand holding a sign with text&#10;&#10;AI-generated content may be incorrect.">
            <a:extLst>
              <a:ext uri="{FF2B5EF4-FFF2-40B4-BE49-F238E27FC236}">
                <a16:creationId xmlns:a16="http://schemas.microsoft.com/office/drawing/2014/main" id="{AD27EFA5-EA20-EF98-DAAB-CB539CFA3C0D}"/>
              </a:ext>
            </a:extLst>
          </p:cNvPr>
          <p:cNvPicPr>
            <a:picLocks noChangeAspect="1"/>
          </p:cNvPicPr>
          <p:nvPr/>
        </p:nvPicPr>
        <p:blipFill>
          <a:blip r:embed="rId2">
            <a:extLst>
              <a:ext uri="{837473B0-CC2E-450A-ABE3-18F120FF3D39}">
                <a1611:picAttrSrcUrl xmlns:a1611="http://schemas.microsoft.com/office/drawing/2016/11/main" r:id="rId3"/>
              </a:ext>
            </a:extLst>
          </a:blip>
          <a:srcRect l="11598" r="10361"/>
          <a:stretch>
            <a:fillRect/>
          </a:stretch>
        </p:blipFill>
        <p:spPr>
          <a:xfrm>
            <a:off x="20" y="2284809"/>
            <a:ext cx="5346777" cy="4573191"/>
          </a:xfrm>
          <a:prstGeom prst="rect">
            <a:avLst/>
          </a:prstGeom>
        </p:spPr>
      </p:pic>
      <p:sp useBgFill="1">
        <p:nvSpPr>
          <p:cNvPr id="14" name="Rectangle 13">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2284809"/>
          </a:xfrm>
          <a:prstGeom prst="rect">
            <a:avLst/>
          </a:prstGeom>
          <a:ln>
            <a:noFill/>
          </a:ln>
          <a:effectLst>
            <a:outerShdw blurRad="254000" dist="1270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FCE46C7-861B-241B-54BF-D3FBC67BCEA2}"/>
              </a:ext>
            </a:extLst>
          </p:cNvPr>
          <p:cNvSpPr>
            <a:spLocks noGrp="1"/>
          </p:cNvSpPr>
          <p:nvPr>
            <p:ph type="title"/>
          </p:nvPr>
        </p:nvSpPr>
        <p:spPr>
          <a:xfrm>
            <a:off x="216971" y="729443"/>
            <a:ext cx="9906799" cy="1161594"/>
          </a:xfrm>
        </p:spPr>
        <p:txBody>
          <a:bodyPr>
            <a:normAutofit/>
          </a:bodyPr>
          <a:lstStyle/>
          <a:p>
            <a:r>
              <a:rPr lang="en-GB" dirty="0">
                <a:solidFill>
                  <a:srgbClr val="856541"/>
                </a:solidFill>
                <a:latin typeface="Bell MT" panose="02020503060305020303" pitchFamily="18" charset="77"/>
              </a:rPr>
              <a:t>Motivation, Reward and Leadership</a:t>
            </a:r>
          </a:p>
        </p:txBody>
      </p:sp>
      <p:sp>
        <p:nvSpPr>
          <p:cNvPr id="3" name="Content Placeholder 2">
            <a:extLst>
              <a:ext uri="{FF2B5EF4-FFF2-40B4-BE49-F238E27FC236}">
                <a16:creationId xmlns:a16="http://schemas.microsoft.com/office/drawing/2014/main" id="{CE71F01E-907F-B010-5637-12ACB9EE7379}"/>
              </a:ext>
            </a:extLst>
          </p:cNvPr>
          <p:cNvSpPr>
            <a:spLocks noGrp="1"/>
          </p:cNvSpPr>
          <p:nvPr>
            <p:ph idx="1"/>
          </p:nvPr>
        </p:nvSpPr>
        <p:spPr>
          <a:xfrm>
            <a:off x="5346797" y="2284809"/>
            <a:ext cx="6845183" cy="4573191"/>
          </a:xfrm>
        </p:spPr>
        <p:txBody>
          <a:bodyPr anchor="ctr">
            <a:normAutofit lnSpcReduction="10000"/>
          </a:bodyPr>
          <a:lstStyle/>
          <a:p>
            <a:pPr>
              <a:lnSpc>
                <a:spcPct val="100000"/>
              </a:lnSpc>
            </a:pPr>
            <a:r>
              <a:rPr lang="en-GB" sz="1400" dirty="0">
                <a:latin typeface="Arial" panose="020B0604020202020204" pitchFamily="34" charset="0"/>
                <a:cs typeface="Arial" panose="020B0604020202020204" pitchFamily="34" charset="0"/>
              </a:rPr>
              <a:t>Employee motivation should be supported through both financial and non-financial rewards.</a:t>
            </a:r>
          </a:p>
          <a:p>
            <a:pPr>
              <a:lnSpc>
                <a:spcPct val="100000"/>
              </a:lnSpc>
            </a:pPr>
            <a:r>
              <a:rPr lang="en-GB" sz="1400" dirty="0">
                <a:latin typeface="Arial" panose="020B0604020202020204" pitchFamily="34" charset="0"/>
                <a:cs typeface="Arial" panose="020B0604020202020204" pitchFamily="34" charset="0"/>
              </a:rPr>
              <a:t>HealthConnect UK should provide:</a:t>
            </a:r>
          </a:p>
          <a:p>
            <a:pPr marL="342900" indent="-342900">
              <a:lnSpc>
                <a:spcPct val="100000"/>
              </a:lnSpc>
              <a:buFont typeface="Arial" panose="020B0604020202020204" pitchFamily="34" charset="0"/>
              <a:buChar char="•"/>
            </a:pPr>
            <a:r>
              <a:rPr lang="en-GB" sz="1400" dirty="0">
                <a:latin typeface="Arial" panose="020B0604020202020204" pitchFamily="34" charset="0"/>
                <a:cs typeface="Arial" panose="020B0604020202020204" pitchFamily="34" charset="0"/>
              </a:rPr>
              <a:t>Competitive and fair pay.</a:t>
            </a:r>
          </a:p>
          <a:p>
            <a:pPr marL="342900" indent="-342900">
              <a:lnSpc>
                <a:spcPct val="100000"/>
              </a:lnSpc>
              <a:buFont typeface="Arial" panose="020B0604020202020204" pitchFamily="34" charset="0"/>
              <a:buChar char="•"/>
            </a:pPr>
            <a:r>
              <a:rPr lang="en-GB" sz="1400" dirty="0">
                <a:latin typeface="Arial" panose="020B0604020202020204" pitchFamily="34" charset="0"/>
                <a:cs typeface="Arial" panose="020B0604020202020204" pitchFamily="34" charset="0"/>
              </a:rPr>
              <a:t>Recognition and appreciation.</a:t>
            </a:r>
          </a:p>
          <a:p>
            <a:pPr marL="342900" indent="-342900">
              <a:lnSpc>
                <a:spcPct val="100000"/>
              </a:lnSpc>
              <a:buFont typeface="Arial" panose="020B0604020202020204" pitchFamily="34" charset="0"/>
              <a:buChar char="•"/>
            </a:pPr>
            <a:r>
              <a:rPr lang="en-GB" sz="1400" dirty="0">
                <a:latin typeface="Arial" panose="020B0604020202020204" pitchFamily="34" charset="0"/>
                <a:cs typeface="Arial" panose="020B0604020202020204" pitchFamily="34" charset="0"/>
              </a:rPr>
              <a:t>Career development opportunities.</a:t>
            </a:r>
          </a:p>
          <a:p>
            <a:pPr marL="342900" indent="-342900">
              <a:lnSpc>
                <a:spcPct val="100000"/>
              </a:lnSpc>
              <a:buFont typeface="Arial" panose="020B0604020202020204" pitchFamily="34" charset="0"/>
              <a:buChar char="•"/>
            </a:pPr>
            <a:r>
              <a:rPr lang="en-GB" sz="1400" dirty="0">
                <a:latin typeface="Arial" panose="020B0604020202020204" pitchFamily="34" charset="0"/>
                <a:cs typeface="Arial" panose="020B0604020202020204" pitchFamily="34" charset="0"/>
              </a:rPr>
              <a:t>Employee autonomy.</a:t>
            </a:r>
          </a:p>
          <a:p>
            <a:pPr>
              <a:lnSpc>
                <a:spcPct val="100000"/>
              </a:lnSpc>
            </a:pPr>
            <a:r>
              <a:rPr lang="en-GB" sz="1400" dirty="0">
                <a:latin typeface="Arial" panose="020B0604020202020204" pitchFamily="34" charset="0"/>
                <a:cs typeface="Arial" panose="020B0604020202020204" pitchFamily="34" charset="0"/>
              </a:rPr>
              <a:t>Herzberg's Two-Factor Theory suggests that salary and working conditions can reduce dissatisfaction, while achievement, recognition and responsibility can create stronger motivation (Herzberg, 1968).</a:t>
            </a:r>
          </a:p>
          <a:p>
            <a:pPr>
              <a:lnSpc>
                <a:spcPct val="100000"/>
              </a:lnSpc>
            </a:pPr>
            <a:r>
              <a:rPr lang="en-GB" sz="1400" dirty="0">
                <a:latin typeface="Arial" panose="020B0604020202020204" pitchFamily="34" charset="0"/>
                <a:cs typeface="Arial" panose="020B0604020202020204" pitchFamily="34" charset="0"/>
              </a:rPr>
              <a:t>Self-Determination Theory also suggests that motivation can increase when employees experience autonomy, competence and relatedness (Deci and Ryan, 2000).</a:t>
            </a:r>
          </a:p>
          <a:p>
            <a:pPr>
              <a:lnSpc>
                <a:spcPct val="100000"/>
              </a:lnSpc>
            </a:pPr>
            <a:r>
              <a:rPr lang="en-GB" sz="1400" dirty="0">
                <a:latin typeface="Arial" panose="020B0604020202020204" pitchFamily="34" charset="0"/>
                <a:cs typeface="Arial" panose="020B0604020202020204" pitchFamily="34" charset="0"/>
              </a:rPr>
              <a:t>HealthConnect UK should combine this with transformational and coaching leadership. These approaches can support engagement, organisational change and employee development, although managers should adapt their leadership style to different situations (Bass and Riggio, 2006).</a:t>
            </a:r>
          </a:p>
        </p:txBody>
      </p:sp>
      <p:cxnSp>
        <p:nvCxnSpPr>
          <p:cNvPr id="16" name="Straight Connector 15">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AC86F4AB-BF98-AB5C-197A-34D63BC2A795}"/>
              </a:ext>
            </a:extLst>
          </p:cNvPr>
          <p:cNvSpPr>
            <a:spLocks noGrp="1"/>
          </p:cNvSpPr>
          <p:nvPr>
            <p:ph type="sldNum" sz="quarter" idx="12"/>
          </p:nvPr>
        </p:nvSpPr>
        <p:spPr/>
        <p:txBody>
          <a:bodyPr/>
          <a:lstStyle/>
          <a:p>
            <a:fld id="{B4A918BC-4D43-4B42-B3C0-E7EBE25E6AF0}" type="slidenum">
              <a:rPr lang="en-US" smtClean="0"/>
              <a:t>10</a:t>
            </a:fld>
            <a:endParaRPr lang="en-US"/>
          </a:p>
        </p:txBody>
      </p:sp>
    </p:spTree>
    <p:extLst>
      <p:ext uri="{BB962C8B-B14F-4D97-AF65-F5344CB8AC3E}">
        <p14:creationId xmlns:p14="http://schemas.microsoft.com/office/powerpoint/2010/main" val="2489467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C5EEC-DEAA-6F57-9625-7C33097EE7DF}"/>
              </a:ext>
            </a:extLst>
          </p:cNvPr>
          <p:cNvSpPr>
            <a:spLocks noGrp="1"/>
          </p:cNvSpPr>
          <p:nvPr>
            <p:ph type="title"/>
          </p:nvPr>
        </p:nvSpPr>
        <p:spPr>
          <a:xfrm>
            <a:off x="178871" y="679912"/>
            <a:ext cx="10380573" cy="1432273"/>
          </a:xfrm>
        </p:spPr>
        <p:txBody>
          <a:bodyPr/>
          <a:lstStyle/>
          <a:p>
            <a:r>
              <a:rPr lang="en-GB" dirty="0">
                <a:solidFill>
                  <a:srgbClr val="A74154"/>
                </a:solidFill>
                <a:latin typeface="Bell MT" panose="02020503060305020303" pitchFamily="18" charset="77"/>
              </a:rPr>
              <a:t>Conclusion and Recommendations</a:t>
            </a:r>
          </a:p>
        </p:txBody>
      </p:sp>
      <p:sp>
        <p:nvSpPr>
          <p:cNvPr id="3" name="Content Placeholder 2">
            <a:extLst>
              <a:ext uri="{FF2B5EF4-FFF2-40B4-BE49-F238E27FC236}">
                <a16:creationId xmlns:a16="http://schemas.microsoft.com/office/drawing/2014/main" id="{566C5D7E-B450-024E-2BE3-3F224168DE0C}"/>
              </a:ext>
            </a:extLst>
          </p:cNvPr>
          <p:cNvSpPr>
            <a:spLocks noGrp="1"/>
          </p:cNvSpPr>
          <p:nvPr>
            <p:ph idx="1"/>
          </p:nvPr>
        </p:nvSpPr>
        <p:spPr>
          <a:xfrm>
            <a:off x="0" y="2558529"/>
            <a:ext cx="6812280" cy="4260274"/>
          </a:xfrm>
        </p:spPr>
        <p:txBody>
          <a:bodyPr>
            <a:noAutofit/>
          </a:bodyPr>
          <a:lstStyle/>
          <a:p>
            <a:r>
              <a:rPr lang="en-GB" sz="1550" dirty="0">
                <a:latin typeface="Arial" panose="020B0604020202020204" pitchFamily="34" charset="0"/>
                <a:cs typeface="Arial" panose="020B0604020202020204" pitchFamily="34" charset="0"/>
              </a:rPr>
              <a:t>HealthConnect UK’s workforce challenges require an integrated Human Resource Management strategy rather than separate HR activities.</a:t>
            </a:r>
          </a:p>
          <a:p>
            <a:r>
              <a:rPr lang="en-GB" sz="1550" dirty="0">
                <a:latin typeface="Arial" panose="020B0604020202020204" pitchFamily="34" charset="0"/>
                <a:cs typeface="Arial" panose="020B0604020202020204" pitchFamily="34" charset="0"/>
              </a:rPr>
              <a:t>The main recommendations are to:</a:t>
            </a:r>
          </a:p>
          <a:p>
            <a:pPr marL="342900" indent="-342900">
              <a:buFont typeface="Arial" panose="020B0604020202020204" pitchFamily="34" charset="0"/>
              <a:buChar char="•"/>
            </a:pPr>
            <a:r>
              <a:rPr lang="en-GB" sz="1550" dirty="0">
                <a:latin typeface="Arial" panose="020B0604020202020204" pitchFamily="34" charset="0"/>
                <a:cs typeface="Arial" panose="020B0604020202020204" pitchFamily="34" charset="0"/>
              </a:rPr>
              <a:t>Improve workforce and skills planning.</a:t>
            </a:r>
          </a:p>
          <a:p>
            <a:pPr marL="342900" indent="-342900">
              <a:buFont typeface="Arial" panose="020B0604020202020204" pitchFamily="34" charset="0"/>
              <a:buChar char="•"/>
            </a:pPr>
            <a:r>
              <a:rPr lang="en-GB" sz="1550" dirty="0">
                <a:latin typeface="Arial" panose="020B0604020202020204" pitchFamily="34" charset="0"/>
                <a:cs typeface="Arial" panose="020B0604020202020204" pitchFamily="34" charset="0"/>
              </a:rPr>
              <a:t>Use targeted recruitment and fair selection methods.</a:t>
            </a:r>
          </a:p>
          <a:p>
            <a:pPr marL="342900" indent="-342900">
              <a:buFont typeface="Arial" panose="020B0604020202020204" pitchFamily="34" charset="0"/>
              <a:buChar char="•"/>
            </a:pPr>
            <a:r>
              <a:rPr lang="en-GB" sz="1550" dirty="0">
                <a:latin typeface="Arial" panose="020B0604020202020204" pitchFamily="34" charset="0"/>
                <a:cs typeface="Arial" panose="020B0604020202020204" pitchFamily="34" charset="0"/>
              </a:rPr>
              <a:t>Invest in digital skills and leadership development.</a:t>
            </a:r>
          </a:p>
          <a:p>
            <a:pPr marL="342900" indent="-342900">
              <a:buFont typeface="Arial" panose="020B0604020202020204" pitchFamily="34" charset="0"/>
              <a:buChar char="•"/>
            </a:pPr>
            <a:r>
              <a:rPr lang="en-GB" sz="1550" dirty="0">
                <a:latin typeface="Arial" panose="020B0604020202020204" pitchFamily="34" charset="0"/>
                <a:cs typeface="Arial" panose="020B0604020202020204" pitchFamily="34" charset="0"/>
              </a:rPr>
              <a:t>Improve employee wellbeing, retention and performance management.</a:t>
            </a:r>
          </a:p>
          <a:p>
            <a:r>
              <a:rPr lang="en-GB" sz="1550" dirty="0">
                <a:latin typeface="Arial" panose="020B0604020202020204" pitchFamily="34" charset="0"/>
                <a:cs typeface="Arial" panose="020B0604020202020204" pitchFamily="34" charset="0"/>
              </a:rPr>
              <a:t>These practices can improve employee capability, motivation, engagement and retention while supporting organisational growth.</a:t>
            </a:r>
          </a:p>
          <a:p>
            <a:r>
              <a:rPr lang="en-GB" sz="1550" dirty="0">
                <a:latin typeface="Arial" panose="020B0604020202020204" pitchFamily="34" charset="0"/>
                <a:cs typeface="Arial" panose="020B0604020202020204" pitchFamily="34" charset="0"/>
              </a:rPr>
              <a:t>Overall, HRM should be viewed as a strategic contributor to HealthConnect UK’s success because effective people management practices can help the organisation build the workforce it needs for future growth (Boxall and Purcell, 2022).</a:t>
            </a:r>
          </a:p>
        </p:txBody>
      </p:sp>
      <p:pic>
        <p:nvPicPr>
          <p:cNvPr id="5" name="Picture 4">
            <a:extLst>
              <a:ext uri="{FF2B5EF4-FFF2-40B4-BE49-F238E27FC236}">
                <a16:creationId xmlns:a16="http://schemas.microsoft.com/office/drawing/2014/main" id="{D414EAF9-E753-CFF3-BD07-4AC7836B5AB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812280" y="2558529"/>
            <a:ext cx="5379720" cy="4299471"/>
          </a:xfrm>
          <a:prstGeom prst="rect">
            <a:avLst/>
          </a:prstGeom>
        </p:spPr>
      </p:pic>
      <p:sp>
        <p:nvSpPr>
          <p:cNvPr id="4" name="Slide Number Placeholder 3">
            <a:extLst>
              <a:ext uri="{FF2B5EF4-FFF2-40B4-BE49-F238E27FC236}">
                <a16:creationId xmlns:a16="http://schemas.microsoft.com/office/drawing/2014/main" id="{3CA52F34-9260-2217-4EDB-80F5CD52688B}"/>
              </a:ext>
            </a:extLst>
          </p:cNvPr>
          <p:cNvSpPr>
            <a:spLocks noGrp="1"/>
          </p:cNvSpPr>
          <p:nvPr>
            <p:ph type="sldNum" sz="quarter" idx="12"/>
          </p:nvPr>
        </p:nvSpPr>
        <p:spPr/>
        <p:txBody>
          <a:bodyPr/>
          <a:lstStyle/>
          <a:p>
            <a:fld id="{B4A918BC-4D43-4B42-B3C0-E7EBE25E6AF0}" type="slidenum">
              <a:rPr lang="en-US" smtClean="0"/>
              <a:t>11</a:t>
            </a:fld>
            <a:endParaRPr lang="en-US"/>
          </a:p>
        </p:txBody>
      </p:sp>
    </p:spTree>
    <p:extLst>
      <p:ext uri="{BB962C8B-B14F-4D97-AF65-F5344CB8AC3E}">
        <p14:creationId xmlns:p14="http://schemas.microsoft.com/office/powerpoint/2010/main" val="5874818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3C40E-52C4-0A2F-06B6-A64AC3F1A31B}"/>
              </a:ext>
            </a:extLst>
          </p:cNvPr>
          <p:cNvSpPr>
            <a:spLocks noGrp="1"/>
          </p:cNvSpPr>
          <p:nvPr>
            <p:ph type="title"/>
          </p:nvPr>
        </p:nvSpPr>
        <p:spPr>
          <a:xfrm>
            <a:off x="233163" y="644669"/>
            <a:ext cx="10380573" cy="1432273"/>
          </a:xfrm>
        </p:spPr>
        <p:txBody>
          <a:bodyPr>
            <a:normAutofit/>
          </a:bodyPr>
          <a:lstStyle/>
          <a:p>
            <a:r>
              <a:rPr lang="en-GB" sz="4800" dirty="0">
                <a:solidFill>
                  <a:srgbClr val="8CA063"/>
                </a:solidFill>
                <a:latin typeface="Bell MT" panose="02020503060305020303" pitchFamily="18" charset="77"/>
              </a:rPr>
              <a:t>Reference List </a:t>
            </a:r>
          </a:p>
        </p:txBody>
      </p:sp>
      <p:sp>
        <p:nvSpPr>
          <p:cNvPr id="3" name="Content Placeholder 2">
            <a:extLst>
              <a:ext uri="{FF2B5EF4-FFF2-40B4-BE49-F238E27FC236}">
                <a16:creationId xmlns:a16="http://schemas.microsoft.com/office/drawing/2014/main" id="{3131DD2F-D13A-CDEE-AD8C-8B75DFF98032}"/>
              </a:ext>
            </a:extLst>
          </p:cNvPr>
          <p:cNvSpPr>
            <a:spLocks noGrp="1"/>
          </p:cNvSpPr>
          <p:nvPr>
            <p:ph idx="1"/>
          </p:nvPr>
        </p:nvSpPr>
        <p:spPr>
          <a:xfrm>
            <a:off x="0" y="2439067"/>
            <a:ext cx="9345335" cy="4418933"/>
          </a:xfrm>
        </p:spPr>
        <p:txBody>
          <a:bodyPr>
            <a:noAutofit/>
          </a:bodyPr>
          <a:lstStyle/>
          <a:p>
            <a:r>
              <a:rPr lang="en-GB" sz="1200" dirty="0">
                <a:latin typeface="Arial" panose="020B0604020202020204" pitchFamily="34" charset="0"/>
                <a:cs typeface="Arial" panose="020B0604020202020204" pitchFamily="34" charset="0"/>
              </a:rPr>
              <a:t>Appelbaum, E., Bailey, T., Berg, P. and Kalleberg, A.L. (2000) Manufacturing Advantage: </a:t>
            </a:r>
            <a:r>
              <a:rPr lang="en-GB" sz="1200" i="1" dirty="0">
                <a:latin typeface="Arial" panose="020B0604020202020204" pitchFamily="34" charset="0"/>
                <a:cs typeface="Arial" panose="020B0604020202020204" pitchFamily="34" charset="0"/>
              </a:rPr>
              <a:t>Why High-Performance Work Systems Pay Off. </a:t>
            </a:r>
            <a:r>
              <a:rPr lang="en-GB" sz="1200" dirty="0">
                <a:latin typeface="Arial" panose="020B0604020202020204" pitchFamily="34" charset="0"/>
                <a:cs typeface="Arial" panose="020B0604020202020204" pitchFamily="34" charset="0"/>
              </a:rPr>
              <a:t>Cornell University Press.</a:t>
            </a:r>
          </a:p>
          <a:p>
            <a:r>
              <a:rPr lang="en-GB" sz="1200" dirty="0">
                <a:latin typeface="Arial" panose="020B0604020202020204" pitchFamily="34" charset="0"/>
                <a:cs typeface="Arial" panose="020B0604020202020204" pitchFamily="34" charset="0"/>
              </a:rPr>
              <a:t>Armstrong, M. and Taylor, S. (2023) </a:t>
            </a:r>
            <a:r>
              <a:rPr lang="en-GB" sz="1200" i="1" dirty="0">
                <a:latin typeface="Arial" panose="020B0604020202020204" pitchFamily="34" charset="0"/>
                <a:cs typeface="Arial" panose="020B0604020202020204" pitchFamily="34" charset="0"/>
              </a:rPr>
              <a:t>Armstrong's Handbook of Human Resource Management Practice</a:t>
            </a:r>
            <a:r>
              <a:rPr lang="en-GB" sz="1200" dirty="0">
                <a:latin typeface="Arial" panose="020B0604020202020204" pitchFamily="34" charset="0"/>
                <a:cs typeface="Arial" panose="020B0604020202020204" pitchFamily="34" charset="0"/>
              </a:rPr>
              <a:t>. 16th edn. Kogan Page.</a:t>
            </a:r>
          </a:p>
          <a:p>
            <a:r>
              <a:rPr lang="en-GB" sz="1200" dirty="0">
                <a:latin typeface="Arial" panose="020B0604020202020204" pitchFamily="34" charset="0"/>
                <a:cs typeface="Arial" panose="020B0604020202020204" pitchFamily="34" charset="0"/>
              </a:rPr>
              <a:t>Bass, B.M. and Riggio, R.E. (2006) </a:t>
            </a:r>
            <a:r>
              <a:rPr lang="en-GB" sz="1200" i="1" dirty="0">
                <a:latin typeface="Arial" panose="020B0604020202020204" pitchFamily="34" charset="0"/>
                <a:cs typeface="Arial" panose="020B0604020202020204" pitchFamily="34" charset="0"/>
              </a:rPr>
              <a:t>Transformational Leadership. </a:t>
            </a:r>
            <a:r>
              <a:rPr lang="en-GB" sz="1200" dirty="0">
                <a:latin typeface="Arial" panose="020B0604020202020204" pitchFamily="34" charset="0"/>
                <a:cs typeface="Arial" panose="020B0604020202020204" pitchFamily="34" charset="0"/>
              </a:rPr>
              <a:t>2nd edn. Lawrence Erlbaum Associates.</a:t>
            </a:r>
          </a:p>
          <a:p>
            <a:r>
              <a:rPr lang="en-GB" sz="1200" dirty="0">
                <a:latin typeface="Arial" panose="020B0604020202020204" pitchFamily="34" charset="0"/>
                <a:cs typeface="Arial" panose="020B0604020202020204" pitchFamily="34" charset="0"/>
              </a:rPr>
              <a:t>Boxall, P. and Purcell, J. (2022) </a:t>
            </a:r>
            <a:r>
              <a:rPr lang="en-GB" sz="1200" i="1" dirty="0">
                <a:latin typeface="Arial" panose="020B0604020202020204" pitchFamily="34" charset="0"/>
                <a:cs typeface="Arial" panose="020B0604020202020204" pitchFamily="34" charset="0"/>
              </a:rPr>
              <a:t>Strategy and Human Resource Management.</a:t>
            </a:r>
            <a:r>
              <a:rPr lang="en-GB" sz="1200" dirty="0">
                <a:latin typeface="Arial" panose="020B0604020202020204" pitchFamily="34" charset="0"/>
                <a:cs typeface="Arial" panose="020B0604020202020204" pitchFamily="34" charset="0"/>
              </a:rPr>
              <a:t> 5th edn. Bloomsbury Academic.</a:t>
            </a:r>
          </a:p>
          <a:p>
            <a:r>
              <a:rPr lang="en-GB" sz="1200" dirty="0">
                <a:latin typeface="Arial" panose="020B0604020202020204" pitchFamily="34" charset="0"/>
                <a:cs typeface="Arial" panose="020B0604020202020204" pitchFamily="34" charset="0"/>
              </a:rPr>
              <a:t>Breaugh, J.A. (2017) ‘To recruitment sources and beyond: A case for unpacking recruitment source effects’, </a:t>
            </a:r>
            <a:r>
              <a:rPr lang="en-GB" sz="1200" i="1" dirty="0">
                <a:latin typeface="Arial" panose="020B0604020202020204" pitchFamily="34" charset="0"/>
                <a:cs typeface="Arial" panose="020B0604020202020204" pitchFamily="34" charset="0"/>
              </a:rPr>
              <a:t>Journal of Management</a:t>
            </a:r>
            <a:r>
              <a:rPr lang="en-GB" sz="1200" dirty="0">
                <a:latin typeface="Arial" panose="020B0604020202020204" pitchFamily="34" charset="0"/>
                <a:cs typeface="Arial" panose="020B0604020202020204" pitchFamily="34" charset="0"/>
              </a:rPr>
              <a:t>, 43(5), pp. 1620–1636.</a:t>
            </a:r>
          </a:p>
          <a:p>
            <a:r>
              <a:rPr lang="en-GB" sz="1200" dirty="0">
                <a:latin typeface="Arial" panose="020B0604020202020204" pitchFamily="34" charset="0"/>
                <a:cs typeface="Arial" panose="020B0604020202020204" pitchFamily="34" charset="0"/>
              </a:rPr>
              <a:t>Deci, E.L. and Ryan, R.M. (2000) ‘The “what” and “why” of goal pursuits: Human needs and the self-determination of behaviour’, Psychological Inquiry, 11(4), pp. 227–268.</a:t>
            </a:r>
          </a:p>
          <a:p>
            <a:r>
              <a:rPr lang="en-GB" sz="1200" dirty="0">
                <a:latin typeface="Arial" panose="020B0604020202020204" pitchFamily="34" charset="0"/>
                <a:cs typeface="Arial" panose="020B0604020202020204" pitchFamily="34" charset="0"/>
              </a:rPr>
              <a:t>Herzberg, F. (1968) ‘One more time: How do you motivate employees?’, </a:t>
            </a:r>
            <a:r>
              <a:rPr lang="en-GB" sz="1200" i="1" dirty="0">
                <a:latin typeface="Arial" panose="020B0604020202020204" pitchFamily="34" charset="0"/>
                <a:cs typeface="Arial" panose="020B0604020202020204" pitchFamily="34" charset="0"/>
              </a:rPr>
              <a:t>Harvard Business Review, </a:t>
            </a:r>
            <a:r>
              <a:rPr lang="en-GB" sz="1200" dirty="0">
                <a:latin typeface="Arial" panose="020B0604020202020204" pitchFamily="34" charset="0"/>
                <a:cs typeface="Arial" panose="020B0604020202020204" pitchFamily="34" charset="0"/>
              </a:rPr>
              <a:t>46(1), pp. 53–62.</a:t>
            </a:r>
          </a:p>
          <a:p>
            <a:r>
              <a:rPr lang="en-GB" sz="1200" dirty="0">
                <a:latin typeface="Arial" panose="020B0604020202020204" pitchFamily="34" charset="0"/>
                <a:cs typeface="Arial" panose="020B0604020202020204" pitchFamily="34" charset="0"/>
              </a:rPr>
              <a:t>Kirkpatrick, J.D. and Kirkpatrick, W.K. (2016) </a:t>
            </a:r>
            <a:r>
              <a:rPr lang="en-GB" sz="1200" i="1" dirty="0">
                <a:latin typeface="Arial" panose="020B0604020202020204" pitchFamily="34" charset="0"/>
                <a:cs typeface="Arial" panose="020B0604020202020204" pitchFamily="34" charset="0"/>
              </a:rPr>
              <a:t>Kirkpatrick's Four Levels of Training Evaluation. </a:t>
            </a:r>
            <a:r>
              <a:rPr lang="en-GB" sz="1200" dirty="0">
                <a:latin typeface="Arial" panose="020B0604020202020204" pitchFamily="34" charset="0"/>
                <a:cs typeface="Arial" panose="020B0604020202020204" pitchFamily="34" charset="0"/>
              </a:rPr>
              <a:t>ATD Press.</a:t>
            </a:r>
          </a:p>
          <a:p>
            <a:r>
              <a:rPr lang="en-GB" sz="1200" dirty="0">
                <a:latin typeface="Arial" panose="020B0604020202020204" pitchFamily="34" charset="0"/>
                <a:cs typeface="Arial" panose="020B0604020202020204" pitchFamily="34" charset="0"/>
              </a:rPr>
              <a:t>Noe, R.A. (2020) </a:t>
            </a:r>
            <a:r>
              <a:rPr lang="en-GB" sz="1200" i="1" dirty="0">
                <a:latin typeface="Arial" panose="020B0604020202020204" pitchFamily="34" charset="0"/>
                <a:cs typeface="Arial" panose="020B0604020202020204" pitchFamily="34" charset="0"/>
              </a:rPr>
              <a:t>Employee Training and Development. </a:t>
            </a:r>
            <a:r>
              <a:rPr lang="en-GB" sz="1200" dirty="0">
                <a:latin typeface="Arial" panose="020B0604020202020204" pitchFamily="34" charset="0"/>
                <a:cs typeface="Arial" panose="020B0604020202020204" pitchFamily="34" charset="0"/>
              </a:rPr>
              <a:t>8th edn. McGraw-Hill Education. </a:t>
            </a:r>
          </a:p>
          <a:p>
            <a:r>
              <a:rPr lang="en-GB" sz="1200" dirty="0">
                <a:latin typeface="Arial" panose="020B0604020202020204" pitchFamily="34" charset="0"/>
                <a:cs typeface="Arial" panose="020B0604020202020204" pitchFamily="34" charset="0"/>
              </a:rPr>
              <a:t>Schmidt, F.L. and Hunter, J.E. (1998) ‘The validity and utility of selection methods in personnel psychology: Practical and theoretical implications of 85 years of research findings’, </a:t>
            </a:r>
            <a:r>
              <a:rPr lang="en-GB" sz="1200" i="1" dirty="0">
                <a:latin typeface="Arial" panose="020B0604020202020204" pitchFamily="34" charset="0"/>
                <a:cs typeface="Arial" panose="020B0604020202020204" pitchFamily="34" charset="0"/>
              </a:rPr>
              <a:t>Psychological Bulletin, </a:t>
            </a:r>
            <a:r>
              <a:rPr lang="en-GB" sz="1200" dirty="0">
                <a:latin typeface="Arial" panose="020B0604020202020204" pitchFamily="34" charset="0"/>
                <a:cs typeface="Arial" panose="020B0604020202020204" pitchFamily="34" charset="0"/>
              </a:rPr>
              <a:t>124(2), pp. 262–274.</a:t>
            </a:r>
          </a:p>
          <a:p>
            <a:r>
              <a:rPr lang="en-GB" sz="1200" dirty="0">
                <a:latin typeface="Arial" panose="020B0604020202020204" pitchFamily="34" charset="0"/>
                <a:cs typeface="Arial" panose="020B0604020202020204" pitchFamily="34" charset="0"/>
              </a:rPr>
              <a:t>Taylor, S. (2021) </a:t>
            </a:r>
            <a:r>
              <a:rPr lang="en-GB" sz="1200" i="1" dirty="0">
                <a:latin typeface="Arial" panose="020B0604020202020204" pitchFamily="34" charset="0"/>
                <a:cs typeface="Arial" panose="020B0604020202020204" pitchFamily="34" charset="0"/>
              </a:rPr>
              <a:t>Resourcing and Talent Management.</a:t>
            </a:r>
            <a:r>
              <a:rPr lang="en-GB" sz="1200" dirty="0">
                <a:latin typeface="Arial" panose="020B0604020202020204" pitchFamily="34" charset="0"/>
                <a:cs typeface="Arial" panose="020B0604020202020204" pitchFamily="34" charset="0"/>
              </a:rPr>
              <a:t> 8th edn. Kogan Page.</a:t>
            </a:r>
          </a:p>
        </p:txBody>
      </p:sp>
      <p:pic>
        <p:nvPicPr>
          <p:cNvPr id="5" name="Picture 4">
            <a:extLst>
              <a:ext uri="{FF2B5EF4-FFF2-40B4-BE49-F238E27FC236}">
                <a16:creationId xmlns:a16="http://schemas.microsoft.com/office/drawing/2014/main" id="{9310D924-3997-C993-CBC7-8B280F047BF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345335" y="2551470"/>
            <a:ext cx="2846665" cy="4306529"/>
          </a:xfrm>
          <a:prstGeom prst="rect">
            <a:avLst/>
          </a:prstGeom>
        </p:spPr>
      </p:pic>
      <p:sp>
        <p:nvSpPr>
          <p:cNvPr id="4" name="Slide Number Placeholder 3">
            <a:extLst>
              <a:ext uri="{FF2B5EF4-FFF2-40B4-BE49-F238E27FC236}">
                <a16:creationId xmlns:a16="http://schemas.microsoft.com/office/drawing/2014/main" id="{302E8BB0-710E-411A-76FC-476E088A617E}"/>
              </a:ext>
            </a:extLst>
          </p:cNvPr>
          <p:cNvSpPr>
            <a:spLocks noGrp="1"/>
          </p:cNvSpPr>
          <p:nvPr>
            <p:ph type="sldNum" sz="quarter" idx="12"/>
          </p:nvPr>
        </p:nvSpPr>
        <p:spPr/>
        <p:txBody>
          <a:bodyPr/>
          <a:lstStyle/>
          <a:p>
            <a:fld id="{B4A918BC-4D43-4B42-B3C0-E7EBE25E6AF0}" type="slidenum">
              <a:rPr lang="en-US" smtClean="0"/>
              <a:t>12</a:t>
            </a:fld>
            <a:endParaRPr lang="en-US"/>
          </a:p>
        </p:txBody>
      </p:sp>
    </p:spTree>
    <p:extLst>
      <p:ext uri="{BB962C8B-B14F-4D97-AF65-F5344CB8AC3E}">
        <p14:creationId xmlns:p14="http://schemas.microsoft.com/office/powerpoint/2010/main" val="10030336"/>
      </p:ext>
    </p:extLst>
  </p:cSld>
  <p:clrMapOvr>
    <a:masterClrMapping/>
  </p:clrMapOvr>
</p:sld>
</file>

<file path=ppt/theme/theme1.xml><?xml version="1.0" encoding="utf-8"?>
<a:theme xmlns:a="http://schemas.openxmlformats.org/drawingml/2006/main" name="BevelVTI">
  <a:themeElements>
    <a:clrScheme name="Custom 148">
      <a:dk1>
        <a:srgbClr val="262626"/>
      </a:dk1>
      <a:lt1>
        <a:sysClr val="window" lastClr="FFFFFF"/>
      </a:lt1>
      <a:dk2>
        <a:srgbClr val="2F333D"/>
      </a:dk2>
      <a:lt2>
        <a:srgbClr val="ECF0F0"/>
      </a:lt2>
      <a:accent1>
        <a:srgbClr val="00BAC8"/>
      </a:accent1>
      <a:accent2>
        <a:srgbClr val="794DFF"/>
      </a:accent2>
      <a:accent3>
        <a:srgbClr val="00D17D"/>
      </a:accent3>
      <a:accent4>
        <a:srgbClr val="E69500"/>
      </a:accent4>
      <a:accent5>
        <a:srgbClr val="FE5D21"/>
      </a:accent5>
      <a:accent6>
        <a:srgbClr val="404040"/>
      </a:accent6>
      <a:hlink>
        <a:srgbClr val="3E8FF1"/>
      </a:hlink>
      <a:folHlink>
        <a:srgbClr val="939393"/>
      </a:folHlink>
    </a:clrScheme>
    <a:fontScheme name="Custom 53">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evelVTI" id="{C9E5F598-602B-46C1-AA16-073CEB959654}" vid="{2AE1FD39-65AD-4D34-93E9-C7019D0ECB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presentation PS</Template>
  <TotalTime>589</TotalTime>
  <Words>1624</Words>
  <Application>Microsoft Macintosh PowerPoint</Application>
  <PresentationFormat>Widescreen</PresentationFormat>
  <Paragraphs>120</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Arial</vt:lpstr>
      <vt:lpstr>Bell MT</vt:lpstr>
      <vt:lpstr>Bierstadt</vt:lpstr>
      <vt:lpstr>BevelVTI</vt:lpstr>
      <vt:lpstr>PowerPoint Presentation</vt:lpstr>
      <vt:lpstr>HealthConnect UK: Organisation Overview and HR Challenges</vt:lpstr>
      <vt:lpstr>Strategic Importance of Human Resource Management</vt:lpstr>
      <vt:lpstr>Workforce Planning and Skills Gap Identification</vt:lpstr>
      <vt:lpstr>Recruitment Challenges and Alternative Approaches</vt:lpstr>
      <vt:lpstr>Recommended Recruitment Strategy</vt:lpstr>
      <vt:lpstr>Selection and Person-Organisation Fit</vt:lpstr>
      <vt:lpstr>Learning, Development, Talent Management and Retention</vt:lpstr>
      <vt:lpstr>Performance Management</vt:lpstr>
      <vt:lpstr>Motivation, Reward and Leadership</vt:lpstr>
      <vt:lpstr>Conclusion and Recommendations</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Kiesha Murray (2435076)</dc:creator>
  <cp:lastModifiedBy>Kiesha Murray (2435076)</cp:lastModifiedBy>
  <cp:revision>12</cp:revision>
  <dcterms:created xsi:type="dcterms:W3CDTF">2026-10-07T18:41:15Z</dcterms:created>
  <dcterms:modified xsi:type="dcterms:W3CDTF">2026-10-12T00:42:29Z</dcterms:modified>
</cp:coreProperties>
</file>