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683" r:id="rId3"/>
    <p:sldMasterId id="2147483687" r:id="rId4"/>
    <p:sldMasterId id="2147483701" r:id="rId5"/>
    <p:sldMasterId id="2147483713" r:id="rId6"/>
  </p:sldMasterIdLst>
  <p:notesMasterIdLst>
    <p:notesMasterId r:id="rId21"/>
  </p:notesMasterIdLst>
  <p:sldIdLst>
    <p:sldId id="256" r:id="rId7"/>
    <p:sldId id="257" r:id="rId8"/>
    <p:sldId id="259" r:id="rId9"/>
    <p:sldId id="260" r:id="rId10"/>
    <p:sldId id="293" r:id="rId11"/>
    <p:sldId id="312" r:id="rId12"/>
    <p:sldId id="304" r:id="rId13"/>
    <p:sldId id="269" r:id="rId14"/>
    <p:sldId id="278" r:id="rId15"/>
    <p:sldId id="363" r:id="rId16"/>
    <p:sldId id="299" r:id="rId17"/>
    <p:sldId id="364" r:id="rId18"/>
    <p:sldId id="365" r:id="rId19"/>
    <p:sldId id="29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A03E91-9138-4E0D-BA41-6E2377A07043}" type="datetimeFigureOut">
              <a:rPr lang="zh-CN" altLang="en-US" smtClean="0"/>
              <a:t>2019/4/26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2AAD4C-A9D0-4052-AAF2-948BFD6DCD5B}" type="slidenum">
              <a:rPr lang="zh-CN" altLang="en-US" smtClean="0"/>
              <a:t>‹#›</a:t>
            </a:fld>
            <a:endParaRPr lang="zh-CN" altLang="en-US"/>
          </a:p>
        </p:txBody>
      </p:sp>
    </p:spTree>
    <p:extLst>
      <p:ext uri="{BB962C8B-B14F-4D97-AF65-F5344CB8AC3E}">
        <p14:creationId xmlns:p14="http://schemas.microsoft.com/office/powerpoint/2010/main" val="4281783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377" rtl="0" eaLnBrk="1" fontAlgn="auto" latinLnBrk="0" hangingPunct="1">
              <a:lnSpc>
                <a:spcPct val="100000"/>
              </a:lnSpc>
              <a:spcBef>
                <a:spcPts val="0"/>
              </a:spcBef>
              <a:spcAft>
                <a:spcPts val="0"/>
              </a:spcAft>
              <a:buClrTx/>
              <a:buSzTx/>
              <a:buFontTx/>
              <a:buNone/>
              <a:tabLst/>
              <a:defRPr/>
            </a:pPr>
            <a:fld id="{243918E3-0BDA-406C-9431-761F7ADB3BD6}" type="slidenum">
              <a:rPr kumimoji="0" lang="zh-CN" altLang="en-US" sz="1200" b="0" i="0" u="none" strike="noStrike" kern="1200" cap="none" spc="0" normalizeH="0" baseline="0" noProof="0" smtClean="0">
                <a:ln>
                  <a:noFill/>
                </a:ln>
                <a:solidFill>
                  <a:prstClr val="black"/>
                </a:solidFill>
                <a:effectLst/>
                <a:uLnTx/>
                <a:uFillTx/>
                <a:latin typeface="Calibri"/>
                <a:ea typeface="宋体" panose="02010600030101010101" pitchFamily="2" charset="-122"/>
                <a:cs typeface="+mn-cs"/>
              </a:rPr>
              <a:pPr marL="0" marR="0" lvl="0" indent="0" algn="r" defTabSz="914377" rtl="0" eaLnBrk="1" fontAlgn="auto" latinLnBrk="0" hangingPunct="1">
                <a:lnSpc>
                  <a:spcPct val="100000"/>
                </a:lnSpc>
                <a:spcBef>
                  <a:spcPts val="0"/>
                </a:spcBef>
                <a:spcAft>
                  <a:spcPts val="0"/>
                </a:spcAft>
                <a:buClrTx/>
                <a:buSzTx/>
                <a:buFontTx/>
                <a:buNone/>
                <a:tabLst/>
                <a:defRPr/>
              </a:pPr>
              <a:t>5</a:t>
            </a:fld>
            <a:endParaRPr kumimoji="0" lang="zh-CN" altLang="en-US" sz="12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832412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8F36A19-49BF-4A39-A567-C507F23D3B3A}"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zh-CN" altLang="en-US" sz="12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Tree>
    <p:extLst>
      <p:ext uri="{BB962C8B-B14F-4D97-AF65-F5344CB8AC3E}">
        <p14:creationId xmlns:p14="http://schemas.microsoft.com/office/powerpoint/2010/main" val="104629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8F36A19-49BF-4A39-A567-C507F23D3B3A}"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zh-CN" altLang="en-US" sz="12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Tree>
    <p:extLst>
      <p:ext uri="{BB962C8B-B14F-4D97-AF65-F5344CB8AC3E}">
        <p14:creationId xmlns:p14="http://schemas.microsoft.com/office/powerpoint/2010/main" val="99965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8F36A19-49BF-4A39-A567-C507F23D3B3A}"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zh-CN" altLang="en-US" sz="12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Tree>
    <p:extLst>
      <p:ext uri="{BB962C8B-B14F-4D97-AF65-F5344CB8AC3E}">
        <p14:creationId xmlns:p14="http://schemas.microsoft.com/office/powerpoint/2010/main" val="3698378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8F36A19-49BF-4A39-A567-C507F23D3B3A}" type="slidenum">
              <a:rPr kumimoji="0" lang="zh-CN" altLang="en-US" sz="1200" b="0" i="0" u="none" strike="noStrike" kern="1200" cap="none" spc="0" normalizeH="0" baseline="0" noProof="0" smtClean="0">
                <a:ln>
                  <a:noFill/>
                </a:ln>
                <a:solidFill>
                  <a:prstClr val="black"/>
                </a:solidFill>
                <a:effectLst/>
                <a:uLnTx/>
                <a:uFillTx/>
                <a:latin typeface="Calibri" panose="020F050202020403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zh-CN" altLang="en-US" sz="1200" b="0" i="0" u="none" strike="noStrike" kern="1200" cap="none" spc="0" normalizeH="0" baseline="0" noProof="0">
              <a:ln>
                <a:noFill/>
              </a:ln>
              <a:solidFill>
                <a:prstClr val="black"/>
              </a:solidFill>
              <a:effectLst/>
              <a:uLnTx/>
              <a:uFillTx/>
              <a:latin typeface="Calibri" panose="020F0502020204030204" pitchFamily="34" charset="0"/>
              <a:ea typeface="宋体" panose="02010600030101010101" pitchFamily="2" charset="-122"/>
              <a:cs typeface="+mn-cs"/>
            </a:endParaRPr>
          </a:p>
        </p:txBody>
      </p:sp>
    </p:spTree>
    <p:extLst>
      <p:ext uri="{BB962C8B-B14F-4D97-AF65-F5344CB8AC3E}">
        <p14:creationId xmlns:p14="http://schemas.microsoft.com/office/powerpoint/2010/main" val="2003576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zh-CN" altLang="en-US"/>
              <a:t>单击此处编辑母版标题样式</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30054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601896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zh-CN" altLang="en-US"/>
              <a:t>单击此处编辑母版标题样式</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995488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zh-CN" altLang="en-US"/>
              <a:t>单击此处编辑母版标题样式</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608127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2" name="Content Placeholder 3"/>
          <p:cNvSpPr>
            <a:spLocks noGrp="1"/>
          </p:cNvSpPr>
          <p:nvPr>
            <p:ph sz="quarter" idx="13"/>
          </p:nvPr>
        </p:nvSpPr>
        <p:spPr>
          <a:xfrm>
            <a:off x="913774" y="3051012"/>
            <a:ext cx="5106027" cy="274018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3" name="Content Placeholder 5"/>
          <p:cNvSpPr>
            <a:spLocks noGrp="1"/>
          </p:cNvSpPr>
          <p:nvPr>
            <p:ph sz="quarter" idx="14"/>
          </p:nvPr>
        </p:nvSpPr>
        <p:spPr>
          <a:xfrm>
            <a:off x="6172200" y="3051012"/>
            <a:ext cx="5105401" cy="274018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1487743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84050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107130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zh-CN" altLang="en-US"/>
              <a:t>单击此处编辑母版标题样式</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2675334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165171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2356930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4169202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zh-CN" altLang="en-US"/>
              <a:t>单击此处编辑母版标题样式</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8EB7105-8FF8-4DE4-996E-0619C8EB8D9D}" type="slidenum">
              <a:rPr lang="zh-CN" altLang="en-US" smtClean="0"/>
              <a:t>‹#›</a:t>
            </a:fld>
            <a:endParaRPr lang="zh-CN"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69481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1724503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zh-CN" altLang="en-US"/>
              <a:t>单击此处编辑母版标题样式</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834769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zh-CN" altLang="en-US"/>
              <a:t>单击此处编辑母版标题样式</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1304113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1613166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zh-CN" altLang="en-US"/>
              <a:t>单击此处编辑母版标题样式</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18D14CB2-E83A-434B-8386-EF8296D4DA04}" type="datetimeFigureOut">
              <a:rPr lang="zh-CN" altLang="en-US" smtClean="0"/>
              <a:t>2019/4/26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39245765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14504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2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55763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6_标题幻灯片">
    <p:spTree>
      <p:nvGrpSpPr>
        <p:cNvPr id="1" name=""/>
        <p:cNvGrpSpPr/>
        <p:nvPr/>
      </p:nvGrpSpPr>
      <p:grpSpPr>
        <a:xfrm>
          <a:off x="0" y="0"/>
          <a:ext cx="0" cy="0"/>
          <a:chOff x="0" y="0"/>
          <a:chExt cx="0" cy="0"/>
        </a:xfrm>
      </p:grpSpPr>
      <p:sp>
        <p:nvSpPr>
          <p:cNvPr id="6" name="矩形 5"/>
          <p:cNvSpPr/>
          <p:nvPr userDrawn="1"/>
        </p:nvSpPr>
        <p:spPr>
          <a:xfrm>
            <a:off x="0" y="895350"/>
            <a:ext cx="12192000" cy="5962650"/>
          </a:xfrm>
          <a:prstGeom prst="rect">
            <a:avLst/>
          </a:prstGeom>
          <a:gradFill>
            <a:gsLst>
              <a:gs pos="0">
                <a:schemeClr val="bg1"/>
              </a:gs>
              <a:gs pos="100000">
                <a:schemeClr val="bg1"/>
              </a:gs>
              <a:gs pos="58000">
                <a:schemeClr val="bg1">
                  <a:alpha val="87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标题 1"/>
          <p:cNvSpPr>
            <a:spLocks noGrp="1"/>
          </p:cNvSpPr>
          <p:nvPr>
            <p:ph type="title"/>
          </p:nvPr>
        </p:nvSpPr>
        <p:spPr>
          <a:xfrm>
            <a:off x="247651" y="274638"/>
            <a:ext cx="5295899" cy="620712"/>
          </a:xfrm>
          <a:prstGeom prst="rect">
            <a:avLst/>
          </a:prstGeom>
        </p:spPr>
        <p:txBody>
          <a:bodyPr/>
          <a:lstStyle>
            <a:lvl1pPr>
              <a:defRPr sz="3200" b="1">
                <a:solidFill>
                  <a:schemeClr val="bg1"/>
                </a:solidFill>
                <a:latin typeface="微软雅黑" panose="020B0503020204020204" pitchFamily="34" charset="-122"/>
                <a:ea typeface="微软雅黑" panose="020B0503020204020204" pitchFamily="34" charset="-122"/>
              </a:defRPr>
            </a:lvl1pPr>
          </a:lstStyle>
          <a:p>
            <a:r>
              <a:rPr lang="zh-CN" altLang="en-US"/>
              <a:t>单击此处编辑母版标题样式</a:t>
            </a:r>
          </a:p>
        </p:txBody>
      </p:sp>
    </p:spTree>
    <p:extLst>
      <p:ext uri="{BB962C8B-B14F-4D97-AF65-F5344CB8AC3E}">
        <p14:creationId xmlns:p14="http://schemas.microsoft.com/office/powerpoint/2010/main" val="34739281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1"/>
            <a:ext cx="2743200" cy="365125"/>
          </a:xfrm>
          <a:prstGeom prst="rect">
            <a:avLst/>
          </a:prstGeom>
        </p:spPr>
        <p:txBody>
          <a:bodyPr lIns="121917" tIns="60958" rIns="121917" bIns="60958"/>
          <a:lstStyle/>
          <a:p>
            <a:fld id="{16E5758D-A3C3-4E88-8AC0-22500507BD7E}" type="datetimeFigureOut">
              <a:rPr lang="zh-CN" altLang="en-US" smtClean="0">
                <a:solidFill>
                  <a:prstClr val="black">
                    <a:tint val="75000"/>
                  </a:prstClr>
                </a:solidFill>
              </a:rPr>
              <a:pPr/>
              <a:t>2019/4/26</a:t>
            </a:fld>
            <a:endParaRPr lang="zh-CN" altLang="en-US">
              <a:solidFill>
                <a:prstClr val="black">
                  <a:tint val="75000"/>
                </a:prstClr>
              </a:solidFill>
            </a:endParaRPr>
          </a:p>
        </p:txBody>
      </p:sp>
      <p:sp>
        <p:nvSpPr>
          <p:cNvPr id="3" name="Footer Placeholder 2"/>
          <p:cNvSpPr>
            <a:spLocks noGrp="1"/>
          </p:cNvSpPr>
          <p:nvPr>
            <p:ph type="ftr" sz="quarter" idx="11"/>
          </p:nvPr>
        </p:nvSpPr>
        <p:spPr>
          <a:xfrm>
            <a:off x="4038600" y="6356351"/>
            <a:ext cx="4114800" cy="365125"/>
          </a:xfrm>
          <a:prstGeom prst="rect">
            <a:avLst/>
          </a:prstGeom>
        </p:spPr>
        <p:txBody>
          <a:bodyPr lIns="121917" tIns="60958" rIns="121917" bIns="60958"/>
          <a:lstStyle/>
          <a:p>
            <a:endParaRPr lang="zh-CN" altLang="en-US">
              <a:solidFill>
                <a:prstClr val="black">
                  <a:tint val="75000"/>
                </a:prstClr>
              </a:solidFill>
            </a:endParaRPr>
          </a:p>
        </p:txBody>
      </p:sp>
      <p:sp>
        <p:nvSpPr>
          <p:cNvPr id="4" name="Slide Number Placeholder 3"/>
          <p:cNvSpPr>
            <a:spLocks noGrp="1"/>
          </p:cNvSpPr>
          <p:nvPr>
            <p:ph type="sldNum" sz="quarter" idx="12"/>
          </p:nvPr>
        </p:nvSpPr>
        <p:spPr>
          <a:xfrm>
            <a:off x="8610600" y="6356351"/>
            <a:ext cx="2743200" cy="365125"/>
          </a:xfrm>
          <a:prstGeom prst="rect">
            <a:avLst/>
          </a:prstGeom>
        </p:spPr>
        <p:txBody>
          <a:bodyPr lIns="121917" tIns="60958" rIns="121917" bIns="60958"/>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4171897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88EDECD-78B6-4F38-9E04-45C2B29C7E9B}"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B3DBFC9-6B96-4A71-AA6B-8E468C3C4B7B}" type="slidenum">
              <a:rPr lang="zh-CN" altLang="en-US" smtClean="0"/>
              <a:t>‹#›</a:t>
            </a:fld>
            <a:endParaRPr lang="zh-CN" altLang="en-US"/>
          </a:p>
        </p:txBody>
      </p:sp>
    </p:spTree>
    <p:extLst>
      <p:ext uri="{BB962C8B-B14F-4D97-AF65-F5344CB8AC3E}">
        <p14:creationId xmlns:p14="http://schemas.microsoft.com/office/powerpoint/2010/main" val="35989909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a:t>单击此处编辑母版标题样式</a:t>
            </a:r>
          </a:p>
        </p:txBody>
      </p:sp>
      <p:sp>
        <p:nvSpPr>
          <p:cNvPr id="3" name="内容占位符 2"/>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p:cNvSpPr>
            <a:spLocks noGrp="1"/>
          </p:cNvSpPr>
          <p:nvPr>
            <p:ph type="dt" sz="half" idx="10"/>
          </p:nvPr>
        </p:nvSpPr>
        <p:spPr/>
        <p:txBody>
          <a:bodyPr/>
          <a:lstStyle/>
          <a:p>
            <a:fld id="{5BEC4D58-EEF7-F94B-9CEB-1F2184B949D0}" type="datetimeFigureOut">
              <a:rPr kumimoji="1" lang="zh-CN" altLang="en-US" smtClean="0">
                <a:solidFill>
                  <a:prstClr val="black">
                    <a:tint val="75000"/>
                  </a:prstClr>
                </a:solidFill>
              </a:rPr>
              <a:pPr/>
              <a:t>2019/4/26</a:t>
            </a:fld>
            <a:endParaRPr kumimoji="1"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kumimoji="1" lang="zh-CN" altLang="en-US">
              <a:solidFill>
                <a:prstClr val="black">
                  <a:tint val="75000"/>
                </a:prstClr>
              </a:solidFill>
            </a:endParaRPr>
          </a:p>
        </p:txBody>
      </p:sp>
      <p:sp>
        <p:nvSpPr>
          <p:cNvPr id="6" name="幻灯片编号占位符 5"/>
          <p:cNvSpPr>
            <a:spLocks noGrp="1"/>
          </p:cNvSpPr>
          <p:nvPr>
            <p:ph type="sldNum" sz="quarter" idx="12"/>
          </p:nvPr>
        </p:nvSpPr>
        <p:spPr/>
        <p:txBody>
          <a:bodyPr/>
          <a:lstStyle/>
          <a:p>
            <a:fld id="{3D4F52E1-E2C9-FC4B-9B66-33847E22FD7F}" type="slidenum">
              <a:rPr kumimoji="1" lang="zh-CN" altLang="en-US" smtClean="0">
                <a:solidFill>
                  <a:prstClr val="black">
                    <a:tint val="75000"/>
                  </a:prstClr>
                </a:solidFill>
              </a:rPr>
              <a:pPr/>
              <a:t>‹#›</a:t>
            </a:fld>
            <a:endParaRPr kumimoji="1" lang="zh-CN" altLang="en-US">
              <a:solidFill>
                <a:prstClr val="black">
                  <a:tint val="75000"/>
                </a:prstClr>
              </a:solidFill>
            </a:endParaRPr>
          </a:p>
        </p:txBody>
      </p:sp>
    </p:spTree>
    <p:extLst>
      <p:ext uri="{BB962C8B-B14F-4D97-AF65-F5344CB8AC3E}">
        <p14:creationId xmlns:p14="http://schemas.microsoft.com/office/powerpoint/2010/main" val="29482210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E5758D-A3C3-4E88-8AC0-22500507BD7E}" type="datetimeFigureOut">
              <a:rPr lang="zh-CN" altLang="en-US" smtClean="0">
                <a:solidFill>
                  <a:prstClr val="black">
                    <a:tint val="75000"/>
                  </a:prstClr>
                </a:solidFill>
              </a:rPr>
              <a:pPr/>
              <a:t>2019/4/26</a:t>
            </a:fld>
            <a:endParaRPr lang="zh-CN" alt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zh-CN"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AA4E786F-588D-4932-A7B2-AE3451FA4AC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7188178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标题幻灯片">
    <p:bg>
      <p:bgPr>
        <a:blipFill dpi="0" rotWithShape="0">
          <a:blip r:embed="rId2">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noProof="1"/>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4"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5" name="页脚占位符 4"/>
          <p:cNvSpPr>
            <a:spLocks noGrp="1"/>
          </p:cNvSpPr>
          <p:nvPr>
            <p:ph type="ftr" sz="quarter" idx="11"/>
          </p:nvPr>
        </p:nvSpPr>
        <p:spPr/>
        <p:txBody>
          <a:bodyPr/>
          <a:lstStyle>
            <a:lvl1pPr>
              <a:defRPr/>
            </a:lvl1pPr>
          </a:lstStyle>
          <a:p>
            <a:endParaRPr lang="zh-CN" altLang="en-US"/>
          </a:p>
        </p:txBody>
      </p:sp>
      <p:sp>
        <p:nvSpPr>
          <p:cNvPr id="6" name="灯片编号占位符 5"/>
          <p:cNvSpPr>
            <a:spLocks noGrp="1"/>
          </p:cNvSpPr>
          <p:nvPr>
            <p:ph type="sldNum" sz="quarter" idx="12"/>
          </p:nvPr>
        </p:nvSpPr>
        <p:spPr/>
        <p:txBody>
          <a:bodyPr/>
          <a:lstStyle>
            <a:lvl1pPr>
              <a:defRPr/>
            </a:lvl1pPr>
          </a:lstStyle>
          <a:p>
            <a:fld id="{6C211808-934B-4C6B-97F4-BC75E1A801B0}" type="slidenum">
              <a:rPr lang="zh-CN" altLang="en-US"/>
              <a:pPr/>
              <a:t>‹#›</a:t>
            </a:fld>
            <a:endParaRPr lang="zh-CN" altLang="en-US"/>
          </a:p>
        </p:txBody>
      </p:sp>
    </p:spTree>
    <p:extLst>
      <p:ext uri="{BB962C8B-B14F-4D97-AF65-F5344CB8AC3E}">
        <p14:creationId xmlns:p14="http://schemas.microsoft.com/office/powerpoint/2010/main" val="741889452"/>
      </p:ext>
    </p:extLst>
  </p:cSld>
  <p:clrMapOvr>
    <a:masterClrMapping/>
  </p:clrMapOvr>
  <p:transition spd="slow">
    <p:randomBar dir="vert"/>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idx="1"/>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5" name="页脚占位符 4"/>
          <p:cNvSpPr>
            <a:spLocks noGrp="1"/>
          </p:cNvSpPr>
          <p:nvPr>
            <p:ph type="ftr" sz="quarter" idx="11"/>
          </p:nvPr>
        </p:nvSpPr>
        <p:spPr/>
        <p:txBody>
          <a:bodyPr/>
          <a:lstStyle>
            <a:lvl1pPr>
              <a:defRPr/>
            </a:lvl1pPr>
          </a:lstStyle>
          <a:p>
            <a:endParaRPr lang="zh-CN" altLang="en-US"/>
          </a:p>
        </p:txBody>
      </p:sp>
      <p:sp>
        <p:nvSpPr>
          <p:cNvPr id="6" name="灯片编号占位符 5"/>
          <p:cNvSpPr>
            <a:spLocks noGrp="1"/>
          </p:cNvSpPr>
          <p:nvPr>
            <p:ph type="sldNum" sz="quarter" idx="12"/>
          </p:nvPr>
        </p:nvSpPr>
        <p:spPr/>
        <p:txBody>
          <a:bodyPr/>
          <a:lstStyle>
            <a:lvl1pPr>
              <a:defRPr/>
            </a:lvl1pPr>
          </a:lstStyle>
          <a:p>
            <a:fld id="{6BAC018E-EB7D-4597-B883-8CD0105F09EA}" type="slidenum">
              <a:rPr lang="zh-CN" altLang="en-US"/>
              <a:pPr/>
              <a:t>‹#›</a:t>
            </a:fld>
            <a:endParaRPr lang="zh-CN" altLang="en-US"/>
          </a:p>
        </p:txBody>
      </p:sp>
    </p:spTree>
    <p:extLst>
      <p:ext uri="{BB962C8B-B14F-4D97-AF65-F5344CB8AC3E}">
        <p14:creationId xmlns:p14="http://schemas.microsoft.com/office/powerpoint/2010/main" val="1569349053"/>
      </p:ext>
    </p:extLst>
  </p:cSld>
  <p:clrMapOvr>
    <a:masterClrMapping/>
  </p:clrMapOvr>
  <p:transition spd="slow">
    <p:randomBar dir="vert"/>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noProof="1"/>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p>
        </p:txBody>
      </p:sp>
      <p:sp>
        <p:nvSpPr>
          <p:cNvPr id="4"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5" name="页脚占位符 4"/>
          <p:cNvSpPr>
            <a:spLocks noGrp="1"/>
          </p:cNvSpPr>
          <p:nvPr>
            <p:ph type="ftr" sz="quarter" idx="11"/>
          </p:nvPr>
        </p:nvSpPr>
        <p:spPr/>
        <p:txBody>
          <a:bodyPr/>
          <a:lstStyle>
            <a:lvl1pPr>
              <a:defRPr/>
            </a:lvl1pPr>
          </a:lstStyle>
          <a:p>
            <a:endParaRPr lang="zh-CN" altLang="en-US"/>
          </a:p>
        </p:txBody>
      </p:sp>
      <p:sp>
        <p:nvSpPr>
          <p:cNvPr id="6" name="灯片编号占位符 5"/>
          <p:cNvSpPr>
            <a:spLocks noGrp="1"/>
          </p:cNvSpPr>
          <p:nvPr>
            <p:ph type="sldNum" sz="quarter" idx="12"/>
          </p:nvPr>
        </p:nvSpPr>
        <p:spPr/>
        <p:txBody>
          <a:bodyPr/>
          <a:lstStyle>
            <a:lvl1pPr>
              <a:defRPr/>
            </a:lvl1pPr>
          </a:lstStyle>
          <a:p>
            <a:fld id="{B83F14EB-6CC2-4724-B51D-BF00896336A0}" type="slidenum">
              <a:rPr lang="zh-CN" altLang="en-US"/>
              <a:pPr/>
              <a:t>‹#›</a:t>
            </a:fld>
            <a:endParaRPr lang="zh-CN" altLang="en-US"/>
          </a:p>
        </p:txBody>
      </p:sp>
    </p:spTree>
    <p:extLst>
      <p:ext uri="{BB962C8B-B14F-4D97-AF65-F5344CB8AC3E}">
        <p14:creationId xmlns:p14="http://schemas.microsoft.com/office/powerpoint/2010/main" val="3841107395"/>
      </p:ext>
    </p:extLst>
  </p:cSld>
  <p:clrMapOvr>
    <a:masterClrMapping/>
  </p:clrMapOvr>
  <p:transition spd="slow">
    <p:randomBar dir="vert"/>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6" name="页脚占位符 4"/>
          <p:cNvSpPr>
            <a:spLocks noGrp="1"/>
          </p:cNvSpPr>
          <p:nvPr>
            <p:ph type="ftr" sz="quarter" idx="11"/>
          </p:nvPr>
        </p:nvSpPr>
        <p:spPr/>
        <p:txBody>
          <a:bodyPr/>
          <a:lstStyle>
            <a:lvl1pPr>
              <a:defRPr/>
            </a:lvl1pPr>
          </a:lstStyle>
          <a:p>
            <a:endParaRPr lang="zh-CN" altLang="en-US"/>
          </a:p>
        </p:txBody>
      </p:sp>
      <p:sp>
        <p:nvSpPr>
          <p:cNvPr id="7" name="灯片编号占位符 5"/>
          <p:cNvSpPr>
            <a:spLocks noGrp="1"/>
          </p:cNvSpPr>
          <p:nvPr>
            <p:ph type="sldNum" sz="quarter" idx="12"/>
          </p:nvPr>
        </p:nvSpPr>
        <p:spPr/>
        <p:txBody>
          <a:bodyPr/>
          <a:lstStyle>
            <a:lvl1pPr>
              <a:defRPr/>
            </a:lvl1pPr>
          </a:lstStyle>
          <a:p>
            <a:fld id="{10628E73-2E7E-4B37-8F0F-FD55226D5D2E}" type="slidenum">
              <a:rPr lang="zh-CN" altLang="en-US"/>
              <a:pPr/>
              <a:t>‹#›</a:t>
            </a:fld>
            <a:endParaRPr lang="zh-CN" altLang="en-US"/>
          </a:p>
        </p:txBody>
      </p:sp>
    </p:spTree>
    <p:extLst>
      <p:ext uri="{BB962C8B-B14F-4D97-AF65-F5344CB8AC3E}">
        <p14:creationId xmlns:p14="http://schemas.microsoft.com/office/powerpoint/2010/main" val="2476341189"/>
      </p:ext>
    </p:extLst>
  </p:cSld>
  <p:clrMapOvr>
    <a:masterClrMapping/>
  </p:clrMapOvr>
  <p:transition spd="slow">
    <p:randomBar dir="vert"/>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noProof="1"/>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7"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8" name="页脚占位符 4"/>
          <p:cNvSpPr>
            <a:spLocks noGrp="1"/>
          </p:cNvSpPr>
          <p:nvPr>
            <p:ph type="ftr" sz="quarter" idx="11"/>
          </p:nvPr>
        </p:nvSpPr>
        <p:spPr/>
        <p:txBody>
          <a:bodyPr/>
          <a:lstStyle>
            <a:lvl1pPr>
              <a:defRPr/>
            </a:lvl1pPr>
          </a:lstStyle>
          <a:p>
            <a:endParaRPr lang="zh-CN" altLang="en-US"/>
          </a:p>
        </p:txBody>
      </p:sp>
      <p:sp>
        <p:nvSpPr>
          <p:cNvPr id="9" name="灯片编号占位符 5"/>
          <p:cNvSpPr>
            <a:spLocks noGrp="1"/>
          </p:cNvSpPr>
          <p:nvPr>
            <p:ph type="sldNum" sz="quarter" idx="12"/>
          </p:nvPr>
        </p:nvSpPr>
        <p:spPr/>
        <p:txBody>
          <a:bodyPr/>
          <a:lstStyle>
            <a:lvl1pPr>
              <a:defRPr/>
            </a:lvl1pPr>
          </a:lstStyle>
          <a:p>
            <a:fld id="{C91A768B-07EB-4C0B-9A68-1B7C962779DB}" type="slidenum">
              <a:rPr lang="zh-CN" altLang="en-US"/>
              <a:pPr/>
              <a:t>‹#›</a:t>
            </a:fld>
            <a:endParaRPr lang="zh-CN" altLang="en-US"/>
          </a:p>
        </p:txBody>
      </p:sp>
    </p:spTree>
    <p:extLst>
      <p:ext uri="{BB962C8B-B14F-4D97-AF65-F5344CB8AC3E}">
        <p14:creationId xmlns:p14="http://schemas.microsoft.com/office/powerpoint/2010/main" val="2245447307"/>
      </p:ext>
    </p:extLst>
  </p:cSld>
  <p:clrMapOvr>
    <a:masterClrMapping/>
  </p:clrMapOvr>
  <p:transition spd="slow">
    <p:randomBar dir="vert"/>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4" name="页脚占位符 4"/>
          <p:cNvSpPr>
            <a:spLocks noGrp="1"/>
          </p:cNvSpPr>
          <p:nvPr>
            <p:ph type="ftr" sz="quarter" idx="11"/>
          </p:nvPr>
        </p:nvSpPr>
        <p:spPr/>
        <p:txBody>
          <a:bodyPr/>
          <a:lstStyle>
            <a:lvl1pPr>
              <a:defRPr/>
            </a:lvl1pPr>
          </a:lstStyle>
          <a:p>
            <a:endParaRPr lang="zh-CN" altLang="en-US"/>
          </a:p>
        </p:txBody>
      </p:sp>
      <p:sp>
        <p:nvSpPr>
          <p:cNvPr id="5" name="灯片编号占位符 5"/>
          <p:cNvSpPr>
            <a:spLocks noGrp="1"/>
          </p:cNvSpPr>
          <p:nvPr>
            <p:ph type="sldNum" sz="quarter" idx="12"/>
          </p:nvPr>
        </p:nvSpPr>
        <p:spPr/>
        <p:txBody>
          <a:bodyPr/>
          <a:lstStyle>
            <a:lvl1pPr>
              <a:defRPr/>
            </a:lvl1pPr>
          </a:lstStyle>
          <a:p>
            <a:fld id="{C7C3EEF3-E52B-4B0B-B2AC-1C9D72861C8A}" type="slidenum">
              <a:rPr lang="zh-CN" altLang="en-US"/>
              <a:pPr/>
              <a:t>‹#›</a:t>
            </a:fld>
            <a:endParaRPr lang="zh-CN" altLang="en-US"/>
          </a:p>
        </p:txBody>
      </p:sp>
    </p:spTree>
    <p:extLst>
      <p:ext uri="{BB962C8B-B14F-4D97-AF65-F5344CB8AC3E}">
        <p14:creationId xmlns:p14="http://schemas.microsoft.com/office/powerpoint/2010/main" val="192862385"/>
      </p:ext>
    </p:extLst>
  </p:cSld>
  <p:clrMapOvr>
    <a:masterClrMapping/>
  </p:clrMapOvr>
  <p:transition spd="slow">
    <p:randomBar dir="vert"/>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3" name="页脚占位符 4"/>
          <p:cNvSpPr>
            <a:spLocks noGrp="1"/>
          </p:cNvSpPr>
          <p:nvPr>
            <p:ph type="ftr" sz="quarter" idx="11"/>
          </p:nvPr>
        </p:nvSpPr>
        <p:spPr/>
        <p:txBody>
          <a:bodyPr/>
          <a:lstStyle>
            <a:lvl1pPr>
              <a:defRPr/>
            </a:lvl1pPr>
          </a:lstStyle>
          <a:p>
            <a:endParaRPr lang="zh-CN" altLang="en-US"/>
          </a:p>
        </p:txBody>
      </p:sp>
      <p:sp>
        <p:nvSpPr>
          <p:cNvPr id="4" name="灯片编号占位符 5"/>
          <p:cNvSpPr>
            <a:spLocks noGrp="1"/>
          </p:cNvSpPr>
          <p:nvPr>
            <p:ph type="sldNum" sz="quarter" idx="12"/>
          </p:nvPr>
        </p:nvSpPr>
        <p:spPr/>
        <p:txBody>
          <a:bodyPr/>
          <a:lstStyle>
            <a:lvl1pPr>
              <a:defRPr/>
            </a:lvl1pPr>
          </a:lstStyle>
          <a:p>
            <a:fld id="{99E084B3-9671-4654-988F-00E55552F388}" type="slidenum">
              <a:rPr lang="zh-CN" altLang="en-US"/>
              <a:pPr/>
              <a:t>‹#›</a:t>
            </a:fld>
            <a:endParaRPr lang="zh-CN" altLang="en-US"/>
          </a:p>
        </p:txBody>
      </p:sp>
    </p:spTree>
    <p:extLst>
      <p:ext uri="{BB962C8B-B14F-4D97-AF65-F5344CB8AC3E}">
        <p14:creationId xmlns:p14="http://schemas.microsoft.com/office/powerpoint/2010/main" val="4051273176"/>
      </p:ext>
    </p:extLst>
  </p:cSld>
  <p:clrMapOvr>
    <a:masterClrMapping/>
  </p:clrMapOvr>
  <p:transition spd="slow">
    <p:randomBar dir="vert"/>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sp>
        <p:nvSpPr>
          <p:cNvPr id="2"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3" name="页脚占位符 4"/>
          <p:cNvSpPr>
            <a:spLocks noGrp="1"/>
          </p:cNvSpPr>
          <p:nvPr>
            <p:ph type="ftr" sz="quarter" idx="11"/>
          </p:nvPr>
        </p:nvSpPr>
        <p:spPr/>
        <p:txBody>
          <a:bodyPr/>
          <a:lstStyle>
            <a:lvl1pPr>
              <a:defRPr/>
            </a:lvl1pPr>
          </a:lstStyle>
          <a:p>
            <a:endParaRPr lang="zh-CN" altLang="en-US"/>
          </a:p>
        </p:txBody>
      </p:sp>
      <p:sp>
        <p:nvSpPr>
          <p:cNvPr id="4" name="灯片编号占位符 5"/>
          <p:cNvSpPr>
            <a:spLocks noGrp="1"/>
          </p:cNvSpPr>
          <p:nvPr>
            <p:ph type="sldNum" sz="quarter" idx="12"/>
          </p:nvPr>
        </p:nvSpPr>
        <p:spPr/>
        <p:txBody>
          <a:bodyPr/>
          <a:lstStyle>
            <a:lvl1pPr>
              <a:defRPr/>
            </a:lvl1pPr>
          </a:lstStyle>
          <a:p>
            <a:fld id="{99E084B3-9671-4654-988F-00E55552F388}" type="slidenum">
              <a:rPr lang="zh-CN" altLang="en-US"/>
              <a:pPr/>
              <a:t>‹#›</a:t>
            </a:fld>
            <a:endParaRPr lang="zh-CN" altLang="en-US"/>
          </a:p>
        </p:txBody>
      </p:sp>
      <p:sp>
        <p:nvSpPr>
          <p:cNvPr id="5" name="Rectangle 24"/>
          <p:cNvSpPr>
            <a:spLocks noChangeArrowheads="1"/>
          </p:cNvSpPr>
          <p:nvPr userDrawn="1"/>
        </p:nvSpPr>
        <p:spPr bwMode="auto">
          <a:xfrm>
            <a:off x="0" y="0"/>
            <a:ext cx="12192000" cy="6858000"/>
          </a:xfrm>
          <a:prstGeom prst="rect">
            <a:avLst/>
          </a:prstGeom>
          <a:solidFill>
            <a:schemeClr val="accent5">
              <a:lumMod val="50000"/>
              <a:alpha val="10000"/>
            </a:schemeClr>
          </a:solidFill>
          <a:ln>
            <a:noFill/>
          </a:ln>
        </p:spPr>
        <p:txBody>
          <a:bodyPr vert="horz" wrap="square" lIns="91440" tIns="45720" rIns="91440" bIns="45720" numCol="1" anchor="t" anchorCtr="0" compatLnSpc="1">
            <a:prstTxWarp prst="textNoShape">
              <a:avLst/>
            </a:prstTxWarp>
          </a:bodyPr>
          <a:lstStyle/>
          <a:p>
            <a:endParaRPr lang="zh-CN" altLang="en-US"/>
          </a:p>
        </p:txBody>
      </p:sp>
    </p:spTree>
    <p:extLst>
      <p:ext uri="{BB962C8B-B14F-4D97-AF65-F5344CB8AC3E}">
        <p14:creationId xmlns:p14="http://schemas.microsoft.com/office/powerpoint/2010/main" val="3115644948"/>
      </p:ext>
    </p:extLst>
  </p:cSld>
  <p:clrMapOvr>
    <a:masterClrMapping/>
  </p:clrMapOvr>
  <p:transition spd="slow">
    <p:randomBar dir="vert"/>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6" name="页脚占位符 4"/>
          <p:cNvSpPr>
            <a:spLocks noGrp="1"/>
          </p:cNvSpPr>
          <p:nvPr>
            <p:ph type="ftr" sz="quarter" idx="11"/>
          </p:nvPr>
        </p:nvSpPr>
        <p:spPr/>
        <p:txBody>
          <a:bodyPr/>
          <a:lstStyle>
            <a:lvl1pPr>
              <a:defRPr/>
            </a:lvl1pPr>
          </a:lstStyle>
          <a:p>
            <a:endParaRPr lang="zh-CN" altLang="en-US"/>
          </a:p>
        </p:txBody>
      </p:sp>
      <p:sp>
        <p:nvSpPr>
          <p:cNvPr id="7" name="灯片编号占位符 5"/>
          <p:cNvSpPr>
            <a:spLocks noGrp="1"/>
          </p:cNvSpPr>
          <p:nvPr>
            <p:ph type="sldNum" sz="quarter" idx="12"/>
          </p:nvPr>
        </p:nvSpPr>
        <p:spPr/>
        <p:txBody>
          <a:bodyPr/>
          <a:lstStyle>
            <a:lvl1pPr>
              <a:defRPr/>
            </a:lvl1pPr>
          </a:lstStyle>
          <a:p>
            <a:fld id="{5BDF1FA8-1629-4959-91E6-A1F5136FC486}" type="slidenum">
              <a:rPr lang="zh-CN" altLang="en-US"/>
              <a:pPr/>
              <a:t>‹#›</a:t>
            </a:fld>
            <a:endParaRPr lang="zh-CN" altLang="en-US"/>
          </a:p>
        </p:txBody>
      </p:sp>
    </p:spTree>
    <p:extLst>
      <p:ext uri="{BB962C8B-B14F-4D97-AF65-F5344CB8AC3E}">
        <p14:creationId xmlns:p14="http://schemas.microsoft.com/office/powerpoint/2010/main" val="2913918668"/>
      </p:ext>
    </p:extLst>
  </p:cSld>
  <p:clrMapOvr>
    <a:masterClrMapping/>
  </p:clrMapOvr>
  <p:transition spd="slow">
    <p:randomBar dir="vert"/>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noProof="1"/>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noProof="1"/>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6" name="页脚占位符 4"/>
          <p:cNvSpPr>
            <a:spLocks noGrp="1"/>
          </p:cNvSpPr>
          <p:nvPr>
            <p:ph type="ftr" sz="quarter" idx="11"/>
          </p:nvPr>
        </p:nvSpPr>
        <p:spPr/>
        <p:txBody>
          <a:bodyPr/>
          <a:lstStyle>
            <a:lvl1pPr>
              <a:defRPr/>
            </a:lvl1pPr>
          </a:lstStyle>
          <a:p>
            <a:endParaRPr lang="zh-CN" altLang="en-US"/>
          </a:p>
        </p:txBody>
      </p:sp>
      <p:sp>
        <p:nvSpPr>
          <p:cNvPr id="7" name="灯片编号占位符 5"/>
          <p:cNvSpPr>
            <a:spLocks noGrp="1"/>
          </p:cNvSpPr>
          <p:nvPr>
            <p:ph type="sldNum" sz="quarter" idx="12"/>
          </p:nvPr>
        </p:nvSpPr>
        <p:spPr/>
        <p:txBody>
          <a:bodyPr/>
          <a:lstStyle>
            <a:lvl1pPr>
              <a:defRPr/>
            </a:lvl1pPr>
          </a:lstStyle>
          <a:p>
            <a:fld id="{29A74A87-BBF0-4416-A238-276A6A93E452}" type="slidenum">
              <a:rPr lang="zh-CN" altLang="en-US"/>
              <a:pPr/>
              <a:t>‹#›</a:t>
            </a:fld>
            <a:endParaRPr lang="zh-CN" altLang="en-US"/>
          </a:p>
        </p:txBody>
      </p:sp>
    </p:spTree>
    <p:extLst>
      <p:ext uri="{BB962C8B-B14F-4D97-AF65-F5344CB8AC3E}">
        <p14:creationId xmlns:p14="http://schemas.microsoft.com/office/powerpoint/2010/main" val="2346104710"/>
      </p:ext>
    </p:extLst>
  </p:cSld>
  <p:clrMapOvr>
    <a:masterClrMapping/>
  </p:clrMapOvr>
  <p:transition spd="slow">
    <p:randomBar dir="vert"/>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noProof="1"/>
              <a:t>单击此处编辑母版标题样式</a:t>
            </a:r>
          </a:p>
        </p:txBody>
      </p:sp>
      <p:sp>
        <p:nvSpPr>
          <p:cNvPr id="3" name="竖排文字占位符 2"/>
          <p:cNvSpPr>
            <a:spLocks noGrp="1"/>
          </p:cNvSpPr>
          <p:nvPr>
            <p:ph type="body" orient="vert" idx="1"/>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5" name="页脚占位符 4"/>
          <p:cNvSpPr>
            <a:spLocks noGrp="1"/>
          </p:cNvSpPr>
          <p:nvPr>
            <p:ph type="ftr" sz="quarter" idx="11"/>
          </p:nvPr>
        </p:nvSpPr>
        <p:spPr/>
        <p:txBody>
          <a:bodyPr/>
          <a:lstStyle>
            <a:lvl1pPr>
              <a:defRPr/>
            </a:lvl1pPr>
          </a:lstStyle>
          <a:p>
            <a:endParaRPr lang="zh-CN" altLang="en-US"/>
          </a:p>
        </p:txBody>
      </p:sp>
      <p:sp>
        <p:nvSpPr>
          <p:cNvPr id="6" name="灯片编号占位符 5"/>
          <p:cNvSpPr>
            <a:spLocks noGrp="1"/>
          </p:cNvSpPr>
          <p:nvPr>
            <p:ph type="sldNum" sz="quarter" idx="12"/>
          </p:nvPr>
        </p:nvSpPr>
        <p:spPr/>
        <p:txBody>
          <a:bodyPr/>
          <a:lstStyle>
            <a:lvl1pPr>
              <a:defRPr/>
            </a:lvl1pPr>
          </a:lstStyle>
          <a:p>
            <a:fld id="{ECA35E6E-0B87-4461-8386-2BDE29107572}" type="slidenum">
              <a:rPr lang="zh-CN" altLang="en-US"/>
              <a:pPr/>
              <a:t>‹#›</a:t>
            </a:fld>
            <a:endParaRPr lang="zh-CN" altLang="en-US"/>
          </a:p>
        </p:txBody>
      </p:sp>
    </p:spTree>
    <p:extLst>
      <p:ext uri="{BB962C8B-B14F-4D97-AF65-F5344CB8AC3E}">
        <p14:creationId xmlns:p14="http://schemas.microsoft.com/office/powerpoint/2010/main" val="1302385853"/>
      </p:ext>
    </p:extLst>
  </p:cSld>
  <p:clrMapOvr>
    <a:masterClrMapping/>
  </p:clrMapOvr>
  <p:transition spd="slow">
    <p:randomBar dir="vert"/>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noProof="1"/>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nvPr>
        </p:nvSpPr>
        <p:spPr/>
        <p:txBody>
          <a:bodyPr/>
          <a:lstStyle>
            <a:lvl1pPr>
              <a:defRPr/>
            </a:lvl1pPr>
          </a:lstStyle>
          <a:p>
            <a:fld id="{5608ABD1-52B8-4A78-A008-8C283A473D92}" type="datetimeFigureOut">
              <a:rPr lang="zh-CN" altLang="en-US"/>
              <a:pPr/>
              <a:t>2019/4/26</a:t>
            </a:fld>
            <a:endParaRPr lang="zh-CN" altLang="en-US"/>
          </a:p>
        </p:txBody>
      </p:sp>
      <p:sp>
        <p:nvSpPr>
          <p:cNvPr id="5" name="页脚占位符 4"/>
          <p:cNvSpPr>
            <a:spLocks noGrp="1"/>
          </p:cNvSpPr>
          <p:nvPr>
            <p:ph type="ftr" sz="quarter" idx="11"/>
          </p:nvPr>
        </p:nvSpPr>
        <p:spPr/>
        <p:txBody>
          <a:bodyPr/>
          <a:lstStyle>
            <a:lvl1pPr>
              <a:defRPr/>
            </a:lvl1pPr>
          </a:lstStyle>
          <a:p>
            <a:endParaRPr lang="zh-CN" altLang="en-US"/>
          </a:p>
        </p:txBody>
      </p:sp>
      <p:sp>
        <p:nvSpPr>
          <p:cNvPr id="6" name="灯片编号占位符 5"/>
          <p:cNvSpPr>
            <a:spLocks noGrp="1"/>
          </p:cNvSpPr>
          <p:nvPr>
            <p:ph type="sldNum" sz="quarter" idx="12"/>
          </p:nvPr>
        </p:nvSpPr>
        <p:spPr/>
        <p:txBody>
          <a:bodyPr/>
          <a:lstStyle>
            <a:lvl1pPr>
              <a:defRPr/>
            </a:lvl1pPr>
          </a:lstStyle>
          <a:p>
            <a:fld id="{66DF1F2F-A32B-4028-A25F-0D98EA609063}" type="slidenum">
              <a:rPr lang="zh-CN" altLang="en-US"/>
              <a:pPr/>
              <a:t>‹#›</a:t>
            </a:fld>
            <a:endParaRPr lang="zh-CN" altLang="en-US"/>
          </a:p>
        </p:txBody>
      </p:sp>
    </p:spTree>
    <p:extLst>
      <p:ext uri="{BB962C8B-B14F-4D97-AF65-F5344CB8AC3E}">
        <p14:creationId xmlns:p14="http://schemas.microsoft.com/office/powerpoint/2010/main" val="4093903146"/>
      </p:ext>
    </p:extLst>
  </p:cSld>
  <p:clrMapOvr>
    <a:masterClrMapping/>
  </p:clrMapOvr>
  <p:transition spd="slow">
    <p:randomBar dir="vert"/>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userDrawn="1">
  <p:cSld name="1_内容与标题">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7750088"/>
      </p:ext>
    </p:extLst>
  </p:cSld>
  <p:clrMapOvr>
    <a:masterClrMapping/>
  </p:clrMapOvr>
  <p:transition spd="med">
    <p:push dir="u"/>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68359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56363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717848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E0733A8-9BAD-4DA8-A399-9FCCBE0E06FD}" type="datetimeFigureOut">
              <a:rPr lang="zh-CN" altLang="en-US" smtClean="0"/>
              <a:t>2019/4/26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1CED555-6E14-4ABE-AD2C-6A9E02926D49}" type="slidenum">
              <a:rPr lang="zh-CN" altLang="en-US" smtClean="0"/>
              <a:t>‹#›</a:t>
            </a:fld>
            <a:endParaRPr lang="zh-CN" altLang="en-US"/>
          </a:p>
        </p:txBody>
      </p:sp>
    </p:spTree>
    <p:extLst>
      <p:ext uri="{BB962C8B-B14F-4D97-AF65-F5344CB8AC3E}">
        <p14:creationId xmlns:p14="http://schemas.microsoft.com/office/powerpoint/2010/main" val="325665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2E0733A8-9BAD-4DA8-A399-9FCCBE0E06FD}" type="datetimeFigureOut">
              <a:rPr lang="zh-CN" altLang="en-US" smtClean="0"/>
              <a:t>2019/4/26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81CED555-6E14-4ABE-AD2C-6A9E02926D49}" type="slidenum">
              <a:rPr lang="zh-CN" altLang="en-US" smtClean="0"/>
              <a:t>‹#›</a:t>
            </a:fld>
            <a:endParaRPr lang="zh-CN" altLang="en-US"/>
          </a:p>
        </p:txBody>
      </p:sp>
    </p:spTree>
    <p:extLst>
      <p:ext uri="{BB962C8B-B14F-4D97-AF65-F5344CB8AC3E}">
        <p14:creationId xmlns:p14="http://schemas.microsoft.com/office/powerpoint/2010/main" val="387274581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grpSp>
        <p:nvGrpSpPr>
          <p:cNvPr id="12" name="组合 11"/>
          <p:cNvGrpSpPr/>
          <p:nvPr userDrawn="1"/>
        </p:nvGrpSpPr>
        <p:grpSpPr>
          <a:xfrm>
            <a:off x="-19050" y="-12700"/>
            <a:ext cx="12235815" cy="6858000"/>
            <a:chOff x="-30" y="-20"/>
            <a:chExt cx="19269" cy="10800"/>
          </a:xfrm>
        </p:grpSpPr>
        <p:sp>
          <p:nvSpPr>
            <p:cNvPr id="6" name="矩形 5"/>
            <p:cNvSpPr/>
            <p:nvPr/>
          </p:nvSpPr>
          <p:spPr>
            <a:xfrm flipH="1">
              <a:off x="19" y="-20"/>
              <a:ext cx="19200" cy="10800"/>
            </a:xfrm>
            <a:prstGeom prst="rect">
              <a:avLst/>
            </a:prstGeom>
            <a:gradFill flip="none" rotWithShape="1">
              <a:gsLst>
                <a:gs pos="63000">
                  <a:schemeClr val="tx1">
                    <a:lumMod val="95000"/>
                    <a:lumOff val="5000"/>
                    <a:alpha val="100000"/>
                  </a:schemeClr>
                </a:gs>
                <a:gs pos="0">
                  <a:srgbClr val="423A34"/>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4" name="图片 13"/>
            <p:cNvPicPr>
              <a:picLocks noChangeAspect="1"/>
            </p:cNvPicPr>
            <p:nvPr/>
          </p:nvPicPr>
          <p:blipFill>
            <a:blip r:embed="rId2"/>
            <a:srcRect t="6333" b="4008"/>
            <a:stretch>
              <a:fillRect/>
            </a:stretch>
          </p:blipFill>
          <p:spPr>
            <a:xfrm>
              <a:off x="39" y="0"/>
              <a:ext cx="19201" cy="10760"/>
            </a:xfrm>
            <a:prstGeom prst="rect">
              <a:avLst/>
            </a:prstGeom>
          </p:spPr>
        </p:pic>
        <p:sp>
          <p:nvSpPr>
            <p:cNvPr id="15" name="矩形 14"/>
            <p:cNvSpPr/>
            <p:nvPr/>
          </p:nvSpPr>
          <p:spPr>
            <a:xfrm flipH="1">
              <a:off x="-30" y="0"/>
              <a:ext cx="19200" cy="10780"/>
            </a:xfrm>
            <a:prstGeom prst="rect">
              <a:avLst/>
            </a:prstGeom>
            <a:gradFill flip="none" rotWithShape="1">
              <a:gsLst>
                <a:gs pos="65000">
                  <a:schemeClr val="tx1">
                    <a:lumMod val="95000"/>
                    <a:lumOff val="5000"/>
                    <a:alpha val="45000"/>
                  </a:schemeClr>
                </a:gs>
                <a:gs pos="0">
                  <a:srgbClr val="423A34"/>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21" name="组合 20"/>
          <p:cNvGrpSpPr/>
          <p:nvPr userDrawn="1"/>
        </p:nvGrpSpPr>
        <p:grpSpPr>
          <a:xfrm rot="11460000">
            <a:off x="-102235" y="1885950"/>
            <a:ext cx="12385040" cy="1146175"/>
            <a:chOff x="-1510" y="549"/>
            <a:chExt cx="22892" cy="1805"/>
          </a:xfrm>
        </p:grpSpPr>
        <p:sp>
          <p:nvSpPr>
            <p:cNvPr id="7" name="任意多边形 6"/>
            <p:cNvSpPr/>
            <p:nvPr/>
          </p:nvSpPr>
          <p:spPr>
            <a:xfrm flipH="1">
              <a:off x="-1510" y="549"/>
              <a:ext cx="22692" cy="1605"/>
            </a:xfrm>
            <a:custGeom>
              <a:avLst/>
              <a:gdLst>
                <a:gd name="connisteX0" fmla="*/ 0 w 12666980"/>
                <a:gd name="connsiteY0" fmla="*/ 289396 h 942422"/>
                <a:gd name="connisteX1" fmla="*/ 2684780 w 12666980"/>
                <a:gd name="connsiteY1" fmla="*/ 651346 h 942422"/>
                <a:gd name="connisteX2" fmla="*/ 4323080 w 12666980"/>
                <a:gd name="connsiteY2" fmla="*/ 365596 h 942422"/>
                <a:gd name="connisteX3" fmla="*/ 6075680 w 12666980"/>
                <a:gd name="connsiteY3" fmla="*/ 651346 h 942422"/>
                <a:gd name="connisteX4" fmla="*/ 8247380 w 12666980"/>
                <a:gd name="connsiteY4" fmla="*/ 3646 h 942422"/>
                <a:gd name="connisteX5" fmla="*/ 10723880 w 12666980"/>
                <a:gd name="connsiteY5" fmla="*/ 937096 h 942422"/>
                <a:gd name="connisteX6" fmla="*/ 12666980 w 12666980"/>
                <a:gd name="connsiteY6" fmla="*/ 327496 h 942422"/>
                <a:gd name="connisteX7" fmla="*/ 12019280 w 12666980"/>
                <a:gd name="connsiteY7" fmla="*/ 289396 h 942422"/>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Lst>
              <a:rect l="l" t="t" r="r" b="b"/>
              <a:pathLst>
                <a:path w="12666980" h="942423">
                  <a:moveTo>
                    <a:pt x="0" y="289396"/>
                  </a:moveTo>
                  <a:cubicBezTo>
                    <a:pt x="504190" y="367501"/>
                    <a:pt x="1819910" y="636106"/>
                    <a:pt x="2684780" y="651346"/>
                  </a:cubicBezTo>
                  <a:cubicBezTo>
                    <a:pt x="3549650" y="666586"/>
                    <a:pt x="3644900" y="365596"/>
                    <a:pt x="4323080" y="365596"/>
                  </a:cubicBezTo>
                  <a:cubicBezTo>
                    <a:pt x="5001260" y="365596"/>
                    <a:pt x="5290820" y="723736"/>
                    <a:pt x="6075680" y="651346"/>
                  </a:cubicBezTo>
                  <a:cubicBezTo>
                    <a:pt x="6860540" y="578956"/>
                    <a:pt x="7317740" y="-53504"/>
                    <a:pt x="8247380" y="3646"/>
                  </a:cubicBezTo>
                  <a:cubicBezTo>
                    <a:pt x="9177020" y="60796"/>
                    <a:pt x="9839960" y="872326"/>
                    <a:pt x="10723880" y="937096"/>
                  </a:cubicBezTo>
                  <a:cubicBezTo>
                    <a:pt x="11607800" y="1001866"/>
                    <a:pt x="12407900" y="457036"/>
                    <a:pt x="12666980" y="327496"/>
                  </a:cubicBezTo>
                </a:path>
              </a:pathLst>
            </a:custGeom>
            <a:ln>
              <a:solidFill>
                <a:schemeClr val="accent2">
                  <a:alpha val="50000"/>
                </a:schemeClr>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zh-CN" altLang="en-US"/>
            </a:p>
          </p:txBody>
        </p:sp>
        <p:sp>
          <p:nvSpPr>
            <p:cNvPr id="13" name="任意多边形 12"/>
            <p:cNvSpPr/>
            <p:nvPr/>
          </p:nvSpPr>
          <p:spPr>
            <a:xfrm rot="10800000" flipH="1">
              <a:off x="-1310" y="749"/>
              <a:ext cx="22692" cy="1605"/>
            </a:xfrm>
            <a:custGeom>
              <a:avLst/>
              <a:gdLst>
                <a:gd name="connisteX0" fmla="*/ 0 w 12666980"/>
                <a:gd name="connsiteY0" fmla="*/ 289396 h 942422"/>
                <a:gd name="connisteX1" fmla="*/ 2684780 w 12666980"/>
                <a:gd name="connsiteY1" fmla="*/ 651346 h 942422"/>
                <a:gd name="connisteX2" fmla="*/ 4323080 w 12666980"/>
                <a:gd name="connsiteY2" fmla="*/ 365596 h 942422"/>
                <a:gd name="connisteX3" fmla="*/ 6075680 w 12666980"/>
                <a:gd name="connsiteY3" fmla="*/ 651346 h 942422"/>
                <a:gd name="connisteX4" fmla="*/ 8247380 w 12666980"/>
                <a:gd name="connsiteY4" fmla="*/ 3646 h 942422"/>
                <a:gd name="connisteX5" fmla="*/ 10723880 w 12666980"/>
                <a:gd name="connsiteY5" fmla="*/ 937096 h 942422"/>
                <a:gd name="connisteX6" fmla="*/ 12666980 w 12666980"/>
                <a:gd name="connsiteY6" fmla="*/ 327496 h 942422"/>
                <a:gd name="connisteX7" fmla="*/ 12019280 w 12666980"/>
                <a:gd name="connsiteY7" fmla="*/ 289396 h 942422"/>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Lst>
              <a:rect l="l" t="t" r="r" b="b"/>
              <a:pathLst>
                <a:path w="12666980" h="942423">
                  <a:moveTo>
                    <a:pt x="0" y="289396"/>
                  </a:moveTo>
                  <a:cubicBezTo>
                    <a:pt x="504190" y="367501"/>
                    <a:pt x="1819910" y="636106"/>
                    <a:pt x="2684780" y="651346"/>
                  </a:cubicBezTo>
                  <a:cubicBezTo>
                    <a:pt x="3549650" y="666586"/>
                    <a:pt x="3644900" y="365596"/>
                    <a:pt x="4323080" y="365596"/>
                  </a:cubicBezTo>
                  <a:cubicBezTo>
                    <a:pt x="5001260" y="365596"/>
                    <a:pt x="5290820" y="723736"/>
                    <a:pt x="6075680" y="651346"/>
                  </a:cubicBezTo>
                  <a:cubicBezTo>
                    <a:pt x="6860540" y="578956"/>
                    <a:pt x="7317740" y="-53504"/>
                    <a:pt x="8247380" y="3646"/>
                  </a:cubicBezTo>
                  <a:cubicBezTo>
                    <a:pt x="9177020" y="60796"/>
                    <a:pt x="9839960" y="872326"/>
                    <a:pt x="10723880" y="937096"/>
                  </a:cubicBezTo>
                  <a:cubicBezTo>
                    <a:pt x="11607800" y="1001866"/>
                    <a:pt x="12407900" y="457036"/>
                    <a:pt x="12666980" y="327496"/>
                  </a:cubicBezTo>
                </a:path>
              </a:pathLst>
            </a:custGeom>
            <a:ln>
              <a:solidFill>
                <a:schemeClr val="accent3">
                  <a:alpha val="50000"/>
                </a:schemeClr>
              </a:solidFill>
            </a:ln>
          </p:spPr>
          <p:style>
            <a:lnRef idx="1">
              <a:schemeClr val="accent3"/>
            </a:lnRef>
            <a:fillRef idx="0">
              <a:schemeClr val="accent3"/>
            </a:fillRef>
            <a:effectRef idx="0">
              <a:schemeClr val="accent3"/>
            </a:effectRef>
            <a:fontRef idx="minor">
              <a:schemeClr val="tx1"/>
            </a:fontRef>
          </p:style>
          <p:txBody>
            <a:bodyPr rtlCol="0" anchor="ctr"/>
            <a:lstStyle/>
            <a:p>
              <a:pPr algn="ctr"/>
              <a:endParaRPr lang="zh-CN" altLang="en-US"/>
            </a:p>
          </p:txBody>
        </p:sp>
      </p:grpSp>
      <p:sp>
        <p:nvSpPr>
          <p:cNvPr id="8" name=" 184"/>
          <p:cNvSpPr/>
          <p:nvPr userDrawn="1"/>
        </p:nvSpPr>
        <p:spPr>
          <a:xfrm>
            <a:off x="7517130" y="1408430"/>
            <a:ext cx="419735" cy="419735"/>
          </a:xfrm>
          <a:prstGeom prst="ellipse">
            <a:avLst/>
          </a:prstGeom>
          <a:solidFill>
            <a:schemeClr val="accent2">
              <a:lumMod val="75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sp>
        <p:nvSpPr>
          <p:cNvPr id="9" name=" 184"/>
          <p:cNvSpPr/>
          <p:nvPr userDrawn="1"/>
        </p:nvSpPr>
        <p:spPr>
          <a:xfrm>
            <a:off x="4311015" y="2659380"/>
            <a:ext cx="249555" cy="249555"/>
          </a:xfrm>
          <a:prstGeom prst="ellipse">
            <a:avLst/>
          </a:prstGeom>
          <a:solidFill>
            <a:schemeClr val="accent2">
              <a:lumMod val="75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sp>
        <p:nvSpPr>
          <p:cNvPr id="10" name=" 184"/>
          <p:cNvSpPr/>
          <p:nvPr userDrawn="1"/>
        </p:nvSpPr>
        <p:spPr>
          <a:xfrm>
            <a:off x="7570470" y="3649345"/>
            <a:ext cx="571500" cy="571500"/>
          </a:xfrm>
          <a:prstGeom prst="ellipse">
            <a:avLst/>
          </a:prstGeom>
          <a:solidFill>
            <a:schemeClr val="accent2">
              <a:lumMod val="75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sp>
        <p:nvSpPr>
          <p:cNvPr id="16" name=" 184"/>
          <p:cNvSpPr/>
          <p:nvPr userDrawn="1"/>
        </p:nvSpPr>
        <p:spPr>
          <a:xfrm>
            <a:off x="4687570" y="1320800"/>
            <a:ext cx="3009900" cy="3009900"/>
          </a:xfrm>
          <a:prstGeom prst="ellipse">
            <a:avLst/>
          </a:prstGeom>
          <a:gradFill>
            <a:gsLst>
              <a:gs pos="0">
                <a:srgbClr val="383237"/>
              </a:gs>
              <a:gs pos="32000">
                <a:srgbClr val="1B1B1B"/>
              </a:gs>
            </a:gsLst>
            <a:lin ang="16320000"/>
          </a:gradFill>
          <a:ln w="95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endParaRPr>
          </a:p>
        </p:txBody>
      </p:sp>
    </p:spTree>
    <p:extLst>
      <p:ext uri="{BB962C8B-B14F-4D97-AF65-F5344CB8AC3E}">
        <p14:creationId xmlns:p14="http://schemas.microsoft.com/office/powerpoint/2010/main" val="5388517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grpSp>
        <p:nvGrpSpPr>
          <p:cNvPr id="12" name="组合 11"/>
          <p:cNvGrpSpPr/>
          <p:nvPr userDrawn="1"/>
        </p:nvGrpSpPr>
        <p:grpSpPr>
          <a:xfrm>
            <a:off x="-19050" y="-12700"/>
            <a:ext cx="12236450" cy="6878955"/>
            <a:chOff x="-30" y="-20"/>
            <a:chExt cx="19270" cy="10801"/>
          </a:xfrm>
        </p:grpSpPr>
        <p:sp>
          <p:nvSpPr>
            <p:cNvPr id="11" name="矩形 10"/>
            <p:cNvSpPr/>
            <p:nvPr/>
          </p:nvSpPr>
          <p:spPr>
            <a:xfrm flipH="1">
              <a:off x="19" y="-20"/>
              <a:ext cx="19200" cy="10800"/>
            </a:xfrm>
            <a:prstGeom prst="rect">
              <a:avLst/>
            </a:prstGeom>
            <a:gradFill flip="none" rotWithShape="1">
              <a:gsLst>
                <a:gs pos="63000">
                  <a:schemeClr val="tx1">
                    <a:lumMod val="95000"/>
                    <a:lumOff val="5000"/>
                    <a:alpha val="100000"/>
                  </a:schemeClr>
                </a:gs>
                <a:gs pos="0">
                  <a:srgbClr val="423A34"/>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图片 9"/>
            <p:cNvPicPr>
              <a:picLocks noChangeAspect="1"/>
            </p:cNvPicPr>
            <p:nvPr/>
          </p:nvPicPr>
          <p:blipFill>
            <a:blip r:embed="rId2"/>
            <a:srcRect t="6333" b="4008"/>
            <a:stretch>
              <a:fillRect/>
            </a:stretch>
          </p:blipFill>
          <p:spPr>
            <a:xfrm>
              <a:off x="39" y="0"/>
              <a:ext cx="19201" cy="10760"/>
            </a:xfrm>
            <a:prstGeom prst="rect">
              <a:avLst/>
            </a:prstGeom>
          </p:spPr>
        </p:pic>
        <p:sp>
          <p:nvSpPr>
            <p:cNvPr id="5" name="矩形 4"/>
            <p:cNvSpPr/>
            <p:nvPr/>
          </p:nvSpPr>
          <p:spPr>
            <a:xfrm flipH="1">
              <a:off x="-30" y="0"/>
              <a:ext cx="19200" cy="10781"/>
            </a:xfrm>
            <a:prstGeom prst="rect">
              <a:avLst/>
            </a:prstGeom>
            <a:gradFill flip="none" rotWithShape="1">
              <a:gsLst>
                <a:gs pos="63000">
                  <a:schemeClr val="tx1">
                    <a:lumMod val="95000"/>
                    <a:lumOff val="5000"/>
                    <a:alpha val="45000"/>
                  </a:schemeClr>
                </a:gs>
                <a:gs pos="0">
                  <a:srgbClr val="423A34"/>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extLst>
      <p:ext uri="{BB962C8B-B14F-4D97-AF65-F5344CB8AC3E}">
        <p14:creationId xmlns:p14="http://schemas.microsoft.com/office/powerpoint/2010/main" val="17064615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2E0733A8-9BAD-4DA8-A399-9FCCBE0E06FD}" type="datetimeFigureOut">
              <a:rPr lang="zh-CN" altLang="en-US" smtClean="0"/>
              <a:t>2019/4/26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1CED555-6E14-4ABE-AD2C-6A9E02926D49}" type="slidenum">
              <a:rPr lang="zh-CN" altLang="en-US" smtClean="0"/>
              <a:t>‹#›</a:t>
            </a:fld>
            <a:endParaRPr lang="zh-CN" altLang="en-US"/>
          </a:p>
        </p:txBody>
      </p:sp>
    </p:spTree>
    <p:extLst>
      <p:ext uri="{BB962C8B-B14F-4D97-AF65-F5344CB8AC3E}">
        <p14:creationId xmlns:p14="http://schemas.microsoft.com/office/powerpoint/2010/main" val="397447280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2E0733A8-9BAD-4DA8-A399-9FCCBE0E06FD}" type="datetimeFigureOut">
              <a:rPr lang="zh-CN" altLang="en-US" smtClean="0"/>
              <a:t>2019/4/26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81CED555-6E14-4ABE-AD2C-6A9E02926D49}" type="slidenum">
              <a:rPr lang="zh-CN" altLang="en-US" smtClean="0"/>
              <a:t>‹#›</a:t>
            </a:fld>
            <a:endParaRPr lang="zh-CN" altLang="en-US"/>
          </a:p>
        </p:txBody>
      </p:sp>
    </p:spTree>
    <p:extLst>
      <p:ext uri="{BB962C8B-B14F-4D97-AF65-F5344CB8AC3E}">
        <p14:creationId xmlns:p14="http://schemas.microsoft.com/office/powerpoint/2010/main" val="17880893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E0733A8-9BAD-4DA8-A399-9FCCBE0E06FD}"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1CED555-6E14-4ABE-AD2C-6A9E02926D49}" type="slidenum">
              <a:rPr lang="zh-CN" altLang="en-US" smtClean="0"/>
              <a:t>‹#›</a:t>
            </a:fld>
            <a:endParaRPr lang="zh-CN" altLang="en-US"/>
          </a:p>
        </p:txBody>
      </p:sp>
    </p:spTree>
    <p:extLst>
      <p:ext uri="{BB962C8B-B14F-4D97-AF65-F5344CB8AC3E}">
        <p14:creationId xmlns:p14="http://schemas.microsoft.com/office/powerpoint/2010/main" val="19224455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E0733A8-9BAD-4DA8-A399-9FCCBE0E06FD}"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81CED555-6E14-4ABE-AD2C-6A9E02926D49}" type="slidenum">
              <a:rPr lang="zh-CN" altLang="en-US" smtClean="0"/>
              <a:t>‹#›</a:t>
            </a:fld>
            <a:endParaRPr lang="zh-CN" altLang="en-US"/>
          </a:p>
        </p:txBody>
      </p:sp>
    </p:spTree>
    <p:extLst>
      <p:ext uri="{BB962C8B-B14F-4D97-AF65-F5344CB8AC3E}">
        <p14:creationId xmlns:p14="http://schemas.microsoft.com/office/powerpoint/2010/main" val="35112855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5182382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486039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8562275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408803926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58455141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仅标题">
    <p:bg>
      <p:bgPr>
        <a:blipFill dpi="0" rotWithShape="1">
          <a:blip r:embed="rId2">
            <a:lum/>
          </a:blip>
          <a:srcRect/>
          <a:stretch>
            <a:fillRect l="-1000" r="-1000"/>
          </a:stretch>
        </a:blipFill>
        <a:effectLst/>
      </p:bgPr>
    </p:bg>
    <p:spTree>
      <p:nvGrpSpPr>
        <p:cNvPr id="1" name=""/>
        <p:cNvGrpSpPr/>
        <p:nvPr/>
      </p:nvGrpSpPr>
      <p:grpSpPr>
        <a:xfrm>
          <a:off x="0" y="0"/>
          <a:ext cx="0" cy="0"/>
          <a:chOff x="0" y="0"/>
          <a:chExt cx="0" cy="0"/>
        </a:xfrm>
      </p:grpSpPr>
      <p:sp>
        <p:nvSpPr>
          <p:cNvPr id="6" name="矩形 5"/>
          <p:cNvSpPr/>
          <p:nvPr userDrawn="1"/>
        </p:nvSpPr>
        <p:spPr>
          <a:xfrm>
            <a:off x="0" y="0"/>
            <a:ext cx="12192000" cy="6858000"/>
          </a:xfrm>
          <a:prstGeom prst="rect">
            <a:avLst/>
          </a:prstGeom>
          <a:gradFill>
            <a:gsLst>
              <a:gs pos="0">
                <a:schemeClr val="bg1">
                  <a:lumMod val="95000"/>
                </a:schemeClr>
              </a:gs>
              <a:gs pos="100000">
                <a:schemeClr val="bg1">
                  <a:lumMod val="95000"/>
                  <a:alpha val="7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2691470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47080251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内容与标题">
    <p:bg>
      <p:bgPr>
        <a:blipFill dpi="0" rotWithShape="1">
          <a:blip r:embed="rId2">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93590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79344648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86493211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2019/4/26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6933991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80647431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35882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2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9289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3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36337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9_标题幻灯片">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6350"/>
            <a:ext cx="12203310" cy="6851650"/>
          </a:xfrm>
          <a:prstGeom prst="rect">
            <a:avLst/>
          </a:prstGeom>
        </p:spPr>
      </p:pic>
      <p:sp>
        <p:nvSpPr>
          <p:cNvPr id="3" name="等腰三角形 2"/>
          <p:cNvSpPr/>
          <p:nvPr userDrawn="1"/>
        </p:nvSpPr>
        <p:spPr>
          <a:xfrm>
            <a:off x="11310" y="2805697"/>
            <a:ext cx="12192000" cy="4052303"/>
          </a:xfrm>
          <a:prstGeom prst="triangle">
            <a:avLst>
              <a:gd name="adj" fmla="val 100000"/>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微软雅黑" panose="020B0503020204020204" pitchFamily="34" charset="-122"/>
            </a:endParaRPr>
          </a:p>
        </p:txBody>
      </p:sp>
      <p:sp>
        <p:nvSpPr>
          <p:cNvPr id="4" name="等腰三角形 3"/>
          <p:cNvSpPr/>
          <p:nvPr userDrawn="1"/>
        </p:nvSpPr>
        <p:spPr>
          <a:xfrm>
            <a:off x="0" y="0"/>
            <a:ext cx="12192000" cy="6857999"/>
          </a:xfrm>
          <a:prstGeom prst="triangle">
            <a:avLst>
              <a:gd name="adj" fmla="val 0"/>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微软雅黑" panose="020B0503020204020204" pitchFamily="34" charset="-122"/>
            </a:endParaRPr>
          </a:p>
        </p:txBody>
      </p:sp>
    </p:spTree>
    <p:extLst>
      <p:ext uri="{BB962C8B-B14F-4D97-AF65-F5344CB8AC3E}">
        <p14:creationId xmlns:p14="http://schemas.microsoft.com/office/powerpoint/2010/main" val="1320381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4.jpg"/><Relationship Id="rId5" Type="http://schemas.openxmlformats.org/officeDocument/2006/relationships/theme" Target="../theme/theme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image" Target="../media/image5.jpg"/><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5.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18" Type="http://schemas.openxmlformats.org/officeDocument/2006/relationships/image" Target="../media/image8.jp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17" Type="http://schemas.openxmlformats.org/officeDocument/2006/relationships/theme" Target="../theme/theme6.xml"/><Relationship Id="rId2" Type="http://schemas.openxmlformats.org/officeDocument/2006/relationships/slideLayout" Target="../slideLayouts/slideLayout50.xml"/><Relationship Id="rId16" Type="http://schemas.openxmlformats.org/officeDocument/2006/relationships/slideLayout" Target="../slideLayouts/slideLayout64.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5" Type="http://schemas.openxmlformats.org/officeDocument/2006/relationships/slideLayout" Target="../slideLayouts/slideLayout6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slideLayout" Target="../slideLayouts/slideLayout6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8D14CB2-E83A-434B-8386-EF8296D4DA04}" type="datetimeFigureOut">
              <a:rPr lang="zh-CN" altLang="en-US" smtClean="0"/>
              <a:t>2019/4/26</a:t>
            </a:fld>
            <a:endParaRPr lang="zh-CN"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zh-CN"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8EB7105-8FF8-4DE4-996E-0619C8EB8D9D}" type="slidenum">
              <a:rPr lang="zh-CN" altLang="en-US" smtClean="0"/>
              <a:t>‹#›</a:t>
            </a:fld>
            <a:endParaRPr lang="zh-CN" altLang="en-US"/>
          </a:p>
        </p:txBody>
      </p:sp>
    </p:spTree>
    <p:extLst>
      <p:ext uri="{BB962C8B-B14F-4D97-AF65-F5344CB8AC3E}">
        <p14:creationId xmlns:p14="http://schemas.microsoft.com/office/powerpoint/2010/main" val="1864755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6">
            <a:lum/>
          </a:blip>
          <a:srcRect/>
          <a:stretch>
            <a:fillRect t="-4000" b="-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245268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3B3E43"/>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8EDECD-78B6-4F38-9E04-45C2B29C7E9B}" type="datetimeFigureOut">
              <a:rPr lang="zh-CN" altLang="en-US" smtClean="0"/>
              <a:t>2019/4/26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3DBFC9-6B96-4A71-AA6B-8E468C3C4B7B}" type="slidenum">
              <a:rPr lang="zh-CN" altLang="en-US" smtClean="0"/>
              <a:t>‹#›</a:t>
            </a:fld>
            <a:endParaRPr lang="zh-CN" altLang="en-US"/>
          </a:p>
        </p:txBody>
      </p:sp>
    </p:spTree>
    <p:extLst>
      <p:ext uri="{BB962C8B-B14F-4D97-AF65-F5344CB8AC3E}">
        <p14:creationId xmlns:p14="http://schemas.microsoft.com/office/powerpoint/2010/main" val="79813500"/>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bwMode="auto">
      <p:bgPr>
        <a:blipFill dpi="0" rotWithShape="0">
          <a:blip r:embed="rId15">
            <a:lum/>
          </a:blip>
          <a:srcRect/>
          <a:stretch>
            <a:fillRect/>
          </a:stretch>
        </a:blipFill>
        <a:effectLst/>
      </p:bgPr>
    </p:bg>
    <p:spTree>
      <p:nvGrpSpPr>
        <p:cNvPr id="1" name=""/>
        <p:cNvGrpSpPr/>
        <p:nvPr/>
      </p:nvGrpSpPr>
      <p:grpSpPr>
        <a:xfrm>
          <a:off x="0" y="0"/>
          <a:ext cx="0" cy="0"/>
          <a:chOff x="0" y="0"/>
          <a:chExt cx="0" cy="0"/>
        </a:xfrm>
      </p:grpSpPr>
      <p:sp>
        <p:nvSpPr>
          <p:cNvPr id="1026" name="标题占位符 1"/>
          <p:cNvSpPr>
            <a:spLocks noGrp="1" noChangeArrowheads="1"/>
          </p:cNvSpPr>
          <p:nvPr>
            <p:ph type="title" idx="4294967295"/>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文本占位符 2"/>
          <p:cNvSpPr>
            <a:spLocks noGrp="1" noChangeArrowheads="1"/>
          </p:cNvSpPr>
          <p:nvPr>
            <p:ph type="body" idx="4294967295"/>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fontAlgn="auto">
              <a:defRPr sz="1200" noProof="1" smtClean="0">
                <a:solidFill>
                  <a:schemeClr val="tx1">
                    <a:tint val="75000"/>
                  </a:schemeClr>
                </a:solidFill>
                <a:latin typeface="+mn-lt"/>
                <a:ea typeface="+mn-ea"/>
              </a:defRPr>
            </a:lvl1pPr>
          </a:lstStyle>
          <a:p>
            <a:fld id="{5608ABD1-52B8-4A78-A008-8C283A473D92}" type="datetimeFigureOut">
              <a:rPr lang="zh-CN" altLang="en-US"/>
              <a:pPr/>
              <a:t>2019/4/26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fontAlgn="auto">
              <a:defRPr sz="1200" noProof="1">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fontAlgn="auto">
              <a:defRPr sz="1200" noProof="1" smtClean="0">
                <a:solidFill>
                  <a:schemeClr val="tx1">
                    <a:tint val="75000"/>
                  </a:schemeClr>
                </a:solidFill>
                <a:latin typeface="+mn-lt"/>
                <a:ea typeface="+mn-ea"/>
              </a:defRPr>
            </a:lvl1pPr>
          </a:lstStyle>
          <a:p>
            <a:fld id="{88471B97-DA04-41BD-B722-5F5CF878E157}" type="slidenum">
              <a:rPr lang="zh-CN" altLang="en-US"/>
              <a:pPr/>
              <a:t>‹#›</a:t>
            </a:fld>
            <a:endParaRPr lang="zh-CN" altLang="en-US"/>
          </a:p>
        </p:txBody>
      </p:sp>
    </p:spTree>
    <p:extLst>
      <p:ext uri="{BB962C8B-B14F-4D97-AF65-F5344CB8AC3E}">
        <p14:creationId xmlns:p14="http://schemas.microsoft.com/office/powerpoint/2010/main" val="2808509469"/>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Lst>
  <p:transition spd="slow">
    <p:randomBar dir="vert"/>
  </p:transition>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0733A8-9BAD-4DA8-A399-9FCCBE0E06FD}" type="datetimeFigureOut">
              <a:rPr lang="zh-CN" altLang="en-US" smtClean="0"/>
              <a:t>2019/4/26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CED555-6E14-4ABE-AD2C-6A9E02926D49}" type="slidenum">
              <a:rPr lang="zh-CN" altLang="en-US" smtClean="0"/>
              <a:t>‹#›</a:t>
            </a:fld>
            <a:endParaRPr lang="zh-CN" altLang="en-US"/>
          </a:p>
        </p:txBody>
      </p:sp>
    </p:spTree>
    <p:extLst>
      <p:ext uri="{BB962C8B-B14F-4D97-AF65-F5344CB8AC3E}">
        <p14:creationId xmlns:p14="http://schemas.microsoft.com/office/powerpoint/2010/main" val="16287029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4000" b="-4000"/>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t>2019/4/26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84474387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2.png"/><Relationship Id="rId5" Type="http://schemas.openxmlformats.org/officeDocument/2006/relationships/image" Target="../media/image2.png"/><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2.png"/><Relationship Id="rId5" Type="http://schemas.openxmlformats.org/officeDocument/2006/relationships/image" Target="../media/image3.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5" Type="http://schemas.openxmlformats.org/officeDocument/2006/relationships/image" Target="../media/image12.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12.png"/><Relationship Id="rId5" Type="http://schemas.openxmlformats.org/officeDocument/2006/relationships/notesSlide" Target="../notesSlides/notesSlide1.xml"/><Relationship Id="rId4"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audio" Target="../media/media6.m4a"/><Relationship Id="rId7" Type="http://schemas.openxmlformats.org/officeDocument/2006/relationships/hyperlink" Target="https://en.wikipedia.org/wiki/International_Monetary_Fund" TargetMode="External"/><Relationship Id="rId2" Type="http://schemas.microsoft.com/office/2007/relationships/media" Target="../media/media6.m4a"/><Relationship Id="rId1" Type="http://schemas.openxmlformats.org/officeDocument/2006/relationships/tags" Target="../tags/tag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png"/><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audio" Target="../media/media8.m4a"/><Relationship Id="rId7" Type="http://schemas.openxmlformats.org/officeDocument/2006/relationships/image" Target="../media/image16.jpeg"/><Relationship Id="rId2" Type="http://schemas.microsoft.com/office/2007/relationships/media" Target="../media/media8.m4a"/><Relationship Id="rId1" Type="http://schemas.openxmlformats.org/officeDocument/2006/relationships/tags" Target="../tags/tag4.xml"/><Relationship Id="rId6" Type="http://schemas.openxmlformats.org/officeDocument/2006/relationships/image" Target="../media/image15.png"/><Relationship Id="rId5" Type="http://schemas.openxmlformats.org/officeDocument/2006/relationships/notesSlide" Target="../notesSlides/notesSlide3.xml"/><Relationship Id="rId4"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png"/><Relationship Id="rId5" Type="http://schemas.openxmlformats.org/officeDocument/2006/relationships/image" Target="../media/image17.emf"/><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38.xml"/><Relationship Id="rId7" Type="http://schemas.microsoft.com/office/2007/relationships/hdphoto" Target="../media/hdphoto2.wdp"/><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9.png"/><Relationship Id="rId5" Type="http://schemas.microsoft.com/office/2007/relationships/hdphoto" Target="../media/hdphoto1.wdp"/><Relationship Id="rId10" Type="http://schemas.openxmlformats.org/officeDocument/2006/relationships/image" Target="../media/image12.png"/><Relationship Id="rId4" Type="http://schemas.openxmlformats.org/officeDocument/2006/relationships/image" Target="../media/image18.png"/><Relationship Id="rId9" Type="http://schemas.microsoft.com/office/2007/relationships/hdphoto" Target="../media/hdphoto3.wdp"/></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5.xml"/><Relationship Id="rId6" Type="http://schemas.openxmlformats.org/officeDocument/2006/relationships/image" Target="../media/image12.png"/><Relationship Id="rId5" Type="http://schemas.openxmlformats.org/officeDocument/2006/relationships/notesSlide" Target="../notesSlides/notesSlide5.xml"/><Relationship Id="rId4"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2.png"/><Relationship Id="rId4" Type="http://schemas.openxmlformats.org/officeDocument/2006/relationships/hyperlink" Target="https://www.imf.org/external/pubs/ft/weo/2017/02/weodata/weorept.aspx?pr.x=43&amp;pr.y=19&amp;sy=2017&amp;ey=2017&amp;scsm=1&amp;ssd=1&amp;sort=country&amp;ds=.&amp;br=1&amp;c=512%2C672%2C914%2C946%2C612%2C137%2C614%2C546%2C311%2C962%2C213%2C674%2C911%2C676%2C193%2C548%2C122%2C556%2C912%2C678%2C313%2C181%2C419%2C867%2C513%2C682%2C316%2C684%2C913%2C273%2C124%2C868%2C339%2C921%2C638%2C948%2C514%2C943%2C218%2C686%2C963%2C688%2C616%2C518%2C223%2C728%2C516%2C558%2C918%2C138%2C748%2C196%2C618%2C278%2C624%2C692%2C522%2C694%2C622%2C142%2C156%2C449%2C626%2C564%2C628%2C565%2C228%2C283%2C924%2C853%2C233%2C288%2C632%2C293%2C636%2C566%2C634%2C964%2C238%2C182%2C662%2C359%2C960%2C453%2C423%2C968%2C935%2C922%2C128%2C714%2C611%2C862%2C321%2C135%2C243%2C716%2C248%2C456%2C469%2C722%2C253%2C942%2C642%2C718%2C643%2C724%2C939%2C576%2C644%2C936%2C819%2C961%2C172%2C813%2C132%2C199%2C646%2C733%2C648%2C184%2C915%2C524%2C134%2C361%2C652%2C362%2C174%2C364%2C328%2C732%2C258%2C366%2C656%2C734%2C654%2C144%2C336%2C146%2C263%2C463%2C268%2C528%2C532%2C923%2C944%2C738%2C176%2C578%2C534%2C537%2C536%2C742%2C429%2C866%2C433%2C369%2C178%2C744%2C436%2C186%2C136%2C925%2C343%2C869%2C158%2C746%2C439%2C926%2C916%2C466%2C664%2C112%2C826%2C111%2C542%2C298%2C967%2C927%2C443%2C846%2C917%2C299%2C544%2C582%2C941%2C474%2C446%2C754%2C666%2C698%2C668&amp;s=PPPGDP&amp;grp=0&amp;a="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5.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2.png"/><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665D29A-8667-4203-BEC8-F02FE4FEA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10">
            <a:extLst>
              <a:ext uri="{FF2B5EF4-FFF2-40B4-BE49-F238E27FC236}">
                <a16:creationId xmlns:a16="http://schemas.microsoft.com/office/drawing/2014/main" id="{5F4B6FBE-E2AC-405A-890A-CEE1801B3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1991" y="957486"/>
            <a:ext cx="4252121" cy="4940394"/>
          </a:xfrm>
          <a:prstGeom prst="roundRect">
            <a:avLst>
              <a:gd name="adj" fmla="val 444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vert="horz" lIns="91440" tIns="45720" rIns="91440" bIns="45720" rtlCol="0" anchor="t">
            <a:normAutofit/>
          </a:bodyPr>
          <a:lstStyle/>
          <a:p>
            <a:pPr algn="ctr">
              <a:lnSpc>
                <a:spcPct val="120000"/>
              </a:lnSpc>
              <a:spcBef>
                <a:spcPts val="1000"/>
              </a:spcBef>
              <a:buClr>
                <a:schemeClr val="tx1"/>
              </a:buClr>
              <a:buFont typeface="Arial" panose="020B0604020202020204" pitchFamily="34" charset="0"/>
              <a:buNone/>
            </a:pPr>
            <a:endParaRPr lang="en-US" sz="3200" cap="all">
              <a:solidFill>
                <a:schemeClr val="bg1">
                  <a:lumMod val="50000"/>
                </a:schemeClr>
              </a:solidFill>
            </a:endParaRPr>
          </a:p>
        </p:txBody>
      </p:sp>
      <p:pic>
        <p:nvPicPr>
          <p:cNvPr id="5" name="图片 4" descr="图片包含 标牌, 停止, 户外, 天空&#10;&#10;描述已自动生成">
            <a:extLst>
              <a:ext uri="{FF2B5EF4-FFF2-40B4-BE49-F238E27FC236}">
                <a16:creationId xmlns:a16="http://schemas.microsoft.com/office/drawing/2014/main" id="{F545999B-1686-42E0-A1BA-4467E134E8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39933" y="1759565"/>
            <a:ext cx="3336236" cy="3336236"/>
          </a:xfrm>
          <a:prstGeom prst="rect">
            <a:avLst/>
          </a:prstGeom>
          <a:scene3d>
            <a:camera prst="orthographicFront"/>
            <a:lightRig rig="threePt" dir="t">
              <a:rot lat="0" lon="0" rev="2700000"/>
            </a:lightRig>
          </a:scene3d>
          <a:sp3d contourW="6350">
            <a:bevelT h="38100"/>
            <a:contourClr>
              <a:srgbClr val="C0C0C0"/>
            </a:contourClr>
          </a:sp3d>
        </p:spPr>
      </p:pic>
      <p:pic>
        <p:nvPicPr>
          <p:cNvPr id="28" name="Picture 27">
            <a:extLst>
              <a:ext uri="{FF2B5EF4-FFF2-40B4-BE49-F238E27FC236}">
                <a16:creationId xmlns:a16="http://schemas.microsoft.com/office/drawing/2014/main" id="{18CB13F2-3229-4182-B798-C4417D2EB5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607" y="0"/>
            <a:ext cx="12192000" cy="6858000"/>
          </a:xfrm>
          <a:prstGeom prst="rect">
            <a:avLst/>
          </a:prstGeom>
        </p:spPr>
      </p:pic>
      <p:sp>
        <p:nvSpPr>
          <p:cNvPr id="2" name="标题 1">
            <a:extLst>
              <a:ext uri="{FF2B5EF4-FFF2-40B4-BE49-F238E27FC236}">
                <a16:creationId xmlns:a16="http://schemas.microsoft.com/office/drawing/2014/main" id="{F1469E10-93A0-4C45-B740-A47A7BC03095}"/>
              </a:ext>
            </a:extLst>
          </p:cNvPr>
          <p:cNvSpPr>
            <a:spLocks noGrp="1"/>
          </p:cNvSpPr>
          <p:nvPr>
            <p:ph type="ctrTitle"/>
          </p:nvPr>
        </p:nvSpPr>
        <p:spPr>
          <a:xfrm>
            <a:off x="981074" y="957486"/>
            <a:ext cx="5614603" cy="3131913"/>
          </a:xfrm>
        </p:spPr>
        <p:txBody>
          <a:bodyPr>
            <a:normAutofit/>
          </a:bodyPr>
          <a:lstStyle/>
          <a:p>
            <a:r>
              <a:rPr lang="en-US" altLang="zh-CN" sz="3700" dirty="0">
                <a:latin typeface="Times New Roman" panose="02020603050405020304" pitchFamily="18" charset="0"/>
                <a:cs typeface="Times New Roman" panose="02020603050405020304" pitchFamily="18" charset="0"/>
              </a:rPr>
              <a:t>Analysis of the success of </a:t>
            </a:r>
            <a:r>
              <a:rPr lang="en-US" altLang="zh-CN" sz="3700" dirty="0" err="1">
                <a:latin typeface="Times New Roman" panose="02020603050405020304" pitchFamily="18" charset="0"/>
                <a:cs typeface="Times New Roman" panose="02020603050405020304" pitchFamily="18" charset="0"/>
              </a:rPr>
              <a:t>Netease</a:t>
            </a:r>
            <a:r>
              <a:rPr lang="en-US" altLang="zh-CN" sz="3700" dirty="0">
                <a:latin typeface="Times New Roman" panose="02020603050405020304" pitchFamily="18" charset="0"/>
                <a:cs typeface="Times New Roman" panose="02020603050405020304" pitchFamily="18" charset="0"/>
              </a:rPr>
              <a:t> Music from the external environment</a:t>
            </a:r>
            <a:endParaRPr lang="zh-CN" altLang="en-US" sz="3700" dirty="0">
              <a:latin typeface="Times New Roman" panose="02020603050405020304" pitchFamily="18" charset="0"/>
              <a:cs typeface="Times New Roman" panose="02020603050405020304" pitchFamily="18" charset="0"/>
            </a:endParaRPr>
          </a:p>
        </p:txBody>
      </p:sp>
      <p:sp>
        <p:nvSpPr>
          <p:cNvPr id="3" name="副标题 2">
            <a:extLst>
              <a:ext uri="{FF2B5EF4-FFF2-40B4-BE49-F238E27FC236}">
                <a16:creationId xmlns:a16="http://schemas.microsoft.com/office/drawing/2014/main" id="{4AC16A7D-C0E7-469A-8963-2C12FD8CA630}"/>
              </a:ext>
            </a:extLst>
          </p:cNvPr>
          <p:cNvSpPr>
            <a:spLocks noGrp="1"/>
          </p:cNvSpPr>
          <p:nvPr>
            <p:ph type="subTitle" idx="1"/>
          </p:nvPr>
        </p:nvSpPr>
        <p:spPr>
          <a:xfrm>
            <a:off x="981075" y="4165600"/>
            <a:ext cx="5614602" cy="1715043"/>
          </a:xfrm>
        </p:spPr>
        <p:txBody>
          <a:bodyPr>
            <a:normAutofit/>
          </a:bodyPr>
          <a:lstStyle/>
          <a:p>
            <a:r>
              <a:rPr lang="en-US" altLang="zh-CN" dirty="0">
                <a:solidFill>
                  <a:schemeClr val="tx1">
                    <a:lumMod val="50000"/>
                    <a:lumOff val="50000"/>
                  </a:schemeClr>
                </a:solidFill>
              </a:rPr>
              <a:t>Courses:</a:t>
            </a:r>
            <a:r>
              <a:rPr lang="en-GB" altLang="zh-CN" dirty="0">
                <a:solidFill>
                  <a:schemeClr val="tx1">
                    <a:lumMod val="50000"/>
                    <a:lumOff val="50000"/>
                  </a:schemeClr>
                </a:solidFill>
              </a:rPr>
              <a:t>Digital Entrepreneurship</a:t>
            </a:r>
          </a:p>
          <a:p>
            <a:r>
              <a:rPr lang="en-US" altLang="zh-CN" dirty="0">
                <a:solidFill>
                  <a:schemeClr val="tx1">
                    <a:lumMod val="50000"/>
                    <a:lumOff val="50000"/>
                  </a:schemeClr>
                </a:solidFill>
              </a:rPr>
              <a:t>STUDENT NUMBER:1803782</a:t>
            </a:r>
          </a:p>
          <a:p>
            <a:r>
              <a:rPr lang="en-US" altLang="zh-CN" dirty="0">
                <a:solidFill>
                  <a:schemeClr val="tx1">
                    <a:lumMod val="50000"/>
                    <a:lumOff val="50000"/>
                  </a:schemeClr>
                </a:solidFill>
              </a:rPr>
              <a:t>STUDENT NAME: ZHIYU LIU</a:t>
            </a:r>
            <a:endParaRPr lang="zh-CN" altLang="en-US" dirty="0">
              <a:solidFill>
                <a:schemeClr val="tx1">
                  <a:lumMod val="50000"/>
                  <a:lumOff val="50000"/>
                </a:schemeClr>
              </a:solidFill>
            </a:endParaRPr>
          </a:p>
        </p:txBody>
      </p:sp>
      <p:pic>
        <p:nvPicPr>
          <p:cNvPr id="4" name="音频 3">
            <a:hlinkClick r:id="" action="ppaction://media"/>
            <a:extLst>
              <a:ext uri="{FF2B5EF4-FFF2-40B4-BE49-F238E27FC236}">
                <a16:creationId xmlns:a16="http://schemas.microsoft.com/office/drawing/2014/main" id="{4A40376A-37CA-47EB-92A7-DB492D6CECA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0579457"/>
      </p:ext>
    </p:extLst>
  </p:cSld>
  <p:clrMapOvr>
    <a:masterClrMapping/>
  </p:clrMapOvr>
  <mc:AlternateContent xmlns:mc="http://schemas.openxmlformats.org/markup-compatibility/2006">
    <mc:Choice xmlns:p14="http://schemas.microsoft.com/office/powerpoint/2010/main" Requires="p14">
      <p:transition spd="slow" p14:dur="2000" advTm="11168"/>
    </mc:Choice>
    <mc:Fallback>
      <p:transition spd="slow" advTm="1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C8B6C12-BE49-45C7-8E88-D16FE2E62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内容占位符 4" descr="图片包含 标牌, 停止, 户外, 天空&#10;&#10;描述已自动生成">
            <a:extLst>
              <a:ext uri="{FF2B5EF4-FFF2-40B4-BE49-F238E27FC236}">
                <a16:creationId xmlns:a16="http://schemas.microsoft.com/office/drawing/2014/main" id="{B2F2C792-ABAB-4765-A146-610A42B5BE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3395" y="2505456"/>
            <a:ext cx="2935224"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9" name="Picture 28">
            <a:extLst>
              <a:ext uri="{FF2B5EF4-FFF2-40B4-BE49-F238E27FC236}">
                <a16:creationId xmlns:a16="http://schemas.microsoft.com/office/drawing/2014/main" id="{9D3FC01C-4EFD-4868-8317-4C9F869318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标题 1">
            <a:extLst>
              <a:ext uri="{FF2B5EF4-FFF2-40B4-BE49-F238E27FC236}">
                <a16:creationId xmlns:a16="http://schemas.microsoft.com/office/drawing/2014/main" id="{746DC005-3509-4D0C-8022-79814D042A80}"/>
              </a:ext>
            </a:extLst>
          </p:cNvPr>
          <p:cNvSpPr>
            <a:spLocks noGrp="1"/>
          </p:cNvSpPr>
          <p:nvPr>
            <p:ph type="title"/>
          </p:nvPr>
        </p:nvSpPr>
        <p:spPr>
          <a:xfrm>
            <a:off x="913775" y="618517"/>
            <a:ext cx="10364451" cy="1596177"/>
          </a:xfrm>
        </p:spPr>
        <p:txBody>
          <a:bodyPr>
            <a:normAutofit/>
          </a:bodyPr>
          <a:lstStyle/>
          <a:p>
            <a:pPr marL="571500" indent="-571500">
              <a:buFont typeface="Arial" panose="020B0604020202020204" pitchFamily="34" charset="0"/>
              <a:buChar char="•"/>
            </a:pPr>
            <a:r>
              <a:rPr lang="en-GB" altLang="zh-CN" dirty="0"/>
              <a:t>brief introduction</a:t>
            </a:r>
            <a:endParaRPr lang="zh-CN" altLang="en-US" dirty="0"/>
          </a:p>
        </p:txBody>
      </p:sp>
      <p:sp>
        <p:nvSpPr>
          <p:cNvPr id="10" name="Content Placeholder 9">
            <a:extLst>
              <a:ext uri="{FF2B5EF4-FFF2-40B4-BE49-F238E27FC236}">
                <a16:creationId xmlns:a16="http://schemas.microsoft.com/office/drawing/2014/main" id="{77E6B2B0-3E3F-457E-9AC6-0F8ED9CB9F33}"/>
              </a:ext>
            </a:extLst>
          </p:cNvPr>
          <p:cNvSpPr>
            <a:spLocks noGrp="1"/>
          </p:cNvSpPr>
          <p:nvPr>
            <p:ph sz="quarter" idx="13"/>
          </p:nvPr>
        </p:nvSpPr>
        <p:spPr>
          <a:xfrm>
            <a:off x="4837814" y="2367092"/>
            <a:ext cx="6439786" cy="3424107"/>
          </a:xfrm>
        </p:spPr>
        <p:txBody>
          <a:bodyPr>
            <a:normAutofit/>
          </a:bodyPr>
          <a:lstStyle/>
          <a:p>
            <a:pPr>
              <a:lnSpc>
                <a:spcPct val="110000"/>
              </a:lnSpc>
            </a:pPr>
            <a:r>
              <a:rPr lang="en-US" sz="1900" cap="none" dirty="0"/>
              <a:t>NetEase Cloud Music is a music platform launched by NetEase. </a:t>
            </a:r>
            <a:r>
              <a:rPr lang="en-US" altLang="zh-CN" sz="1900" cap="none" dirty="0"/>
              <a:t>c</a:t>
            </a:r>
            <a:r>
              <a:rPr lang="en-US" sz="1900" cap="none" dirty="0"/>
              <a:t>om on April 23, 2013 based on NetEase Cloud service. In addition to providing major music playback, download and search services, it also provides music social functions (song comments) , acoustic fingerprint (listening to the song), song list recommendation based on historical play records, geographical location recognition, etc.)</a:t>
            </a:r>
            <a:r>
              <a:rPr lang="en-US" altLang="zh-CN" dirty="0"/>
              <a:t> (</a:t>
            </a:r>
            <a:r>
              <a:rPr lang="en-US" altLang="zh-CN" dirty="0" err="1"/>
              <a:t>Sisi</a:t>
            </a:r>
            <a:r>
              <a:rPr lang="en-US" altLang="zh-CN" dirty="0"/>
              <a:t>, 2016)</a:t>
            </a:r>
            <a:r>
              <a:rPr lang="en-US" sz="1900" cap="none" dirty="0"/>
              <a:t>.</a:t>
            </a:r>
          </a:p>
          <a:p>
            <a:pPr>
              <a:lnSpc>
                <a:spcPct val="110000"/>
              </a:lnSpc>
            </a:pPr>
            <a:r>
              <a:rPr lang="en-US" sz="1900" cap="none" dirty="0"/>
              <a:t>As of November 2017, the number of NetEase cloud music users exceeded 400 million, and users created 400 million songs and 400 million user comments.</a:t>
            </a:r>
          </a:p>
          <a:p>
            <a:pPr>
              <a:lnSpc>
                <a:spcPct val="110000"/>
              </a:lnSpc>
            </a:pPr>
            <a:endParaRPr lang="en-US" sz="1900" dirty="0"/>
          </a:p>
        </p:txBody>
      </p:sp>
      <p:pic>
        <p:nvPicPr>
          <p:cNvPr id="6" name="音频 5">
            <a:hlinkClick r:id="" action="ppaction://media"/>
            <a:extLst>
              <a:ext uri="{FF2B5EF4-FFF2-40B4-BE49-F238E27FC236}">
                <a16:creationId xmlns:a16="http://schemas.microsoft.com/office/drawing/2014/main" id="{D8E7C8AA-13BC-4F96-A532-C0EB153665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24313909"/>
      </p:ext>
    </p:extLst>
  </p:cSld>
  <p:clrMapOvr>
    <a:masterClrMapping/>
  </p:clrMapOvr>
  <mc:AlternateContent xmlns:mc="http://schemas.openxmlformats.org/markup-compatibility/2006">
    <mc:Choice xmlns:p14="http://schemas.microsoft.com/office/powerpoint/2010/main" Requires="p14">
      <p:transition spd="slow" p14:dur="2000" advTm="38431"/>
    </mc:Choice>
    <mc:Fallback>
      <p:transition spd="slow" advTm="38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6a89d2df-c045-47b9-8691-de29f9901f55">
            <a:extLst>
              <a:ext uri="{FF2B5EF4-FFF2-40B4-BE49-F238E27FC236}">
                <a16:creationId xmlns:a16="http://schemas.microsoft.com/office/drawing/2014/main" id="{0891A331-68F3-49CE-BD6D-366AF1BEB772}"/>
              </a:ext>
            </a:extLst>
          </p:cNvPr>
          <p:cNvGrpSpPr>
            <a:grpSpLocks noChangeAspect="1"/>
          </p:cNvGrpSpPr>
          <p:nvPr/>
        </p:nvGrpSpPr>
        <p:grpSpPr>
          <a:xfrm>
            <a:off x="2018856" y="1079625"/>
            <a:ext cx="8154287" cy="4965700"/>
            <a:chOff x="2018856" y="1168400"/>
            <a:chExt cx="8154287" cy="4965700"/>
          </a:xfrm>
        </p:grpSpPr>
        <p:sp>
          <p:nvSpPr>
            <p:cNvPr id="5" name="Freeform: Shape 2">
              <a:extLst>
                <a:ext uri="{FF2B5EF4-FFF2-40B4-BE49-F238E27FC236}">
                  <a16:creationId xmlns:a16="http://schemas.microsoft.com/office/drawing/2014/main" id="{93403CBA-FAA0-4065-B303-C9A0D8BDA05F}"/>
                </a:ext>
              </a:extLst>
            </p:cNvPr>
            <p:cNvSpPr/>
            <p:nvPr/>
          </p:nvSpPr>
          <p:spPr bwMode="auto">
            <a:xfrm>
              <a:off x="4631294" y="1943601"/>
              <a:ext cx="2938083" cy="3185713"/>
            </a:xfrm>
            <a:custGeom>
              <a:avLst/>
              <a:gdLst>
                <a:gd name="T0" fmla="*/ 2015 w 2015"/>
                <a:gd name="T1" fmla="*/ 1007 h 1636"/>
                <a:gd name="T2" fmla="*/ 1385 w 2015"/>
                <a:gd name="T3" fmla="*/ 1636 h 1636"/>
                <a:gd name="T4" fmla="*/ 0 w 2015"/>
                <a:gd name="T5" fmla="*/ 251 h 1636"/>
                <a:gd name="T6" fmla="*/ 1008 w 2015"/>
                <a:gd name="T7" fmla="*/ 0 h 1636"/>
                <a:gd name="T8" fmla="*/ 2015 w 2015"/>
                <a:gd name="T9" fmla="*/ 1007 h 1636"/>
                <a:gd name="connsiteX0" fmla="*/ 7488 w 7488"/>
                <a:gd name="connsiteY0" fmla="*/ 6155 h 10000"/>
                <a:gd name="connsiteX1" fmla="*/ 4361 w 7488"/>
                <a:gd name="connsiteY1" fmla="*/ 10000 h 10000"/>
                <a:gd name="connsiteX2" fmla="*/ 0 w 7488"/>
                <a:gd name="connsiteY2" fmla="*/ 4596 h 10000"/>
                <a:gd name="connsiteX3" fmla="*/ 2490 w 7488"/>
                <a:gd name="connsiteY3" fmla="*/ 0 h 10000"/>
                <a:gd name="connsiteX4" fmla="*/ 7488 w 7488"/>
                <a:gd name="connsiteY4" fmla="*/ 6155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8" h="10000">
                  <a:moveTo>
                    <a:pt x="7488" y="6155"/>
                  </a:moveTo>
                  <a:lnTo>
                    <a:pt x="4361" y="10000"/>
                  </a:lnTo>
                  <a:lnTo>
                    <a:pt x="0" y="4596"/>
                  </a:lnTo>
                  <a:lnTo>
                    <a:pt x="2490" y="0"/>
                  </a:lnTo>
                  <a:lnTo>
                    <a:pt x="7488" y="6155"/>
                  </a:lnTo>
                  <a:close/>
                </a:path>
              </a:pathLst>
            </a:custGeom>
            <a:solidFill>
              <a:schemeClr val="accent1">
                <a:lumMod val="75000"/>
              </a:schemeClr>
            </a:solidFill>
            <a:ln>
              <a:noFill/>
            </a:ln>
          </p:spPr>
          <p:txBody>
            <a:bodyPr vert="horz" wrap="square" lIns="121920" tIns="60960" rIns="121920" bIns="60960" anchor="t" anchorCtr="0" compatLnSpc="1">
              <a:normAutofit/>
            </a:bodyPr>
            <a:lstStyle/>
            <a:p>
              <a:r>
                <a:rPr lang="id-ID" sz="2400"/>
                <a:t>v</a:t>
              </a:r>
            </a:p>
          </p:txBody>
        </p:sp>
        <p:sp>
          <p:nvSpPr>
            <p:cNvPr id="6" name="Freeform: Shape 3">
              <a:extLst>
                <a:ext uri="{FF2B5EF4-FFF2-40B4-BE49-F238E27FC236}">
                  <a16:creationId xmlns:a16="http://schemas.microsoft.com/office/drawing/2014/main" id="{AF2082D7-7662-4E80-B216-7584CAD96F47}"/>
                </a:ext>
              </a:extLst>
            </p:cNvPr>
            <p:cNvSpPr/>
            <p:nvPr/>
          </p:nvSpPr>
          <p:spPr bwMode="auto">
            <a:xfrm>
              <a:off x="4623460" y="1168400"/>
              <a:ext cx="5549683" cy="2802102"/>
            </a:xfrm>
            <a:custGeom>
              <a:avLst/>
              <a:gdLst>
                <a:gd name="T0" fmla="*/ 2850 w 2850"/>
                <a:gd name="T1" fmla="*/ 719 h 1439"/>
                <a:gd name="T2" fmla="*/ 2027 w 2850"/>
                <a:gd name="T3" fmla="*/ 0 h 1439"/>
                <a:gd name="T4" fmla="*/ 2027 w 2850"/>
                <a:gd name="T5" fmla="*/ 291 h 1439"/>
                <a:gd name="T6" fmla="*/ 0 w 2850"/>
                <a:gd name="T7" fmla="*/ 291 h 1439"/>
                <a:gd name="T8" fmla="*/ 0 w 2850"/>
                <a:gd name="T9" fmla="*/ 1146 h 1439"/>
                <a:gd name="T10" fmla="*/ 2027 w 2850"/>
                <a:gd name="T11" fmla="*/ 1146 h 1439"/>
                <a:gd name="T12" fmla="*/ 2027 w 2850"/>
                <a:gd name="T13" fmla="*/ 1439 h 1439"/>
                <a:gd name="T14" fmla="*/ 2850 w 2850"/>
                <a:gd name="T15" fmla="*/ 719 h 143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50" h="1439">
                  <a:moveTo>
                    <a:pt x="2850" y="719"/>
                  </a:moveTo>
                  <a:lnTo>
                    <a:pt x="2027" y="0"/>
                  </a:lnTo>
                  <a:lnTo>
                    <a:pt x="2027" y="291"/>
                  </a:lnTo>
                  <a:lnTo>
                    <a:pt x="0" y="291"/>
                  </a:lnTo>
                  <a:lnTo>
                    <a:pt x="0" y="1146"/>
                  </a:lnTo>
                  <a:lnTo>
                    <a:pt x="2027" y="1146"/>
                  </a:lnTo>
                  <a:lnTo>
                    <a:pt x="2027" y="1439"/>
                  </a:lnTo>
                  <a:lnTo>
                    <a:pt x="2850" y="719"/>
                  </a:lnTo>
                  <a:close/>
                </a:path>
              </a:pathLst>
            </a:custGeom>
            <a:solidFill>
              <a:schemeClr val="accent2"/>
            </a:solidFill>
            <a:ln>
              <a:noFill/>
            </a:ln>
          </p:spPr>
          <p:txBody>
            <a:bodyPr anchor="ctr"/>
            <a:lstStyle/>
            <a:p>
              <a:pPr algn="ctr"/>
              <a:endParaRPr sz="2400"/>
            </a:p>
          </p:txBody>
        </p:sp>
        <p:sp>
          <p:nvSpPr>
            <p:cNvPr id="7" name="Freeform: Shape 4">
              <a:extLst>
                <a:ext uri="{FF2B5EF4-FFF2-40B4-BE49-F238E27FC236}">
                  <a16:creationId xmlns:a16="http://schemas.microsoft.com/office/drawing/2014/main" id="{D44F79B0-0D4B-4FDE-88CB-3F91F9F82041}"/>
                </a:ext>
              </a:extLst>
            </p:cNvPr>
            <p:cNvSpPr/>
            <p:nvPr/>
          </p:nvSpPr>
          <p:spPr bwMode="auto">
            <a:xfrm>
              <a:off x="2018856" y="3330050"/>
              <a:ext cx="5549683" cy="2804050"/>
            </a:xfrm>
            <a:custGeom>
              <a:avLst/>
              <a:gdLst>
                <a:gd name="T0" fmla="*/ 0 w 2850"/>
                <a:gd name="T1" fmla="*/ 719 h 1440"/>
                <a:gd name="T2" fmla="*/ 823 w 2850"/>
                <a:gd name="T3" fmla="*/ 1440 h 1440"/>
                <a:gd name="T4" fmla="*/ 823 w 2850"/>
                <a:gd name="T5" fmla="*/ 1147 h 1440"/>
                <a:gd name="T6" fmla="*/ 2850 w 2850"/>
                <a:gd name="T7" fmla="*/ 1147 h 1440"/>
                <a:gd name="T8" fmla="*/ 2850 w 2850"/>
                <a:gd name="T9" fmla="*/ 292 h 1440"/>
                <a:gd name="T10" fmla="*/ 823 w 2850"/>
                <a:gd name="T11" fmla="*/ 292 h 1440"/>
                <a:gd name="T12" fmla="*/ 823 w 2850"/>
                <a:gd name="T13" fmla="*/ 0 h 1440"/>
                <a:gd name="T14" fmla="*/ 0 w 2850"/>
                <a:gd name="T15" fmla="*/ 719 h 14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50" h="1440">
                  <a:moveTo>
                    <a:pt x="0" y="719"/>
                  </a:moveTo>
                  <a:lnTo>
                    <a:pt x="823" y="1440"/>
                  </a:lnTo>
                  <a:lnTo>
                    <a:pt x="823" y="1147"/>
                  </a:lnTo>
                  <a:lnTo>
                    <a:pt x="2850" y="1147"/>
                  </a:lnTo>
                  <a:lnTo>
                    <a:pt x="2850" y="292"/>
                  </a:lnTo>
                  <a:lnTo>
                    <a:pt x="823" y="292"/>
                  </a:lnTo>
                  <a:lnTo>
                    <a:pt x="823" y="0"/>
                  </a:lnTo>
                  <a:lnTo>
                    <a:pt x="0" y="719"/>
                  </a:lnTo>
                  <a:close/>
                </a:path>
              </a:pathLst>
            </a:custGeom>
            <a:solidFill>
              <a:schemeClr val="accent1"/>
            </a:solidFill>
            <a:ln>
              <a:noFill/>
            </a:ln>
          </p:spPr>
          <p:txBody>
            <a:bodyPr anchor="ctr"/>
            <a:lstStyle/>
            <a:p>
              <a:pPr algn="ctr"/>
              <a:endParaRPr sz="2400"/>
            </a:p>
          </p:txBody>
        </p:sp>
        <p:grpSp>
          <p:nvGrpSpPr>
            <p:cNvPr id="8" name="Group 5">
              <a:extLst>
                <a:ext uri="{FF2B5EF4-FFF2-40B4-BE49-F238E27FC236}">
                  <a16:creationId xmlns:a16="http://schemas.microsoft.com/office/drawing/2014/main" id="{7BCAB65C-D7F0-4782-9D9E-5A24F5AAB8C0}"/>
                </a:ext>
              </a:extLst>
            </p:cNvPr>
            <p:cNvGrpSpPr/>
            <p:nvPr/>
          </p:nvGrpSpPr>
          <p:grpSpPr>
            <a:xfrm>
              <a:off x="6504568" y="4417245"/>
              <a:ext cx="678025" cy="638908"/>
              <a:chOff x="1049338" y="4976813"/>
              <a:chExt cx="495300" cy="466725"/>
            </a:xfrm>
            <a:solidFill>
              <a:schemeClr val="bg1"/>
            </a:solidFill>
          </p:grpSpPr>
          <p:sp>
            <p:nvSpPr>
              <p:cNvPr id="23" name="Oval 20">
                <a:extLst>
                  <a:ext uri="{FF2B5EF4-FFF2-40B4-BE49-F238E27FC236}">
                    <a16:creationId xmlns:a16="http://schemas.microsoft.com/office/drawing/2014/main" id="{E292CEBE-5B45-490E-8136-8398CF37E3D9}"/>
                  </a:ext>
                </a:extLst>
              </p:cNvPr>
              <p:cNvSpPr/>
              <p:nvPr/>
            </p:nvSpPr>
            <p:spPr bwMode="auto">
              <a:xfrm>
                <a:off x="1289050" y="5232401"/>
                <a:ext cx="60325" cy="60325"/>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24" name="Freeform: Shape 21">
                <a:extLst>
                  <a:ext uri="{FF2B5EF4-FFF2-40B4-BE49-F238E27FC236}">
                    <a16:creationId xmlns:a16="http://schemas.microsoft.com/office/drawing/2014/main" id="{168304AB-55BF-4EB5-961D-37A3AE2C6321}"/>
                  </a:ext>
                </a:extLst>
              </p:cNvPr>
              <p:cNvSpPr/>
              <p:nvPr/>
            </p:nvSpPr>
            <p:spPr bwMode="auto">
              <a:xfrm>
                <a:off x="1049338" y="4976813"/>
                <a:ext cx="495300" cy="466725"/>
              </a:xfrm>
              <a:custGeom>
                <a:avLst/>
                <a:gdLst>
                  <a:gd name="T0" fmla="*/ 116 w 132"/>
                  <a:gd name="T1" fmla="*/ 48 h 124"/>
                  <a:gd name="T2" fmla="*/ 116 w 132"/>
                  <a:gd name="T3" fmla="*/ 22 h 124"/>
                  <a:gd name="T4" fmla="*/ 104 w 132"/>
                  <a:gd name="T5" fmla="*/ 0 h 124"/>
                  <a:gd name="T6" fmla="*/ 22 w 132"/>
                  <a:gd name="T7" fmla="*/ 0 h 124"/>
                  <a:gd name="T8" fmla="*/ 0 w 132"/>
                  <a:gd name="T9" fmla="*/ 102 h 124"/>
                  <a:gd name="T10" fmla="*/ 94 w 132"/>
                  <a:gd name="T11" fmla="*/ 124 h 124"/>
                  <a:gd name="T12" fmla="*/ 116 w 132"/>
                  <a:gd name="T13" fmla="*/ 96 h 124"/>
                  <a:gd name="T14" fmla="*/ 116 w 132"/>
                  <a:gd name="T15" fmla="*/ 48 h 124"/>
                  <a:gd name="T16" fmla="*/ 88 w 132"/>
                  <a:gd name="T17" fmla="*/ 8 h 124"/>
                  <a:gd name="T18" fmla="*/ 108 w 132"/>
                  <a:gd name="T19" fmla="*/ 12 h 124"/>
                  <a:gd name="T20" fmla="*/ 108 w 132"/>
                  <a:gd name="T21" fmla="*/ 24 h 124"/>
                  <a:gd name="T22" fmla="*/ 104 w 132"/>
                  <a:gd name="T23" fmla="*/ 36 h 124"/>
                  <a:gd name="T24" fmla="*/ 104 w 132"/>
                  <a:gd name="T25" fmla="*/ 32 h 124"/>
                  <a:gd name="T26" fmla="*/ 104 w 132"/>
                  <a:gd name="T27" fmla="*/ 16 h 124"/>
                  <a:gd name="T28" fmla="*/ 16 w 132"/>
                  <a:gd name="T29" fmla="*/ 12 h 124"/>
                  <a:gd name="T30" fmla="*/ 12 w 132"/>
                  <a:gd name="T31" fmla="*/ 24 h 124"/>
                  <a:gd name="T32" fmla="*/ 8 w 132"/>
                  <a:gd name="T33" fmla="*/ 22 h 124"/>
                  <a:gd name="T34" fmla="*/ 100 w 132"/>
                  <a:gd name="T35" fmla="*/ 20 h 124"/>
                  <a:gd name="T36" fmla="*/ 16 w 132"/>
                  <a:gd name="T37" fmla="*/ 16 h 124"/>
                  <a:gd name="T38" fmla="*/ 100 w 132"/>
                  <a:gd name="T39" fmla="*/ 20 h 124"/>
                  <a:gd name="T40" fmla="*/ 100 w 132"/>
                  <a:gd name="T41" fmla="*/ 28 h 124"/>
                  <a:gd name="T42" fmla="*/ 16 w 132"/>
                  <a:gd name="T43" fmla="*/ 24 h 124"/>
                  <a:gd name="T44" fmla="*/ 100 w 132"/>
                  <a:gd name="T45" fmla="*/ 32 h 124"/>
                  <a:gd name="T46" fmla="*/ 88 w 132"/>
                  <a:gd name="T47" fmla="*/ 36 h 124"/>
                  <a:gd name="T48" fmla="*/ 16 w 132"/>
                  <a:gd name="T49" fmla="*/ 35 h 124"/>
                  <a:gd name="T50" fmla="*/ 100 w 132"/>
                  <a:gd name="T51" fmla="*/ 32 h 124"/>
                  <a:gd name="T52" fmla="*/ 94 w 132"/>
                  <a:gd name="T53" fmla="*/ 116 h 124"/>
                  <a:gd name="T54" fmla="*/ 8 w 132"/>
                  <a:gd name="T55" fmla="*/ 102 h 124"/>
                  <a:gd name="T56" fmla="*/ 22 w 132"/>
                  <a:gd name="T57" fmla="*/ 44 h 124"/>
                  <a:gd name="T58" fmla="*/ 104 w 132"/>
                  <a:gd name="T59" fmla="*/ 44 h 124"/>
                  <a:gd name="T60" fmla="*/ 108 w 132"/>
                  <a:gd name="T61" fmla="*/ 56 h 124"/>
                  <a:gd name="T62" fmla="*/ 52 w 132"/>
                  <a:gd name="T63" fmla="*/ 76 h 124"/>
                  <a:gd name="T64" fmla="*/ 108 w 132"/>
                  <a:gd name="T65" fmla="*/ 96 h 124"/>
                  <a:gd name="T66" fmla="*/ 113 w 132"/>
                  <a:gd name="T67" fmla="*/ 88 h 124"/>
                  <a:gd name="T68" fmla="*/ 60 w 132"/>
                  <a:gd name="T69" fmla="*/ 76 h 124"/>
                  <a:gd name="T70" fmla="*/ 108 w 132"/>
                  <a:gd name="T71" fmla="*/ 64 h 124"/>
                  <a:gd name="T72" fmla="*/ 115 w 132"/>
                  <a:gd name="T73" fmla="*/ 59 h 124"/>
                  <a:gd name="T74" fmla="*/ 120 w 132"/>
                  <a:gd name="T75" fmla="*/ 72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32" h="124">
                    <a:moveTo>
                      <a:pt x="116" y="48"/>
                    </a:moveTo>
                    <a:cubicBezTo>
                      <a:pt x="116" y="48"/>
                      <a:pt x="116" y="48"/>
                      <a:pt x="116" y="48"/>
                    </a:cubicBezTo>
                    <a:cubicBezTo>
                      <a:pt x="116" y="24"/>
                      <a:pt x="116" y="24"/>
                      <a:pt x="116" y="24"/>
                    </a:cubicBezTo>
                    <a:cubicBezTo>
                      <a:pt x="116" y="22"/>
                      <a:pt x="116" y="22"/>
                      <a:pt x="116" y="22"/>
                    </a:cubicBezTo>
                    <a:cubicBezTo>
                      <a:pt x="116" y="12"/>
                      <a:pt x="116" y="12"/>
                      <a:pt x="116" y="12"/>
                    </a:cubicBezTo>
                    <a:cubicBezTo>
                      <a:pt x="116" y="5"/>
                      <a:pt x="111" y="0"/>
                      <a:pt x="104" y="0"/>
                    </a:cubicBezTo>
                    <a:cubicBezTo>
                      <a:pt x="88" y="0"/>
                      <a:pt x="88" y="0"/>
                      <a:pt x="88" y="0"/>
                    </a:cubicBezTo>
                    <a:cubicBezTo>
                      <a:pt x="22" y="0"/>
                      <a:pt x="22" y="0"/>
                      <a:pt x="22" y="0"/>
                    </a:cubicBezTo>
                    <a:cubicBezTo>
                      <a:pt x="10" y="0"/>
                      <a:pt x="0" y="10"/>
                      <a:pt x="0" y="22"/>
                    </a:cubicBezTo>
                    <a:cubicBezTo>
                      <a:pt x="0" y="102"/>
                      <a:pt x="0" y="102"/>
                      <a:pt x="0" y="102"/>
                    </a:cubicBezTo>
                    <a:cubicBezTo>
                      <a:pt x="0" y="114"/>
                      <a:pt x="10" y="124"/>
                      <a:pt x="22" y="124"/>
                    </a:cubicBezTo>
                    <a:cubicBezTo>
                      <a:pt x="94" y="124"/>
                      <a:pt x="94" y="124"/>
                      <a:pt x="94" y="124"/>
                    </a:cubicBezTo>
                    <a:cubicBezTo>
                      <a:pt x="106" y="124"/>
                      <a:pt x="116" y="114"/>
                      <a:pt x="116" y="102"/>
                    </a:cubicBezTo>
                    <a:cubicBezTo>
                      <a:pt x="116" y="96"/>
                      <a:pt x="116" y="96"/>
                      <a:pt x="116" y="96"/>
                    </a:cubicBezTo>
                    <a:cubicBezTo>
                      <a:pt x="116" y="96"/>
                      <a:pt x="116" y="96"/>
                      <a:pt x="116" y="96"/>
                    </a:cubicBezTo>
                    <a:cubicBezTo>
                      <a:pt x="132" y="84"/>
                      <a:pt x="132" y="60"/>
                      <a:pt x="116" y="48"/>
                    </a:cubicBezTo>
                    <a:close/>
                    <a:moveTo>
                      <a:pt x="22" y="8"/>
                    </a:moveTo>
                    <a:cubicBezTo>
                      <a:pt x="88" y="8"/>
                      <a:pt x="88" y="8"/>
                      <a:pt x="88" y="8"/>
                    </a:cubicBezTo>
                    <a:cubicBezTo>
                      <a:pt x="104" y="8"/>
                      <a:pt x="104" y="8"/>
                      <a:pt x="104" y="8"/>
                    </a:cubicBezTo>
                    <a:cubicBezTo>
                      <a:pt x="106" y="8"/>
                      <a:pt x="108" y="10"/>
                      <a:pt x="108" y="12"/>
                    </a:cubicBezTo>
                    <a:cubicBezTo>
                      <a:pt x="108" y="22"/>
                      <a:pt x="108" y="22"/>
                      <a:pt x="108" y="22"/>
                    </a:cubicBezTo>
                    <a:cubicBezTo>
                      <a:pt x="108" y="24"/>
                      <a:pt x="108" y="24"/>
                      <a:pt x="108" y="24"/>
                    </a:cubicBezTo>
                    <a:cubicBezTo>
                      <a:pt x="108" y="37"/>
                      <a:pt x="108" y="37"/>
                      <a:pt x="108" y="37"/>
                    </a:cubicBezTo>
                    <a:cubicBezTo>
                      <a:pt x="107" y="36"/>
                      <a:pt x="105" y="36"/>
                      <a:pt x="104" y="36"/>
                    </a:cubicBezTo>
                    <a:cubicBezTo>
                      <a:pt x="104" y="36"/>
                      <a:pt x="104" y="36"/>
                      <a:pt x="104" y="36"/>
                    </a:cubicBezTo>
                    <a:cubicBezTo>
                      <a:pt x="104" y="32"/>
                      <a:pt x="104" y="32"/>
                      <a:pt x="104" y="32"/>
                    </a:cubicBezTo>
                    <a:cubicBezTo>
                      <a:pt x="104" y="24"/>
                      <a:pt x="104" y="24"/>
                      <a:pt x="104" y="24"/>
                    </a:cubicBezTo>
                    <a:cubicBezTo>
                      <a:pt x="104" y="16"/>
                      <a:pt x="104" y="16"/>
                      <a:pt x="104" y="16"/>
                    </a:cubicBezTo>
                    <a:cubicBezTo>
                      <a:pt x="104" y="14"/>
                      <a:pt x="102" y="12"/>
                      <a:pt x="100" y="12"/>
                    </a:cubicBezTo>
                    <a:cubicBezTo>
                      <a:pt x="16" y="12"/>
                      <a:pt x="16" y="12"/>
                      <a:pt x="16" y="12"/>
                    </a:cubicBezTo>
                    <a:cubicBezTo>
                      <a:pt x="14" y="12"/>
                      <a:pt x="12" y="14"/>
                      <a:pt x="12" y="16"/>
                    </a:cubicBezTo>
                    <a:cubicBezTo>
                      <a:pt x="12" y="24"/>
                      <a:pt x="12" y="24"/>
                      <a:pt x="12" y="24"/>
                    </a:cubicBezTo>
                    <a:cubicBezTo>
                      <a:pt x="12" y="32"/>
                      <a:pt x="12" y="32"/>
                      <a:pt x="12" y="32"/>
                    </a:cubicBezTo>
                    <a:cubicBezTo>
                      <a:pt x="10" y="29"/>
                      <a:pt x="8" y="26"/>
                      <a:pt x="8" y="22"/>
                    </a:cubicBezTo>
                    <a:cubicBezTo>
                      <a:pt x="8" y="14"/>
                      <a:pt x="14" y="8"/>
                      <a:pt x="22" y="8"/>
                    </a:cubicBezTo>
                    <a:close/>
                    <a:moveTo>
                      <a:pt x="100" y="20"/>
                    </a:moveTo>
                    <a:cubicBezTo>
                      <a:pt x="16" y="20"/>
                      <a:pt x="16" y="20"/>
                      <a:pt x="16" y="20"/>
                    </a:cubicBezTo>
                    <a:cubicBezTo>
                      <a:pt x="16" y="16"/>
                      <a:pt x="16" y="16"/>
                      <a:pt x="16" y="16"/>
                    </a:cubicBezTo>
                    <a:cubicBezTo>
                      <a:pt x="100" y="16"/>
                      <a:pt x="100" y="16"/>
                      <a:pt x="100" y="16"/>
                    </a:cubicBezTo>
                    <a:lnTo>
                      <a:pt x="100" y="20"/>
                    </a:lnTo>
                    <a:close/>
                    <a:moveTo>
                      <a:pt x="100" y="24"/>
                    </a:moveTo>
                    <a:cubicBezTo>
                      <a:pt x="100" y="28"/>
                      <a:pt x="100" y="28"/>
                      <a:pt x="100" y="28"/>
                    </a:cubicBezTo>
                    <a:cubicBezTo>
                      <a:pt x="16" y="28"/>
                      <a:pt x="16" y="28"/>
                      <a:pt x="16" y="28"/>
                    </a:cubicBezTo>
                    <a:cubicBezTo>
                      <a:pt x="16" y="24"/>
                      <a:pt x="16" y="24"/>
                      <a:pt x="16" y="24"/>
                    </a:cubicBezTo>
                    <a:lnTo>
                      <a:pt x="100" y="24"/>
                    </a:lnTo>
                    <a:close/>
                    <a:moveTo>
                      <a:pt x="100" y="32"/>
                    </a:moveTo>
                    <a:cubicBezTo>
                      <a:pt x="100" y="36"/>
                      <a:pt x="100" y="36"/>
                      <a:pt x="100" y="36"/>
                    </a:cubicBezTo>
                    <a:cubicBezTo>
                      <a:pt x="88" y="36"/>
                      <a:pt x="88" y="36"/>
                      <a:pt x="88" y="36"/>
                    </a:cubicBezTo>
                    <a:cubicBezTo>
                      <a:pt x="22" y="36"/>
                      <a:pt x="22" y="36"/>
                      <a:pt x="22" y="36"/>
                    </a:cubicBezTo>
                    <a:cubicBezTo>
                      <a:pt x="20" y="36"/>
                      <a:pt x="18" y="35"/>
                      <a:pt x="16" y="35"/>
                    </a:cubicBezTo>
                    <a:cubicBezTo>
                      <a:pt x="16" y="32"/>
                      <a:pt x="16" y="32"/>
                      <a:pt x="16" y="32"/>
                    </a:cubicBezTo>
                    <a:lnTo>
                      <a:pt x="100" y="32"/>
                    </a:lnTo>
                    <a:close/>
                    <a:moveTo>
                      <a:pt x="108" y="102"/>
                    </a:moveTo>
                    <a:cubicBezTo>
                      <a:pt x="108" y="110"/>
                      <a:pt x="102" y="116"/>
                      <a:pt x="94" y="116"/>
                    </a:cubicBezTo>
                    <a:cubicBezTo>
                      <a:pt x="22" y="116"/>
                      <a:pt x="22" y="116"/>
                      <a:pt x="22" y="116"/>
                    </a:cubicBezTo>
                    <a:cubicBezTo>
                      <a:pt x="14" y="116"/>
                      <a:pt x="8" y="110"/>
                      <a:pt x="8" y="102"/>
                    </a:cubicBezTo>
                    <a:cubicBezTo>
                      <a:pt x="8" y="39"/>
                      <a:pt x="8" y="39"/>
                      <a:pt x="8" y="39"/>
                    </a:cubicBezTo>
                    <a:cubicBezTo>
                      <a:pt x="12" y="42"/>
                      <a:pt x="17" y="44"/>
                      <a:pt x="22" y="44"/>
                    </a:cubicBezTo>
                    <a:cubicBezTo>
                      <a:pt x="88" y="44"/>
                      <a:pt x="88" y="44"/>
                      <a:pt x="88" y="44"/>
                    </a:cubicBezTo>
                    <a:cubicBezTo>
                      <a:pt x="104" y="44"/>
                      <a:pt x="104" y="44"/>
                      <a:pt x="104" y="44"/>
                    </a:cubicBezTo>
                    <a:cubicBezTo>
                      <a:pt x="106" y="44"/>
                      <a:pt x="108" y="46"/>
                      <a:pt x="108" y="48"/>
                    </a:cubicBezTo>
                    <a:cubicBezTo>
                      <a:pt x="108" y="56"/>
                      <a:pt x="108" y="56"/>
                      <a:pt x="108" y="56"/>
                    </a:cubicBezTo>
                    <a:cubicBezTo>
                      <a:pt x="72" y="56"/>
                      <a:pt x="72" y="56"/>
                      <a:pt x="72" y="56"/>
                    </a:cubicBezTo>
                    <a:cubicBezTo>
                      <a:pt x="61" y="56"/>
                      <a:pt x="52" y="65"/>
                      <a:pt x="52" y="76"/>
                    </a:cubicBezTo>
                    <a:cubicBezTo>
                      <a:pt x="52" y="87"/>
                      <a:pt x="61" y="96"/>
                      <a:pt x="72" y="96"/>
                    </a:cubicBezTo>
                    <a:cubicBezTo>
                      <a:pt x="108" y="96"/>
                      <a:pt x="108" y="96"/>
                      <a:pt x="108" y="96"/>
                    </a:cubicBezTo>
                    <a:lnTo>
                      <a:pt x="108" y="102"/>
                    </a:lnTo>
                    <a:close/>
                    <a:moveTo>
                      <a:pt x="113" y="88"/>
                    </a:moveTo>
                    <a:cubicBezTo>
                      <a:pt x="72" y="88"/>
                      <a:pt x="72" y="88"/>
                      <a:pt x="72" y="88"/>
                    </a:cubicBezTo>
                    <a:cubicBezTo>
                      <a:pt x="65" y="88"/>
                      <a:pt x="60" y="83"/>
                      <a:pt x="60" y="76"/>
                    </a:cubicBezTo>
                    <a:cubicBezTo>
                      <a:pt x="60" y="69"/>
                      <a:pt x="65" y="64"/>
                      <a:pt x="72" y="64"/>
                    </a:cubicBezTo>
                    <a:cubicBezTo>
                      <a:pt x="108" y="64"/>
                      <a:pt x="108" y="64"/>
                      <a:pt x="108" y="64"/>
                    </a:cubicBezTo>
                    <a:cubicBezTo>
                      <a:pt x="110" y="64"/>
                      <a:pt x="113" y="63"/>
                      <a:pt x="114" y="61"/>
                    </a:cubicBezTo>
                    <a:cubicBezTo>
                      <a:pt x="115" y="60"/>
                      <a:pt x="115" y="60"/>
                      <a:pt x="115" y="59"/>
                    </a:cubicBezTo>
                    <a:cubicBezTo>
                      <a:pt x="115" y="59"/>
                      <a:pt x="116" y="59"/>
                      <a:pt x="116" y="59"/>
                    </a:cubicBezTo>
                    <a:cubicBezTo>
                      <a:pt x="118" y="62"/>
                      <a:pt x="120" y="67"/>
                      <a:pt x="120" y="72"/>
                    </a:cubicBezTo>
                    <a:cubicBezTo>
                      <a:pt x="120" y="78"/>
                      <a:pt x="118" y="84"/>
                      <a:pt x="113" y="8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grpSp>
        <p:grpSp>
          <p:nvGrpSpPr>
            <p:cNvPr id="9" name="Group 6">
              <a:extLst>
                <a:ext uri="{FF2B5EF4-FFF2-40B4-BE49-F238E27FC236}">
                  <a16:creationId xmlns:a16="http://schemas.microsoft.com/office/drawing/2014/main" id="{16BAC68F-C8E8-45A5-8E94-09DA5C9C5FDC}"/>
                </a:ext>
              </a:extLst>
            </p:cNvPr>
            <p:cNvGrpSpPr/>
            <p:nvPr/>
          </p:nvGrpSpPr>
          <p:grpSpPr>
            <a:xfrm>
              <a:off x="5054479" y="2265082"/>
              <a:ext cx="660642" cy="619353"/>
              <a:chOff x="2974975" y="2071688"/>
              <a:chExt cx="482600" cy="452438"/>
            </a:xfrm>
            <a:solidFill>
              <a:schemeClr val="bg1"/>
            </a:solidFill>
          </p:grpSpPr>
          <p:sp>
            <p:nvSpPr>
              <p:cNvPr id="14" name="Freeform: Shape 11">
                <a:extLst>
                  <a:ext uri="{FF2B5EF4-FFF2-40B4-BE49-F238E27FC236}">
                    <a16:creationId xmlns:a16="http://schemas.microsoft.com/office/drawing/2014/main" id="{FF1617C4-56E6-4E3C-9187-3679E2D98014}"/>
                  </a:ext>
                </a:extLst>
              </p:cNvPr>
              <p:cNvSpPr/>
              <p:nvPr/>
            </p:nvSpPr>
            <p:spPr bwMode="auto">
              <a:xfrm>
                <a:off x="2974975" y="2071688"/>
                <a:ext cx="482600" cy="452438"/>
              </a:xfrm>
              <a:custGeom>
                <a:avLst/>
                <a:gdLst>
                  <a:gd name="T0" fmla="*/ 126 w 128"/>
                  <a:gd name="T1" fmla="*/ 26 h 120"/>
                  <a:gd name="T2" fmla="*/ 102 w 128"/>
                  <a:gd name="T3" fmla="*/ 2 h 120"/>
                  <a:gd name="T4" fmla="*/ 96 w 128"/>
                  <a:gd name="T5" fmla="*/ 0 h 120"/>
                  <a:gd name="T6" fmla="*/ 12 w 128"/>
                  <a:gd name="T7" fmla="*/ 0 h 120"/>
                  <a:gd name="T8" fmla="*/ 0 w 128"/>
                  <a:gd name="T9" fmla="*/ 12 h 120"/>
                  <a:gd name="T10" fmla="*/ 0 w 128"/>
                  <a:gd name="T11" fmla="*/ 108 h 120"/>
                  <a:gd name="T12" fmla="*/ 12 w 128"/>
                  <a:gd name="T13" fmla="*/ 120 h 120"/>
                  <a:gd name="T14" fmla="*/ 116 w 128"/>
                  <a:gd name="T15" fmla="*/ 120 h 120"/>
                  <a:gd name="T16" fmla="*/ 128 w 128"/>
                  <a:gd name="T17" fmla="*/ 108 h 120"/>
                  <a:gd name="T18" fmla="*/ 128 w 128"/>
                  <a:gd name="T19" fmla="*/ 32 h 120"/>
                  <a:gd name="T20" fmla="*/ 126 w 128"/>
                  <a:gd name="T21" fmla="*/ 26 h 120"/>
                  <a:gd name="T22" fmla="*/ 120 w 128"/>
                  <a:gd name="T23" fmla="*/ 108 h 120"/>
                  <a:gd name="T24" fmla="*/ 116 w 128"/>
                  <a:gd name="T25" fmla="*/ 112 h 120"/>
                  <a:gd name="T26" fmla="*/ 12 w 128"/>
                  <a:gd name="T27" fmla="*/ 112 h 120"/>
                  <a:gd name="T28" fmla="*/ 8 w 128"/>
                  <a:gd name="T29" fmla="*/ 108 h 120"/>
                  <a:gd name="T30" fmla="*/ 8 w 128"/>
                  <a:gd name="T31" fmla="*/ 12 h 120"/>
                  <a:gd name="T32" fmla="*/ 12 w 128"/>
                  <a:gd name="T33" fmla="*/ 8 h 120"/>
                  <a:gd name="T34" fmla="*/ 92 w 128"/>
                  <a:gd name="T35" fmla="*/ 8 h 120"/>
                  <a:gd name="T36" fmla="*/ 92 w 128"/>
                  <a:gd name="T37" fmla="*/ 24 h 120"/>
                  <a:gd name="T38" fmla="*/ 92 w 128"/>
                  <a:gd name="T39" fmla="*/ 24 h 120"/>
                  <a:gd name="T40" fmla="*/ 104 w 128"/>
                  <a:gd name="T41" fmla="*/ 36 h 120"/>
                  <a:gd name="T42" fmla="*/ 108 w 128"/>
                  <a:gd name="T43" fmla="*/ 36 h 120"/>
                  <a:gd name="T44" fmla="*/ 120 w 128"/>
                  <a:gd name="T45" fmla="*/ 36 h 120"/>
                  <a:gd name="T46" fmla="*/ 120 w 128"/>
                  <a:gd name="T47" fmla="*/ 108 h 120"/>
                  <a:gd name="T48" fmla="*/ 108 w 128"/>
                  <a:gd name="T49" fmla="*/ 32 h 120"/>
                  <a:gd name="T50" fmla="*/ 104 w 128"/>
                  <a:gd name="T51" fmla="*/ 32 h 120"/>
                  <a:gd name="T52" fmla="*/ 96 w 128"/>
                  <a:gd name="T53" fmla="*/ 24 h 120"/>
                  <a:gd name="T54" fmla="*/ 96 w 128"/>
                  <a:gd name="T55" fmla="*/ 24 h 120"/>
                  <a:gd name="T56" fmla="*/ 96 w 128"/>
                  <a:gd name="T57" fmla="*/ 8 h 120"/>
                  <a:gd name="T58" fmla="*/ 120 w 128"/>
                  <a:gd name="T59" fmla="*/ 32 h 120"/>
                  <a:gd name="T60" fmla="*/ 108 w 128"/>
                  <a:gd name="T61" fmla="*/ 32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28" h="120">
                    <a:moveTo>
                      <a:pt x="126" y="26"/>
                    </a:moveTo>
                    <a:cubicBezTo>
                      <a:pt x="102" y="2"/>
                      <a:pt x="102" y="2"/>
                      <a:pt x="102" y="2"/>
                    </a:cubicBezTo>
                    <a:cubicBezTo>
                      <a:pt x="100" y="1"/>
                      <a:pt x="98" y="0"/>
                      <a:pt x="96" y="0"/>
                    </a:cubicBezTo>
                    <a:cubicBezTo>
                      <a:pt x="12" y="0"/>
                      <a:pt x="12" y="0"/>
                      <a:pt x="12" y="0"/>
                    </a:cubicBezTo>
                    <a:cubicBezTo>
                      <a:pt x="5" y="0"/>
                      <a:pt x="0" y="5"/>
                      <a:pt x="0" y="12"/>
                    </a:cubicBezTo>
                    <a:cubicBezTo>
                      <a:pt x="0" y="108"/>
                      <a:pt x="0" y="108"/>
                      <a:pt x="0" y="108"/>
                    </a:cubicBezTo>
                    <a:cubicBezTo>
                      <a:pt x="0" y="115"/>
                      <a:pt x="5" y="120"/>
                      <a:pt x="12" y="120"/>
                    </a:cubicBezTo>
                    <a:cubicBezTo>
                      <a:pt x="116" y="120"/>
                      <a:pt x="116" y="120"/>
                      <a:pt x="116" y="120"/>
                    </a:cubicBezTo>
                    <a:cubicBezTo>
                      <a:pt x="123" y="120"/>
                      <a:pt x="128" y="115"/>
                      <a:pt x="128" y="108"/>
                    </a:cubicBezTo>
                    <a:cubicBezTo>
                      <a:pt x="128" y="32"/>
                      <a:pt x="128" y="32"/>
                      <a:pt x="128" y="32"/>
                    </a:cubicBezTo>
                    <a:cubicBezTo>
                      <a:pt x="128" y="30"/>
                      <a:pt x="127" y="28"/>
                      <a:pt x="126" y="26"/>
                    </a:cubicBezTo>
                    <a:close/>
                    <a:moveTo>
                      <a:pt x="120" y="108"/>
                    </a:moveTo>
                    <a:cubicBezTo>
                      <a:pt x="120" y="110"/>
                      <a:pt x="118" y="112"/>
                      <a:pt x="116" y="112"/>
                    </a:cubicBezTo>
                    <a:cubicBezTo>
                      <a:pt x="12" y="112"/>
                      <a:pt x="12" y="112"/>
                      <a:pt x="12" y="112"/>
                    </a:cubicBezTo>
                    <a:cubicBezTo>
                      <a:pt x="10" y="112"/>
                      <a:pt x="8" y="110"/>
                      <a:pt x="8" y="108"/>
                    </a:cubicBezTo>
                    <a:cubicBezTo>
                      <a:pt x="8" y="12"/>
                      <a:pt x="8" y="12"/>
                      <a:pt x="8" y="12"/>
                    </a:cubicBezTo>
                    <a:cubicBezTo>
                      <a:pt x="8" y="10"/>
                      <a:pt x="10" y="8"/>
                      <a:pt x="12" y="8"/>
                    </a:cubicBezTo>
                    <a:cubicBezTo>
                      <a:pt x="92" y="8"/>
                      <a:pt x="92" y="8"/>
                      <a:pt x="92" y="8"/>
                    </a:cubicBezTo>
                    <a:cubicBezTo>
                      <a:pt x="92" y="24"/>
                      <a:pt x="92" y="24"/>
                      <a:pt x="92" y="24"/>
                    </a:cubicBezTo>
                    <a:cubicBezTo>
                      <a:pt x="92" y="24"/>
                      <a:pt x="92" y="24"/>
                      <a:pt x="92" y="24"/>
                    </a:cubicBezTo>
                    <a:cubicBezTo>
                      <a:pt x="92" y="31"/>
                      <a:pt x="97" y="36"/>
                      <a:pt x="104" y="36"/>
                    </a:cubicBezTo>
                    <a:cubicBezTo>
                      <a:pt x="108" y="36"/>
                      <a:pt x="108" y="36"/>
                      <a:pt x="108" y="36"/>
                    </a:cubicBezTo>
                    <a:cubicBezTo>
                      <a:pt x="120" y="36"/>
                      <a:pt x="120" y="36"/>
                      <a:pt x="120" y="36"/>
                    </a:cubicBezTo>
                    <a:lnTo>
                      <a:pt x="120" y="108"/>
                    </a:lnTo>
                    <a:close/>
                    <a:moveTo>
                      <a:pt x="108" y="32"/>
                    </a:moveTo>
                    <a:cubicBezTo>
                      <a:pt x="104" y="32"/>
                      <a:pt x="104" y="32"/>
                      <a:pt x="104" y="32"/>
                    </a:cubicBezTo>
                    <a:cubicBezTo>
                      <a:pt x="100" y="32"/>
                      <a:pt x="96" y="28"/>
                      <a:pt x="96" y="24"/>
                    </a:cubicBezTo>
                    <a:cubicBezTo>
                      <a:pt x="96" y="24"/>
                      <a:pt x="96" y="24"/>
                      <a:pt x="96" y="24"/>
                    </a:cubicBezTo>
                    <a:cubicBezTo>
                      <a:pt x="96" y="8"/>
                      <a:pt x="96" y="8"/>
                      <a:pt x="96" y="8"/>
                    </a:cubicBezTo>
                    <a:cubicBezTo>
                      <a:pt x="120" y="32"/>
                      <a:pt x="120" y="32"/>
                      <a:pt x="120" y="32"/>
                    </a:cubicBezTo>
                    <a:lnTo>
                      <a:pt x="108" y="3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15" name="Freeform: Shape 12">
                <a:extLst>
                  <a:ext uri="{FF2B5EF4-FFF2-40B4-BE49-F238E27FC236}">
                    <a16:creationId xmlns:a16="http://schemas.microsoft.com/office/drawing/2014/main" id="{7FAB095B-977E-4E3C-B9DD-43770263C702}"/>
                  </a:ext>
                </a:extLst>
              </p:cNvPr>
              <p:cNvSpPr/>
              <p:nvPr/>
            </p:nvSpPr>
            <p:spPr bwMode="auto">
              <a:xfrm>
                <a:off x="3200400" y="2162176"/>
                <a:ext cx="90487" cy="15875"/>
              </a:xfrm>
              <a:custGeom>
                <a:avLst/>
                <a:gdLst>
                  <a:gd name="T0" fmla="*/ 2 w 24"/>
                  <a:gd name="T1" fmla="*/ 4 h 4"/>
                  <a:gd name="T2" fmla="*/ 22 w 24"/>
                  <a:gd name="T3" fmla="*/ 4 h 4"/>
                  <a:gd name="T4" fmla="*/ 24 w 24"/>
                  <a:gd name="T5" fmla="*/ 2 h 4"/>
                  <a:gd name="T6" fmla="*/ 22 w 24"/>
                  <a:gd name="T7" fmla="*/ 0 h 4"/>
                  <a:gd name="T8" fmla="*/ 2 w 24"/>
                  <a:gd name="T9" fmla="*/ 0 h 4"/>
                  <a:gd name="T10" fmla="*/ 0 w 24"/>
                  <a:gd name="T11" fmla="*/ 2 h 4"/>
                  <a:gd name="T12" fmla="*/ 2 w 24"/>
                  <a:gd name="T13" fmla="*/ 4 h 4"/>
                </a:gdLst>
                <a:ahLst/>
                <a:cxnLst>
                  <a:cxn ang="0">
                    <a:pos x="T0" y="T1"/>
                  </a:cxn>
                  <a:cxn ang="0">
                    <a:pos x="T2" y="T3"/>
                  </a:cxn>
                  <a:cxn ang="0">
                    <a:pos x="T4" y="T5"/>
                  </a:cxn>
                  <a:cxn ang="0">
                    <a:pos x="T6" y="T7"/>
                  </a:cxn>
                  <a:cxn ang="0">
                    <a:pos x="T8" y="T9"/>
                  </a:cxn>
                  <a:cxn ang="0">
                    <a:pos x="T10" y="T11"/>
                  </a:cxn>
                  <a:cxn ang="0">
                    <a:pos x="T12" y="T13"/>
                  </a:cxn>
                </a:cxnLst>
                <a:rect l="0" t="0" r="r" b="b"/>
                <a:pathLst>
                  <a:path w="24" h="4">
                    <a:moveTo>
                      <a:pt x="2" y="4"/>
                    </a:moveTo>
                    <a:cubicBezTo>
                      <a:pt x="22" y="4"/>
                      <a:pt x="22" y="4"/>
                      <a:pt x="22" y="4"/>
                    </a:cubicBezTo>
                    <a:cubicBezTo>
                      <a:pt x="23" y="4"/>
                      <a:pt x="24" y="3"/>
                      <a:pt x="24" y="2"/>
                    </a:cubicBezTo>
                    <a:cubicBezTo>
                      <a:pt x="24" y="1"/>
                      <a:pt x="23" y="0"/>
                      <a:pt x="22" y="0"/>
                    </a:cubicBezTo>
                    <a:cubicBezTo>
                      <a:pt x="2" y="0"/>
                      <a:pt x="2" y="0"/>
                      <a:pt x="2" y="0"/>
                    </a:cubicBezTo>
                    <a:cubicBezTo>
                      <a:pt x="1" y="0"/>
                      <a:pt x="0" y="1"/>
                      <a:pt x="0" y="2"/>
                    </a:cubicBezTo>
                    <a:cubicBezTo>
                      <a:pt x="0" y="3"/>
                      <a:pt x="1" y="4"/>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16" name="Freeform: Shape 13">
                <a:extLst>
                  <a:ext uri="{FF2B5EF4-FFF2-40B4-BE49-F238E27FC236}">
                    <a16:creationId xmlns:a16="http://schemas.microsoft.com/office/drawing/2014/main" id="{7C4432F8-3ABE-47A7-B161-8C292D87005A}"/>
                  </a:ext>
                </a:extLst>
              </p:cNvPr>
              <p:cNvSpPr/>
              <p:nvPr/>
            </p:nvSpPr>
            <p:spPr bwMode="auto">
              <a:xfrm>
                <a:off x="3200400" y="2208213"/>
                <a:ext cx="90487" cy="14288"/>
              </a:xfrm>
              <a:custGeom>
                <a:avLst/>
                <a:gdLst>
                  <a:gd name="T0" fmla="*/ 2 w 24"/>
                  <a:gd name="T1" fmla="*/ 4 h 4"/>
                  <a:gd name="T2" fmla="*/ 22 w 24"/>
                  <a:gd name="T3" fmla="*/ 4 h 4"/>
                  <a:gd name="T4" fmla="*/ 24 w 24"/>
                  <a:gd name="T5" fmla="*/ 2 h 4"/>
                  <a:gd name="T6" fmla="*/ 22 w 24"/>
                  <a:gd name="T7" fmla="*/ 0 h 4"/>
                  <a:gd name="T8" fmla="*/ 2 w 24"/>
                  <a:gd name="T9" fmla="*/ 0 h 4"/>
                  <a:gd name="T10" fmla="*/ 0 w 24"/>
                  <a:gd name="T11" fmla="*/ 2 h 4"/>
                  <a:gd name="T12" fmla="*/ 2 w 24"/>
                  <a:gd name="T13" fmla="*/ 4 h 4"/>
                </a:gdLst>
                <a:ahLst/>
                <a:cxnLst>
                  <a:cxn ang="0">
                    <a:pos x="T0" y="T1"/>
                  </a:cxn>
                  <a:cxn ang="0">
                    <a:pos x="T2" y="T3"/>
                  </a:cxn>
                  <a:cxn ang="0">
                    <a:pos x="T4" y="T5"/>
                  </a:cxn>
                  <a:cxn ang="0">
                    <a:pos x="T6" y="T7"/>
                  </a:cxn>
                  <a:cxn ang="0">
                    <a:pos x="T8" y="T9"/>
                  </a:cxn>
                  <a:cxn ang="0">
                    <a:pos x="T10" y="T11"/>
                  </a:cxn>
                  <a:cxn ang="0">
                    <a:pos x="T12" y="T13"/>
                  </a:cxn>
                </a:cxnLst>
                <a:rect l="0" t="0" r="r" b="b"/>
                <a:pathLst>
                  <a:path w="24" h="4">
                    <a:moveTo>
                      <a:pt x="2" y="4"/>
                    </a:moveTo>
                    <a:cubicBezTo>
                      <a:pt x="22" y="4"/>
                      <a:pt x="22" y="4"/>
                      <a:pt x="22" y="4"/>
                    </a:cubicBezTo>
                    <a:cubicBezTo>
                      <a:pt x="23" y="4"/>
                      <a:pt x="24" y="3"/>
                      <a:pt x="24" y="2"/>
                    </a:cubicBezTo>
                    <a:cubicBezTo>
                      <a:pt x="24" y="1"/>
                      <a:pt x="23" y="0"/>
                      <a:pt x="22" y="0"/>
                    </a:cubicBezTo>
                    <a:cubicBezTo>
                      <a:pt x="2" y="0"/>
                      <a:pt x="2" y="0"/>
                      <a:pt x="2" y="0"/>
                    </a:cubicBezTo>
                    <a:cubicBezTo>
                      <a:pt x="1" y="0"/>
                      <a:pt x="0" y="1"/>
                      <a:pt x="0" y="2"/>
                    </a:cubicBezTo>
                    <a:cubicBezTo>
                      <a:pt x="0" y="3"/>
                      <a:pt x="1" y="4"/>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17" name="Freeform: Shape 14">
                <a:extLst>
                  <a:ext uri="{FF2B5EF4-FFF2-40B4-BE49-F238E27FC236}">
                    <a16:creationId xmlns:a16="http://schemas.microsoft.com/office/drawing/2014/main" id="{6172B437-38DA-4A88-AB71-6FDE4E388679}"/>
                  </a:ext>
                </a:extLst>
              </p:cNvPr>
              <p:cNvSpPr/>
              <p:nvPr/>
            </p:nvSpPr>
            <p:spPr bwMode="auto">
              <a:xfrm>
                <a:off x="3200400" y="2252663"/>
                <a:ext cx="196850" cy="15875"/>
              </a:xfrm>
              <a:custGeom>
                <a:avLst/>
                <a:gdLst>
                  <a:gd name="T0" fmla="*/ 0 w 52"/>
                  <a:gd name="T1" fmla="*/ 2 h 4"/>
                  <a:gd name="T2" fmla="*/ 2 w 52"/>
                  <a:gd name="T3" fmla="*/ 4 h 4"/>
                  <a:gd name="T4" fmla="*/ 50 w 52"/>
                  <a:gd name="T5" fmla="*/ 4 h 4"/>
                  <a:gd name="T6" fmla="*/ 52 w 52"/>
                  <a:gd name="T7" fmla="*/ 2 h 4"/>
                  <a:gd name="T8" fmla="*/ 50 w 52"/>
                  <a:gd name="T9" fmla="*/ 0 h 4"/>
                  <a:gd name="T10" fmla="*/ 2 w 52"/>
                  <a:gd name="T11" fmla="*/ 0 h 4"/>
                  <a:gd name="T12" fmla="*/ 0 w 52"/>
                  <a:gd name="T13" fmla="*/ 2 h 4"/>
                </a:gdLst>
                <a:ahLst/>
                <a:cxnLst>
                  <a:cxn ang="0">
                    <a:pos x="T0" y="T1"/>
                  </a:cxn>
                  <a:cxn ang="0">
                    <a:pos x="T2" y="T3"/>
                  </a:cxn>
                  <a:cxn ang="0">
                    <a:pos x="T4" y="T5"/>
                  </a:cxn>
                  <a:cxn ang="0">
                    <a:pos x="T6" y="T7"/>
                  </a:cxn>
                  <a:cxn ang="0">
                    <a:pos x="T8" y="T9"/>
                  </a:cxn>
                  <a:cxn ang="0">
                    <a:pos x="T10" y="T11"/>
                  </a:cxn>
                  <a:cxn ang="0">
                    <a:pos x="T12" y="T13"/>
                  </a:cxn>
                </a:cxnLst>
                <a:rect l="0" t="0" r="r" b="b"/>
                <a:pathLst>
                  <a:path w="52" h="4">
                    <a:moveTo>
                      <a:pt x="0" y="2"/>
                    </a:moveTo>
                    <a:cubicBezTo>
                      <a:pt x="0" y="3"/>
                      <a:pt x="1" y="4"/>
                      <a:pt x="2" y="4"/>
                    </a:cubicBezTo>
                    <a:cubicBezTo>
                      <a:pt x="50" y="4"/>
                      <a:pt x="50" y="4"/>
                      <a:pt x="50" y="4"/>
                    </a:cubicBezTo>
                    <a:cubicBezTo>
                      <a:pt x="51" y="4"/>
                      <a:pt x="52" y="3"/>
                      <a:pt x="52" y="2"/>
                    </a:cubicBezTo>
                    <a:cubicBezTo>
                      <a:pt x="52" y="1"/>
                      <a:pt x="51" y="0"/>
                      <a:pt x="50" y="0"/>
                    </a:cubicBezTo>
                    <a:cubicBezTo>
                      <a:pt x="2" y="0"/>
                      <a:pt x="2" y="0"/>
                      <a:pt x="2" y="0"/>
                    </a:cubicBezTo>
                    <a:cubicBezTo>
                      <a:pt x="1" y="0"/>
                      <a:pt x="0" y="1"/>
                      <a:pt x="0"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18" name="Freeform: Shape 15">
                <a:extLst>
                  <a:ext uri="{FF2B5EF4-FFF2-40B4-BE49-F238E27FC236}">
                    <a16:creationId xmlns:a16="http://schemas.microsoft.com/office/drawing/2014/main" id="{6EBC6FB0-F7D5-4895-ABE6-79CE2AD6ED94}"/>
                  </a:ext>
                </a:extLst>
              </p:cNvPr>
              <p:cNvSpPr/>
              <p:nvPr/>
            </p:nvSpPr>
            <p:spPr bwMode="auto">
              <a:xfrm>
                <a:off x="3035300" y="2343151"/>
                <a:ext cx="361950" cy="15875"/>
              </a:xfrm>
              <a:custGeom>
                <a:avLst/>
                <a:gdLst>
                  <a:gd name="T0" fmla="*/ 94 w 96"/>
                  <a:gd name="T1" fmla="*/ 0 h 4"/>
                  <a:gd name="T2" fmla="*/ 2 w 96"/>
                  <a:gd name="T3" fmla="*/ 0 h 4"/>
                  <a:gd name="T4" fmla="*/ 0 w 96"/>
                  <a:gd name="T5" fmla="*/ 2 h 4"/>
                  <a:gd name="T6" fmla="*/ 2 w 96"/>
                  <a:gd name="T7" fmla="*/ 4 h 4"/>
                  <a:gd name="T8" fmla="*/ 94 w 96"/>
                  <a:gd name="T9" fmla="*/ 4 h 4"/>
                  <a:gd name="T10" fmla="*/ 96 w 96"/>
                  <a:gd name="T11" fmla="*/ 2 h 4"/>
                  <a:gd name="T12" fmla="*/ 94 w 96"/>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96" h="4">
                    <a:moveTo>
                      <a:pt x="94" y="0"/>
                    </a:moveTo>
                    <a:cubicBezTo>
                      <a:pt x="2" y="0"/>
                      <a:pt x="2" y="0"/>
                      <a:pt x="2" y="0"/>
                    </a:cubicBezTo>
                    <a:cubicBezTo>
                      <a:pt x="1" y="0"/>
                      <a:pt x="0" y="1"/>
                      <a:pt x="0" y="2"/>
                    </a:cubicBezTo>
                    <a:cubicBezTo>
                      <a:pt x="0" y="3"/>
                      <a:pt x="1" y="4"/>
                      <a:pt x="2" y="4"/>
                    </a:cubicBezTo>
                    <a:cubicBezTo>
                      <a:pt x="94" y="4"/>
                      <a:pt x="94" y="4"/>
                      <a:pt x="94" y="4"/>
                    </a:cubicBezTo>
                    <a:cubicBezTo>
                      <a:pt x="95" y="4"/>
                      <a:pt x="96" y="3"/>
                      <a:pt x="96" y="2"/>
                    </a:cubicBezTo>
                    <a:cubicBezTo>
                      <a:pt x="96" y="1"/>
                      <a:pt x="95" y="0"/>
                      <a:pt x="94"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19" name="Freeform: Shape 16">
                <a:extLst>
                  <a:ext uri="{FF2B5EF4-FFF2-40B4-BE49-F238E27FC236}">
                    <a16:creationId xmlns:a16="http://schemas.microsoft.com/office/drawing/2014/main" id="{9F05AFCB-B409-4E14-B8B7-E263070632DB}"/>
                  </a:ext>
                </a:extLst>
              </p:cNvPr>
              <p:cNvSpPr/>
              <p:nvPr/>
            </p:nvSpPr>
            <p:spPr bwMode="auto">
              <a:xfrm>
                <a:off x="3035300" y="2389188"/>
                <a:ext cx="361950" cy="14288"/>
              </a:xfrm>
              <a:custGeom>
                <a:avLst/>
                <a:gdLst>
                  <a:gd name="T0" fmla="*/ 94 w 96"/>
                  <a:gd name="T1" fmla="*/ 0 h 4"/>
                  <a:gd name="T2" fmla="*/ 2 w 96"/>
                  <a:gd name="T3" fmla="*/ 0 h 4"/>
                  <a:gd name="T4" fmla="*/ 0 w 96"/>
                  <a:gd name="T5" fmla="*/ 2 h 4"/>
                  <a:gd name="T6" fmla="*/ 2 w 96"/>
                  <a:gd name="T7" fmla="*/ 4 h 4"/>
                  <a:gd name="T8" fmla="*/ 94 w 96"/>
                  <a:gd name="T9" fmla="*/ 4 h 4"/>
                  <a:gd name="T10" fmla="*/ 96 w 96"/>
                  <a:gd name="T11" fmla="*/ 2 h 4"/>
                  <a:gd name="T12" fmla="*/ 94 w 96"/>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96" h="4">
                    <a:moveTo>
                      <a:pt x="94" y="0"/>
                    </a:moveTo>
                    <a:cubicBezTo>
                      <a:pt x="2" y="0"/>
                      <a:pt x="2" y="0"/>
                      <a:pt x="2" y="0"/>
                    </a:cubicBezTo>
                    <a:cubicBezTo>
                      <a:pt x="1" y="0"/>
                      <a:pt x="0" y="1"/>
                      <a:pt x="0" y="2"/>
                    </a:cubicBezTo>
                    <a:cubicBezTo>
                      <a:pt x="0" y="3"/>
                      <a:pt x="1" y="4"/>
                      <a:pt x="2" y="4"/>
                    </a:cubicBezTo>
                    <a:cubicBezTo>
                      <a:pt x="94" y="4"/>
                      <a:pt x="94" y="4"/>
                      <a:pt x="94" y="4"/>
                    </a:cubicBezTo>
                    <a:cubicBezTo>
                      <a:pt x="95" y="4"/>
                      <a:pt x="96" y="3"/>
                      <a:pt x="96" y="2"/>
                    </a:cubicBezTo>
                    <a:cubicBezTo>
                      <a:pt x="96" y="1"/>
                      <a:pt x="95" y="0"/>
                      <a:pt x="94"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20" name="Freeform: Shape 17">
                <a:extLst>
                  <a:ext uri="{FF2B5EF4-FFF2-40B4-BE49-F238E27FC236}">
                    <a16:creationId xmlns:a16="http://schemas.microsoft.com/office/drawing/2014/main" id="{4F22673F-D757-4C3D-BDFE-0034621F61DF}"/>
                  </a:ext>
                </a:extLst>
              </p:cNvPr>
              <p:cNvSpPr/>
              <p:nvPr/>
            </p:nvSpPr>
            <p:spPr bwMode="auto">
              <a:xfrm>
                <a:off x="3035300" y="2433638"/>
                <a:ext cx="361950" cy="14288"/>
              </a:xfrm>
              <a:custGeom>
                <a:avLst/>
                <a:gdLst>
                  <a:gd name="T0" fmla="*/ 94 w 96"/>
                  <a:gd name="T1" fmla="*/ 0 h 4"/>
                  <a:gd name="T2" fmla="*/ 2 w 96"/>
                  <a:gd name="T3" fmla="*/ 0 h 4"/>
                  <a:gd name="T4" fmla="*/ 0 w 96"/>
                  <a:gd name="T5" fmla="*/ 2 h 4"/>
                  <a:gd name="T6" fmla="*/ 2 w 96"/>
                  <a:gd name="T7" fmla="*/ 4 h 4"/>
                  <a:gd name="T8" fmla="*/ 94 w 96"/>
                  <a:gd name="T9" fmla="*/ 4 h 4"/>
                  <a:gd name="T10" fmla="*/ 96 w 96"/>
                  <a:gd name="T11" fmla="*/ 2 h 4"/>
                  <a:gd name="T12" fmla="*/ 94 w 96"/>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96" h="4">
                    <a:moveTo>
                      <a:pt x="94" y="0"/>
                    </a:moveTo>
                    <a:cubicBezTo>
                      <a:pt x="2" y="0"/>
                      <a:pt x="2" y="0"/>
                      <a:pt x="2" y="0"/>
                    </a:cubicBezTo>
                    <a:cubicBezTo>
                      <a:pt x="1" y="0"/>
                      <a:pt x="0" y="1"/>
                      <a:pt x="0" y="2"/>
                    </a:cubicBezTo>
                    <a:cubicBezTo>
                      <a:pt x="0" y="3"/>
                      <a:pt x="1" y="4"/>
                      <a:pt x="2" y="4"/>
                    </a:cubicBezTo>
                    <a:cubicBezTo>
                      <a:pt x="94" y="4"/>
                      <a:pt x="94" y="4"/>
                      <a:pt x="94" y="4"/>
                    </a:cubicBezTo>
                    <a:cubicBezTo>
                      <a:pt x="95" y="4"/>
                      <a:pt x="96" y="3"/>
                      <a:pt x="96" y="2"/>
                    </a:cubicBezTo>
                    <a:cubicBezTo>
                      <a:pt x="96" y="1"/>
                      <a:pt x="95" y="0"/>
                      <a:pt x="94"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21" name="Freeform: Shape 18">
                <a:extLst>
                  <a:ext uri="{FF2B5EF4-FFF2-40B4-BE49-F238E27FC236}">
                    <a16:creationId xmlns:a16="http://schemas.microsoft.com/office/drawing/2014/main" id="{F36278AB-5326-4A74-B900-3B2E0BECAE2E}"/>
                  </a:ext>
                </a:extLst>
              </p:cNvPr>
              <p:cNvSpPr/>
              <p:nvPr/>
            </p:nvSpPr>
            <p:spPr bwMode="auto">
              <a:xfrm>
                <a:off x="3035300" y="2298701"/>
                <a:ext cx="361950" cy="14288"/>
              </a:xfrm>
              <a:custGeom>
                <a:avLst/>
                <a:gdLst>
                  <a:gd name="T0" fmla="*/ 94 w 96"/>
                  <a:gd name="T1" fmla="*/ 0 h 4"/>
                  <a:gd name="T2" fmla="*/ 2 w 96"/>
                  <a:gd name="T3" fmla="*/ 0 h 4"/>
                  <a:gd name="T4" fmla="*/ 0 w 96"/>
                  <a:gd name="T5" fmla="*/ 2 h 4"/>
                  <a:gd name="T6" fmla="*/ 2 w 96"/>
                  <a:gd name="T7" fmla="*/ 4 h 4"/>
                  <a:gd name="T8" fmla="*/ 94 w 96"/>
                  <a:gd name="T9" fmla="*/ 4 h 4"/>
                  <a:gd name="T10" fmla="*/ 96 w 96"/>
                  <a:gd name="T11" fmla="*/ 2 h 4"/>
                  <a:gd name="T12" fmla="*/ 94 w 96"/>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96" h="4">
                    <a:moveTo>
                      <a:pt x="94" y="0"/>
                    </a:moveTo>
                    <a:cubicBezTo>
                      <a:pt x="2" y="0"/>
                      <a:pt x="2" y="0"/>
                      <a:pt x="2" y="0"/>
                    </a:cubicBezTo>
                    <a:cubicBezTo>
                      <a:pt x="1" y="0"/>
                      <a:pt x="0" y="1"/>
                      <a:pt x="0" y="2"/>
                    </a:cubicBezTo>
                    <a:cubicBezTo>
                      <a:pt x="0" y="3"/>
                      <a:pt x="1" y="4"/>
                      <a:pt x="2" y="4"/>
                    </a:cubicBezTo>
                    <a:cubicBezTo>
                      <a:pt x="94" y="4"/>
                      <a:pt x="94" y="4"/>
                      <a:pt x="94" y="4"/>
                    </a:cubicBezTo>
                    <a:cubicBezTo>
                      <a:pt x="95" y="4"/>
                      <a:pt x="96" y="3"/>
                      <a:pt x="96" y="2"/>
                    </a:cubicBezTo>
                    <a:cubicBezTo>
                      <a:pt x="96" y="1"/>
                      <a:pt x="95" y="0"/>
                      <a:pt x="94"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sp>
            <p:nvSpPr>
              <p:cNvPr id="22" name="Freeform: Shape 19">
                <a:extLst>
                  <a:ext uri="{FF2B5EF4-FFF2-40B4-BE49-F238E27FC236}">
                    <a16:creationId xmlns:a16="http://schemas.microsoft.com/office/drawing/2014/main" id="{96173C99-AF70-4D76-9010-3A39E7608333}"/>
                  </a:ext>
                </a:extLst>
              </p:cNvPr>
              <p:cNvSpPr/>
              <p:nvPr/>
            </p:nvSpPr>
            <p:spPr bwMode="auto">
              <a:xfrm>
                <a:off x="3035300" y="2147888"/>
                <a:ext cx="134937" cy="120650"/>
              </a:xfrm>
              <a:custGeom>
                <a:avLst/>
                <a:gdLst>
                  <a:gd name="T0" fmla="*/ 4 w 36"/>
                  <a:gd name="T1" fmla="*/ 32 h 32"/>
                  <a:gd name="T2" fmla="*/ 32 w 36"/>
                  <a:gd name="T3" fmla="*/ 32 h 32"/>
                  <a:gd name="T4" fmla="*/ 36 w 36"/>
                  <a:gd name="T5" fmla="*/ 28 h 32"/>
                  <a:gd name="T6" fmla="*/ 36 w 36"/>
                  <a:gd name="T7" fmla="*/ 4 h 32"/>
                  <a:gd name="T8" fmla="*/ 32 w 36"/>
                  <a:gd name="T9" fmla="*/ 0 h 32"/>
                  <a:gd name="T10" fmla="*/ 4 w 36"/>
                  <a:gd name="T11" fmla="*/ 0 h 32"/>
                  <a:gd name="T12" fmla="*/ 0 w 36"/>
                  <a:gd name="T13" fmla="*/ 4 h 32"/>
                  <a:gd name="T14" fmla="*/ 0 w 36"/>
                  <a:gd name="T15" fmla="*/ 28 h 32"/>
                  <a:gd name="T16" fmla="*/ 4 w 36"/>
                  <a:gd name="T17" fmla="*/ 32 h 32"/>
                  <a:gd name="T18" fmla="*/ 8 w 36"/>
                  <a:gd name="T19" fmla="*/ 8 h 32"/>
                  <a:gd name="T20" fmla="*/ 28 w 36"/>
                  <a:gd name="T21" fmla="*/ 8 h 32"/>
                  <a:gd name="T22" fmla="*/ 28 w 36"/>
                  <a:gd name="T23" fmla="*/ 24 h 32"/>
                  <a:gd name="T24" fmla="*/ 8 w 36"/>
                  <a:gd name="T25" fmla="*/ 24 h 32"/>
                  <a:gd name="T26" fmla="*/ 8 w 36"/>
                  <a:gd name="T27" fmla="*/ 8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6" h="32">
                    <a:moveTo>
                      <a:pt x="4" y="32"/>
                    </a:moveTo>
                    <a:cubicBezTo>
                      <a:pt x="32" y="32"/>
                      <a:pt x="32" y="32"/>
                      <a:pt x="32" y="32"/>
                    </a:cubicBezTo>
                    <a:cubicBezTo>
                      <a:pt x="34" y="32"/>
                      <a:pt x="36" y="30"/>
                      <a:pt x="36" y="28"/>
                    </a:cubicBezTo>
                    <a:cubicBezTo>
                      <a:pt x="36" y="4"/>
                      <a:pt x="36" y="4"/>
                      <a:pt x="36" y="4"/>
                    </a:cubicBezTo>
                    <a:cubicBezTo>
                      <a:pt x="36" y="2"/>
                      <a:pt x="34" y="0"/>
                      <a:pt x="32" y="0"/>
                    </a:cubicBezTo>
                    <a:cubicBezTo>
                      <a:pt x="4" y="0"/>
                      <a:pt x="4" y="0"/>
                      <a:pt x="4" y="0"/>
                    </a:cubicBezTo>
                    <a:cubicBezTo>
                      <a:pt x="2" y="0"/>
                      <a:pt x="0" y="2"/>
                      <a:pt x="0" y="4"/>
                    </a:cubicBezTo>
                    <a:cubicBezTo>
                      <a:pt x="0" y="28"/>
                      <a:pt x="0" y="28"/>
                      <a:pt x="0" y="28"/>
                    </a:cubicBezTo>
                    <a:cubicBezTo>
                      <a:pt x="0" y="30"/>
                      <a:pt x="2" y="32"/>
                      <a:pt x="4" y="32"/>
                    </a:cubicBezTo>
                    <a:close/>
                    <a:moveTo>
                      <a:pt x="8" y="8"/>
                    </a:moveTo>
                    <a:cubicBezTo>
                      <a:pt x="28" y="8"/>
                      <a:pt x="28" y="8"/>
                      <a:pt x="28" y="8"/>
                    </a:cubicBezTo>
                    <a:cubicBezTo>
                      <a:pt x="28" y="24"/>
                      <a:pt x="28" y="24"/>
                      <a:pt x="28" y="24"/>
                    </a:cubicBezTo>
                    <a:cubicBezTo>
                      <a:pt x="8" y="24"/>
                      <a:pt x="8" y="24"/>
                      <a:pt x="8" y="24"/>
                    </a:cubicBezTo>
                    <a:lnTo>
                      <a:pt x="8" y="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chor="ctr"/>
              <a:lstStyle/>
              <a:p>
                <a:pPr algn="ctr"/>
                <a:endParaRPr sz="2400"/>
              </a:p>
            </p:txBody>
          </p:sp>
        </p:grpSp>
        <p:sp>
          <p:nvSpPr>
            <p:cNvPr id="10" name="TextBox 7">
              <a:extLst>
                <a:ext uri="{FF2B5EF4-FFF2-40B4-BE49-F238E27FC236}">
                  <a16:creationId xmlns:a16="http://schemas.microsoft.com/office/drawing/2014/main" id="{BFE94485-3E89-46A3-B395-94A65E16E495}"/>
                </a:ext>
              </a:extLst>
            </p:cNvPr>
            <p:cNvSpPr txBox="1"/>
            <p:nvPr/>
          </p:nvSpPr>
          <p:spPr>
            <a:xfrm>
              <a:off x="6045200" y="1999092"/>
              <a:ext cx="2046342" cy="400110"/>
            </a:xfrm>
            <a:prstGeom prst="rect">
              <a:avLst/>
            </a:prstGeom>
            <a:noFill/>
          </p:spPr>
          <p:txBody>
            <a:bodyPr wrap="none">
              <a:normAutofit/>
            </a:bodyPr>
            <a:lstStyle/>
            <a:p>
              <a:r>
                <a:rPr lang="en-GB" altLang="zh-CN" sz="2000" b="1" dirty="0">
                  <a:solidFill>
                    <a:schemeClr val="bg1"/>
                  </a:solidFill>
                  <a:latin typeface="Times New Roman" panose="02020603050405020304" pitchFamily="18" charset="0"/>
                  <a:cs typeface="Times New Roman" panose="02020603050405020304" pitchFamily="18" charset="0"/>
                </a:rPr>
                <a:t>Internal environment analysis</a:t>
              </a:r>
              <a:endParaRPr lang="zh-CN" altLang="en-US" sz="2000" b="1" dirty="0">
                <a:solidFill>
                  <a:schemeClr val="bg1"/>
                </a:solidFill>
                <a:latin typeface="Times New Roman" panose="02020603050405020304" pitchFamily="18" charset="0"/>
                <a:cs typeface="Times New Roman" panose="02020603050405020304" pitchFamily="18" charset="0"/>
              </a:endParaRPr>
            </a:p>
          </p:txBody>
        </p:sp>
        <p:sp>
          <p:nvSpPr>
            <p:cNvPr id="11" name="TextBox 8">
              <a:extLst>
                <a:ext uri="{FF2B5EF4-FFF2-40B4-BE49-F238E27FC236}">
                  <a16:creationId xmlns:a16="http://schemas.microsoft.com/office/drawing/2014/main" id="{B68AAD43-B987-4A58-A7DF-DCEFE45D3B2C}"/>
                </a:ext>
              </a:extLst>
            </p:cNvPr>
            <p:cNvSpPr txBox="1"/>
            <p:nvPr/>
          </p:nvSpPr>
          <p:spPr>
            <a:xfrm>
              <a:off x="6045200" y="2452834"/>
              <a:ext cx="3143188" cy="600164"/>
            </a:xfrm>
            <a:prstGeom prst="rect">
              <a:avLst/>
            </a:prstGeom>
            <a:noFill/>
          </p:spPr>
          <p:txBody>
            <a:bodyPr wrap="square">
              <a:noAutofit/>
            </a:bodyPr>
            <a:lstStyle/>
            <a:p>
              <a:pPr>
                <a:lnSpc>
                  <a:spcPct val="120000"/>
                </a:lnSpc>
              </a:pPr>
              <a:r>
                <a:rPr lang="en-US" altLang="zh-CN" sz="1200" dirty="0">
                  <a:solidFill>
                    <a:schemeClr val="bg1"/>
                  </a:solidFill>
                  <a:latin typeface="Times New Roman" panose="02020603050405020304" pitchFamily="18" charset="0"/>
                  <a:cs typeface="Times New Roman" panose="02020603050405020304" pitchFamily="18" charset="0"/>
                </a:rPr>
                <a:t>Including excellent research and development capabilities and unique promotional channels (recommended in online games)</a:t>
              </a:r>
              <a:endParaRPr lang="zh-CN" altLang="en-US" sz="1200" dirty="0">
                <a:solidFill>
                  <a:schemeClr val="bg1"/>
                </a:solidFill>
                <a:latin typeface="Times New Roman" panose="02020603050405020304" pitchFamily="18" charset="0"/>
                <a:cs typeface="Times New Roman" panose="02020603050405020304" pitchFamily="18" charset="0"/>
              </a:endParaRPr>
            </a:p>
          </p:txBody>
        </p:sp>
        <p:sp>
          <p:nvSpPr>
            <p:cNvPr id="12" name="TextBox 9">
              <a:extLst>
                <a:ext uri="{FF2B5EF4-FFF2-40B4-BE49-F238E27FC236}">
                  <a16:creationId xmlns:a16="http://schemas.microsoft.com/office/drawing/2014/main" id="{B123CD8F-F7F2-4CE9-9FA8-59EEA3ABA774}"/>
                </a:ext>
              </a:extLst>
            </p:cNvPr>
            <p:cNvSpPr txBox="1"/>
            <p:nvPr/>
          </p:nvSpPr>
          <p:spPr>
            <a:xfrm>
              <a:off x="2885243" y="4107292"/>
              <a:ext cx="3350457" cy="400110"/>
            </a:xfrm>
            <a:prstGeom prst="rect">
              <a:avLst/>
            </a:prstGeom>
            <a:noFill/>
          </p:spPr>
          <p:txBody>
            <a:bodyPr wrap="none">
              <a:normAutofit/>
            </a:bodyPr>
            <a:lstStyle/>
            <a:p>
              <a:pPr algn="r"/>
              <a:r>
                <a:rPr lang="en-US" altLang="zh-CN" sz="2000" b="1" dirty="0">
                  <a:latin typeface="Times New Roman" panose="02020603050405020304" pitchFamily="18" charset="0"/>
                  <a:cs typeface="Times New Roman" panose="02020603050405020304" pitchFamily="18" charset="0"/>
                </a:rPr>
                <a:t>External environment analysis</a:t>
              </a:r>
              <a:endParaRPr lang="zh-CN" altLang="en-US" sz="2000" b="1" dirty="0">
                <a:solidFill>
                  <a:schemeClr val="bg1"/>
                </a:solidFill>
                <a:latin typeface="Times New Roman" panose="02020603050405020304" pitchFamily="18" charset="0"/>
                <a:cs typeface="Times New Roman" panose="02020603050405020304" pitchFamily="18" charset="0"/>
              </a:endParaRPr>
            </a:p>
          </p:txBody>
        </p:sp>
        <p:sp>
          <p:nvSpPr>
            <p:cNvPr id="13" name="TextBox 10">
              <a:extLst>
                <a:ext uri="{FF2B5EF4-FFF2-40B4-BE49-F238E27FC236}">
                  <a16:creationId xmlns:a16="http://schemas.microsoft.com/office/drawing/2014/main" id="{CBC4A770-5A0C-4380-8670-70F926DC46AC}"/>
                </a:ext>
              </a:extLst>
            </p:cNvPr>
            <p:cNvSpPr txBox="1"/>
            <p:nvPr/>
          </p:nvSpPr>
          <p:spPr>
            <a:xfrm>
              <a:off x="3012283" y="4561034"/>
              <a:ext cx="3223417" cy="600164"/>
            </a:xfrm>
            <a:prstGeom prst="rect">
              <a:avLst/>
            </a:prstGeom>
            <a:noFill/>
          </p:spPr>
          <p:txBody>
            <a:bodyPr wrap="square">
              <a:noAutofit/>
            </a:bodyPr>
            <a:lstStyle/>
            <a:p>
              <a:pPr>
                <a:lnSpc>
                  <a:spcPct val="120000"/>
                </a:lnSpc>
              </a:pPr>
              <a:r>
                <a:rPr lang="en-US" altLang="zh-CN" sz="1200" dirty="0">
                  <a:solidFill>
                    <a:schemeClr val="bg1"/>
                  </a:solidFill>
                  <a:latin typeface="Times New Roman" panose="02020603050405020304" pitchFamily="18" charset="0"/>
                  <a:cs typeface="Times New Roman" panose="02020603050405020304" pitchFamily="18" charset="0"/>
                </a:rPr>
                <a:t>Using the PESTEL method to analyze the external environment faced by NetEase Cloud Music after its establishment</a:t>
              </a:r>
              <a:endParaRPr lang="zh-CN" altLang="en-US" sz="1200" dirty="0">
                <a:solidFill>
                  <a:schemeClr val="bg1"/>
                </a:solidFill>
                <a:latin typeface="Times New Roman" panose="02020603050405020304" pitchFamily="18" charset="0"/>
                <a:cs typeface="Times New Roman" panose="02020603050405020304" pitchFamily="18" charset="0"/>
              </a:endParaRPr>
            </a:p>
          </p:txBody>
        </p:sp>
      </p:grpSp>
      <p:pic>
        <p:nvPicPr>
          <p:cNvPr id="2" name="音频 1">
            <a:hlinkClick r:id="" action="ppaction://media"/>
            <a:extLst>
              <a:ext uri="{FF2B5EF4-FFF2-40B4-BE49-F238E27FC236}">
                <a16:creationId xmlns:a16="http://schemas.microsoft.com/office/drawing/2014/main" id="{2EACC8E7-7F01-4867-905C-965DD17B02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32704494"/>
      </p:ext>
    </p:extLst>
  </p:cSld>
  <p:clrMapOvr>
    <a:masterClrMapping/>
  </p:clrMapOvr>
  <mc:AlternateContent xmlns:mc="http://schemas.openxmlformats.org/markup-compatibility/2006">
    <mc:Choice xmlns:p14="http://schemas.microsoft.com/office/powerpoint/2010/main" Requires="p14">
      <p:transition spd="slow" p14:dur="2000" advTm="18843"/>
    </mc:Choice>
    <mc:Fallback>
      <p:transition spd="slow" advTm="18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A604662-2549-4E58-9BDC-FA6CDFFB9465}"/>
              </a:ext>
            </a:extLst>
          </p:cNvPr>
          <p:cNvSpPr>
            <a:spLocks noGrp="1"/>
          </p:cNvSpPr>
          <p:nvPr>
            <p:ph type="title"/>
          </p:nvPr>
        </p:nvSpPr>
        <p:spPr>
          <a:xfrm>
            <a:off x="913775" y="618518"/>
            <a:ext cx="10364451" cy="1023852"/>
          </a:xfrm>
        </p:spPr>
        <p:txBody>
          <a:bodyPr/>
          <a:lstStyle/>
          <a:p>
            <a:r>
              <a:rPr lang="en-GB" altLang="zh-CN" cap="none" dirty="0"/>
              <a:t>What Is PESTEL Analysis </a:t>
            </a:r>
            <a:r>
              <a:rPr lang="en-US" altLang="zh-CN" cap="none" dirty="0"/>
              <a:t>?</a:t>
            </a:r>
            <a:endParaRPr lang="zh-CN" altLang="en-US" cap="none" dirty="0"/>
          </a:p>
        </p:txBody>
      </p:sp>
      <p:sp>
        <p:nvSpPr>
          <p:cNvPr id="3" name="内容占位符 2">
            <a:extLst>
              <a:ext uri="{FF2B5EF4-FFF2-40B4-BE49-F238E27FC236}">
                <a16:creationId xmlns:a16="http://schemas.microsoft.com/office/drawing/2014/main" id="{26388F5B-3A5C-4F4D-8E30-24AFD43BD9B4}"/>
              </a:ext>
            </a:extLst>
          </p:cNvPr>
          <p:cNvSpPr>
            <a:spLocks noGrp="1"/>
          </p:cNvSpPr>
          <p:nvPr>
            <p:ph sz="quarter" idx="13"/>
          </p:nvPr>
        </p:nvSpPr>
        <p:spPr>
          <a:xfrm>
            <a:off x="913774" y="1491450"/>
            <a:ext cx="10363826" cy="5366550"/>
          </a:xfrm>
        </p:spPr>
        <p:txBody>
          <a:bodyPr/>
          <a:lstStyle/>
          <a:p>
            <a:r>
              <a:rPr lang="en-US" altLang="zh-CN" cap="none" dirty="0"/>
              <a:t>The PESTEL analysis model is an effective tool for analyzing the macro environment and can identify various factors in the external environment of the enterprise that will affect organizational decisions </a:t>
            </a:r>
            <a:r>
              <a:rPr lang="en-GB" altLang="zh-CN" dirty="0"/>
              <a:t>(A</a:t>
            </a:r>
            <a:r>
              <a:rPr lang="en-US" altLang="zh-CN" dirty="0" err="1"/>
              <a:t>guilar</a:t>
            </a:r>
            <a:r>
              <a:rPr lang="en-GB" altLang="zh-CN" cap="none" dirty="0"/>
              <a:t>, </a:t>
            </a:r>
            <a:r>
              <a:rPr lang="en-GB" altLang="zh-CN" dirty="0"/>
              <a:t>2006)</a:t>
            </a:r>
            <a:r>
              <a:rPr lang="en-US" altLang="zh-CN" cap="none" dirty="0"/>
              <a:t>. Each of its letters represents an influence factor:</a:t>
            </a:r>
            <a:endParaRPr lang="zh-CN" altLang="en-US" cap="none" dirty="0"/>
          </a:p>
        </p:txBody>
      </p:sp>
      <p:grpSp>
        <p:nvGrpSpPr>
          <p:cNvPr id="36" name="组合 35">
            <a:extLst>
              <a:ext uri="{FF2B5EF4-FFF2-40B4-BE49-F238E27FC236}">
                <a16:creationId xmlns:a16="http://schemas.microsoft.com/office/drawing/2014/main" id="{5EDC8432-6F04-4865-A574-E728BC78F232}"/>
              </a:ext>
            </a:extLst>
          </p:cNvPr>
          <p:cNvGrpSpPr/>
          <p:nvPr/>
        </p:nvGrpSpPr>
        <p:grpSpPr>
          <a:xfrm>
            <a:off x="660507" y="2949594"/>
            <a:ext cx="11004751" cy="3522226"/>
            <a:chOff x="660507" y="2949594"/>
            <a:chExt cx="11004751" cy="3522226"/>
          </a:xfrm>
        </p:grpSpPr>
        <p:grpSp>
          <p:nvGrpSpPr>
            <p:cNvPr id="4" name="组合 3">
              <a:extLst>
                <a:ext uri="{FF2B5EF4-FFF2-40B4-BE49-F238E27FC236}">
                  <a16:creationId xmlns:a16="http://schemas.microsoft.com/office/drawing/2014/main" id="{63AEC095-5A05-440B-8532-3ACF0AB0040B}"/>
                </a:ext>
              </a:extLst>
            </p:cNvPr>
            <p:cNvGrpSpPr/>
            <p:nvPr/>
          </p:nvGrpSpPr>
          <p:grpSpPr>
            <a:xfrm>
              <a:off x="660507" y="2949594"/>
              <a:ext cx="11004751" cy="3522226"/>
              <a:chOff x="660507" y="1793779"/>
              <a:chExt cx="11004751" cy="4152555"/>
            </a:xfrm>
          </p:grpSpPr>
          <p:grpSp>
            <p:nvGrpSpPr>
              <p:cNvPr id="5" name="组合 4">
                <a:extLst>
                  <a:ext uri="{FF2B5EF4-FFF2-40B4-BE49-F238E27FC236}">
                    <a16:creationId xmlns:a16="http://schemas.microsoft.com/office/drawing/2014/main" id="{8A7EC6D5-C86F-4E4D-B236-3FC72F2C6BED}"/>
                  </a:ext>
                </a:extLst>
              </p:cNvPr>
              <p:cNvGrpSpPr/>
              <p:nvPr/>
            </p:nvGrpSpPr>
            <p:grpSpPr>
              <a:xfrm>
                <a:off x="660507" y="1793779"/>
                <a:ext cx="11004751" cy="4087142"/>
                <a:chOff x="660507" y="1793779"/>
                <a:chExt cx="11004751" cy="4087142"/>
              </a:xfrm>
            </p:grpSpPr>
            <p:sp>
              <p:nvSpPr>
                <p:cNvPr id="19" name="文本框 18">
                  <a:extLst>
                    <a:ext uri="{FF2B5EF4-FFF2-40B4-BE49-F238E27FC236}">
                      <a16:creationId xmlns:a16="http://schemas.microsoft.com/office/drawing/2014/main" id="{55F2DA03-8363-4D2C-A0C1-89F54F1D4A41}"/>
                    </a:ext>
                  </a:extLst>
                </p:cNvPr>
                <p:cNvSpPr txBox="1"/>
                <p:nvPr/>
              </p:nvSpPr>
              <p:spPr>
                <a:xfrm>
                  <a:off x="8982828" y="1997327"/>
                  <a:ext cx="2244385" cy="435427"/>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Technological</a:t>
                  </a:r>
                  <a:endParaRPr lang="zh-CN" altLang="en-US" dirty="0">
                    <a:latin typeface="Times New Roman" panose="02020603050405020304" pitchFamily="18" charset="0"/>
                    <a:cs typeface="Times New Roman" panose="02020603050405020304" pitchFamily="18" charset="0"/>
                    <a:sym typeface="+mn-lt"/>
                  </a:endParaRPr>
                </a:p>
              </p:txBody>
            </p:sp>
            <p:sp>
              <p:nvSpPr>
                <p:cNvPr id="20" name="矩形 19">
                  <a:extLst>
                    <a:ext uri="{FF2B5EF4-FFF2-40B4-BE49-F238E27FC236}">
                      <a16:creationId xmlns:a16="http://schemas.microsoft.com/office/drawing/2014/main" id="{5F40AABA-C9A8-4F0E-A5BD-831254ECDEC3}"/>
                    </a:ext>
                  </a:extLst>
                </p:cNvPr>
                <p:cNvSpPr/>
                <p:nvPr/>
              </p:nvSpPr>
              <p:spPr>
                <a:xfrm>
                  <a:off x="8982828" y="2419086"/>
                  <a:ext cx="2682430" cy="616854"/>
                </a:xfrm>
                <a:prstGeom prst="rect">
                  <a:avLst/>
                </a:prstGeom>
              </p:spPr>
              <p:txBody>
                <a:bodyPr wrap="square">
                  <a:spAutoFit/>
                </a:bodyPr>
                <a:lstStyle/>
                <a:p>
                  <a:r>
                    <a:rPr lang="en-US" altLang="zh-CN" sz="1400" dirty="0">
                      <a:latin typeface="Times New Roman" panose="02020603050405020304" pitchFamily="18" charset="0"/>
                      <a:ea typeface="Dotum" charset="0"/>
                      <a:cs typeface="Times New Roman" panose="02020603050405020304" pitchFamily="18" charset="0"/>
                    </a:rPr>
                    <a:t>Technological changes related to the company's production methods</a:t>
                  </a:r>
                  <a:endParaRPr lang="zh-CN" altLang="en-US" sz="1400" dirty="0">
                    <a:latin typeface="Times New Roman" panose="02020603050405020304" pitchFamily="18" charset="0"/>
                    <a:ea typeface="Dotum" charset="0"/>
                    <a:cs typeface="Times New Roman" panose="02020603050405020304" pitchFamily="18" charset="0"/>
                  </a:endParaRPr>
                </a:p>
              </p:txBody>
            </p:sp>
            <p:sp>
              <p:nvSpPr>
                <p:cNvPr id="21" name="文本框 20">
                  <a:extLst>
                    <a:ext uri="{FF2B5EF4-FFF2-40B4-BE49-F238E27FC236}">
                      <a16:creationId xmlns:a16="http://schemas.microsoft.com/office/drawing/2014/main" id="{5A1E8B07-F679-4F8D-A449-A478495719DF}"/>
                    </a:ext>
                  </a:extLst>
                </p:cNvPr>
                <p:cNvSpPr txBox="1"/>
                <p:nvPr/>
              </p:nvSpPr>
              <p:spPr>
                <a:xfrm>
                  <a:off x="8225214" y="3436822"/>
                  <a:ext cx="2244385" cy="435427"/>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Environment</a:t>
                  </a:r>
                  <a:endParaRPr lang="zh-CN" altLang="en-US" sz="2000" dirty="0">
                    <a:solidFill>
                      <a:srgbClr val="D3CCC0"/>
                    </a:solidFill>
                    <a:latin typeface="Times New Roman" panose="02020603050405020304" pitchFamily="18" charset="0"/>
                    <a:cs typeface="Times New Roman" panose="02020603050405020304" pitchFamily="18" charset="0"/>
                    <a:sym typeface="+mn-lt"/>
                  </a:endParaRPr>
                </a:p>
              </p:txBody>
            </p:sp>
            <p:sp>
              <p:nvSpPr>
                <p:cNvPr id="22" name="矩形 21">
                  <a:extLst>
                    <a:ext uri="{FF2B5EF4-FFF2-40B4-BE49-F238E27FC236}">
                      <a16:creationId xmlns:a16="http://schemas.microsoft.com/office/drawing/2014/main" id="{9D15293E-BBAC-4BED-A578-97AF03F4B8FF}"/>
                    </a:ext>
                  </a:extLst>
                </p:cNvPr>
                <p:cNvSpPr/>
                <p:nvPr/>
              </p:nvSpPr>
              <p:spPr>
                <a:xfrm>
                  <a:off x="8277020" y="3890109"/>
                  <a:ext cx="3137072" cy="616854"/>
                </a:xfrm>
                <a:prstGeom prst="rect">
                  <a:avLst/>
                </a:prstGeom>
              </p:spPr>
              <p:txBody>
                <a:bodyPr wrap="square">
                  <a:spAutoFit/>
                </a:bodyPr>
                <a:lstStyle/>
                <a:p>
                  <a:r>
                    <a:rPr lang="en-US" altLang="zh-CN" sz="1400" dirty="0">
                      <a:latin typeface="Times New Roman" panose="02020603050405020304" pitchFamily="18" charset="0"/>
                      <a:cs typeface="Times New Roman" panose="02020603050405020304" pitchFamily="18" charset="0"/>
                    </a:rPr>
                    <a:t>An element of a market environment that can interact with an organization</a:t>
                  </a:r>
                  <a:endParaRPr lang="zh-CN" altLang="en-US" sz="1400" dirty="0">
                    <a:solidFill>
                      <a:srgbClr val="D3CCC0"/>
                    </a:solidFill>
                    <a:latin typeface="Times New Roman" panose="02020603050405020304" pitchFamily="18" charset="0"/>
                    <a:ea typeface="Dotum" charset="0"/>
                    <a:cs typeface="Times New Roman" panose="02020603050405020304" pitchFamily="18" charset="0"/>
                  </a:endParaRPr>
                </a:p>
              </p:txBody>
            </p:sp>
            <p:sp>
              <p:nvSpPr>
                <p:cNvPr id="23" name="文本框 22">
                  <a:extLst>
                    <a:ext uri="{FF2B5EF4-FFF2-40B4-BE49-F238E27FC236}">
                      <a16:creationId xmlns:a16="http://schemas.microsoft.com/office/drawing/2014/main" id="{247EB4C5-710B-4586-8BFD-A20105760726}"/>
                    </a:ext>
                  </a:extLst>
                </p:cNvPr>
                <p:cNvSpPr txBox="1"/>
                <p:nvPr/>
              </p:nvSpPr>
              <p:spPr>
                <a:xfrm>
                  <a:off x="7357564" y="4792355"/>
                  <a:ext cx="2244385" cy="435427"/>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Legal</a:t>
                  </a:r>
                  <a:endParaRPr lang="zh-CN" altLang="en-US" sz="2000" dirty="0">
                    <a:solidFill>
                      <a:srgbClr val="D3CCC0"/>
                    </a:solidFill>
                    <a:latin typeface="Times New Roman" panose="02020603050405020304" pitchFamily="18" charset="0"/>
                    <a:cs typeface="Times New Roman" panose="02020603050405020304" pitchFamily="18" charset="0"/>
                    <a:sym typeface="+mn-lt"/>
                  </a:endParaRPr>
                </a:p>
              </p:txBody>
            </p:sp>
            <p:sp>
              <p:nvSpPr>
                <p:cNvPr id="24" name="矩形 23">
                  <a:extLst>
                    <a:ext uri="{FF2B5EF4-FFF2-40B4-BE49-F238E27FC236}">
                      <a16:creationId xmlns:a16="http://schemas.microsoft.com/office/drawing/2014/main" id="{9F65693F-84EC-4A1B-AFB9-FAFEC63FB819}"/>
                    </a:ext>
                  </a:extLst>
                </p:cNvPr>
                <p:cNvSpPr/>
                <p:nvPr/>
              </p:nvSpPr>
              <p:spPr>
                <a:xfrm>
                  <a:off x="7374819" y="5264067"/>
                  <a:ext cx="3429169" cy="616854"/>
                </a:xfrm>
                <a:prstGeom prst="rect">
                  <a:avLst/>
                </a:prstGeom>
              </p:spPr>
              <p:txBody>
                <a:bodyPr wrap="square">
                  <a:spAutoFit/>
                </a:bodyPr>
                <a:lstStyle/>
                <a:p>
                  <a:r>
                    <a:rPr lang="en-US" altLang="zh-CN" sz="1400" dirty="0">
                      <a:latin typeface="Times New Roman" panose="02020603050405020304" pitchFamily="18" charset="0"/>
                      <a:cs typeface="Times New Roman" panose="02020603050405020304" pitchFamily="18" charset="0"/>
                    </a:rPr>
                    <a:t>A comprehensive system of law and civil law awareness outside the organization.</a:t>
                  </a:r>
                  <a:endParaRPr lang="zh-CN" altLang="en-US" sz="1400" dirty="0">
                    <a:solidFill>
                      <a:srgbClr val="D3CCC0"/>
                    </a:solidFill>
                    <a:latin typeface="Times New Roman" panose="02020603050405020304" pitchFamily="18" charset="0"/>
                    <a:ea typeface="Dotum" charset="0"/>
                    <a:cs typeface="Times New Roman" panose="02020603050405020304" pitchFamily="18" charset="0"/>
                  </a:endParaRPr>
                </a:p>
              </p:txBody>
            </p:sp>
            <p:sp>
              <p:nvSpPr>
                <p:cNvPr id="25" name="文本框 24">
                  <a:extLst>
                    <a:ext uri="{FF2B5EF4-FFF2-40B4-BE49-F238E27FC236}">
                      <a16:creationId xmlns:a16="http://schemas.microsoft.com/office/drawing/2014/main" id="{0D793D15-EC5F-4CB9-9199-B5D5E127EDD5}"/>
                    </a:ext>
                  </a:extLst>
                </p:cNvPr>
                <p:cNvSpPr txBox="1"/>
                <p:nvPr/>
              </p:nvSpPr>
              <p:spPr>
                <a:xfrm>
                  <a:off x="1906937" y="1793779"/>
                  <a:ext cx="2244385" cy="435427"/>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Political</a:t>
                  </a:r>
                  <a:endParaRPr lang="zh-CN" altLang="en-US" dirty="0">
                    <a:solidFill>
                      <a:srgbClr val="D3CCC0"/>
                    </a:solidFill>
                    <a:latin typeface="Times New Roman" panose="02020603050405020304" pitchFamily="18" charset="0"/>
                    <a:cs typeface="Times New Roman" panose="02020603050405020304" pitchFamily="18" charset="0"/>
                    <a:sym typeface="+mn-lt"/>
                  </a:endParaRPr>
                </a:p>
              </p:txBody>
            </p:sp>
            <p:sp>
              <p:nvSpPr>
                <p:cNvPr id="26" name="矩形 25">
                  <a:extLst>
                    <a:ext uri="{FF2B5EF4-FFF2-40B4-BE49-F238E27FC236}">
                      <a16:creationId xmlns:a16="http://schemas.microsoft.com/office/drawing/2014/main" id="{EF79977A-B794-4790-A4EF-ADE696FBBA49}"/>
                    </a:ext>
                  </a:extLst>
                </p:cNvPr>
                <p:cNvSpPr/>
                <p:nvPr/>
              </p:nvSpPr>
              <p:spPr>
                <a:xfrm>
                  <a:off x="773723" y="2181536"/>
                  <a:ext cx="3377599" cy="616854"/>
                </a:xfrm>
                <a:prstGeom prst="rect">
                  <a:avLst/>
                </a:prstGeom>
              </p:spPr>
              <p:txBody>
                <a:bodyPr wrap="square">
                  <a:spAutoFit/>
                </a:bodyPr>
                <a:lstStyle/>
                <a:p>
                  <a:pPr algn="r"/>
                  <a:r>
                    <a:rPr lang="en-US" altLang="zh-CN" sz="1400" dirty="0">
                      <a:latin typeface="Times New Roman" panose="02020603050405020304" pitchFamily="18" charset="0"/>
                      <a:cs typeface="Times New Roman" panose="02020603050405020304" pitchFamily="18" charset="0"/>
                    </a:rPr>
                    <a:t>Refers to the political forces or related policies, regulations</a:t>
                  </a:r>
                  <a:endParaRPr lang="zh-CN" altLang="en-US" sz="1400" dirty="0">
                    <a:solidFill>
                      <a:srgbClr val="D3CCC0"/>
                    </a:solidFill>
                    <a:latin typeface="Times New Roman" panose="02020603050405020304" pitchFamily="18" charset="0"/>
                    <a:ea typeface="Dotum" charset="0"/>
                    <a:cs typeface="Times New Roman" panose="02020603050405020304" pitchFamily="18" charset="0"/>
                  </a:endParaRPr>
                </a:p>
              </p:txBody>
            </p:sp>
            <p:sp>
              <p:nvSpPr>
                <p:cNvPr id="27" name="文本框 26">
                  <a:extLst>
                    <a:ext uri="{FF2B5EF4-FFF2-40B4-BE49-F238E27FC236}">
                      <a16:creationId xmlns:a16="http://schemas.microsoft.com/office/drawing/2014/main" id="{1EDB7B4B-4971-40BC-91E0-C0ED42526032}"/>
                    </a:ext>
                  </a:extLst>
                </p:cNvPr>
                <p:cNvSpPr txBox="1"/>
                <p:nvPr/>
              </p:nvSpPr>
              <p:spPr>
                <a:xfrm>
                  <a:off x="1074988" y="3207563"/>
                  <a:ext cx="2244385" cy="435427"/>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Economic</a:t>
                  </a:r>
                  <a:endParaRPr lang="zh-CN" altLang="en-US" sz="2000" dirty="0">
                    <a:latin typeface="Times New Roman" panose="02020603050405020304" pitchFamily="18" charset="0"/>
                    <a:cs typeface="Times New Roman" panose="02020603050405020304" pitchFamily="18" charset="0"/>
                    <a:sym typeface="+mn-lt"/>
                  </a:endParaRPr>
                </a:p>
              </p:txBody>
            </p:sp>
            <p:sp>
              <p:nvSpPr>
                <p:cNvPr id="28" name="矩形 27">
                  <a:extLst>
                    <a:ext uri="{FF2B5EF4-FFF2-40B4-BE49-F238E27FC236}">
                      <a16:creationId xmlns:a16="http://schemas.microsoft.com/office/drawing/2014/main" id="{CB2D9068-E15D-45DA-8FBC-E4B019E42367}"/>
                    </a:ext>
                  </a:extLst>
                </p:cNvPr>
                <p:cNvSpPr/>
                <p:nvPr/>
              </p:nvSpPr>
              <p:spPr>
                <a:xfrm>
                  <a:off x="660508" y="3570503"/>
                  <a:ext cx="2695598" cy="616854"/>
                </a:xfrm>
                <a:prstGeom prst="rect">
                  <a:avLst/>
                </a:prstGeom>
              </p:spPr>
              <p:txBody>
                <a:bodyPr wrap="square">
                  <a:spAutoFit/>
                </a:bodyPr>
                <a:lstStyle/>
                <a:p>
                  <a:pPr algn="r"/>
                  <a:r>
                    <a:rPr lang="en-US" altLang="zh-CN" sz="1400" dirty="0">
                      <a:latin typeface="Times New Roman" panose="02020603050405020304" pitchFamily="18" charset="0"/>
                      <a:cs typeface="Times New Roman" panose="02020603050405020304" pitchFamily="18" charset="0"/>
                    </a:rPr>
                    <a:t>The economic structure outside the central organization</a:t>
                  </a:r>
                  <a:r>
                    <a:rPr lang="en-US" altLang="zh-CN" sz="1400" dirty="0">
                      <a:solidFill>
                        <a:srgbClr val="D3CCC0"/>
                      </a:solidFill>
                      <a:latin typeface="Times New Roman" panose="02020603050405020304" pitchFamily="18" charset="0"/>
                      <a:ea typeface="Dotum" charset="0"/>
                      <a:cs typeface="Times New Roman" panose="02020603050405020304" pitchFamily="18" charset="0"/>
                    </a:rPr>
                    <a:t>.</a:t>
                  </a:r>
                  <a:endParaRPr lang="zh-CN" altLang="en-US" sz="1400" dirty="0">
                    <a:solidFill>
                      <a:srgbClr val="D3CCC0"/>
                    </a:solidFill>
                    <a:latin typeface="Times New Roman" panose="02020603050405020304" pitchFamily="18" charset="0"/>
                    <a:ea typeface="Dotum" charset="0"/>
                    <a:cs typeface="Times New Roman" panose="02020603050405020304" pitchFamily="18" charset="0"/>
                  </a:endParaRPr>
                </a:p>
              </p:txBody>
            </p:sp>
            <p:sp>
              <p:nvSpPr>
                <p:cNvPr id="29" name="文本框 28">
                  <a:extLst>
                    <a:ext uri="{FF2B5EF4-FFF2-40B4-BE49-F238E27FC236}">
                      <a16:creationId xmlns:a16="http://schemas.microsoft.com/office/drawing/2014/main" id="{EEEDFA9F-F257-4C94-857E-A5DA8FE61B06}"/>
                    </a:ext>
                  </a:extLst>
                </p:cNvPr>
                <p:cNvSpPr txBox="1"/>
                <p:nvPr/>
              </p:nvSpPr>
              <p:spPr>
                <a:xfrm>
                  <a:off x="660507" y="4725383"/>
                  <a:ext cx="2244385" cy="435427"/>
                </a:xfrm>
                <a:prstGeom prst="rect">
                  <a:avLst/>
                </a:prstGeom>
                <a:noFill/>
              </p:spPr>
              <p:txBody>
                <a:bodyPr wrap="square" rtlCol="0">
                  <a:spAutoFit/>
                </a:bodyPr>
                <a:lstStyle/>
                <a:p>
                  <a:pPr algn="r"/>
                  <a:r>
                    <a:rPr lang="en-US" altLang="zh-CN" dirty="0">
                      <a:latin typeface="Times New Roman" panose="02020603050405020304" pitchFamily="18" charset="0"/>
                      <a:cs typeface="Times New Roman" panose="02020603050405020304" pitchFamily="18" charset="0"/>
                    </a:rPr>
                    <a:t>Social</a:t>
                  </a:r>
                  <a:endParaRPr lang="zh-CN" altLang="en-US" sz="2000" dirty="0">
                    <a:latin typeface="Times New Roman" panose="02020603050405020304" pitchFamily="18" charset="0"/>
                    <a:cs typeface="Times New Roman" panose="02020603050405020304" pitchFamily="18" charset="0"/>
                    <a:sym typeface="+mn-lt"/>
                  </a:endParaRPr>
                </a:p>
              </p:txBody>
            </p:sp>
            <p:sp>
              <p:nvSpPr>
                <p:cNvPr id="30" name="矩形 29">
                  <a:extLst>
                    <a:ext uri="{FF2B5EF4-FFF2-40B4-BE49-F238E27FC236}">
                      <a16:creationId xmlns:a16="http://schemas.microsoft.com/office/drawing/2014/main" id="{EFA2EA8B-4324-4A50-86A8-FF13CB674E1E}"/>
                    </a:ext>
                  </a:extLst>
                </p:cNvPr>
                <p:cNvSpPr/>
                <p:nvPr/>
              </p:nvSpPr>
              <p:spPr>
                <a:xfrm>
                  <a:off x="660507" y="5147143"/>
                  <a:ext cx="2284084" cy="616854"/>
                </a:xfrm>
                <a:prstGeom prst="rect">
                  <a:avLst/>
                </a:prstGeom>
              </p:spPr>
              <p:txBody>
                <a:bodyPr wrap="square">
                  <a:spAutoFit/>
                </a:bodyPr>
                <a:lstStyle/>
                <a:p>
                  <a:r>
                    <a:rPr lang="en-US" altLang="zh-CN" sz="1400" dirty="0">
                      <a:latin typeface="Times New Roman" panose="02020603050405020304" pitchFamily="18" charset="0"/>
                      <a:cs typeface="Times New Roman" panose="02020603050405020304" pitchFamily="18" charset="0"/>
                    </a:rPr>
                    <a:t>Cultural tradition, values, education level, etc.</a:t>
                  </a:r>
                  <a:endParaRPr lang="zh-CN" altLang="en-US" sz="1400" dirty="0">
                    <a:solidFill>
                      <a:srgbClr val="D3CCC0"/>
                    </a:solidFill>
                    <a:latin typeface="Times New Roman" panose="02020603050405020304" pitchFamily="18" charset="0"/>
                    <a:ea typeface="Dotum" charset="0"/>
                    <a:cs typeface="Times New Roman" panose="02020603050405020304" pitchFamily="18" charset="0"/>
                  </a:endParaRPr>
                </a:p>
              </p:txBody>
            </p:sp>
          </p:grpSp>
          <p:grpSp>
            <p:nvGrpSpPr>
              <p:cNvPr id="6" name="组合 5">
                <a:extLst>
                  <a:ext uri="{FF2B5EF4-FFF2-40B4-BE49-F238E27FC236}">
                    <a16:creationId xmlns:a16="http://schemas.microsoft.com/office/drawing/2014/main" id="{984F9FFC-800A-4CEF-947F-10D0E0BCEA32}"/>
                  </a:ext>
                </a:extLst>
              </p:cNvPr>
              <p:cNvGrpSpPr/>
              <p:nvPr/>
            </p:nvGrpSpPr>
            <p:grpSpPr>
              <a:xfrm>
                <a:off x="2945217" y="1852210"/>
                <a:ext cx="5694846" cy="4094124"/>
                <a:chOff x="2945217" y="1852210"/>
                <a:chExt cx="5694846" cy="4094124"/>
              </a:xfrm>
            </p:grpSpPr>
            <p:sp>
              <p:nvSpPr>
                <p:cNvPr id="7" name="任意多边形 67">
                  <a:extLst>
                    <a:ext uri="{FF2B5EF4-FFF2-40B4-BE49-F238E27FC236}">
                      <a16:creationId xmlns:a16="http://schemas.microsoft.com/office/drawing/2014/main" id="{668C93B3-2575-4015-A2DB-99A4B7B3D9F5}"/>
                    </a:ext>
                  </a:extLst>
                </p:cNvPr>
                <p:cNvSpPr/>
                <p:nvPr/>
              </p:nvSpPr>
              <p:spPr>
                <a:xfrm flipH="1">
                  <a:off x="4371382" y="2349836"/>
                  <a:ext cx="757881" cy="546522"/>
                </a:xfrm>
                <a:custGeom>
                  <a:avLst/>
                  <a:gdLst>
                    <a:gd name="connsiteX0" fmla="*/ 434324 w 757881"/>
                    <a:gd name="connsiteY0" fmla="*/ 0 h 546522"/>
                    <a:gd name="connsiteX1" fmla="*/ 77427 w 757881"/>
                    <a:gd name="connsiteY1" fmla="*/ 0 h 546522"/>
                    <a:gd name="connsiteX2" fmla="*/ 68881 w 757881"/>
                    <a:gd name="connsiteY2" fmla="*/ 0 h 546522"/>
                    <a:gd name="connsiteX3" fmla="*/ 0 w 757881"/>
                    <a:gd name="connsiteY3" fmla="*/ 0 h 546522"/>
                    <a:gd name="connsiteX4" fmla="*/ 0 w 757881"/>
                    <a:gd name="connsiteY4" fmla="*/ 546522 h 546522"/>
                    <a:gd name="connsiteX5" fmla="*/ 68881 w 757881"/>
                    <a:gd name="connsiteY5" fmla="*/ 546522 h 546522"/>
                    <a:gd name="connsiteX6" fmla="*/ 77427 w 757881"/>
                    <a:gd name="connsiteY6" fmla="*/ 546522 h 546522"/>
                    <a:gd name="connsiteX7" fmla="*/ 434324 w 757881"/>
                    <a:gd name="connsiteY7" fmla="*/ 546522 h 546522"/>
                    <a:gd name="connsiteX8" fmla="*/ 757881 w 757881"/>
                    <a:gd name="connsiteY8" fmla="*/ 273261 h 546522"/>
                    <a:gd name="connsiteX9" fmla="*/ 434324 w 757881"/>
                    <a:gd name="connsiteY9" fmla="*/ 0 h 546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7881" h="546522">
                      <a:moveTo>
                        <a:pt x="434324" y="0"/>
                      </a:moveTo>
                      <a:lnTo>
                        <a:pt x="77427" y="0"/>
                      </a:lnTo>
                      <a:lnTo>
                        <a:pt x="68881" y="0"/>
                      </a:lnTo>
                      <a:lnTo>
                        <a:pt x="0" y="0"/>
                      </a:lnTo>
                      <a:lnTo>
                        <a:pt x="0" y="546522"/>
                      </a:lnTo>
                      <a:lnTo>
                        <a:pt x="68881" y="546522"/>
                      </a:lnTo>
                      <a:lnTo>
                        <a:pt x="77427" y="546522"/>
                      </a:lnTo>
                      <a:lnTo>
                        <a:pt x="434324" y="546522"/>
                      </a:lnTo>
                      <a:cubicBezTo>
                        <a:pt x="613020" y="546522"/>
                        <a:pt x="757881" y="424179"/>
                        <a:pt x="757881" y="273261"/>
                      </a:cubicBezTo>
                      <a:cubicBezTo>
                        <a:pt x="757881" y="122343"/>
                        <a:pt x="613020" y="0"/>
                        <a:pt x="434324" y="0"/>
                      </a:cubicBezTo>
                      <a:close/>
                    </a:path>
                  </a:pathLst>
                </a:custGeom>
                <a:solidFill>
                  <a:srgbClr val="D3CC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altLang="zh-CN" dirty="0">
                      <a:solidFill>
                        <a:srgbClr val="F07166"/>
                      </a:solidFill>
                      <a:latin typeface="Dotum" charset="0"/>
                      <a:ea typeface="Dotum" charset="0"/>
                      <a:cs typeface="Dotum" charset="0"/>
                      <a:sym typeface="+mn-lt"/>
                    </a:rPr>
                    <a:t>01</a:t>
                  </a:r>
                  <a:endParaRPr lang="zh-CN" altLang="en-US" dirty="0">
                    <a:solidFill>
                      <a:srgbClr val="F07166"/>
                    </a:solidFill>
                    <a:latin typeface="Dotum" charset="0"/>
                    <a:ea typeface="Dotum" charset="0"/>
                    <a:cs typeface="Dotum" charset="0"/>
                    <a:sym typeface="+mn-lt"/>
                  </a:endParaRPr>
                </a:p>
              </p:txBody>
            </p:sp>
            <p:sp>
              <p:nvSpPr>
                <p:cNvPr id="8" name="任意多边形 74">
                  <a:extLst>
                    <a:ext uri="{FF2B5EF4-FFF2-40B4-BE49-F238E27FC236}">
                      <a16:creationId xmlns:a16="http://schemas.microsoft.com/office/drawing/2014/main" id="{7F3ED695-1D1D-45CB-8077-B3FD45E94985}"/>
                    </a:ext>
                  </a:extLst>
                </p:cNvPr>
                <p:cNvSpPr/>
                <p:nvPr/>
              </p:nvSpPr>
              <p:spPr>
                <a:xfrm flipH="1">
                  <a:off x="3656046" y="3626011"/>
                  <a:ext cx="773490" cy="546522"/>
                </a:xfrm>
                <a:custGeom>
                  <a:avLst/>
                  <a:gdLst>
                    <a:gd name="connsiteX0" fmla="*/ 449933 w 773490"/>
                    <a:gd name="connsiteY0" fmla="*/ 0 h 546522"/>
                    <a:gd name="connsiteX1" fmla="*/ 93036 w 773490"/>
                    <a:gd name="connsiteY1" fmla="*/ 0 h 546522"/>
                    <a:gd name="connsiteX2" fmla="*/ 84490 w 773490"/>
                    <a:gd name="connsiteY2" fmla="*/ 0 h 546522"/>
                    <a:gd name="connsiteX3" fmla="*/ 0 w 773490"/>
                    <a:gd name="connsiteY3" fmla="*/ 0 h 546522"/>
                    <a:gd name="connsiteX4" fmla="*/ 0 w 773490"/>
                    <a:gd name="connsiteY4" fmla="*/ 546522 h 546522"/>
                    <a:gd name="connsiteX5" fmla="*/ 84490 w 773490"/>
                    <a:gd name="connsiteY5" fmla="*/ 546522 h 546522"/>
                    <a:gd name="connsiteX6" fmla="*/ 93036 w 773490"/>
                    <a:gd name="connsiteY6" fmla="*/ 546522 h 546522"/>
                    <a:gd name="connsiteX7" fmla="*/ 449933 w 773490"/>
                    <a:gd name="connsiteY7" fmla="*/ 546522 h 546522"/>
                    <a:gd name="connsiteX8" fmla="*/ 773490 w 773490"/>
                    <a:gd name="connsiteY8" fmla="*/ 273261 h 546522"/>
                    <a:gd name="connsiteX9" fmla="*/ 449933 w 773490"/>
                    <a:gd name="connsiteY9" fmla="*/ 0 h 546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490" h="546522">
                      <a:moveTo>
                        <a:pt x="449933" y="0"/>
                      </a:moveTo>
                      <a:lnTo>
                        <a:pt x="93036" y="0"/>
                      </a:lnTo>
                      <a:lnTo>
                        <a:pt x="84490" y="0"/>
                      </a:lnTo>
                      <a:lnTo>
                        <a:pt x="0" y="0"/>
                      </a:lnTo>
                      <a:lnTo>
                        <a:pt x="0" y="546522"/>
                      </a:lnTo>
                      <a:lnTo>
                        <a:pt x="84490" y="546522"/>
                      </a:lnTo>
                      <a:lnTo>
                        <a:pt x="93036" y="546522"/>
                      </a:lnTo>
                      <a:lnTo>
                        <a:pt x="449933" y="546522"/>
                      </a:lnTo>
                      <a:cubicBezTo>
                        <a:pt x="628629" y="546522"/>
                        <a:pt x="773490" y="424179"/>
                        <a:pt x="773490" y="273261"/>
                      </a:cubicBezTo>
                      <a:cubicBezTo>
                        <a:pt x="773490" y="122343"/>
                        <a:pt x="628629" y="0"/>
                        <a:pt x="449933" y="0"/>
                      </a:cubicBezTo>
                      <a:close/>
                    </a:path>
                  </a:pathLst>
                </a:custGeom>
                <a:solidFill>
                  <a:srgbClr val="D3CC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altLang="zh-CN" dirty="0">
                      <a:solidFill>
                        <a:srgbClr val="F07166"/>
                      </a:solidFill>
                      <a:latin typeface="Dotum" charset="0"/>
                      <a:ea typeface="Dotum" charset="0"/>
                      <a:cs typeface="Dotum" charset="0"/>
                      <a:sym typeface="+mn-lt"/>
                    </a:rPr>
                    <a:t>02</a:t>
                  </a:r>
                  <a:endParaRPr lang="zh-CN" altLang="en-US" dirty="0">
                    <a:solidFill>
                      <a:srgbClr val="F07166"/>
                    </a:solidFill>
                    <a:latin typeface="Dotum" charset="0"/>
                    <a:ea typeface="Dotum" charset="0"/>
                    <a:cs typeface="Dotum" charset="0"/>
                    <a:sym typeface="+mn-lt"/>
                  </a:endParaRPr>
                </a:p>
              </p:txBody>
            </p:sp>
            <p:sp>
              <p:nvSpPr>
                <p:cNvPr id="9" name="任意多边形 70">
                  <a:extLst>
                    <a:ext uri="{FF2B5EF4-FFF2-40B4-BE49-F238E27FC236}">
                      <a16:creationId xmlns:a16="http://schemas.microsoft.com/office/drawing/2014/main" id="{443E78C9-6C6D-440A-B13F-06C0BFF2A36D}"/>
                    </a:ext>
                  </a:extLst>
                </p:cNvPr>
                <p:cNvSpPr/>
                <p:nvPr/>
              </p:nvSpPr>
              <p:spPr>
                <a:xfrm flipV="1">
                  <a:off x="7871902" y="2342385"/>
                  <a:ext cx="768161" cy="546522"/>
                </a:xfrm>
                <a:custGeom>
                  <a:avLst/>
                  <a:gdLst>
                    <a:gd name="connsiteX0" fmla="*/ 0 w 768161"/>
                    <a:gd name="connsiteY0" fmla="*/ 546522 h 546522"/>
                    <a:gd name="connsiteX1" fmla="*/ 79161 w 768161"/>
                    <a:gd name="connsiteY1" fmla="*/ 546522 h 546522"/>
                    <a:gd name="connsiteX2" fmla="*/ 87707 w 768161"/>
                    <a:gd name="connsiteY2" fmla="*/ 546522 h 546522"/>
                    <a:gd name="connsiteX3" fmla="*/ 444604 w 768161"/>
                    <a:gd name="connsiteY3" fmla="*/ 546522 h 546522"/>
                    <a:gd name="connsiteX4" fmla="*/ 768161 w 768161"/>
                    <a:gd name="connsiteY4" fmla="*/ 273261 h 546522"/>
                    <a:gd name="connsiteX5" fmla="*/ 444604 w 768161"/>
                    <a:gd name="connsiteY5" fmla="*/ 0 h 546522"/>
                    <a:gd name="connsiteX6" fmla="*/ 87707 w 768161"/>
                    <a:gd name="connsiteY6" fmla="*/ 0 h 546522"/>
                    <a:gd name="connsiteX7" fmla="*/ 79161 w 768161"/>
                    <a:gd name="connsiteY7" fmla="*/ 0 h 546522"/>
                    <a:gd name="connsiteX8" fmla="*/ 0 w 768161"/>
                    <a:gd name="connsiteY8" fmla="*/ 0 h 546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8161" h="546522">
                      <a:moveTo>
                        <a:pt x="0" y="546522"/>
                      </a:moveTo>
                      <a:lnTo>
                        <a:pt x="79161" y="546522"/>
                      </a:lnTo>
                      <a:lnTo>
                        <a:pt x="87707" y="546522"/>
                      </a:lnTo>
                      <a:lnTo>
                        <a:pt x="444604" y="546522"/>
                      </a:lnTo>
                      <a:cubicBezTo>
                        <a:pt x="623300" y="546522"/>
                        <a:pt x="768161" y="424179"/>
                        <a:pt x="768161" y="273261"/>
                      </a:cubicBezTo>
                      <a:cubicBezTo>
                        <a:pt x="768161" y="122343"/>
                        <a:pt x="623300" y="0"/>
                        <a:pt x="444604" y="0"/>
                      </a:cubicBezTo>
                      <a:lnTo>
                        <a:pt x="87707" y="0"/>
                      </a:lnTo>
                      <a:lnTo>
                        <a:pt x="79161" y="0"/>
                      </a:lnTo>
                      <a:lnTo>
                        <a:pt x="0" y="0"/>
                      </a:lnTo>
                      <a:close/>
                    </a:path>
                  </a:pathLst>
                </a:custGeom>
                <a:solidFill>
                  <a:srgbClr val="D3CC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solidFill>
                      <a:schemeClr val="tx1">
                        <a:lumMod val="95000"/>
                        <a:lumOff val="5000"/>
                      </a:schemeClr>
                    </a:solidFill>
                    <a:cs typeface="+mn-ea"/>
                    <a:sym typeface="+mn-lt"/>
                  </a:endParaRPr>
                </a:p>
              </p:txBody>
            </p:sp>
            <p:sp>
              <p:nvSpPr>
                <p:cNvPr id="10" name="任意多边形 72">
                  <a:extLst>
                    <a:ext uri="{FF2B5EF4-FFF2-40B4-BE49-F238E27FC236}">
                      <a16:creationId xmlns:a16="http://schemas.microsoft.com/office/drawing/2014/main" id="{2510563C-A4A0-4F1A-9B8A-9881C2CABCF3}"/>
                    </a:ext>
                  </a:extLst>
                </p:cNvPr>
                <p:cNvSpPr/>
                <p:nvPr/>
              </p:nvSpPr>
              <p:spPr>
                <a:xfrm flipV="1">
                  <a:off x="7172454" y="3618560"/>
                  <a:ext cx="779548" cy="546522"/>
                </a:xfrm>
                <a:custGeom>
                  <a:avLst/>
                  <a:gdLst>
                    <a:gd name="connsiteX0" fmla="*/ 0 w 779548"/>
                    <a:gd name="connsiteY0" fmla="*/ 546522 h 546522"/>
                    <a:gd name="connsiteX1" fmla="*/ 90548 w 779548"/>
                    <a:gd name="connsiteY1" fmla="*/ 546522 h 546522"/>
                    <a:gd name="connsiteX2" fmla="*/ 99094 w 779548"/>
                    <a:gd name="connsiteY2" fmla="*/ 546522 h 546522"/>
                    <a:gd name="connsiteX3" fmla="*/ 455991 w 779548"/>
                    <a:gd name="connsiteY3" fmla="*/ 546522 h 546522"/>
                    <a:gd name="connsiteX4" fmla="*/ 779548 w 779548"/>
                    <a:gd name="connsiteY4" fmla="*/ 273261 h 546522"/>
                    <a:gd name="connsiteX5" fmla="*/ 455991 w 779548"/>
                    <a:gd name="connsiteY5" fmla="*/ 0 h 546522"/>
                    <a:gd name="connsiteX6" fmla="*/ 99094 w 779548"/>
                    <a:gd name="connsiteY6" fmla="*/ 0 h 546522"/>
                    <a:gd name="connsiteX7" fmla="*/ 90548 w 779548"/>
                    <a:gd name="connsiteY7" fmla="*/ 0 h 546522"/>
                    <a:gd name="connsiteX8" fmla="*/ 0 w 779548"/>
                    <a:gd name="connsiteY8" fmla="*/ 0 h 546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9548" h="546522">
                      <a:moveTo>
                        <a:pt x="0" y="546522"/>
                      </a:moveTo>
                      <a:lnTo>
                        <a:pt x="90548" y="546522"/>
                      </a:lnTo>
                      <a:lnTo>
                        <a:pt x="99094" y="546522"/>
                      </a:lnTo>
                      <a:lnTo>
                        <a:pt x="455991" y="546522"/>
                      </a:lnTo>
                      <a:cubicBezTo>
                        <a:pt x="634687" y="546522"/>
                        <a:pt x="779548" y="424179"/>
                        <a:pt x="779548" y="273261"/>
                      </a:cubicBezTo>
                      <a:cubicBezTo>
                        <a:pt x="779548" y="122343"/>
                        <a:pt x="634687" y="0"/>
                        <a:pt x="455991" y="0"/>
                      </a:cubicBezTo>
                      <a:lnTo>
                        <a:pt x="99094" y="0"/>
                      </a:lnTo>
                      <a:lnTo>
                        <a:pt x="90548" y="0"/>
                      </a:lnTo>
                      <a:lnTo>
                        <a:pt x="0" y="0"/>
                      </a:lnTo>
                      <a:close/>
                    </a:path>
                  </a:pathLst>
                </a:custGeom>
                <a:solidFill>
                  <a:srgbClr val="D3CC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solidFill>
                      <a:schemeClr val="tx1">
                        <a:lumMod val="95000"/>
                        <a:lumOff val="5000"/>
                      </a:schemeClr>
                    </a:solidFill>
                    <a:cs typeface="+mn-ea"/>
                    <a:sym typeface="+mn-lt"/>
                  </a:endParaRPr>
                </a:p>
              </p:txBody>
            </p:sp>
            <p:sp>
              <p:nvSpPr>
                <p:cNvPr id="12" name="六边形 11">
                  <a:extLst>
                    <a:ext uri="{FF2B5EF4-FFF2-40B4-BE49-F238E27FC236}">
                      <a16:creationId xmlns:a16="http://schemas.microsoft.com/office/drawing/2014/main" id="{A7EF863A-9433-41FC-AD67-2A449CD66F10}"/>
                    </a:ext>
                  </a:extLst>
                </p:cNvPr>
                <p:cNvSpPr/>
                <p:nvPr/>
              </p:nvSpPr>
              <p:spPr>
                <a:xfrm rot="5400000">
                  <a:off x="5022934" y="1958539"/>
                  <a:ext cx="1541774" cy="1329116"/>
                </a:xfrm>
                <a:prstGeom prst="hexagon">
                  <a:avLst/>
                </a:prstGeom>
                <a:noFill/>
                <a:ln w="12700">
                  <a:solidFill>
                    <a:srgbClr val="F0716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3" name="六边形 12">
                  <a:extLst>
                    <a:ext uri="{FF2B5EF4-FFF2-40B4-BE49-F238E27FC236}">
                      <a16:creationId xmlns:a16="http://schemas.microsoft.com/office/drawing/2014/main" id="{9293D33A-340C-42C6-87B3-724D5AE55407}"/>
                    </a:ext>
                  </a:extLst>
                </p:cNvPr>
                <p:cNvSpPr/>
                <p:nvPr/>
              </p:nvSpPr>
              <p:spPr>
                <a:xfrm rot="5400000">
                  <a:off x="6436457" y="1958540"/>
                  <a:ext cx="1541774" cy="1329116"/>
                </a:xfrm>
                <a:prstGeom prst="hexagon">
                  <a:avLst/>
                </a:prstGeom>
                <a:noFill/>
                <a:ln w="12700">
                  <a:solidFill>
                    <a:srgbClr val="F0716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4" name="六边形 13">
                  <a:extLst>
                    <a:ext uri="{FF2B5EF4-FFF2-40B4-BE49-F238E27FC236}">
                      <a16:creationId xmlns:a16="http://schemas.microsoft.com/office/drawing/2014/main" id="{8590175A-7E47-417D-BA6C-C1C01C756A2C}"/>
                    </a:ext>
                  </a:extLst>
                </p:cNvPr>
                <p:cNvSpPr/>
                <p:nvPr/>
              </p:nvSpPr>
              <p:spPr>
                <a:xfrm rot="5400000">
                  <a:off x="5737009" y="3227263"/>
                  <a:ext cx="1541774" cy="1329116"/>
                </a:xfrm>
                <a:prstGeom prst="hexagon">
                  <a:avLst/>
                </a:prstGeom>
                <a:noFill/>
                <a:ln w="12700">
                  <a:solidFill>
                    <a:srgbClr val="F0716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5" name="六边形 14">
                  <a:extLst>
                    <a:ext uri="{FF2B5EF4-FFF2-40B4-BE49-F238E27FC236}">
                      <a16:creationId xmlns:a16="http://schemas.microsoft.com/office/drawing/2014/main" id="{E4D6307D-2662-4F56-BA50-9BF18ED7948B}"/>
                    </a:ext>
                  </a:extLst>
                </p:cNvPr>
                <p:cNvSpPr/>
                <p:nvPr/>
              </p:nvSpPr>
              <p:spPr>
                <a:xfrm rot="5400000">
                  <a:off x="4323207" y="3234714"/>
                  <a:ext cx="1541774" cy="1329116"/>
                </a:xfrm>
                <a:prstGeom prst="hexagon">
                  <a:avLst/>
                </a:prstGeom>
                <a:noFill/>
                <a:ln w="12700">
                  <a:solidFill>
                    <a:srgbClr val="F0716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6" name="六边形 15">
                  <a:extLst>
                    <a:ext uri="{FF2B5EF4-FFF2-40B4-BE49-F238E27FC236}">
                      <a16:creationId xmlns:a16="http://schemas.microsoft.com/office/drawing/2014/main" id="{9631C768-C910-453B-BB15-5AFFAD2C2172}"/>
                    </a:ext>
                  </a:extLst>
                </p:cNvPr>
                <p:cNvSpPr/>
                <p:nvPr/>
              </p:nvSpPr>
              <p:spPr>
                <a:xfrm rot="5400000">
                  <a:off x="3623200" y="4510889"/>
                  <a:ext cx="1541774" cy="1329116"/>
                </a:xfrm>
                <a:prstGeom prst="hexagon">
                  <a:avLst/>
                </a:prstGeom>
                <a:noFill/>
                <a:ln w="12700">
                  <a:solidFill>
                    <a:srgbClr val="F0716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7" name="六边形 16">
                  <a:extLst>
                    <a:ext uri="{FF2B5EF4-FFF2-40B4-BE49-F238E27FC236}">
                      <a16:creationId xmlns:a16="http://schemas.microsoft.com/office/drawing/2014/main" id="{585C0EE4-0593-4291-842F-546D51A6D07A}"/>
                    </a:ext>
                  </a:extLst>
                </p:cNvPr>
                <p:cNvSpPr/>
                <p:nvPr/>
              </p:nvSpPr>
              <p:spPr>
                <a:xfrm rot="5400000">
                  <a:off x="5037002" y="4510889"/>
                  <a:ext cx="1541774" cy="1329116"/>
                </a:xfrm>
                <a:prstGeom prst="hexagon">
                  <a:avLst/>
                </a:prstGeom>
                <a:noFill/>
                <a:ln w="12700">
                  <a:solidFill>
                    <a:srgbClr val="F07166"/>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8" name="任意多边形 74">
                  <a:extLst>
                    <a:ext uri="{FF2B5EF4-FFF2-40B4-BE49-F238E27FC236}">
                      <a16:creationId xmlns:a16="http://schemas.microsoft.com/office/drawing/2014/main" id="{7EED481D-90FF-4797-A00C-12BDDAF0A74E}"/>
                    </a:ext>
                  </a:extLst>
                </p:cNvPr>
                <p:cNvSpPr/>
                <p:nvPr/>
              </p:nvSpPr>
              <p:spPr>
                <a:xfrm flipH="1">
                  <a:off x="2945217" y="4990806"/>
                  <a:ext cx="773490" cy="546522"/>
                </a:xfrm>
                <a:custGeom>
                  <a:avLst/>
                  <a:gdLst>
                    <a:gd name="connsiteX0" fmla="*/ 449933 w 773490"/>
                    <a:gd name="connsiteY0" fmla="*/ 0 h 546522"/>
                    <a:gd name="connsiteX1" fmla="*/ 93036 w 773490"/>
                    <a:gd name="connsiteY1" fmla="*/ 0 h 546522"/>
                    <a:gd name="connsiteX2" fmla="*/ 84490 w 773490"/>
                    <a:gd name="connsiteY2" fmla="*/ 0 h 546522"/>
                    <a:gd name="connsiteX3" fmla="*/ 0 w 773490"/>
                    <a:gd name="connsiteY3" fmla="*/ 0 h 546522"/>
                    <a:gd name="connsiteX4" fmla="*/ 0 w 773490"/>
                    <a:gd name="connsiteY4" fmla="*/ 546522 h 546522"/>
                    <a:gd name="connsiteX5" fmla="*/ 84490 w 773490"/>
                    <a:gd name="connsiteY5" fmla="*/ 546522 h 546522"/>
                    <a:gd name="connsiteX6" fmla="*/ 93036 w 773490"/>
                    <a:gd name="connsiteY6" fmla="*/ 546522 h 546522"/>
                    <a:gd name="connsiteX7" fmla="*/ 449933 w 773490"/>
                    <a:gd name="connsiteY7" fmla="*/ 546522 h 546522"/>
                    <a:gd name="connsiteX8" fmla="*/ 773490 w 773490"/>
                    <a:gd name="connsiteY8" fmla="*/ 273261 h 546522"/>
                    <a:gd name="connsiteX9" fmla="*/ 449933 w 773490"/>
                    <a:gd name="connsiteY9" fmla="*/ 0 h 546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490" h="546522">
                      <a:moveTo>
                        <a:pt x="449933" y="0"/>
                      </a:moveTo>
                      <a:lnTo>
                        <a:pt x="93036" y="0"/>
                      </a:lnTo>
                      <a:lnTo>
                        <a:pt x="84490" y="0"/>
                      </a:lnTo>
                      <a:lnTo>
                        <a:pt x="0" y="0"/>
                      </a:lnTo>
                      <a:lnTo>
                        <a:pt x="0" y="546522"/>
                      </a:lnTo>
                      <a:lnTo>
                        <a:pt x="84490" y="546522"/>
                      </a:lnTo>
                      <a:lnTo>
                        <a:pt x="93036" y="546522"/>
                      </a:lnTo>
                      <a:lnTo>
                        <a:pt x="449933" y="546522"/>
                      </a:lnTo>
                      <a:cubicBezTo>
                        <a:pt x="628629" y="546522"/>
                        <a:pt x="773490" y="424179"/>
                        <a:pt x="773490" y="273261"/>
                      </a:cubicBezTo>
                      <a:cubicBezTo>
                        <a:pt x="773490" y="122343"/>
                        <a:pt x="628629" y="0"/>
                        <a:pt x="449933" y="0"/>
                      </a:cubicBezTo>
                      <a:close/>
                    </a:path>
                  </a:pathLst>
                </a:custGeom>
                <a:solidFill>
                  <a:srgbClr val="D3CC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altLang="zh-CN" dirty="0">
                      <a:solidFill>
                        <a:srgbClr val="F07166"/>
                      </a:solidFill>
                      <a:latin typeface="Dotum" charset="0"/>
                      <a:ea typeface="Dotum" charset="0"/>
                      <a:cs typeface="Dotum" charset="0"/>
                      <a:sym typeface="+mn-lt"/>
                    </a:rPr>
                    <a:t>03</a:t>
                  </a:r>
                  <a:endParaRPr lang="zh-CN" altLang="en-US" dirty="0">
                    <a:solidFill>
                      <a:srgbClr val="F07166"/>
                    </a:solidFill>
                    <a:latin typeface="Dotum" charset="0"/>
                    <a:ea typeface="Dotum" charset="0"/>
                    <a:cs typeface="Dotum" charset="0"/>
                    <a:sym typeface="+mn-lt"/>
                  </a:endParaRPr>
                </a:p>
              </p:txBody>
            </p:sp>
          </p:grpSp>
        </p:grpSp>
        <p:grpSp>
          <p:nvGrpSpPr>
            <p:cNvPr id="33" name="组合 32">
              <a:extLst>
                <a:ext uri="{FF2B5EF4-FFF2-40B4-BE49-F238E27FC236}">
                  <a16:creationId xmlns:a16="http://schemas.microsoft.com/office/drawing/2014/main" id="{2C33F00B-50D1-4AD4-9B9F-45450B0469E9}"/>
                </a:ext>
              </a:extLst>
            </p:cNvPr>
            <p:cNvGrpSpPr/>
            <p:nvPr/>
          </p:nvGrpSpPr>
          <p:grpSpPr>
            <a:xfrm>
              <a:off x="6446701" y="3441104"/>
              <a:ext cx="1939035" cy="2665432"/>
              <a:chOff x="6446701" y="3441104"/>
              <a:chExt cx="1939035" cy="2665432"/>
            </a:xfrm>
          </p:grpSpPr>
          <p:sp>
            <p:nvSpPr>
              <p:cNvPr id="31" name="文本框 30">
                <a:extLst>
                  <a:ext uri="{FF2B5EF4-FFF2-40B4-BE49-F238E27FC236}">
                    <a16:creationId xmlns:a16="http://schemas.microsoft.com/office/drawing/2014/main" id="{136231D5-BBA8-416C-8150-2D334329A653}"/>
                  </a:ext>
                </a:extLst>
              </p:cNvPr>
              <p:cNvSpPr txBox="1"/>
              <p:nvPr/>
            </p:nvSpPr>
            <p:spPr>
              <a:xfrm>
                <a:off x="7121791" y="4522268"/>
                <a:ext cx="598241" cy="369332"/>
              </a:xfrm>
              <a:prstGeom prst="rect">
                <a:avLst/>
              </a:prstGeom>
              <a:noFill/>
              <a:effectLst/>
            </p:spPr>
            <p:txBody>
              <a:bodyPr wrap="none" rtlCol="0">
                <a:spAutoFit/>
              </a:bodyPr>
              <a:lstStyle/>
              <a:p>
                <a:r>
                  <a:rPr lang="en-US" altLang="zh-CN" b="1" dirty="0">
                    <a:solidFill>
                      <a:srgbClr val="F07166"/>
                    </a:solidFill>
                    <a:latin typeface="Dotum" charset="0"/>
                    <a:ea typeface="Dotum" charset="0"/>
                    <a:cs typeface="Dotum" charset="0"/>
                    <a:sym typeface="+mn-lt"/>
                  </a:rPr>
                  <a:t>  05</a:t>
                </a:r>
              </a:p>
            </p:txBody>
          </p:sp>
          <p:sp>
            <p:nvSpPr>
              <p:cNvPr id="32" name="任意多边形 70">
                <a:extLst>
                  <a:ext uri="{FF2B5EF4-FFF2-40B4-BE49-F238E27FC236}">
                    <a16:creationId xmlns:a16="http://schemas.microsoft.com/office/drawing/2014/main" id="{AD69A26D-1864-4032-9B67-D1157247E0A8}"/>
                  </a:ext>
                </a:extLst>
              </p:cNvPr>
              <p:cNvSpPr/>
              <p:nvPr/>
            </p:nvSpPr>
            <p:spPr>
              <a:xfrm flipV="1">
                <a:off x="6490203" y="5642972"/>
                <a:ext cx="768161" cy="463564"/>
              </a:xfrm>
              <a:custGeom>
                <a:avLst/>
                <a:gdLst>
                  <a:gd name="connsiteX0" fmla="*/ 0 w 768161"/>
                  <a:gd name="connsiteY0" fmla="*/ 546522 h 546522"/>
                  <a:gd name="connsiteX1" fmla="*/ 79161 w 768161"/>
                  <a:gd name="connsiteY1" fmla="*/ 546522 h 546522"/>
                  <a:gd name="connsiteX2" fmla="*/ 87707 w 768161"/>
                  <a:gd name="connsiteY2" fmla="*/ 546522 h 546522"/>
                  <a:gd name="connsiteX3" fmla="*/ 444604 w 768161"/>
                  <a:gd name="connsiteY3" fmla="*/ 546522 h 546522"/>
                  <a:gd name="connsiteX4" fmla="*/ 768161 w 768161"/>
                  <a:gd name="connsiteY4" fmla="*/ 273261 h 546522"/>
                  <a:gd name="connsiteX5" fmla="*/ 444604 w 768161"/>
                  <a:gd name="connsiteY5" fmla="*/ 0 h 546522"/>
                  <a:gd name="connsiteX6" fmla="*/ 87707 w 768161"/>
                  <a:gd name="connsiteY6" fmla="*/ 0 h 546522"/>
                  <a:gd name="connsiteX7" fmla="*/ 79161 w 768161"/>
                  <a:gd name="connsiteY7" fmla="*/ 0 h 546522"/>
                  <a:gd name="connsiteX8" fmla="*/ 0 w 768161"/>
                  <a:gd name="connsiteY8" fmla="*/ 0 h 546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8161" h="546522">
                    <a:moveTo>
                      <a:pt x="0" y="546522"/>
                    </a:moveTo>
                    <a:lnTo>
                      <a:pt x="79161" y="546522"/>
                    </a:lnTo>
                    <a:lnTo>
                      <a:pt x="87707" y="546522"/>
                    </a:lnTo>
                    <a:lnTo>
                      <a:pt x="444604" y="546522"/>
                    </a:lnTo>
                    <a:cubicBezTo>
                      <a:pt x="623300" y="546522"/>
                      <a:pt x="768161" y="424179"/>
                      <a:pt x="768161" y="273261"/>
                    </a:cubicBezTo>
                    <a:cubicBezTo>
                      <a:pt x="768161" y="122343"/>
                      <a:pt x="623300" y="0"/>
                      <a:pt x="444604" y="0"/>
                    </a:cubicBezTo>
                    <a:lnTo>
                      <a:pt x="87707" y="0"/>
                    </a:lnTo>
                    <a:lnTo>
                      <a:pt x="79161" y="0"/>
                    </a:lnTo>
                    <a:lnTo>
                      <a:pt x="0" y="0"/>
                    </a:lnTo>
                    <a:close/>
                  </a:path>
                </a:pathLst>
              </a:custGeom>
              <a:solidFill>
                <a:srgbClr val="D3CCC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solidFill>
                    <a:schemeClr val="tx1">
                      <a:lumMod val="95000"/>
                      <a:lumOff val="5000"/>
                    </a:schemeClr>
                  </a:solidFill>
                  <a:cs typeface="+mn-ea"/>
                  <a:sym typeface="+mn-lt"/>
                </a:endParaRPr>
              </a:p>
            </p:txBody>
          </p:sp>
          <p:sp>
            <p:nvSpPr>
              <p:cNvPr id="34" name="文本框 33">
                <a:extLst>
                  <a:ext uri="{FF2B5EF4-FFF2-40B4-BE49-F238E27FC236}">
                    <a16:creationId xmlns:a16="http://schemas.microsoft.com/office/drawing/2014/main" id="{25B2D632-ADF4-4AB6-9D9A-092708F87475}"/>
                  </a:ext>
                </a:extLst>
              </p:cNvPr>
              <p:cNvSpPr txBox="1"/>
              <p:nvPr/>
            </p:nvSpPr>
            <p:spPr>
              <a:xfrm>
                <a:off x="6446701" y="5679141"/>
                <a:ext cx="607859" cy="369332"/>
              </a:xfrm>
              <a:prstGeom prst="rect">
                <a:avLst/>
              </a:prstGeom>
              <a:noFill/>
              <a:effectLst/>
            </p:spPr>
            <p:txBody>
              <a:bodyPr wrap="none" rtlCol="0">
                <a:spAutoFit/>
              </a:bodyPr>
              <a:lstStyle/>
              <a:p>
                <a:r>
                  <a:rPr lang="en-US" altLang="zh-CN" b="1" dirty="0">
                    <a:solidFill>
                      <a:srgbClr val="F07166"/>
                    </a:solidFill>
                    <a:latin typeface="Dotum" charset="0"/>
                    <a:ea typeface="Dotum" charset="0"/>
                    <a:cs typeface="Dotum" charset="0"/>
                    <a:sym typeface="+mn-lt"/>
                  </a:rPr>
                  <a:t>  06</a:t>
                </a:r>
              </a:p>
            </p:txBody>
          </p:sp>
          <p:sp>
            <p:nvSpPr>
              <p:cNvPr id="35" name="文本框 34">
                <a:extLst>
                  <a:ext uri="{FF2B5EF4-FFF2-40B4-BE49-F238E27FC236}">
                    <a16:creationId xmlns:a16="http://schemas.microsoft.com/office/drawing/2014/main" id="{7D27628F-6249-452C-8E9F-B41CCFBCDC76}"/>
                  </a:ext>
                </a:extLst>
              </p:cNvPr>
              <p:cNvSpPr txBox="1"/>
              <p:nvPr/>
            </p:nvSpPr>
            <p:spPr>
              <a:xfrm>
                <a:off x="7787495" y="3441104"/>
                <a:ext cx="598241" cy="369332"/>
              </a:xfrm>
              <a:prstGeom prst="rect">
                <a:avLst/>
              </a:prstGeom>
              <a:noFill/>
              <a:effectLst/>
            </p:spPr>
            <p:txBody>
              <a:bodyPr wrap="none" rtlCol="0">
                <a:spAutoFit/>
              </a:bodyPr>
              <a:lstStyle/>
              <a:p>
                <a:r>
                  <a:rPr lang="en-US" altLang="zh-CN" b="1" dirty="0">
                    <a:solidFill>
                      <a:srgbClr val="F07166"/>
                    </a:solidFill>
                    <a:latin typeface="Dotum" charset="0"/>
                    <a:ea typeface="Dotum" charset="0"/>
                    <a:cs typeface="Dotum" charset="0"/>
                    <a:sym typeface="+mn-lt"/>
                  </a:rPr>
                  <a:t>  04</a:t>
                </a:r>
              </a:p>
            </p:txBody>
          </p:sp>
        </p:grpSp>
      </p:grpSp>
      <p:pic>
        <p:nvPicPr>
          <p:cNvPr id="37" name="音频 36">
            <a:hlinkClick r:id="" action="ppaction://media"/>
            <a:extLst>
              <a:ext uri="{FF2B5EF4-FFF2-40B4-BE49-F238E27FC236}">
                <a16:creationId xmlns:a16="http://schemas.microsoft.com/office/drawing/2014/main" id="{5572E36E-7974-4298-8B0E-382CA81C9C9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958709726"/>
      </p:ext>
    </p:extLst>
  </p:cSld>
  <p:clrMapOvr>
    <a:masterClrMapping/>
  </p:clrMapOvr>
  <mc:AlternateContent xmlns:mc="http://schemas.openxmlformats.org/markup-compatibility/2006">
    <mc:Choice xmlns:p14="http://schemas.microsoft.com/office/powerpoint/2010/main" Requires="p14">
      <p:transition spd="slow" p14:dur="2000" advTm="28781"/>
    </mc:Choice>
    <mc:Fallback>
      <p:transition spd="slow" advTm="28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6"/>
                                        </p:tgtEl>
                                        <p:attrNameLst>
                                          <p:attrName>style.visibility</p:attrName>
                                        </p:attrNameLst>
                                      </p:cBhvr>
                                      <p:to>
                                        <p:strVal val="visible"/>
                                      </p:to>
                                    </p:set>
                                    <p:anim calcmode="lin" valueType="num">
                                      <p:cBhvr additive="base">
                                        <p:cTn id="11" dur="500" fill="hold"/>
                                        <p:tgtEl>
                                          <p:spTgt spid="36"/>
                                        </p:tgtEl>
                                        <p:attrNameLst>
                                          <p:attrName>ppt_x</p:attrName>
                                        </p:attrNameLst>
                                      </p:cBhvr>
                                      <p:tavLst>
                                        <p:tav tm="0">
                                          <p:val>
                                            <p:strVal val="#ppt_x"/>
                                          </p:val>
                                        </p:tav>
                                        <p:tav tm="100000">
                                          <p:val>
                                            <p:strVal val="#ppt_x"/>
                                          </p:val>
                                        </p:tav>
                                      </p:tavLst>
                                    </p:anim>
                                    <p:anim calcmode="lin" valueType="num">
                                      <p:cBhvr additive="base">
                                        <p:cTn id="12"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组合 5">
            <a:extLst>
              <a:ext uri="{FF2B5EF4-FFF2-40B4-BE49-F238E27FC236}">
                <a16:creationId xmlns:a16="http://schemas.microsoft.com/office/drawing/2014/main" id="{5AA39804-AE89-4ACD-96D0-7C518CE29CB0}"/>
              </a:ext>
            </a:extLst>
          </p:cNvPr>
          <p:cNvGrpSpPr/>
          <p:nvPr/>
        </p:nvGrpSpPr>
        <p:grpSpPr>
          <a:xfrm>
            <a:off x="1066141" y="2623117"/>
            <a:ext cx="9024450" cy="3316531"/>
            <a:chOff x="1066141" y="2623117"/>
            <a:chExt cx="9024450" cy="3316531"/>
          </a:xfrm>
        </p:grpSpPr>
        <p:grpSp>
          <p:nvGrpSpPr>
            <p:cNvPr id="55" name="组合 54"/>
            <p:cNvGrpSpPr/>
            <p:nvPr/>
          </p:nvGrpSpPr>
          <p:grpSpPr>
            <a:xfrm>
              <a:off x="1066141" y="3640056"/>
              <a:ext cx="2299592" cy="2299592"/>
              <a:chOff x="2115570" y="1737559"/>
              <a:chExt cx="1620620" cy="1620620"/>
            </a:xfrm>
            <a:solidFill>
              <a:schemeClr val="accent2"/>
            </a:solidFill>
          </p:grpSpPr>
          <p:sp>
            <p:nvSpPr>
              <p:cNvPr id="56" name="椭圆 55"/>
              <p:cNvSpPr/>
              <p:nvPr/>
            </p:nvSpPr>
            <p:spPr>
              <a:xfrm>
                <a:off x="2115570" y="1737559"/>
                <a:ext cx="1620620" cy="16206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srgbClr val="FFFFFF"/>
                  </a:solidFill>
                  <a:effectLst/>
                  <a:uLnTx/>
                  <a:uFillTx/>
                  <a:latin typeface="微软雅黑"/>
                  <a:ea typeface="微软雅黑"/>
                  <a:cs typeface="+mn-cs"/>
                </a:endParaRPr>
              </a:p>
            </p:txBody>
          </p:sp>
          <p:sp>
            <p:nvSpPr>
              <p:cNvPr id="57" name="TextBox 56"/>
              <p:cNvSpPr txBox="1"/>
              <p:nvPr/>
            </p:nvSpPr>
            <p:spPr>
              <a:xfrm>
                <a:off x="2287465" y="2327174"/>
                <a:ext cx="1244030" cy="325355"/>
              </a:xfrm>
              <a:prstGeom prst="rect">
                <a:avLst/>
              </a:prstGeom>
              <a:grpFill/>
            </p:spPr>
            <p:txBody>
              <a:bodyPr wrap="none" rtlCol="0">
                <a:spAutoFit/>
              </a:bodyPr>
              <a:lstStyle/>
              <a:p>
                <a:pPr lvl="0" defTabSz="914377"/>
                <a:r>
                  <a:rPr lang="en-US" altLang="zh-CN" sz="2400" b="1" dirty="0">
                    <a:solidFill>
                      <a:srgbClr val="FFFFFF"/>
                    </a:solidFill>
                    <a:latin typeface="Times New Roman" panose="02020603050405020304" pitchFamily="18" charset="0"/>
                    <a:cs typeface="Times New Roman" panose="02020603050405020304" pitchFamily="18" charset="0"/>
                  </a:rPr>
                  <a:t>Open policy</a:t>
                </a:r>
              </a:p>
            </p:txBody>
          </p:sp>
        </p:grpSp>
        <p:sp>
          <p:nvSpPr>
            <p:cNvPr id="61" name="TextBox 60"/>
            <p:cNvSpPr txBox="1"/>
            <p:nvPr/>
          </p:nvSpPr>
          <p:spPr>
            <a:xfrm>
              <a:off x="5578090" y="3111065"/>
              <a:ext cx="4512501" cy="1213149"/>
            </a:xfrm>
            <a:prstGeom prst="rect">
              <a:avLst/>
            </a:prstGeom>
            <a:noFill/>
          </p:spPr>
          <p:txBody>
            <a:bodyPr wrap="square" lIns="121917" tIns="60958" rIns="121917" bIns="60958" rtlCol="0">
              <a:spAutoFit/>
            </a:bodyPr>
            <a:lstStyle/>
            <a:p>
              <a:pPr lvl="0" algn="just">
                <a:lnSpc>
                  <a:spcPts val="1733"/>
                </a:lnSpc>
              </a:pPr>
              <a:r>
                <a:rPr lang="en-US" altLang="zh-CN" dirty="0">
                  <a:latin typeface="Times New Roman" panose="02020603050405020304" pitchFamily="18" charset="0"/>
                  <a:cs typeface="Times New Roman" panose="02020603050405020304" pitchFamily="18" charset="0"/>
                </a:rPr>
                <a:t>The policy of opening up to the outside world has made NetEase's vision not limited to a single domestic market, and has improved its operational capabilities by learning from foreign industry leaders.</a:t>
              </a:r>
              <a:endParaRPr lang="zh-CN" altLang="en-US" dirty="0">
                <a:latin typeface="Times New Roman" panose="02020603050405020304" pitchFamily="18" charset="0"/>
                <a:cs typeface="Times New Roman" panose="02020603050405020304" pitchFamily="18" charset="0"/>
              </a:endParaRPr>
            </a:p>
          </p:txBody>
        </p:sp>
        <p:grpSp>
          <p:nvGrpSpPr>
            <p:cNvPr id="66" name="组合 65"/>
            <p:cNvGrpSpPr/>
            <p:nvPr/>
          </p:nvGrpSpPr>
          <p:grpSpPr>
            <a:xfrm>
              <a:off x="5578087" y="2623117"/>
              <a:ext cx="4512501" cy="369332"/>
              <a:chOff x="5283922" y="2292733"/>
              <a:chExt cx="3384376" cy="276999"/>
            </a:xfrm>
          </p:grpSpPr>
          <p:sp>
            <p:nvSpPr>
              <p:cNvPr id="67" name="矩形 66"/>
              <p:cNvSpPr/>
              <p:nvPr/>
            </p:nvSpPr>
            <p:spPr>
              <a:xfrm>
                <a:off x="5283922" y="2298907"/>
                <a:ext cx="3384376" cy="26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zh-CN" altLang="en-US" sz="1400" b="0" i="0" u="none" strike="noStrike" kern="1200" cap="none" spc="0" normalizeH="0" baseline="0" noProof="0">
                  <a:ln>
                    <a:noFill/>
                  </a:ln>
                  <a:solidFill>
                    <a:srgbClr val="FFFFFF"/>
                  </a:solidFill>
                  <a:effectLst/>
                  <a:uLnTx/>
                  <a:uFillTx/>
                  <a:latin typeface="微软雅黑"/>
                  <a:ea typeface="微软雅黑"/>
                  <a:cs typeface="+mn-cs"/>
                </a:endParaRPr>
              </a:p>
            </p:txBody>
          </p:sp>
          <p:sp>
            <p:nvSpPr>
              <p:cNvPr id="68" name="TextBox 67"/>
              <p:cNvSpPr txBox="1"/>
              <p:nvPr/>
            </p:nvSpPr>
            <p:spPr>
              <a:xfrm>
                <a:off x="5355930" y="2292733"/>
                <a:ext cx="987290" cy="276999"/>
              </a:xfrm>
              <a:prstGeom prst="rect">
                <a:avLst/>
              </a:prstGeom>
              <a:noFill/>
            </p:spPr>
            <p:txBody>
              <a:bodyPr wrap="none" rtlCol="0">
                <a:spAutoFit/>
              </a:bodyPr>
              <a:lstStyle/>
              <a:p>
                <a:pPr lvl="0" defTabSz="914377"/>
                <a:r>
                  <a:rPr lang="en-US" altLang="zh-CN" sz="1400" b="1" dirty="0">
                    <a:solidFill>
                      <a:srgbClr val="FFFFFF"/>
                    </a:solidFill>
                    <a:latin typeface="微软雅黑"/>
                  </a:rPr>
                  <a:t>Open </a:t>
                </a:r>
                <a:r>
                  <a:rPr lang="en-US" altLang="zh-CN" b="1" dirty="0">
                    <a:solidFill>
                      <a:srgbClr val="FFFFFF"/>
                    </a:solidFill>
                    <a:latin typeface="Times New Roman" panose="02020603050405020304" pitchFamily="18" charset="0"/>
                    <a:cs typeface="Times New Roman" panose="02020603050405020304" pitchFamily="18" charset="0"/>
                  </a:rPr>
                  <a:t>policy</a:t>
                </a:r>
              </a:p>
            </p:txBody>
          </p:sp>
        </p:grpSp>
      </p:grpSp>
      <p:grpSp>
        <p:nvGrpSpPr>
          <p:cNvPr id="7" name="组合 6">
            <a:extLst>
              <a:ext uri="{FF2B5EF4-FFF2-40B4-BE49-F238E27FC236}">
                <a16:creationId xmlns:a16="http://schemas.microsoft.com/office/drawing/2014/main" id="{9865A415-F100-479A-B504-18258BDC992B}"/>
              </a:ext>
            </a:extLst>
          </p:cNvPr>
          <p:cNvGrpSpPr/>
          <p:nvPr/>
        </p:nvGrpSpPr>
        <p:grpSpPr>
          <a:xfrm>
            <a:off x="3182939" y="3822849"/>
            <a:ext cx="6907651" cy="2339839"/>
            <a:chOff x="3182939" y="3822849"/>
            <a:chExt cx="6907651" cy="2339839"/>
          </a:xfrm>
        </p:grpSpPr>
        <p:grpSp>
          <p:nvGrpSpPr>
            <p:cNvPr id="58" name="组合 57"/>
            <p:cNvGrpSpPr/>
            <p:nvPr/>
          </p:nvGrpSpPr>
          <p:grpSpPr>
            <a:xfrm>
              <a:off x="3182939" y="3822849"/>
              <a:ext cx="1934005" cy="1934005"/>
              <a:chOff x="3527026" y="1952177"/>
              <a:chExt cx="1191384" cy="1191384"/>
            </a:xfrm>
            <a:solidFill>
              <a:schemeClr val="accent1"/>
            </a:solidFill>
          </p:grpSpPr>
          <p:sp>
            <p:nvSpPr>
              <p:cNvPr id="59" name="椭圆 58"/>
              <p:cNvSpPr/>
              <p:nvPr/>
            </p:nvSpPr>
            <p:spPr>
              <a:xfrm>
                <a:off x="3527026" y="1952177"/>
                <a:ext cx="1191384" cy="119138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srgbClr val="FFFFFF"/>
                  </a:solidFill>
                  <a:effectLst/>
                  <a:uLnTx/>
                  <a:uFillTx/>
                  <a:latin typeface="微软雅黑"/>
                  <a:ea typeface="微软雅黑"/>
                  <a:cs typeface="+mn-cs"/>
                </a:endParaRPr>
              </a:p>
            </p:txBody>
          </p:sp>
          <p:sp>
            <p:nvSpPr>
              <p:cNvPr id="60" name="TextBox 59"/>
              <p:cNvSpPr txBox="1"/>
              <p:nvPr/>
            </p:nvSpPr>
            <p:spPr>
              <a:xfrm>
                <a:off x="3604010" y="2340305"/>
                <a:ext cx="1060609" cy="436071"/>
              </a:xfrm>
              <a:prstGeom prst="rect">
                <a:avLst/>
              </a:prstGeom>
              <a:grpFill/>
            </p:spPr>
            <p:txBody>
              <a:bodyPr wrap="square" rtlCol="0">
                <a:spAutoFit/>
              </a:bodyPr>
              <a:lstStyle/>
              <a:p>
                <a:pPr lvl="0" defTabSz="914377"/>
                <a:r>
                  <a:rPr lang="en-GB" altLang="zh-CN" sz="2000" b="1" dirty="0">
                    <a:solidFill>
                      <a:srgbClr val="FFFFFF"/>
                    </a:solidFill>
                    <a:latin typeface="Times New Roman" panose="02020603050405020304" pitchFamily="18" charset="0"/>
                    <a:cs typeface="Times New Roman" panose="02020603050405020304" pitchFamily="18" charset="0"/>
                  </a:rPr>
                  <a:t>Appropriate policy tilt</a:t>
                </a:r>
                <a:endParaRPr kumimoji="0" lang="zh-CN" altLang="en-US" sz="2000" b="1" i="0" u="none" strike="noStrike" kern="1200" cap="none" spc="0" normalizeH="0" baseline="0" noProof="0" dirty="0">
                  <a:ln>
                    <a:noFill/>
                  </a:ln>
                  <a:solidFill>
                    <a:srgbClr val="FFFFFF"/>
                  </a:solidFill>
                  <a:effectLst/>
                  <a:uLnTx/>
                  <a:uFillTx/>
                  <a:latin typeface="Times New Roman" panose="02020603050405020304" pitchFamily="18" charset="0"/>
                  <a:ea typeface="微软雅黑"/>
                  <a:cs typeface="Times New Roman" panose="02020603050405020304" pitchFamily="18" charset="0"/>
                </a:endParaRPr>
              </a:p>
            </p:txBody>
          </p:sp>
        </p:grpSp>
        <p:sp>
          <p:nvSpPr>
            <p:cNvPr id="62" name="TextBox 61"/>
            <p:cNvSpPr txBox="1"/>
            <p:nvPr/>
          </p:nvSpPr>
          <p:spPr>
            <a:xfrm>
              <a:off x="5578088" y="4949539"/>
              <a:ext cx="4512501" cy="1213149"/>
            </a:xfrm>
            <a:prstGeom prst="rect">
              <a:avLst/>
            </a:prstGeom>
            <a:noFill/>
          </p:spPr>
          <p:txBody>
            <a:bodyPr wrap="square" lIns="121917" tIns="60958" rIns="121917" bIns="60958" rtlCol="0">
              <a:spAutoFit/>
            </a:bodyPr>
            <a:lstStyle/>
            <a:p>
              <a:pPr lvl="0" algn="just" defTabSz="914377">
                <a:lnSpc>
                  <a:spcPts val="1733"/>
                </a:lnSpc>
              </a:pPr>
              <a:r>
                <a:rPr lang="en-US" altLang="zh-CN" dirty="0">
                  <a:latin typeface="Times New Roman" panose="02020603050405020304" pitchFamily="18" charset="0"/>
                  <a:cs typeface="Times New Roman" panose="02020603050405020304" pitchFamily="18" charset="0"/>
                </a:rPr>
                <a:t>The state encourages the development of the private economy, especially private companies with innovative capabilities, to provide them with quality social resources, such as loans</a:t>
              </a:r>
              <a:r>
                <a:rPr lang="en-GB" altLang="zh-CN" dirty="0"/>
                <a:t> </a:t>
              </a:r>
              <a:r>
                <a:rPr lang="en-GB" altLang="zh-CN" dirty="0">
                  <a:latin typeface="Times New Roman" panose="02020603050405020304" pitchFamily="18" charset="0"/>
                  <a:cs typeface="Times New Roman" panose="02020603050405020304" pitchFamily="18" charset="0"/>
                </a:rPr>
                <a:t>(Luo and Chong, 2017)</a:t>
              </a:r>
              <a:r>
                <a:rPr lang="en-US" altLang="zh-CN" dirty="0">
                  <a:latin typeface="Times New Roman" panose="02020603050405020304" pitchFamily="18" charset="0"/>
                  <a:cs typeface="Times New Roman" panose="02020603050405020304" pitchFamily="18" charset="0"/>
                </a:rPr>
                <a:t>.</a:t>
              </a:r>
              <a:endParaRPr lang="zh-CN" altLang="en-US" dirty="0">
                <a:latin typeface="Times New Roman" panose="02020603050405020304" pitchFamily="18" charset="0"/>
                <a:cs typeface="Times New Roman" panose="02020603050405020304" pitchFamily="18" charset="0"/>
              </a:endParaRPr>
            </a:p>
          </p:txBody>
        </p:sp>
        <p:grpSp>
          <p:nvGrpSpPr>
            <p:cNvPr id="69" name="组合 68"/>
            <p:cNvGrpSpPr/>
            <p:nvPr/>
          </p:nvGrpSpPr>
          <p:grpSpPr>
            <a:xfrm>
              <a:off x="5578089" y="4439257"/>
              <a:ext cx="4512501" cy="369332"/>
              <a:chOff x="5283922" y="3405184"/>
              <a:chExt cx="3384376" cy="276999"/>
            </a:xfrm>
          </p:grpSpPr>
          <p:sp>
            <p:nvSpPr>
              <p:cNvPr id="70" name="矩形 69"/>
              <p:cNvSpPr/>
              <p:nvPr/>
            </p:nvSpPr>
            <p:spPr>
              <a:xfrm>
                <a:off x="5283922" y="3411358"/>
                <a:ext cx="3384376" cy="26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zh-CN" altLang="en-US" sz="1400" b="0" i="0" u="none" strike="noStrike" kern="1200" cap="none" spc="0" normalizeH="0" baseline="0" noProof="0">
                  <a:ln>
                    <a:noFill/>
                  </a:ln>
                  <a:solidFill>
                    <a:srgbClr val="FFFFFF"/>
                  </a:solidFill>
                  <a:effectLst/>
                  <a:uLnTx/>
                  <a:uFillTx/>
                  <a:latin typeface="微软雅黑"/>
                  <a:ea typeface="微软雅黑"/>
                  <a:cs typeface="+mn-cs"/>
                </a:endParaRPr>
              </a:p>
            </p:txBody>
          </p:sp>
          <p:sp>
            <p:nvSpPr>
              <p:cNvPr id="71" name="TextBox 70"/>
              <p:cNvSpPr txBox="1"/>
              <p:nvPr/>
            </p:nvSpPr>
            <p:spPr>
              <a:xfrm>
                <a:off x="5355930" y="3405184"/>
                <a:ext cx="1799291" cy="276999"/>
              </a:xfrm>
              <a:prstGeom prst="rect">
                <a:avLst/>
              </a:prstGeom>
              <a:noFill/>
            </p:spPr>
            <p:txBody>
              <a:bodyPr wrap="none" rtlCol="0">
                <a:spAutoFit/>
              </a:bodyPr>
              <a:lstStyle/>
              <a:p>
                <a:pPr lvl="0" defTabSz="914377"/>
                <a:r>
                  <a:rPr lang="en-GB" altLang="zh-CN" b="1" dirty="0">
                    <a:solidFill>
                      <a:srgbClr val="FFFFFF"/>
                    </a:solidFill>
                    <a:latin typeface="Times New Roman" panose="02020603050405020304" pitchFamily="18" charset="0"/>
                    <a:cs typeface="Times New Roman" panose="02020603050405020304" pitchFamily="18" charset="0"/>
                  </a:rPr>
                  <a:t>Appropriate policy tilt</a:t>
                </a:r>
                <a:endParaRPr kumimoji="0" lang="zh-CN" altLang="en-US" b="1" i="0" u="none" strike="noStrike" kern="1200" cap="none" spc="0" normalizeH="0" baseline="0" noProof="0" dirty="0">
                  <a:ln>
                    <a:noFill/>
                  </a:ln>
                  <a:solidFill>
                    <a:srgbClr val="FFFFFF"/>
                  </a:solidFill>
                  <a:effectLst/>
                  <a:uLnTx/>
                  <a:uFillTx/>
                  <a:latin typeface="Times New Roman" panose="02020603050405020304" pitchFamily="18" charset="0"/>
                  <a:ea typeface="微软雅黑"/>
                  <a:cs typeface="Times New Roman" panose="02020603050405020304" pitchFamily="18" charset="0"/>
                </a:endParaRPr>
              </a:p>
            </p:txBody>
          </p:sp>
        </p:grpSp>
      </p:grpSp>
      <p:sp>
        <p:nvSpPr>
          <p:cNvPr id="2" name="标题 1"/>
          <p:cNvSpPr>
            <a:spLocks noGrp="1"/>
          </p:cNvSpPr>
          <p:nvPr>
            <p:ph type="title"/>
          </p:nvPr>
        </p:nvSpPr>
        <p:spPr>
          <a:xfrm>
            <a:off x="123364" y="118602"/>
            <a:ext cx="5295899" cy="620712"/>
          </a:xfrm>
        </p:spPr>
        <p:txBody>
          <a:bodyPr/>
          <a:lstStyle/>
          <a:p>
            <a:r>
              <a:rPr lang="en-US" altLang="zh-CN" sz="4800" dirty="0">
                <a:latin typeface="Times New Roman" panose="02020603050405020304" pitchFamily="18" charset="0"/>
                <a:cs typeface="Times New Roman" panose="02020603050405020304" pitchFamily="18" charset="0"/>
              </a:rPr>
              <a:t>Political</a:t>
            </a:r>
            <a:endParaRPr lang="zh-CN" altLang="en-US" sz="4800" dirty="0">
              <a:solidFill>
                <a:srgbClr val="D3CCC0"/>
              </a:solidFill>
              <a:latin typeface="Times New Roman" panose="02020603050405020304" pitchFamily="18" charset="0"/>
              <a:cs typeface="Times New Roman" panose="02020603050405020304" pitchFamily="18" charset="0"/>
              <a:sym typeface="+mn-lt"/>
            </a:endParaRPr>
          </a:p>
        </p:txBody>
      </p:sp>
      <p:grpSp>
        <p:nvGrpSpPr>
          <p:cNvPr id="5" name="组合 4">
            <a:extLst>
              <a:ext uri="{FF2B5EF4-FFF2-40B4-BE49-F238E27FC236}">
                <a16:creationId xmlns:a16="http://schemas.microsoft.com/office/drawing/2014/main" id="{70C5C44E-C3A9-4FB4-B2FA-963C5FDEC283}"/>
              </a:ext>
            </a:extLst>
          </p:cNvPr>
          <p:cNvGrpSpPr/>
          <p:nvPr/>
        </p:nvGrpSpPr>
        <p:grpSpPr>
          <a:xfrm>
            <a:off x="1728545" y="1168076"/>
            <a:ext cx="8389920" cy="3328535"/>
            <a:chOff x="1728545" y="1168076"/>
            <a:chExt cx="8389920" cy="3328535"/>
          </a:xfrm>
        </p:grpSpPr>
        <p:grpSp>
          <p:nvGrpSpPr>
            <p:cNvPr id="52" name="组合 51"/>
            <p:cNvGrpSpPr/>
            <p:nvPr/>
          </p:nvGrpSpPr>
          <p:grpSpPr>
            <a:xfrm>
              <a:off x="1728545" y="1871995"/>
              <a:ext cx="2624616" cy="2624616"/>
              <a:chOff x="1835696" y="880098"/>
              <a:chExt cx="1968462" cy="1968462"/>
            </a:xfrm>
            <a:solidFill>
              <a:schemeClr val="accent3"/>
            </a:solidFill>
          </p:grpSpPr>
          <p:sp>
            <p:nvSpPr>
              <p:cNvPr id="53" name="椭圆 52"/>
              <p:cNvSpPr/>
              <p:nvPr/>
            </p:nvSpPr>
            <p:spPr>
              <a:xfrm>
                <a:off x="1835696" y="880098"/>
                <a:ext cx="1968462" cy="1968462"/>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a:ln>
                    <a:noFill/>
                  </a:ln>
                  <a:solidFill>
                    <a:srgbClr val="FFFFFF"/>
                  </a:solidFill>
                  <a:effectLst/>
                  <a:uLnTx/>
                  <a:uFillTx/>
                  <a:latin typeface="微软雅黑"/>
                  <a:ea typeface="微软雅黑"/>
                  <a:cs typeface="+mn-cs"/>
                </a:endParaRPr>
              </a:p>
            </p:txBody>
          </p:sp>
          <p:sp>
            <p:nvSpPr>
              <p:cNvPr id="54" name="TextBox 53"/>
              <p:cNvSpPr txBox="1"/>
              <p:nvPr/>
            </p:nvSpPr>
            <p:spPr>
              <a:xfrm>
                <a:off x="2051746" y="1283381"/>
                <a:ext cx="1450504" cy="900247"/>
              </a:xfrm>
              <a:prstGeom prst="rect">
                <a:avLst/>
              </a:prstGeom>
              <a:grpFill/>
            </p:spPr>
            <p:txBody>
              <a:bodyPr wrap="square" rtlCol="0">
                <a:spAutoFit/>
              </a:bodyPr>
              <a:lstStyle/>
              <a:p>
                <a:pPr lvl="0" defTabSz="914377"/>
                <a:r>
                  <a:rPr lang="en-US" altLang="zh-CN" sz="2400" b="1" dirty="0">
                    <a:solidFill>
                      <a:srgbClr val="FFFFFF"/>
                    </a:solidFill>
                    <a:latin typeface="Times New Roman" panose="02020603050405020304" pitchFamily="18" charset="0"/>
                    <a:cs typeface="Times New Roman" panose="02020603050405020304" pitchFamily="18" charset="0"/>
                  </a:rPr>
                  <a:t>Stable political environment</a:t>
                </a:r>
                <a:endParaRPr kumimoji="0" lang="en-US" altLang="zh-CN" sz="2400" b="1" i="0" u="none" strike="noStrike" kern="1200" cap="none" spc="0" normalizeH="0" baseline="0" noProof="0" dirty="0">
                  <a:ln>
                    <a:noFill/>
                  </a:ln>
                  <a:solidFill>
                    <a:srgbClr val="FFFFFF"/>
                  </a:solidFill>
                  <a:effectLst/>
                  <a:uLnTx/>
                  <a:uFillTx/>
                  <a:latin typeface="Times New Roman" panose="02020603050405020304" pitchFamily="18" charset="0"/>
                  <a:ea typeface="微软雅黑"/>
                  <a:cs typeface="Times New Roman" panose="02020603050405020304" pitchFamily="18" charset="0"/>
                </a:endParaRPr>
              </a:p>
            </p:txBody>
          </p:sp>
        </p:grpSp>
        <p:grpSp>
          <p:nvGrpSpPr>
            <p:cNvPr id="63" name="组合 62"/>
            <p:cNvGrpSpPr/>
            <p:nvPr/>
          </p:nvGrpSpPr>
          <p:grpSpPr>
            <a:xfrm>
              <a:off x="5561896" y="1168076"/>
              <a:ext cx="4544881" cy="369332"/>
              <a:chOff x="5259637" y="1198944"/>
              <a:chExt cx="3408661" cy="276999"/>
            </a:xfrm>
          </p:grpSpPr>
          <p:sp>
            <p:nvSpPr>
              <p:cNvPr id="64" name="矩形 63"/>
              <p:cNvSpPr/>
              <p:nvPr/>
            </p:nvSpPr>
            <p:spPr>
              <a:xfrm>
                <a:off x="5283922" y="1205118"/>
                <a:ext cx="3384376" cy="2646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微软雅黑"/>
                  <a:ea typeface="微软雅黑"/>
                  <a:cs typeface="+mn-cs"/>
                </a:endParaRPr>
              </a:p>
            </p:txBody>
          </p:sp>
          <p:sp>
            <p:nvSpPr>
              <p:cNvPr id="65" name="TextBox 64"/>
              <p:cNvSpPr txBox="1"/>
              <p:nvPr/>
            </p:nvSpPr>
            <p:spPr>
              <a:xfrm>
                <a:off x="5259637" y="1198944"/>
                <a:ext cx="2417842" cy="276999"/>
              </a:xfrm>
              <a:prstGeom prst="rect">
                <a:avLst/>
              </a:prstGeom>
              <a:noFill/>
            </p:spPr>
            <p:txBody>
              <a:bodyPr wrap="square" rtlCol="0">
                <a:spAutoFit/>
              </a:bodyPr>
              <a:lstStyle/>
              <a:p>
                <a:pPr lvl="0" defTabSz="914377"/>
                <a:r>
                  <a:rPr lang="en-US" altLang="zh-CN" b="1" dirty="0">
                    <a:solidFill>
                      <a:srgbClr val="FFFFFF"/>
                    </a:solidFill>
                    <a:latin typeface="Times New Roman" panose="02020603050405020304" pitchFamily="18" charset="0"/>
                    <a:cs typeface="Times New Roman" panose="02020603050405020304" pitchFamily="18" charset="0"/>
                  </a:rPr>
                  <a:t>Stable political environment</a:t>
                </a:r>
              </a:p>
            </p:txBody>
          </p:sp>
        </p:grpSp>
        <p:sp>
          <p:nvSpPr>
            <p:cNvPr id="3" name="矩形 2">
              <a:extLst>
                <a:ext uri="{FF2B5EF4-FFF2-40B4-BE49-F238E27FC236}">
                  <a16:creationId xmlns:a16="http://schemas.microsoft.com/office/drawing/2014/main" id="{9EE739E0-3675-4158-8574-AB956D3C7DA5}"/>
                </a:ext>
              </a:extLst>
            </p:cNvPr>
            <p:cNvSpPr/>
            <p:nvPr/>
          </p:nvSpPr>
          <p:spPr>
            <a:xfrm>
              <a:off x="5578087" y="1657193"/>
              <a:ext cx="4540378" cy="923330"/>
            </a:xfrm>
            <a:prstGeom prst="rect">
              <a:avLst/>
            </a:prstGeom>
          </p:spPr>
          <p:txBody>
            <a:bodyPr wrap="square">
              <a:spAutoFit/>
            </a:bodyPr>
            <a:lstStyle/>
            <a:p>
              <a:pPr algn="just"/>
              <a:r>
                <a:rPr lang="zh-CN" altLang="en-US" dirty="0">
                  <a:latin typeface="Times New Roman" panose="02020603050405020304" pitchFamily="18" charset="0"/>
                  <a:cs typeface="Times New Roman" panose="02020603050405020304" pitchFamily="18" charset="0"/>
                </a:rPr>
                <a:t>A stable political environment provides guarantee for the development of enterprises</a:t>
              </a:r>
              <a:r>
                <a:rPr lang="en-GB" altLang="zh-CN" dirty="0">
                  <a:latin typeface="Times New Roman" panose="02020603050405020304" pitchFamily="18" charset="0"/>
                  <a:cs typeface="Times New Roman" panose="02020603050405020304" pitchFamily="18" charset="0"/>
                </a:rPr>
                <a:t>(Luo and Chong, 2017)</a:t>
              </a:r>
              <a:r>
                <a:rPr lang="en-US" altLang="zh-CN" dirty="0">
                  <a:latin typeface="Times New Roman" panose="02020603050405020304" pitchFamily="18" charset="0"/>
                  <a:cs typeface="Times New Roman" panose="02020603050405020304" pitchFamily="18" charset="0"/>
                </a:rPr>
                <a:t>.</a:t>
              </a:r>
              <a:endParaRPr lang="zh-CN" altLang="en-US" dirty="0">
                <a:latin typeface="Times New Roman" panose="02020603050405020304" pitchFamily="18" charset="0"/>
                <a:cs typeface="Times New Roman" panose="02020603050405020304" pitchFamily="18" charset="0"/>
              </a:endParaRPr>
            </a:p>
          </p:txBody>
        </p:sp>
      </p:grpSp>
      <p:pic>
        <p:nvPicPr>
          <p:cNvPr id="17" name="音频 16">
            <a:hlinkClick r:id="" action="ppaction://media"/>
            <a:extLst>
              <a:ext uri="{FF2B5EF4-FFF2-40B4-BE49-F238E27FC236}">
                <a16:creationId xmlns:a16="http://schemas.microsoft.com/office/drawing/2014/main" id="{4CE606F6-D8DA-439C-84DF-5B8177842C0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640289271"/>
      </p:ext>
    </p:extLst>
  </p:cSld>
  <p:clrMapOvr>
    <a:masterClrMapping/>
  </p:clrMapOvr>
  <mc:AlternateContent xmlns:mc="http://schemas.openxmlformats.org/markup-compatibility/2006">
    <mc:Choice xmlns:p14="http://schemas.microsoft.com/office/powerpoint/2010/main" Requires="p14">
      <p:transition spd="slow" p14:dur="1500" advTm="51830">
        <p:random/>
      </p:transition>
    </mc:Choice>
    <mc:Fallback>
      <p:transition spd="slow" advTm="51830">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13"/>
          <p:cNvSpPr txBox="1"/>
          <p:nvPr/>
        </p:nvSpPr>
        <p:spPr>
          <a:xfrm>
            <a:off x="0" y="308890"/>
            <a:ext cx="2732422" cy="807909"/>
          </a:xfrm>
          <a:prstGeom prst="rect">
            <a:avLst/>
          </a:prstGeom>
          <a:noFill/>
        </p:spPr>
        <p:txBody>
          <a:bodyPr wrap="square" lIns="68576" tIns="34288" rIns="68576" bIns="34288" rtlCol="0">
            <a:spAutoFit/>
          </a:bodyPr>
          <a:lstStyle/>
          <a:p>
            <a:pPr algn="r"/>
            <a:r>
              <a:rPr lang="en-US" altLang="zh-CN" sz="4800" dirty="0">
                <a:solidFill>
                  <a:schemeClr val="bg1"/>
                </a:solidFill>
                <a:latin typeface="Times New Roman" panose="02020603050405020304" pitchFamily="18" charset="0"/>
                <a:cs typeface="Times New Roman" panose="02020603050405020304" pitchFamily="18" charset="0"/>
              </a:rPr>
              <a:t>Economic</a:t>
            </a:r>
            <a:endParaRPr lang="zh-CN" altLang="en-US" sz="4800" dirty="0">
              <a:solidFill>
                <a:schemeClr val="bg1"/>
              </a:solidFill>
              <a:latin typeface="Times New Roman" panose="02020603050405020304" pitchFamily="18" charset="0"/>
              <a:cs typeface="Times New Roman" panose="02020603050405020304" pitchFamily="18" charset="0"/>
              <a:sym typeface="+mn-lt"/>
            </a:endParaRPr>
          </a:p>
        </p:txBody>
      </p:sp>
      <p:sp>
        <p:nvSpPr>
          <p:cNvPr id="13" name="文本框 12"/>
          <p:cNvSpPr txBox="1"/>
          <p:nvPr/>
        </p:nvSpPr>
        <p:spPr>
          <a:xfrm>
            <a:off x="5493490" y="2197392"/>
            <a:ext cx="6495251" cy="2620526"/>
          </a:xfrm>
          <a:prstGeom prst="rect">
            <a:avLst/>
          </a:prstGeom>
          <a:noFill/>
        </p:spPr>
        <p:txBody>
          <a:bodyPr wrap="square" rtlCol="0">
            <a:spAutoFit/>
          </a:bodyPr>
          <a:lstStyle/>
          <a:p>
            <a:pPr marL="285750" lvl="0" indent="-285750" defTabSz="914400">
              <a:lnSpc>
                <a:spcPct val="140000"/>
              </a:lnSpc>
              <a:buFont typeface="Arial" panose="020B0604020202020204" pitchFamily="34" charset="0"/>
              <a:buChar char="•"/>
            </a:pPr>
            <a:r>
              <a:rPr lang="en-US" altLang="zh-CN" sz="2400" dirty="0">
                <a:solidFill>
                  <a:schemeClr val="bg1"/>
                </a:solidFill>
                <a:latin typeface="Times New Roman" panose="02020603050405020304" pitchFamily="18" charset="0"/>
                <a:cs typeface="Times New Roman" panose="02020603050405020304" pitchFamily="18" charset="0"/>
              </a:rPr>
              <a:t>China's economic status is rising rapidly</a:t>
            </a:r>
          </a:p>
          <a:p>
            <a:pPr marL="285750" lvl="0" indent="-285750" defTabSz="914400">
              <a:lnSpc>
                <a:spcPct val="140000"/>
              </a:lnSpc>
              <a:buFont typeface="Arial" panose="020B0604020202020204" pitchFamily="34" charset="0"/>
              <a:buChar char="•"/>
            </a:pPr>
            <a:endParaRPr kumimoji="0" lang="en-US" altLang="zh-CN" sz="2400" b="1" i="0" u="none" strike="noStrike" kern="1200" cap="none" spc="0" normalizeH="0" baseline="0" noProof="0" dirty="0">
              <a:ln>
                <a:noFill/>
              </a:ln>
              <a:solidFill>
                <a:schemeClr val="bg1"/>
              </a:solidFill>
              <a:effectLst/>
              <a:uLnTx/>
              <a:uFillTx/>
              <a:latin typeface="Times New Roman" panose="02020603050405020304" pitchFamily="18" charset="0"/>
              <a:ea typeface="STHeiti Light" charset="-122"/>
              <a:cs typeface="Times New Roman" panose="02020603050405020304" pitchFamily="18" charset="0"/>
              <a:sym typeface="+mn-ea"/>
            </a:endParaRPr>
          </a:p>
          <a:p>
            <a:pPr marL="285750" indent="-285750" defTabSz="914400">
              <a:lnSpc>
                <a:spcPct val="140000"/>
              </a:lnSpc>
              <a:buFont typeface="Arial" panose="020B0604020202020204" pitchFamily="34" charset="0"/>
              <a:buChar char="•"/>
            </a:pPr>
            <a:r>
              <a:rPr lang="it-IT" altLang="zh-CN" sz="2400" dirty="0">
                <a:solidFill>
                  <a:schemeClr val="bg1"/>
                </a:solidFill>
                <a:latin typeface="Times New Roman" panose="02020603050405020304" pitchFamily="18" charset="0"/>
                <a:cs typeface="Times New Roman" panose="02020603050405020304" pitchFamily="18" charset="0"/>
              </a:rPr>
              <a:t>Per capita disposable income rose sharply</a:t>
            </a:r>
          </a:p>
          <a:p>
            <a:pPr marL="285750" indent="-285750" algn="ctr" defTabSz="914400">
              <a:lnSpc>
                <a:spcPct val="140000"/>
              </a:lnSpc>
              <a:buFont typeface="Arial" panose="020B0604020202020204" pitchFamily="34" charset="0"/>
              <a:buChar char="•"/>
            </a:pPr>
            <a:endParaRPr lang="it-IT" altLang="zh-CN" sz="2400" dirty="0">
              <a:solidFill>
                <a:schemeClr val="bg1"/>
              </a:solidFill>
              <a:latin typeface="Times New Roman" panose="02020603050405020304" pitchFamily="18" charset="0"/>
              <a:cs typeface="Times New Roman" panose="02020603050405020304" pitchFamily="18" charset="0"/>
            </a:endParaRPr>
          </a:p>
          <a:p>
            <a:pPr marL="285750" indent="-285750" algn="ctr" defTabSz="914400">
              <a:lnSpc>
                <a:spcPct val="140000"/>
              </a:lnSpc>
              <a:buFont typeface="Arial" panose="020B0604020202020204" pitchFamily="34" charset="0"/>
              <a:buChar char="•"/>
            </a:pPr>
            <a:r>
              <a:rPr lang="en-US" altLang="zh-CN" sz="2400" dirty="0">
                <a:solidFill>
                  <a:schemeClr val="bg1"/>
                </a:solidFill>
                <a:latin typeface="Times New Roman" panose="02020603050405020304" pitchFamily="18" charset="0"/>
                <a:cs typeface="Times New Roman" panose="02020603050405020304" pitchFamily="18" charset="0"/>
              </a:rPr>
              <a:t>The promotion of people's consumption demands</a:t>
            </a:r>
          </a:p>
        </p:txBody>
      </p:sp>
      <p:grpSp>
        <p:nvGrpSpPr>
          <p:cNvPr id="24" name="组合 23">
            <a:extLst>
              <a:ext uri="{FF2B5EF4-FFF2-40B4-BE49-F238E27FC236}">
                <a16:creationId xmlns:a16="http://schemas.microsoft.com/office/drawing/2014/main" id="{C951B8C0-700E-4065-9CC7-E6B9C215A2BF}"/>
              </a:ext>
            </a:extLst>
          </p:cNvPr>
          <p:cNvGrpSpPr/>
          <p:nvPr/>
        </p:nvGrpSpPr>
        <p:grpSpPr>
          <a:xfrm>
            <a:off x="126100" y="1336438"/>
            <a:ext cx="5212644" cy="2309600"/>
            <a:chOff x="2015928" y="1354120"/>
            <a:chExt cx="3271491" cy="2309600"/>
          </a:xfrm>
        </p:grpSpPr>
        <p:grpSp>
          <p:nvGrpSpPr>
            <p:cNvPr id="25" name="组合 24">
              <a:extLst>
                <a:ext uri="{FF2B5EF4-FFF2-40B4-BE49-F238E27FC236}">
                  <a16:creationId xmlns:a16="http://schemas.microsoft.com/office/drawing/2014/main" id="{2EE158F3-B027-46D1-B757-B0CAB34D075A}"/>
                </a:ext>
              </a:extLst>
            </p:cNvPr>
            <p:cNvGrpSpPr/>
            <p:nvPr/>
          </p:nvGrpSpPr>
          <p:grpSpPr>
            <a:xfrm>
              <a:off x="2015928" y="1354120"/>
              <a:ext cx="3271491" cy="2309600"/>
              <a:chOff x="3246438" y="1068388"/>
              <a:chExt cx="5711825" cy="4678363"/>
            </a:xfrm>
            <a:solidFill>
              <a:schemeClr val="tx1"/>
            </a:solidFill>
          </p:grpSpPr>
          <p:sp>
            <p:nvSpPr>
              <p:cNvPr id="27" name="Freeform 5">
                <a:extLst>
                  <a:ext uri="{FF2B5EF4-FFF2-40B4-BE49-F238E27FC236}">
                    <a16:creationId xmlns:a16="http://schemas.microsoft.com/office/drawing/2014/main" id="{3BEEF32E-6211-4D70-90D5-0C1BC518FECA}"/>
                  </a:ext>
                </a:extLst>
              </p:cNvPr>
              <p:cNvSpPr/>
              <p:nvPr/>
            </p:nvSpPr>
            <p:spPr bwMode="auto">
              <a:xfrm>
                <a:off x="3251201" y="3335338"/>
                <a:ext cx="1773238" cy="1609725"/>
              </a:xfrm>
              <a:custGeom>
                <a:avLst/>
                <a:gdLst>
                  <a:gd name="T0" fmla="*/ 1697 w 1708"/>
                  <a:gd name="T1" fmla="*/ 1365 h 1551"/>
                  <a:gd name="T2" fmla="*/ 1422 w 1708"/>
                  <a:gd name="T3" fmla="*/ 1470 h 1551"/>
                  <a:gd name="T4" fmla="*/ 1072 w 1708"/>
                  <a:gd name="T5" fmla="*/ 1471 h 1551"/>
                  <a:gd name="T6" fmla="*/ 478 w 1708"/>
                  <a:gd name="T7" fmla="*/ 1262 h 1551"/>
                  <a:gd name="T8" fmla="*/ 166 w 1708"/>
                  <a:gd name="T9" fmla="*/ 672 h 1551"/>
                  <a:gd name="T10" fmla="*/ 422 w 1708"/>
                  <a:gd name="T11" fmla="*/ 54 h 1551"/>
                  <a:gd name="T12" fmla="*/ 393 w 1708"/>
                  <a:gd name="T13" fmla="*/ 16 h 1551"/>
                  <a:gd name="T14" fmla="*/ 349 w 1708"/>
                  <a:gd name="T15" fmla="*/ 1214 h 1551"/>
                  <a:gd name="T16" fmla="*/ 906 w 1708"/>
                  <a:gd name="T17" fmla="*/ 1500 h 1551"/>
                  <a:gd name="T18" fmla="*/ 1579 w 1708"/>
                  <a:gd name="T19" fmla="*/ 1467 h 1551"/>
                  <a:gd name="T20" fmla="*/ 1704 w 1708"/>
                  <a:gd name="T21" fmla="*/ 1373 h 1551"/>
                  <a:gd name="T22" fmla="*/ 1697 w 1708"/>
                  <a:gd name="T23" fmla="*/ 1365 h 1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08" h="1551">
                    <a:moveTo>
                      <a:pt x="1697" y="1365"/>
                    </a:moveTo>
                    <a:cubicBezTo>
                      <a:pt x="1630" y="1437"/>
                      <a:pt x="1515" y="1458"/>
                      <a:pt x="1422" y="1470"/>
                    </a:cubicBezTo>
                    <a:cubicBezTo>
                      <a:pt x="1307" y="1486"/>
                      <a:pt x="1188" y="1481"/>
                      <a:pt x="1072" y="1471"/>
                    </a:cubicBezTo>
                    <a:cubicBezTo>
                      <a:pt x="854" y="1452"/>
                      <a:pt x="649" y="1407"/>
                      <a:pt x="478" y="1262"/>
                    </a:cubicBezTo>
                    <a:cubicBezTo>
                      <a:pt x="305" y="1115"/>
                      <a:pt x="190" y="898"/>
                      <a:pt x="166" y="672"/>
                    </a:cubicBezTo>
                    <a:cubicBezTo>
                      <a:pt x="142" y="434"/>
                      <a:pt x="242" y="210"/>
                      <a:pt x="422" y="54"/>
                    </a:cubicBezTo>
                    <a:cubicBezTo>
                      <a:pt x="442" y="36"/>
                      <a:pt x="414" y="0"/>
                      <a:pt x="393" y="16"/>
                    </a:cubicBezTo>
                    <a:cubicBezTo>
                      <a:pt x="0" y="317"/>
                      <a:pt x="41" y="866"/>
                      <a:pt x="349" y="1214"/>
                    </a:cubicBezTo>
                    <a:cubicBezTo>
                      <a:pt x="495" y="1380"/>
                      <a:pt x="690" y="1468"/>
                      <a:pt x="906" y="1500"/>
                    </a:cubicBezTo>
                    <a:cubicBezTo>
                      <a:pt x="1121" y="1532"/>
                      <a:pt x="1372" y="1551"/>
                      <a:pt x="1579" y="1467"/>
                    </a:cubicBezTo>
                    <a:cubicBezTo>
                      <a:pt x="1629" y="1447"/>
                      <a:pt x="1671" y="1415"/>
                      <a:pt x="1704" y="1373"/>
                    </a:cubicBezTo>
                    <a:cubicBezTo>
                      <a:pt x="1708" y="1368"/>
                      <a:pt x="1702" y="1361"/>
                      <a:pt x="1697" y="136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28" name="Freeform 6">
                <a:extLst>
                  <a:ext uri="{FF2B5EF4-FFF2-40B4-BE49-F238E27FC236}">
                    <a16:creationId xmlns:a16="http://schemas.microsoft.com/office/drawing/2014/main" id="{18755988-83B4-4B7B-A213-A2E5C664D1F4}"/>
                  </a:ext>
                </a:extLst>
              </p:cNvPr>
              <p:cNvSpPr/>
              <p:nvPr/>
            </p:nvSpPr>
            <p:spPr bwMode="auto">
              <a:xfrm>
                <a:off x="3246438" y="1457326"/>
                <a:ext cx="2112963" cy="1933575"/>
              </a:xfrm>
              <a:custGeom>
                <a:avLst/>
                <a:gdLst>
                  <a:gd name="T0" fmla="*/ 394 w 2035"/>
                  <a:gd name="T1" fmla="*/ 1839 h 1862"/>
                  <a:gd name="T2" fmla="*/ 299 w 2035"/>
                  <a:gd name="T3" fmla="*/ 1656 h 1862"/>
                  <a:gd name="T4" fmla="*/ 221 w 2035"/>
                  <a:gd name="T5" fmla="*/ 1452 h 1862"/>
                  <a:gd name="T6" fmla="*/ 241 w 2035"/>
                  <a:gd name="T7" fmla="*/ 997 h 1862"/>
                  <a:gd name="T8" fmla="*/ 650 w 2035"/>
                  <a:gd name="T9" fmla="*/ 365 h 1862"/>
                  <a:gd name="T10" fmla="*/ 1301 w 2035"/>
                  <a:gd name="T11" fmla="*/ 65 h 1862"/>
                  <a:gd name="T12" fmla="*/ 1991 w 2035"/>
                  <a:gd name="T13" fmla="*/ 323 h 1862"/>
                  <a:gd name="T14" fmla="*/ 2019 w 2035"/>
                  <a:gd name="T15" fmla="*/ 295 h 1862"/>
                  <a:gd name="T16" fmla="*/ 1371 w 2035"/>
                  <a:gd name="T17" fmla="*/ 0 h 1862"/>
                  <a:gd name="T18" fmla="*/ 709 w 2035"/>
                  <a:gd name="T19" fmla="*/ 241 h 1862"/>
                  <a:gd name="T20" fmla="*/ 226 w 2035"/>
                  <a:gd name="T21" fmla="*/ 1619 h 1862"/>
                  <a:gd name="T22" fmla="*/ 375 w 2035"/>
                  <a:gd name="T23" fmla="*/ 1851 h 1862"/>
                  <a:gd name="T24" fmla="*/ 394 w 2035"/>
                  <a:gd name="T25" fmla="*/ 1839 h 18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35" h="1862">
                    <a:moveTo>
                      <a:pt x="394" y="1839"/>
                    </a:moveTo>
                    <a:cubicBezTo>
                      <a:pt x="360" y="1781"/>
                      <a:pt x="330" y="1716"/>
                      <a:pt x="299" y="1656"/>
                    </a:cubicBezTo>
                    <a:cubicBezTo>
                      <a:pt x="266" y="1591"/>
                      <a:pt x="240" y="1523"/>
                      <a:pt x="221" y="1452"/>
                    </a:cubicBezTo>
                    <a:cubicBezTo>
                      <a:pt x="181" y="1301"/>
                      <a:pt x="199" y="1146"/>
                      <a:pt x="241" y="997"/>
                    </a:cubicBezTo>
                    <a:cubicBezTo>
                      <a:pt x="310" y="752"/>
                      <a:pt x="461" y="533"/>
                      <a:pt x="650" y="365"/>
                    </a:cubicBezTo>
                    <a:cubicBezTo>
                      <a:pt x="830" y="204"/>
                      <a:pt x="1059" y="88"/>
                      <a:pt x="1301" y="65"/>
                    </a:cubicBezTo>
                    <a:cubicBezTo>
                      <a:pt x="1565" y="40"/>
                      <a:pt x="1795" y="154"/>
                      <a:pt x="1991" y="323"/>
                    </a:cubicBezTo>
                    <a:cubicBezTo>
                      <a:pt x="2010" y="340"/>
                      <a:pt x="2035" y="315"/>
                      <a:pt x="2019" y="295"/>
                    </a:cubicBezTo>
                    <a:cubicBezTo>
                      <a:pt x="1859" y="102"/>
                      <a:pt x="1621" y="0"/>
                      <a:pt x="1371" y="0"/>
                    </a:cubicBezTo>
                    <a:cubicBezTo>
                      <a:pt x="1131" y="0"/>
                      <a:pt x="899" y="101"/>
                      <a:pt x="709" y="241"/>
                    </a:cubicBezTo>
                    <a:cubicBezTo>
                      <a:pt x="298" y="545"/>
                      <a:pt x="0" y="1121"/>
                      <a:pt x="226" y="1619"/>
                    </a:cubicBezTo>
                    <a:cubicBezTo>
                      <a:pt x="266" y="1706"/>
                      <a:pt x="320" y="1775"/>
                      <a:pt x="375" y="1851"/>
                    </a:cubicBezTo>
                    <a:cubicBezTo>
                      <a:pt x="384" y="1862"/>
                      <a:pt x="402" y="1852"/>
                      <a:pt x="394" y="183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29" name="Freeform 7">
                <a:extLst>
                  <a:ext uri="{FF2B5EF4-FFF2-40B4-BE49-F238E27FC236}">
                    <a16:creationId xmlns:a16="http://schemas.microsoft.com/office/drawing/2014/main" id="{FDB6E759-1897-4CBC-AF19-CD20CB2B52B3}"/>
                  </a:ext>
                </a:extLst>
              </p:cNvPr>
              <p:cNvSpPr/>
              <p:nvPr/>
            </p:nvSpPr>
            <p:spPr bwMode="auto">
              <a:xfrm>
                <a:off x="5292726" y="1068388"/>
                <a:ext cx="2541588" cy="1016000"/>
              </a:xfrm>
              <a:custGeom>
                <a:avLst/>
                <a:gdLst>
                  <a:gd name="T0" fmla="*/ 38 w 2447"/>
                  <a:gd name="T1" fmla="*/ 664 h 979"/>
                  <a:gd name="T2" fmla="*/ 1375 w 2447"/>
                  <a:gd name="T3" fmla="*/ 104 h 979"/>
                  <a:gd name="T4" fmla="*/ 2005 w 2447"/>
                  <a:gd name="T5" fmla="*/ 373 h 979"/>
                  <a:gd name="T6" fmla="*/ 2402 w 2447"/>
                  <a:gd name="T7" fmla="*/ 953 h 979"/>
                  <a:gd name="T8" fmla="*/ 2442 w 2447"/>
                  <a:gd name="T9" fmla="*/ 943 h 979"/>
                  <a:gd name="T10" fmla="*/ 1377 w 2447"/>
                  <a:gd name="T11" fmla="*/ 41 h 979"/>
                  <a:gd name="T12" fmla="*/ 622 w 2447"/>
                  <a:gd name="T13" fmla="*/ 99 h 979"/>
                  <a:gd name="T14" fmla="*/ 15 w 2447"/>
                  <a:gd name="T15" fmla="*/ 622 h 979"/>
                  <a:gd name="T16" fmla="*/ 6 w 2447"/>
                  <a:gd name="T17" fmla="*/ 656 h 979"/>
                  <a:gd name="T18" fmla="*/ 38 w 2447"/>
                  <a:gd name="T19" fmla="*/ 664 h 9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47" h="979">
                    <a:moveTo>
                      <a:pt x="38" y="664"/>
                    </a:moveTo>
                    <a:cubicBezTo>
                      <a:pt x="235" y="159"/>
                      <a:pt x="897" y="25"/>
                      <a:pt x="1375" y="104"/>
                    </a:cubicBezTo>
                    <a:cubicBezTo>
                      <a:pt x="1602" y="141"/>
                      <a:pt x="1823" y="231"/>
                      <a:pt x="2005" y="373"/>
                    </a:cubicBezTo>
                    <a:cubicBezTo>
                      <a:pt x="2195" y="521"/>
                      <a:pt x="2325" y="727"/>
                      <a:pt x="2402" y="953"/>
                    </a:cubicBezTo>
                    <a:cubicBezTo>
                      <a:pt x="2411" y="979"/>
                      <a:pt x="2447" y="968"/>
                      <a:pt x="2442" y="943"/>
                    </a:cubicBezTo>
                    <a:cubicBezTo>
                      <a:pt x="2340" y="436"/>
                      <a:pt x="1862" y="118"/>
                      <a:pt x="1377" y="41"/>
                    </a:cubicBezTo>
                    <a:cubicBezTo>
                      <a:pt x="1125" y="0"/>
                      <a:pt x="864" y="21"/>
                      <a:pt x="622" y="99"/>
                    </a:cubicBezTo>
                    <a:cubicBezTo>
                      <a:pt x="370" y="180"/>
                      <a:pt x="103" y="360"/>
                      <a:pt x="15" y="622"/>
                    </a:cubicBezTo>
                    <a:cubicBezTo>
                      <a:pt x="13" y="633"/>
                      <a:pt x="10" y="645"/>
                      <a:pt x="6" y="656"/>
                    </a:cubicBezTo>
                    <a:cubicBezTo>
                      <a:pt x="0" y="676"/>
                      <a:pt x="30" y="683"/>
                      <a:pt x="38" y="66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0" name="Freeform 8">
                <a:extLst>
                  <a:ext uri="{FF2B5EF4-FFF2-40B4-BE49-F238E27FC236}">
                    <a16:creationId xmlns:a16="http://schemas.microsoft.com/office/drawing/2014/main" id="{37BF8594-3245-4371-9D4B-DBC5C7981F0E}"/>
                  </a:ext>
                </a:extLst>
              </p:cNvPr>
              <p:cNvSpPr/>
              <p:nvPr/>
            </p:nvSpPr>
            <p:spPr bwMode="auto">
              <a:xfrm>
                <a:off x="7777163" y="1998663"/>
                <a:ext cx="1181100" cy="2060575"/>
              </a:xfrm>
              <a:custGeom>
                <a:avLst/>
                <a:gdLst>
                  <a:gd name="T0" fmla="*/ 20 w 1137"/>
                  <a:gd name="T1" fmla="*/ 63 h 1984"/>
                  <a:gd name="T2" fmla="*/ 215 w 1137"/>
                  <a:gd name="T3" fmla="*/ 53 h 1984"/>
                  <a:gd name="T4" fmla="*/ 400 w 1137"/>
                  <a:gd name="T5" fmla="*/ 98 h 1984"/>
                  <a:gd name="T6" fmla="*/ 735 w 1137"/>
                  <a:gd name="T7" fmla="*/ 336 h 1984"/>
                  <a:gd name="T8" fmla="*/ 1044 w 1137"/>
                  <a:gd name="T9" fmla="*/ 988 h 1984"/>
                  <a:gd name="T10" fmla="*/ 897 w 1137"/>
                  <a:gd name="T11" fmla="*/ 1554 h 1984"/>
                  <a:gd name="T12" fmla="*/ 343 w 1137"/>
                  <a:gd name="T13" fmla="*/ 1942 h 1984"/>
                  <a:gd name="T14" fmla="*/ 358 w 1137"/>
                  <a:gd name="T15" fmla="*/ 1980 h 1984"/>
                  <a:gd name="T16" fmla="*/ 953 w 1137"/>
                  <a:gd name="T17" fmla="*/ 1587 h 1984"/>
                  <a:gd name="T18" fmla="*/ 1107 w 1137"/>
                  <a:gd name="T19" fmla="*/ 964 h 1984"/>
                  <a:gd name="T20" fmla="*/ 752 w 1137"/>
                  <a:gd name="T21" fmla="*/ 266 h 1984"/>
                  <a:gd name="T22" fmla="*/ 415 w 1137"/>
                  <a:gd name="T23" fmla="*/ 44 h 1984"/>
                  <a:gd name="T24" fmla="*/ 215 w 1137"/>
                  <a:gd name="T25" fmla="*/ 2 h 1984"/>
                  <a:gd name="T26" fmla="*/ 119 w 1137"/>
                  <a:gd name="T27" fmla="*/ 7 h 1984"/>
                  <a:gd name="T28" fmla="*/ 14 w 1137"/>
                  <a:gd name="T29" fmla="*/ 41 h 1984"/>
                  <a:gd name="T30" fmla="*/ 20 w 1137"/>
                  <a:gd name="T31" fmla="*/ 63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37" h="1984">
                    <a:moveTo>
                      <a:pt x="20" y="63"/>
                    </a:moveTo>
                    <a:cubicBezTo>
                      <a:pt x="80" y="48"/>
                      <a:pt x="154" y="49"/>
                      <a:pt x="215" y="53"/>
                    </a:cubicBezTo>
                    <a:cubicBezTo>
                      <a:pt x="278" y="57"/>
                      <a:pt x="341" y="76"/>
                      <a:pt x="400" y="98"/>
                    </a:cubicBezTo>
                    <a:cubicBezTo>
                      <a:pt x="528" y="148"/>
                      <a:pt x="641" y="238"/>
                      <a:pt x="735" y="336"/>
                    </a:cubicBezTo>
                    <a:cubicBezTo>
                      <a:pt x="900" y="510"/>
                      <a:pt x="1016" y="750"/>
                      <a:pt x="1044" y="988"/>
                    </a:cubicBezTo>
                    <a:cubicBezTo>
                      <a:pt x="1069" y="1190"/>
                      <a:pt x="1016" y="1389"/>
                      <a:pt x="897" y="1554"/>
                    </a:cubicBezTo>
                    <a:cubicBezTo>
                      <a:pt x="757" y="1747"/>
                      <a:pt x="548" y="1839"/>
                      <a:pt x="343" y="1942"/>
                    </a:cubicBezTo>
                    <a:cubicBezTo>
                      <a:pt x="321" y="1953"/>
                      <a:pt x="337" y="1984"/>
                      <a:pt x="358" y="1980"/>
                    </a:cubicBezTo>
                    <a:cubicBezTo>
                      <a:pt x="592" y="1933"/>
                      <a:pt x="812" y="1776"/>
                      <a:pt x="953" y="1587"/>
                    </a:cubicBezTo>
                    <a:cubicBezTo>
                      <a:pt x="1086" y="1410"/>
                      <a:pt x="1137" y="1182"/>
                      <a:pt x="1107" y="964"/>
                    </a:cubicBezTo>
                    <a:cubicBezTo>
                      <a:pt x="1071" y="703"/>
                      <a:pt x="938" y="452"/>
                      <a:pt x="752" y="266"/>
                    </a:cubicBezTo>
                    <a:cubicBezTo>
                      <a:pt x="656" y="170"/>
                      <a:pt x="542" y="93"/>
                      <a:pt x="415" y="44"/>
                    </a:cubicBezTo>
                    <a:cubicBezTo>
                      <a:pt x="351" y="19"/>
                      <a:pt x="283" y="6"/>
                      <a:pt x="215" y="2"/>
                    </a:cubicBezTo>
                    <a:cubicBezTo>
                      <a:pt x="183" y="0"/>
                      <a:pt x="150" y="2"/>
                      <a:pt x="119" y="7"/>
                    </a:cubicBezTo>
                    <a:cubicBezTo>
                      <a:pt x="78" y="13"/>
                      <a:pt x="52" y="27"/>
                      <a:pt x="14" y="41"/>
                    </a:cubicBezTo>
                    <a:cubicBezTo>
                      <a:pt x="0" y="46"/>
                      <a:pt x="6" y="66"/>
                      <a:pt x="20" y="6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1" name="Freeform 9">
                <a:extLst>
                  <a:ext uri="{FF2B5EF4-FFF2-40B4-BE49-F238E27FC236}">
                    <a16:creationId xmlns:a16="http://schemas.microsoft.com/office/drawing/2014/main" id="{41A28BAE-11EE-4505-9574-10EFC01B5607}"/>
                  </a:ext>
                </a:extLst>
              </p:cNvPr>
              <p:cNvSpPr/>
              <p:nvPr/>
            </p:nvSpPr>
            <p:spPr bwMode="auto">
              <a:xfrm>
                <a:off x="7016751" y="4010026"/>
                <a:ext cx="1208088" cy="1095375"/>
              </a:xfrm>
              <a:custGeom>
                <a:avLst/>
                <a:gdLst>
                  <a:gd name="T0" fmla="*/ 1056 w 1164"/>
                  <a:gd name="T1" fmla="*/ 16 h 1055"/>
                  <a:gd name="T2" fmla="*/ 1085 w 1164"/>
                  <a:gd name="T3" fmla="*/ 64 h 1055"/>
                  <a:gd name="T4" fmla="*/ 1110 w 1164"/>
                  <a:gd name="T5" fmla="*/ 176 h 1055"/>
                  <a:gd name="T6" fmla="*/ 1081 w 1164"/>
                  <a:gd name="T7" fmla="*/ 362 h 1055"/>
                  <a:gd name="T8" fmla="*/ 828 w 1164"/>
                  <a:gd name="T9" fmla="*/ 714 h 1055"/>
                  <a:gd name="T10" fmla="*/ 30 w 1164"/>
                  <a:gd name="T11" fmla="*/ 996 h 1055"/>
                  <a:gd name="T12" fmla="*/ 30 w 1164"/>
                  <a:gd name="T13" fmla="*/ 1042 h 1055"/>
                  <a:gd name="T14" fmla="*/ 893 w 1164"/>
                  <a:gd name="T15" fmla="*/ 736 h 1055"/>
                  <a:gd name="T16" fmla="*/ 1143 w 1164"/>
                  <a:gd name="T17" fmla="*/ 346 h 1055"/>
                  <a:gd name="T18" fmla="*/ 1154 w 1164"/>
                  <a:gd name="T19" fmla="*/ 140 h 1055"/>
                  <a:gd name="T20" fmla="*/ 1121 w 1164"/>
                  <a:gd name="T21" fmla="*/ 43 h 1055"/>
                  <a:gd name="T22" fmla="*/ 1066 w 1164"/>
                  <a:gd name="T23" fmla="*/ 4 h 1055"/>
                  <a:gd name="T24" fmla="*/ 1056 w 1164"/>
                  <a:gd name="T25" fmla="*/ 16 h 10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64" h="1055">
                    <a:moveTo>
                      <a:pt x="1056" y="16"/>
                    </a:moveTo>
                    <a:cubicBezTo>
                      <a:pt x="1068" y="25"/>
                      <a:pt x="1078" y="52"/>
                      <a:pt x="1085" y="64"/>
                    </a:cubicBezTo>
                    <a:cubicBezTo>
                      <a:pt x="1104" y="97"/>
                      <a:pt x="1108" y="139"/>
                      <a:pt x="1110" y="176"/>
                    </a:cubicBezTo>
                    <a:cubicBezTo>
                      <a:pt x="1115" y="240"/>
                      <a:pt x="1103" y="302"/>
                      <a:pt x="1081" y="362"/>
                    </a:cubicBezTo>
                    <a:cubicBezTo>
                      <a:pt x="1032" y="501"/>
                      <a:pt x="939" y="620"/>
                      <a:pt x="828" y="714"/>
                    </a:cubicBezTo>
                    <a:cubicBezTo>
                      <a:pt x="609" y="901"/>
                      <a:pt x="312" y="981"/>
                      <a:pt x="30" y="996"/>
                    </a:cubicBezTo>
                    <a:cubicBezTo>
                      <a:pt x="0" y="998"/>
                      <a:pt x="0" y="1041"/>
                      <a:pt x="30" y="1042"/>
                    </a:cubicBezTo>
                    <a:cubicBezTo>
                      <a:pt x="339" y="1055"/>
                      <a:pt x="661" y="941"/>
                      <a:pt x="893" y="736"/>
                    </a:cubicBezTo>
                    <a:cubicBezTo>
                      <a:pt x="1011" y="632"/>
                      <a:pt x="1097" y="496"/>
                      <a:pt x="1143" y="346"/>
                    </a:cubicBezTo>
                    <a:cubicBezTo>
                      <a:pt x="1163" y="279"/>
                      <a:pt x="1164" y="208"/>
                      <a:pt x="1154" y="140"/>
                    </a:cubicBezTo>
                    <a:cubicBezTo>
                      <a:pt x="1150" y="106"/>
                      <a:pt x="1138" y="73"/>
                      <a:pt x="1121" y="43"/>
                    </a:cubicBezTo>
                    <a:cubicBezTo>
                      <a:pt x="1105" y="16"/>
                      <a:pt x="1089" y="17"/>
                      <a:pt x="1066" y="4"/>
                    </a:cubicBezTo>
                    <a:cubicBezTo>
                      <a:pt x="1058" y="0"/>
                      <a:pt x="1049" y="11"/>
                      <a:pt x="1056"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2" name="Freeform 10">
                <a:extLst>
                  <a:ext uri="{FF2B5EF4-FFF2-40B4-BE49-F238E27FC236}">
                    <a16:creationId xmlns:a16="http://schemas.microsoft.com/office/drawing/2014/main" id="{9285D816-1305-4900-92E6-0D8438B5235F}"/>
                  </a:ext>
                </a:extLst>
              </p:cNvPr>
              <p:cNvSpPr/>
              <p:nvPr/>
            </p:nvSpPr>
            <p:spPr bwMode="auto">
              <a:xfrm>
                <a:off x="4975226" y="4775201"/>
                <a:ext cx="1274763" cy="733425"/>
              </a:xfrm>
              <a:custGeom>
                <a:avLst/>
                <a:gdLst>
                  <a:gd name="T0" fmla="*/ 28 w 1229"/>
                  <a:gd name="T1" fmla="*/ 8 h 706"/>
                  <a:gd name="T2" fmla="*/ 139 w 1229"/>
                  <a:gd name="T3" fmla="*/ 371 h 706"/>
                  <a:gd name="T4" fmla="*/ 420 w 1229"/>
                  <a:gd name="T5" fmla="*/ 595 h 706"/>
                  <a:gd name="T6" fmla="*/ 1199 w 1229"/>
                  <a:gd name="T7" fmla="*/ 617 h 706"/>
                  <a:gd name="T8" fmla="*/ 1186 w 1229"/>
                  <a:gd name="T9" fmla="*/ 571 h 706"/>
                  <a:gd name="T10" fmla="*/ 469 w 1229"/>
                  <a:gd name="T11" fmla="*/ 549 h 706"/>
                  <a:gd name="T12" fmla="*/ 191 w 1229"/>
                  <a:gd name="T13" fmla="*/ 341 h 706"/>
                  <a:gd name="T14" fmla="*/ 105 w 1229"/>
                  <a:gd name="T15" fmla="*/ 187 h 706"/>
                  <a:gd name="T16" fmla="*/ 43 w 1229"/>
                  <a:gd name="T17" fmla="*/ 7 h 706"/>
                  <a:gd name="T18" fmla="*/ 28 w 1229"/>
                  <a:gd name="T19" fmla="*/ 8 h 7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9" h="706">
                    <a:moveTo>
                      <a:pt x="28" y="8"/>
                    </a:moveTo>
                    <a:cubicBezTo>
                      <a:pt x="0" y="129"/>
                      <a:pt x="72" y="275"/>
                      <a:pt x="139" y="371"/>
                    </a:cubicBezTo>
                    <a:cubicBezTo>
                      <a:pt x="210" y="470"/>
                      <a:pt x="310" y="545"/>
                      <a:pt x="420" y="595"/>
                    </a:cubicBezTo>
                    <a:cubicBezTo>
                      <a:pt x="664" y="706"/>
                      <a:pt x="948" y="698"/>
                      <a:pt x="1199" y="617"/>
                    </a:cubicBezTo>
                    <a:cubicBezTo>
                      <a:pt x="1229" y="608"/>
                      <a:pt x="1217" y="563"/>
                      <a:pt x="1186" y="571"/>
                    </a:cubicBezTo>
                    <a:cubicBezTo>
                      <a:pt x="954" y="630"/>
                      <a:pt x="695" y="637"/>
                      <a:pt x="469" y="549"/>
                    </a:cubicBezTo>
                    <a:cubicBezTo>
                      <a:pt x="360" y="506"/>
                      <a:pt x="262" y="433"/>
                      <a:pt x="191" y="341"/>
                    </a:cubicBezTo>
                    <a:cubicBezTo>
                      <a:pt x="155" y="294"/>
                      <a:pt x="127" y="241"/>
                      <a:pt x="105" y="187"/>
                    </a:cubicBezTo>
                    <a:cubicBezTo>
                      <a:pt x="81" y="128"/>
                      <a:pt x="72" y="63"/>
                      <a:pt x="43" y="7"/>
                    </a:cubicBezTo>
                    <a:cubicBezTo>
                      <a:pt x="40" y="0"/>
                      <a:pt x="30" y="2"/>
                      <a:pt x="28"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3" name="Freeform 11">
                <a:extLst>
                  <a:ext uri="{FF2B5EF4-FFF2-40B4-BE49-F238E27FC236}">
                    <a16:creationId xmlns:a16="http://schemas.microsoft.com/office/drawing/2014/main" id="{4C95E229-FDF1-44E7-AE50-839C62A21B85}"/>
                  </a:ext>
                </a:extLst>
              </p:cNvPr>
              <p:cNvSpPr/>
              <p:nvPr/>
            </p:nvSpPr>
            <p:spPr bwMode="auto">
              <a:xfrm>
                <a:off x="6203951" y="5040313"/>
                <a:ext cx="1285875" cy="706438"/>
              </a:xfrm>
              <a:custGeom>
                <a:avLst/>
                <a:gdLst>
                  <a:gd name="T0" fmla="*/ 9 w 1238"/>
                  <a:gd name="T1" fmla="*/ 343 h 681"/>
                  <a:gd name="T2" fmla="*/ 575 w 1238"/>
                  <a:gd name="T3" fmla="*/ 605 h 681"/>
                  <a:gd name="T4" fmla="*/ 1222 w 1238"/>
                  <a:gd name="T5" fmla="*/ 529 h 681"/>
                  <a:gd name="T6" fmla="*/ 1222 w 1238"/>
                  <a:gd name="T7" fmla="*/ 485 h 681"/>
                  <a:gd name="T8" fmla="*/ 968 w 1238"/>
                  <a:gd name="T9" fmla="*/ 314 h 681"/>
                  <a:gd name="T10" fmla="*/ 825 w 1238"/>
                  <a:gd name="T11" fmla="*/ 32 h 681"/>
                  <a:gd name="T12" fmla="*/ 776 w 1238"/>
                  <a:gd name="T13" fmla="*/ 46 h 681"/>
                  <a:gd name="T14" fmla="*/ 921 w 1238"/>
                  <a:gd name="T15" fmla="*/ 340 h 681"/>
                  <a:gd name="T16" fmla="*/ 1196 w 1238"/>
                  <a:gd name="T17" fmla="*/ 529 h 681"/>
                  <a:gd name="T18" fmla="*/ 1196 w 1238"/>
                  <a:gd name="T19" fmla="*/ 485 h 681"/>
                  <a:gd name="T20" fmla="*/ 23 w 1238"/>
                  <a:gd name="T21" fmla="*/ 324 h 681"/>
                  <a:gd name="T22" fmla="*/ 9 w 1238"/>
                  <a:gd name="T23" fmla="*/ 343 h 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38" h="681">
                    <a:moveTo>
                      <a:pt x="9" y="343"/>
                    </a:moveTo>
                    <a:cubicBezTo>
                      <a:pt x="152" y="493"/>
                      <a:pt x="376" y="569"/>
                      <a:pt x="575" y="605"/>
                    </a:cubicBezTo>
                    <a:cubicBezTo>
                      <a:pt x="792" y="644"/>
                      <a:pt x="1024" y="631"/>
                      <a:pt x="1222" y="529"/>
                    </a:cubicBezTo>
                    <a:cubicBezTo>
                      <a:pt x="1238" y="520"/>
                      <a:pt x="1238" y="494"/>
                      <a:pt x="1222" y="485"/>
                    </a:cubicBezTo>
                    <a:cubicBezTo>
                      <a:pt x="1131" y="437"/>
                      <a:pt x="1041" y="387"/>
                      <a:pt x="968" y="314"/>
                    </a:cubicBezTo>
                    <a:cubicBezTo>
                      <a:pt x="889" y="238"/>
                      <a:pt x="847" y="138"/>
                      <a:pt x="825" y="32"/>
                    </a:cubicBezTo>
                    <a:cubicBezTo>
                      <a:pt x="819" y="0"/>
                      <a:pt x="770" y="14"/>
                      <a:pt x="776" y="46"/>
                    </a:cubicBezTo>
                    <a:cubicBezTo>
                      <a:pt x="799" y="157"/>
                      <a:pt x="844" y="256"/>
                      <a:pt x="921" y="340"/>
                    </a:cubicBezTo>
                    <a:cubicBezTo>
                      <a:pt x="997" y="422"/>
                      <a:pt x="1098" y="479"/>
                      <a:pt x="1196" y="529"/>
                    </a:cubicBezTo>
                    <a:cubicBezTo>
                      <a:pt x="1196" y="514"/>
                      <a:pt x="1196" y="500"/>
                      <a:pt x="1196" y="485"/>
                    </a:cubicBezTo>
                    <a:cubicBezTo>
                      <a:pt x="821" y="681"/>
                      <a:pt x="352" y="551"/>
                      <a:pt x="23" y="324"/>
                    </a:cubicBezTo>
                    <a:cubicBezTo>
                      <a:pt x="12" y="316"/>
                      <a:pt x="0" y="333"/>
                      <a:pt x="9" y="34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grpSp>
            <p:nvGrpSpPr>
              <p:cNvPr id="34" name="组合 33">
                <a:extLst>
                  <a:ext uri="{FF2B5EF4-FFF2-40B4-BE49-F238E27FC236}">
                    <a16:creationId xmlns:a16="http://schemas.microsoft.com/office/drawing/2014/main" id="{97A4A58B-BE53-47E2-AE03-6F451B8364A7}"/>
                  </a:ext>
                </a:extLst>
              </p:cNvPr>
              <p:cNvGrpSpPr/>
              <p:nvPr/>
            </p:nvGrpSpPr>
            <p:grpSpPr>
              <a:xfrm>
                <a:off x="3517901" y="1225551"/>
                <a:ext cx="5260975" cy="4090987"/>
                <a:chOff x="3517901" y="1225551"/>
                <a:chExt cx="5260975" cy="4090987"/>
              </a:xfrm>
              <a:grpFill/>
            </p:grpSpPr>
            <p:sp>
              <p:nvSpPr>
                <p:cNvPr id="35" name="Freeform 12">
                  <a:extLst>
                    <a:ext uri="{FF2B5EF4-FFF2-40B4-BE49-F238E27FC236}">
                      <a16:creationId xmlns:a16="http://schemas.microsoft.com/office/drawing/2014/main" id="{4AD14F34-D3A7-4C82-9264-285FF43551B0}"/>
                    </a:ext>
                  </a:extLst>
                </p:cNvPr>
                <p:cNvSpPr/>
                <p:nvPr/>
              </p:nvSpPr>
              <p:spPr bwMode="auto">
                <a:xfrm>
                  <a:off x="7805738" y="2135188"/>
                  <a:ext cx="109538" cy="38100"/>
                </a:xfrm>
                <a:custGeom>
                  <a:avLst/>
                  <a:gdLst>
                    <a:gd name="T0" fmla="*/ 6 w 106"/>
                    <a:gd name="T1" fmla="*/ 35 h 37"/>
                    <a:gd name="T2" fmla="*/ 45 w 106"/>
                    <a:gd name="T3" fmla="*/ 33 h 37"/>
                    <a:gd name="T4" fmla="*/ 97 w 106"/>
                    <a:gd name="T5" fmla="*/ 22 h 37"/>
                    <a:gd name="T6" fmla="*/ 97 w 106"/>
                    <a:gd name="T7" fmla="*/ 6 h 37"/>
                    <a:gd name="T8" fmla="*/ 52 w 106"/>
                    <a:gd name="T9" fmla="*/ 6 h 37"/>
                    <a:gd name="T10" fmla="*/ 4 w 106"/>
                    <a:gd name="T11" fmla="*/ 24 h 37"/>
                    <a:gd name="T12" fmla="*/ 6 w 106"/>
                    <a:gd name="T13" fmla="*/ 35 h 37"/>
                  </a:gdLst>
                  <a:ahLst/>
                  <a:cxnLst>
                    <a:cxn ang="0">
                      <a:pos x="T0" y="T1"/>
                    </a:cxn>
                    <a:cxn ang="0">
                      <a:pos x="T2" y="T3"/>
                    </a:cxn>
                    <a:cxn ang="0">
                      <a:pos x="T4" y="T5"/>
                    </a:cxn>
                    <a:cxn ang="0">
                      <a:pos x="T6" y="T7"/>
                    </a:cxn>
                    <a:cxn ang="0">
                      <a:pos x="T8" y="T9"/>
                    </a:cxn>
                    <a:cxn ang="0">
                      <a:pos x="T10" y="T11"/>
                    </a:cxn>
                    <a:cxn ang="0">
                      <a:pos x="T12" y="T13"/>
                    </a:cxn>
                  </a:cxnLst>
                  <a:rect l="0" t="0" r="r" b="b"/>
                  <a:pathLst>
                    <a:path w="106" h="37">
                      <a:moveTo>
                        <a:pt x="6" y="35"/>
                      </a:moveTo>
                      <a:cubicBezTo>
                        <a:pt x="20" y="37"/>
                        <a:pt x="32" y="35"/>
                        <a:pt x="45" y="33"/>
                      </a:cubicBezTo>
                      <a:cubicBezTo>
                        <a:pt x="63" y="30"/>
                        <a:pt x="80" y="29"/>
                        <a:pt x="97" y="22"/>
                      </a:cubicBezTo>
                      <a:cubicBezTo>
                        <a:pt x="105" y="19"/>
                        <a:pt x="106" y="9"/>
                        <a:pt x="97" y="6"/>
                      </a:cubicBezTo>
                      <a:cubicBezTo>
                        <a:pt x="81" y="0"/>
                        <a:pt x="68" y="2"/>
                        <a:pt x="52" y="6"/>
                      </a:cubicBezTo>
                      <a:cubicBezTo>
                        <a:pt x="34" y="9"/>
                        <a:pt x="17" y="13"/>
                        <a:pt x="4" y="24"/>
                      </a:cubicBezTo>
                      <a:cubicBezTo>
                        <a:pt x="0" y="27"/>
                        <a:pt x="2" y="34"/>
                        <a:pt x="6" y="3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6" name="Freeform 13">
                  <a:extLst>
                    <a:ext uri="{FF2B5EF4-FFF2-40B4-BE49-F238E27FC236}">
                      <a16:creationId xmlns:a16="http://schemas.microsoft.com/office/drawing/2014/main" id="{9B53A18D-BBD0-47B6-A14B-8BA2B0D2FBD0}"/>
                    </a:ext>
                  </a:extLst>
                </p:cNvPr>
                <p:cNvSpPr/>
                <p:nvPr/>
              </p:nvSpPr>
              <p:spPr bwMode="auto">
                <a:xfrm>
                  <a:off x="8018463" y="2144713"/>
                  <a:ext cx="92075" cy="34925"/>
                </a:xfrm>
                <a:custGeom>
                  <a:avLst/>
                  <a:gdLst>
                    <a:gd name="T0" fmla="*/ 4 w 89"/>
                    <a:gd name="T1" fmla="*/ 9 h 35"/>
                    <a:gd name="T2" fmla="*/ 79 w 89"/>
                    <a:gd name="T3" fmla="*/ 34 h 35"/>
                    <a:gd name="T4" fmla="*/ 83 w 89"/>
                    <a:gd name="T5" fmla="*/ 20 h 35"/>
                    <a:gd name="T6" fmla="*/ 7 w 89"/>
                    <a:gd name="T7" fmla="*/ 0 h 35"/>
                    <a:gd name="T8" fmla="*/ 4 w 89"/>
                    <a:gd name="T9" fmla="*/ 9 h 35"/>
                  </a:gdLst>
                  <a:ahLst/>
                  <a:cxnLst>
                    <a:cxn ang="0">
                      <a:pos x="T0" y="T1"/>
                    </a:cxn>
                    <a:cxn ang="0">
                      <a:pos x="T2" y="T3"/>
                    </a:cxn>
                    <a:cxn ang="0">
                      <a:pos x="T4" y="T5"/>
                    </a:cxn>
                    <a:cxn ang="0">
                      <a:pos x="T6" y="T7"/>
                    </a:cxn>
                    <a:cxn ang="0">
                      <a:pos x="T8" y="T9"/>
                    </a:cxn>
                  </a:cxnLst>
                  <a:rect l="0" t="0" r="r" b="b"/>
                  <a:pathLst>
                    <a:path w="89" h="35">
                      <a:moveTo>
                        <a:pt x="4" y="9"/>
                      </a:moveTo>
                      <a:cubicBezTo>
                        <a:pt x="28" y="23"/>
                        <a:pt x="52" y="31"/>
                        <a:pt x="79" y="34"/>
                      </a:cubicBezTo>
                      <a:cubicBezTo>
                        <a:pt x="87" y="35"/>
                        <a:pt x="89" y="24"/>
                        <a:pt x="83" y="20"/>
                      </a:cubicBezTo>
                      <a:cubicBezTo>
                        <a:pt x="59" y="6"/>
                        <a:pt x="34" y="3"/>
                        <a:pt x="7" y="0"/>
                      </a:cubicBezTo>
                      <a:cubicBezTo>
                        <a:pt x="2" y="0"/>
                        <a:pt x="0" y="7"/>
                        <a:pt x="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7" name="Freeform 14">
                  <a:extLst>
                    <a:ext uri="{FF2B5EF4-FFF2-40B4-BE49-F238E27FC236}">
                      <a16:creationId xmlns:a16="http://schemas.microsoft.com/office/drawing/2014/main" id="{A9E2CA7A-8386-40F2-B62D-C0EB52FB40D7}"/>
                    </a:ext>
                  </a:extLst>
                </p:cNvPr>
                <p:cNvSpPr/>
                <p:nvPr/>
              </p:nvSpPr>
              <p:spPr bwMode="auto">
                <a:xfrm>
                  <a:off x="8228013" y="2225676"/>
                  <a:ext cx="107950" cy="61913"/>
                </a:xfrm>
                <a:custGeom>
                  <a:avLst/>
                  <a:gdLst>
                    <a:gd name="T0" fmla="*/ 6 w 105"/>
                    <a:gd name="T1" fmla="*/ 10 h 59"/>
                    <a:gd name="T2" fmla="*/ 91 w 105"/>
                    <a:gd name="T3" fmla="*/ 55 h 59"/>
                    <a:gd name="T4" fmla="*/ 99 w 105"/>
                    <a:gd name="T5" fmla="*/ 44 h 59"/>
                    <a:gd name="T6" fmla="*/ 9 w 105"/>
                    <a:gd name="T7" fmla="*/ 1 h 59"/>
                    <a:gd name="T8" fmla="*/ 6 w 105"/>
                    <a:gd name="T9" fmla="*/ 10 h 59"/>
                  </a:gdLst>
                  <a:ahLst/>
                  <a:cxnLst>
                    <a:cxn ang="0">
                      <a:pos x="T0" y="T1"/>
                    </a:cxn>
                    <a:cxn ang="0">
                      <a:pos x="T2" y="T3"/>
                    </a:cxn>
                    <a:cxn ang="0">
                      <a:pos x="T4" y="T5"/>
                    </a:cxn>
                    <a:cxn ang="0">
                      <a:pos x="T6" y="T7"/>
                    </a:cxn>
                    <a:cxn ang="0">
                      <a:pos x="T8" y="T9"/>
                    </a:cxn>
                  </a:cxnLst>
                  <a:rect l="0" t="0" r="r" b="b"/>
                  <a:pathLst>
                    <a:path w="105" h="59">
                      <a:moveTo>
                        <a:pt x="6" y="10"/>
                      </a:moveTo>
                      <a:cubicBezTo>
                        <a:pt x="35" y="21"/>
                        <a:pt x="64" y="39"/>
                        <a:pt x="91" y="55"/>
                      </a:cubicBezTo>
                      <a:cubicBezTo>
                        <a:pt x="97" y="59"/>
                        <a:pt x="105" y="49"/>
                        <a:pt x="99" y="44"/>
                      </a:cubicBezTo>
                      <a:cubicBezTo>
                        <a:pt x="72" y="20"/>
                        <a:pt x="44" y="7"/>
                        <a:pt x="9" y="1"/>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8" name="Freeform 15">
                  <a:extLst>
                    <a:ext uri="{FF2B5EF4-FFF2-40B4-BE49-F238E27FC236}">
                      <a16:creationId xmlns:a16="http://schemas.microsoft.com/office/drawing/2014/main" id="{1CE4C1D3-1502-464A-88F7-B2BD50C02A20}"/>
                    </a:ext>
                  </a:extLst>
                </p:cNvPr>
                <p:cNvSpPr/>
                <p:nvPr/>
              </p:nvSpPr>
              <p:spPr bwMode="auto">
                <a:xfrm>
                  <a:off x="8421688" y="2389188"/>
                  <a:ext cx="77788" cy="84138"/>
                </a:xfrm>
                <a:custGeom>
                  <a:avLst/>
                  <a:gdLst>
                    <a:gd name="T0" fmla="*/ 1 w 75"/>
                    <a:gd name="T1" fmla="*/ 1 h 81"/>
                    <a:gd name="T2" fmla="*/ 14 w 75"/>
                    <a:gd name="T3" fmla="*/ 20 h 81"/>
                    <a:gd name="T4" fmla="*/ 31 w 75"/>
                    <a:gd name="T5" fmla="*/ 42 h 81"/>
                    <a:gd name="T6" fmla="*/ 62 w 75"/>
                    <a:gd name="T7" fmla="*/ 77 h 81"/>
                    <a:gd name="T8" fmla="*/ 72 w 75"/>
                    <a:gd name="T9" fmla="*/ 71 h 81"/>
                    <a:gd name="T10" fmla="*/ 45 w 75"/>
                    <a:gd name="T11" fmla="*/ 35 h 81"/>
                    <a:gd name="T12" fmla="*/ 24 w 75"/>
                    <a:gd name="T13" fmla="*/ 16 h 81"/>
                    <a:gd name="T14" fmla="*/ 2 w 75"/>
                    <a:gd name="T15" fmla="*/ 0 h 81"/>
                    <a:gd name="T16" fmla="*/ 1 w 75"/>
                    <a:gd name="T17" fmla="*/ 1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5" h="81">
                      <a:moveTo>
                        <a:pt x="1" y="1"/>
                      </a:moveTo>
                      <a:cubicBezTo>
                        <a:pt x="6" y="6"/>
                        <a:pt x="9" y="14"/>
                        <a:pt x="14" y="20"/>
                      </a:cubicBezTo>
                      <a:cubicBezTo>
                        <a:pt x="19" y="27"/>
                        <a:pt x="25" y="35"/>
                        <a:pt x="31" y="42"/>
                      </a:cubicBezTo>
                      <a:cubicBezTo>
                        <a:pt x="41" y="54"/>
                        <a:pt x="51" y="66"/>
                        <a:pt x="62" y="77"/>
                      </a:cubicBezTo>
                      <a:cubicBezTo>
                        <a:pt x="66" y="81"/>
                        <a:pt x="75" y="77"/>
                        <a:pt x="72" y="71"/>
                      </a:cubicBezTo>
                      <a:cubicBezTo>
                        <a:pt x="66" y="57"/>
                        <a:pt x="57" y="46"/>
                        <a:pt x="45" y="35"/>
                      </a:cubicBezTo>
                      <a:cubicBezTo>
                        <a:pt x="38" y="28"/>
                        <a:pt x="31" y="22"/>
                        <a:pt x="24" y="16"/>
                      </a:cubicBezTo>
                      <a:cubicBezTo>
                        <a:pt x="17" y="10"/>
                        <a:pt x="8" y="6"/>
                        <a:pt x="2" y="0"/>
                      </a:cubicBezTo>
                      <a:cubicBezTo>
                        <a:pt x="1" y="0"/>
                        <a:pt x="0" y="0"/>
                        <a:pt x="1"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39" name="Freeform 16">
                  <a:extLst>
                    <a:ext uri="{FF2B5EF4-FFF2-40B4-BE49-F238E27FC236}">
                      <a16:creationId xmlns:a16="http://schemas.microsoft.com/office/drawing/2014/main" id="{23643864-E333-4B36-9A4E-759782983F59}"/>
                    </a:ext>
                  </a:extLst>
                </p:cNvPr>
                <p:cNvSpPr/>
                <p:nvPr/>
              </p:nvSpPr>
              <p:spPr bwMode="auto">
                <a:xfrm>
                  <a:off x="8572501" y="2570163"/>
                  <a:ext cx="60325" cy="90488"/>
                </a:xfrm>
                <a:custGeom>
                  <a:avLst/>
                  <a:gdLst>
                    <a:gd name="T0" fmla="*/ 3 w 57"/>
                    <a:gd name="T1" fmla="*/ 10 h 88"/>
                    <a:gd name="T2" fmla="*/ 47 w 57"/>
                    <a:gd name="T3" fmla="*/ 83 h 88"/>
                    <a:gd name="T4" fmla="*/ 55 w 57"/>
                    <a:gd name="T5" fmla="*/ 77 h 88"/>
                    <a:gd name="T6" fmla="*/ 11 w 57"/>
                    <a:gd name="T7" fmla="*/ 5 h 88"/>
                    <a:gd name="T8" fmla="*/ 3 w 57"/>
                    <a:gd name="T9" fmla="*/ 10 h 88"/>
                  </a:gdLst>
                  <a:ahLst/>
                  <a:cxnLst>
                    <a:cxn ang="0">
                      <a:pos x="T0" y="T1"/>
                    </a:cxn>
                    <a:cxn ang="0">
                      <a:pos x="T2" y="T3"/>
                    </a:cxn>
                    <a:cxn ang="0">
                      <a:pos x="T4" y="T5"/>
                    </a:cxn>
                    <a:cxn ang="0">
                      <a:pos x="T6" y="T7"/>
                    </a:cxn>
                    <a:cxn ang="0">
                      <a:pos x="T8" y="T9"/>
                    </a:cxn>
                  </a:cxnLst>
                  <a:rect l="0" t="0" r="r" b="b"/>
                  <a:pathLst>
                    <a:path w="57" h="88">
                      <a:moveTo>
                        <a:pt x="3" y="10"/>
                      </a:moveTo>
                      <a:cubicBezTo>
                        <a:pt x="17" y="35"/>
                        <a:pt x="27" y="63"/>
                        <a:pt x="47" y="83"/>
                      </a:cubicBezTo>
                      <a:cubicBezTo>
                        <a:pt x="51" y="88"/>
                        <a:pt x="57" y="82"/>
                        <a:pt x="55" y="77"/>
                      </a:cubicBezTo>
                      <a:cubicBezTo>
                        <a:pt x="44" y="51"/>
                        <a:pt x="28" y="27"/>
                        <a:pt x="11" y="5"/>
                      </a:cubicBezTo>
                      <a:cubicBezTo>
                        <a:pt x="8" y="0"/>
                        <a:pt x="0" y="4"/>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0" name="Freeform 17">
                  <a:extLst>
                    <a:ext uri="{FF2B5EF4-FFF2-40B4-BE49-F238E27FC236}">
                      <a16:creationId xmlns:a16="http://schemas.microsoft.com/office/drawing/2014/main" id="{B2495AC4-405A-4C22-AA92-37CE068D2DD6}"/>
                    </a:ext>
                  </a:extLst>
                </p:cNvPr>
                <p:cNvSpPr/>
                <p:nvPr/>
              </p:nvSpPr>
              <p:spPr bwMode="auto">
                <a:xfrm>
                  <a:off x="8664576" y="2767013"/>
                  <a:ext cx="42863" cy="88900"/>
                </a:xfrm>
                <a:custGeom>
                  <a:avLst/>
                  <a:gdLst>
                    <a:gd name="T0" fmla="*/ 3 w 41"/>
                    <a:gd name="T1" fmla="*/ 7 h 86"/>
                    <a:gd name="T2" fmla="*/ 30 w 41"/>
                    <a:gd name="T3" fmla="*/ 79 h 86"/>
                    <a:gd name="T4" fmla="*/ 40 w 41"/>
                    <a:gd name="T5" fmla="*/ 76 h 86"/>
                    <a:gd name="T6" fmla="*/ 9 w 41"/>
                    <a:gd name="T7" fmla="*/ 4 h 86"/>
                    <a:gd name="T8" fmla="*/ 3 w 41"/>
                    <a:gd name="T9" fmla="*/ 7 h 86"/>
                  </a:gdLst>
                  <a:ahLst/>
                  <a:cxnLst>
                    <a:cxn ang="0">
                      <a:pos x="T0" y="T1"/>
                    </a:cxn>
                    <a:cxn ang="0">
                      <a:pos x="T2" y="T3"/>
                    </a:cxn>
                    <a:cxn ang="0">
                      <a:pos x="T4" y="T5"/>
                    </a:cxn>
                    <a:cxn ang="0">
                      <a:pos x="T6" y="T7"/>
                    </a:cxn>
                    <a:cxn ang="0">
                      <a:pos x="T8" y="T9"/>
                    </a:cxn>
                  </a:cxnLst>
                  <a:rect l="0" t="0" r="r" b="b"/>
                  <a:pathLst>
                    <a:path w="41" h="86">
                      <a:moveTo>
                        <a:pt x="3" y="7"/>
                      </a:moveTo>
                      <a:cubicBezTo>
                        <a:pt x="16" y="29"/>
                        <a:pt x="21" y="56"/>
                        <a:pt x="30" y="79"/>
                      </a:cubicBezTo>
                      <a:cubicBezTo>
                        <a:pt x="32" y="86"/>
                        <a:pt x="41" y="83"/>
                        <a:pt x="40" y="76"/>
                      </a:cubicBezTo>
                      <a:cubicBezTo>
                        <a:pt x="36" y="48"/>
                        <a:pt x="25" y="27"/>
                        <a:pt x="9" y="4"/>
                      </a:cubicBezTo>
                      <a:cubicBezTo>
                        <a:pt x="7" y="0"/>
                        <a:pt x="0" y="3"/>
                        <a:pt x="3"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1" name="Freeform 18">
                  <a:extLst>
                    <a:ext uri="{FF2B5EF4-FFF2-40B4-BE49-F238E27FC236}">
                      <a16:creationId xmlns:a16="http://schemas.microsoft.com/office/drawing/2014/main" id="{6F3DDA0D-2219-4999-9F21-832E5353A1CB}"/>
                    </a:ext>
                  </a:extLst>
                </p:cNvPr>
                <p:cNvSpPr/>
                <p:nvPr/>
              </p:nvSpPr>
              <p:spPr bwMode="auto">
                <a:xfrm>
                  <a:off x="8740776" y="2992438"/>
                  <a:ext cx="26988" cy="107950"/>
                </a:xfrm>
                <a:custGeom>
                  <a:avLst/>
                  <a:gdLst>
                    <a:gd name="T0" fmla="*/ 2 w 27"/>
                    <a:gd name="T1" fmla="*/ 7 h 104"/>
                    <a:gd name="T2" fmla="*/ 17 w 27"/>
                    <a:gd name="T3" fmla="*/ 100 h 104"/>
                    <a:gd name="T4" fmla="*/ 23 w 27"/>
                    <a:gd name="T5" fmla="*/ 100 h 104"/>
                    <a:gd name="T6" fmla="*/ 9 w 27"/>
                    <a:gd name="T7" fmla="*/ 4 h 104"/>
                    <a:gd name="T8" fmla="*/ 2 w 27"/>
                    <a:gd name="T9" fmla="*/ 7 h 104"/>
                  </a:gdLst>
                  <a:ahLst/>
                  <a:cxnLst>
                    <a:cxn ang="0">
                      <a:pos x="T0" y="T1"/>
                    </a:cxn>
                    <a:cxn ang="0">
                      <a:pos x="T2" y="T3"/>
                    </a:cxn>
                    <a:cxn ang="0">
                      <a:pos x="T4" y="T5"/>
                    </a:cxn>
                    <a:cxn ang="0">
                      <a:pos x="T6" y="T7"/>
                    </a:cxn>
                    <a:cxn ang="0">
                      <a:pos x="T8" y="T9"/>
                    </a:cxn>
                  </a:cxnLst>
                  <a:rect l="0" t="0" r="r" b="b"/>
                  <a:pathLst>
                    <a:path w="27" h="104">
                      <a:moveTo>
                        <a:pt x="2" y="7"/>
                      </a:moveTo>
                      <a:cubicBezTo>
                        <a:pt x="14" y="36"/>
                        <a:pt x="13" y="68"/>
                        <a:pt x="17" y="100"/>
                      </a:cubicBezTo>
                      <a:cubicBezTo>
                        <a:pt x="17" y="104"/>
                        <a:pt x="23" y="104"/>
                        <a:pt x="23" y="100"/>
                      </a:cubicBezTo>
                      <a:cubicBezTo>
                        <a:pt x="27" y="67"/>
                        <a:pt x="24" y="33"/>
                        <a:pt x="9" y="4"/>
                      </a:cubicBezTo>
                      <a:cubicBezTo>
                        <a:pt x="7" y="0"/>
                        <a:pt x="0" y="3"/>
                        <a:pt x="2"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2" name="Freeform 19">
                  <a:extLst>
                    <a:ext uri="{FF2B5EF4-FFF2-40B4-BE49-F238E27FC236}">
                      <a16:creationId xmlns:a16="http://schemas.microsoft.com/office/drawing/2014/main" id="{17EF1BF8-B9D1-4766-ABC7-520034A135AD}"/>
                    </a:ext>
                  </a:extLst>
                </p:cNvPr>
                <p:cNvSpPr/>
                <p:nvPr/>
              </p:nvSpPr>
              <p:spPr bwMode="auto">
                <a:xfrm>
                  <a:off x="8753476" y="3206751"/>
                  <a:ext cx="25400" cy="80963"/>
                </a:xfrm>
                <a:custGeom>
                  <a:avLst/>
                  <a:gdLst>
                    <a:gd name="T0" fmla="*/ 13 w 24"/>
                    <a:gd name="T1" fmla="*/ 2 h 78"/>
                    <a:gd name="T2" fmla="*/ 4 w 24"/>
                    <a:gd name="T3" fmla="*/ 32 h 78"/>
                    <a:gd name="T4" fmla="*/ 2 w 24"/>
                    <a:gd name="T5" fmla="*/ 46 h 78"/>
                    <a:gd name="T6" fmla="*/ 0 w 24"/>
                    <a:gd name="T7" fmla="*/ 66 h 78"/>
                    <a:gd name="T8" fmla="*/ 13 w 24"/>
                    <a:gd name="T9" fmla="*/ 71 h 78"/>
                    <a:gd name="T10" fmla="*/ 23 w 24"/>
                    <a:gd name="T11" fmla="*/ 39 h 78"/>
                    <a:gd name="T12" fmla="*/ 15 w 24"/>
                    <a:gd name="T13" fmla="*/ 2 h 78"/>
                    <a:gd name="T14" fmla="*/ 13 w 24"/>
                    <a:gd name="T15" fmla="*/ 2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78">
                      <a:moveTo>
                        <a:pt x="13" y="2"/>
                      </a:moveTo>
                      <a:cubicBezTo>
                        <a:pt x="9" y="12"/>
                        <a:pt x="6" y="21"/>
                        <a:pt x="4" y="32"/>
                      </a:cubicBezTo>
                      <a:cubicBezTo>
                        <a:pt x="3" y="37"/>
                        <a:pt x="2" y="41"/>
                        <a:pt x="2" y="46"/>
                      </a:cubicBezTo>
                      <a:cubicBezTo>
                        <a:pt x="1" y="53"/>
                        <a:pt x="1" y="59"/>
                        <a:pt x="0" y="66"/>
                      </a:cubicBezTo>
                      <a:cubicBezTo>
                        <a:pt x="0" y="72"/>
                        <a:pt x="9" y="78"/>
                        <a:pt x="13" y="71"/>
                      </a:cubicBezTo>
                      <a:cubicBezTo>
                        <a:pt x="18" y="60"/>
                        <a:pt x="21" y="52"/>
                        <a:pt x="23" y="39"/>
                      </a:cubicBezTo>
                      <a:cubicBezTo>
                        <a:pt x="24" y="25"/>
                        <a:pt x="20" y="15"/>
                        <a:pt x="15" y="2"/>
                      </a:cubicBezTo>
                      <a:cubicBezTo>
                        <a:pt x="15" y="0"/>
                        <a:pt x="13" y="1"/>
                        <a:pt x="13" y="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3" name="Freeform 20">
                  <a:extLst>
                    <a:ext uri="{FF2B5EF4-FFF2-40B4-BE49-F238E27FC236}">
                      <a16:creationId xmlns:a16="http://schemas.microsoft.com/office/drawing/2014/main" id="{843E8AE1-5EFB-4B50-8E95-251F9B492BB9}"/>
                    </a:ext>
                  </a:extLst>
                </p:cNvPr>
                <p:cNvSpPr/>
                <p:nvPr/>
              </p:nvSpPr>
              <p:spPr bwMode="auto">
                <a:xfrm>
                  <a:off x="8672513" y="3368676"/>
                  <a:ext cx="61913" cy="100013"/>
                </a:xfrm>
                <a:custGeom>
                  <a:avLst/>
                  <a:gdLst>
                    <a:gd name="T0" fmla="*/ 46 w 61"/>
                    <a:gd name="T1" fmla="*/ 3 h 97"/>
                    <a:gd name="T2" fmla="*/ 6 w 61"/>
                    <a:gd name="T3" fmla="*/ 81 h 97"/>
                    <a:gd name="T4" fmla="*/ 20 w 61"/>
                    <a:gd name="T5" fmla="*/ 91 h 97"/>
                    <a:gd name="T6" fmla="*/ 52 w 61"/>
                    <a:gd name="T7" fmla="*/ 51 h 97"/>
                    <a:gd name="T8" fmla="*/ 53 w 61"/>
                    <a:gd name="T9" fmla="*/ 3 h 97"/>
                    <a:gd name="T10" fmla="*/ 46 w 61"/>
                    <a:gd name="T11" fmla="*/ 3 h 97"/>
                  </a:gdLst>
                  <a:ahLst/>
                  <a:cxnLst>
                    <a:cxn ang="0">
                      <a:pos x="T0" y="T1"/>
                    </a:cxn>
                    <a:cxn ang="0">
                      <a:pos x="T2" y="T3"/>
                    </a:cxn>
                    <a:cxn ang="0">
                      <a:pos x="T4" y="T5"/>
                    </a:cxn>
                    <a:cxn ang="0">
                      <a:pos x="T6" y="T7"/>
                    </a:cxn>
                    <a:cxn ang="0">
                      <a:pos x="T8" y="T9"/>
                    </a:cxn>
                    <a:cxn ang="0">
                      <a:pos x="T10" y="T11"/>
                    </a:cxn>
                  </a:cxnLst>
                  <a:rect l="0" t="0" r="r" b="b"/>
                  <a:pathLst>
                    <a:path w="61" h="97">
                      <a:moveTo>
                        <a:pt x="46" y="3"/>
                      </a:moveTo>
                      <a:cubicBezTo>
                        <a:pt x="33" y="29"/>
                        <a:pt x="23" y="57"/>
                        <a:pt x="6" y="81"/>
                      </a:cubicBezTo>
                      <a:cubicBezTo>
                        <a:pt x="0" y="89"/>
                        <a:pt x="13" y="97"/>
                        <a:pt x="20" y="91"/>
                      </a:cubicBezTo>
                      <a:cubicBezTo>
                        <a:pt x="34" y="80"/>
                        <a:pt x="45" y="69"/>
                        <a:pt x="52" y="51"/>
                      </a:cubicBezTo>
                      <a:cubicBezTo>
                        <a:pt x="58" y="35"/>
                        <a:pt x="61" y="20"/>
                        <a:pt x="53" y="3"/>
                      </a:cubicBezTo>
                      <a:cubicBezTo>
                        <a:pt x="52" y="0"/>
                        <a:pt x="47" y="1"/>
                        <a:pt x="4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4" name="Freeform 21">
                  <a:extLst>
                    <a:ext uri="{FF2B5EF4-FFF2-40B4-BE49-F238E27FC236}">
                      <a16:creationId xmlns:a16="http://schemas.microsoft.com/office/drawing/2014/main" id="{3E108227-BFDE-4CCC-A6B2-163E069DC878}"/>
                    </a:ext>
                  </a:extLst>
                </p:cNvPr>
                <p:cNvSpPr/>
                <p:nvPr/>
              </p:nvSpPr>
              <p:spPr bwMode="auto">
                <a:xfrm>
                  <a:off x="8559801" y="3544888"/>
                  <a:ext cx="68263" cy="84138"/>
                </a:xfrm>
                <a:custGeom>
                  <a:avLst/>
                  <a:gdLst>
                    <a:gd name="T0" fmla="*/ 51 w 66"/>
                    <a:gd name="T1" fmla="*/ 4 h 81"/>
                    <a:gd name="T2" fmla="*/ 24 w 66"/>
                    <a:gd name="T3" fmla="*/ 33 h 81"/>
                    <a:gd name="T4" fmla="*/ 14 w 66"/>
                    <a:gd name="T5" fmla="*/ 46 h 81"/>
                    <a:gd name="T6" fmla="*/ 5 w 66"/>
                    <a:gd name="T7" fmla="*/ 62 h 81"/>
                    <a:gd name="T8" fmla="*/ 18 w 66"/>
                    <a:gd name="T9" fmla="*/ 75 h 81"/>
                    <a:gd name="T10" fmla="*/ 32 w 66"/>
                    <a:gd name="T11" fmla="*/ 65 h 81"/>
                    <a:gd name="T12" fmla="*/ 45 w 66"/>
                    <a:gd name="T13" fmla="*/ 49 h 81"/>
                    <a:gd name="T14" fmla="*/ 63 w 66"/>
                    <a:gd name="T15" fmla="*/ 11 h 81"/>
                    <a:gd name="T16" fmla="*/ 51 w 66"/>
                    <a:gd name="T17" fmla="*/ 4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6" h="81">
                      <a:moveTo>
                        <a:pt x="51" y="4"/>
                      </a:moveTo>
                      <a:cubicBezTo>
                        <a:pt x="41" y="13"/>
                        <a:pt x="32" y="22"/>
                        <a:pt x="24" y="33"/>
                      </a:cubicBezTo>
                      <a:cubicBezTo>
                        <a:pt x="21" y="37"/>
                        <a:pt x="17" y="41"/>
                        <a:pt x="14" y="46"/>
                      </a:cubicBezTo>
                      <a:cubicBezTo>
                        <a:pt x="10" y="51"/>
                        <a:pt x="9" y="57"/>
                        <a:pt x="5" y="62"/>
                      </a:cubicBezTo>
                      <a:cubicBezTo>
                        <a:pt x="0" y="70"/>
                        <a:pt x="10" y="81"/>
                        <a:pt x="18" y="75"/>
                      </a:cubicBezTo>
                      <a:cubicBezTo>
                        <a:pt x="22" y="72"/>
                        <a:pt x="29" y="69"/>
                        <a:pt x="32" y="65"/>
                      </a:cubicBezTo>
                      <a:cubicBezTo>
                        <a:pt x="37" y="60"/>
                        <a:pt x="41" y="55"/>
                        <a:pt x="45" y="49"/>
                      </a:cubicBezTo>
                      <a:cubicBezTo>
                        <a:pt x="53" y="37"/>
                        <a:pt x="59" y="25"/>
                        <a:pt x="63" y="11"/>
                      </a:cubicBezTo>
                      <a:cubicBezTo>
                        <a:pt x="66" y="4"/>
                        <a:pt x="56" y="0"/>
                        <a:pt x="51"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5" name="Freeform 22">
                  <a:extLst>
                    <a:ext uri="{FF2B5EF4-FFF2-40B4-BE49-F238E27FC236}">
                      <a16:creationId xmlns:a16="http://schemas.microsoft.com/office/drawing/2014/main" id="{59528A2F-9D05-44B1-9660-E235734A41F5}"/>
                    </a:ext>
                  </a:extLst>
                </p:cNvPr>
                <p:cNvSpPr/>
                <p:nvPr/>
              </p:nvSpPr>
              <p:spPr bwMode="auto">
                <a:xfrm>
                  <a:off x="8374063" y="3732213"/>
                  <a:ext cx="80963" cy="65088"/>
                </a:xfrm>
                <a:custGeom>
                  <a:avLst/>
                  <a:gdLst>
                    <a:gd name="T0" fmla="*/ 66 w 79"/>
                    <a:gd name="T1" fmla="*/ 3 h 62"/>
                    <a:gd name="T2" fmla="*/ 35 w 79"/>
                    <a:gd name="T3" fmla="*/ 23 h 62"/>
                    <a:gd name="T4" fmla="*/ 6 w 79"/>
                    <a:gd name="T5" fmla="*/ 48 h 62"/>
                    <a:gd name="T6" fmla="*/ 14 w 79"/>
                    <a:gd name="T7" fmla="*/ 58 h 62"/>
                    <a:gd name="T8" fmla="*/ 45 w 79"/>
                    <a:gd name="T9" fmla="*/ 38 h 62"/>
                    <a:gd name="T10" fmla="*/ 73 w 79"/>
                    <a:gd name="T11" fmla="*/ 13 h 62"/>
                    <a:gd name="T12" fmla="*/ 66 w 79"/>
                    <a:gd name="T13" fmla="*/ 3 h 62"/>
                  </a:gdLst>
                  <a:ahLst/>
                  <a:cxnLst>
                    <a:cxn ang="0">
                      <a:pos x="T0" y="T1"/>
                    </a:cxn>
                    <a:cxn ang="0">
                      <a:pos x="T2" y="T3"/>
                    </a:cxn>
                    <a:cxn ang="0">
                      <a:pos x="T4" y="T5"/>
                    </a:cxn>
                    <a:cxn ang="0">
                      <a:pos x="T6" y="T7"/>
                    </a:cxn>
                    <a:cxn ang="0">
                      <a:pos x="T8" y="T9"/>
                    </a:cxn>
                    <a:cxn ang="0">
                      <a:pos x="T10" y="T11"/>
                    </a:cxn>
                    <a:cxn ang="0">
                      <a:pos x="T12" y="T13"/>
                    </a:cxn>
                  </a:cxnLst>
                  <a:rect l="0" t="0" r="r" b="b"/>
                  <a:pathLst>
                    <a:path w="79" h="62">
                      <a:moveTo>
                        <a:pt x="66" y="3"/>
                      </a:moveTo>
                      <a:cubicBezTo>
                        <a:pt x="55" y="9"/>
                        <a:pt x="45" y="15"/>
                        <a:pt x="35" y="23"/>
                      </a:cubicBezTo>
                      <a:cubicBezTo>
                        <a:pt x="25" y="31"/>
                        <a:pt x="16" y="39"/>
                        <a:pt x="6" y="48"/>
                      </a:cubicBezTo>
                      <a:cubicBezTo>
                        <a:pt x="0" y="53"/>
                        <a:pt x="8" y="62"/>
                        <a:pt x="14" y="58"/>
                      </a:cubicBezTo>
                      <a:cubicBezTo>
                        <a:pt x="25" y="52"/>
                        <a:pt x="35" y="46"/>
                        <a:pt x="45" y="38"/>
                      </a:cubicBezTo>
                      <a:cubicBezTo>
                        <a:pt x="55" y="30"/>
                        <a:pt x="64" y="21"/>
                        <a:pt x="73" y="13"/>
                      </a:cubicBezTo>
                      <a:cubicBezTo>
                        <a:pt x="79" y="9"/>
                        <a:pt x="72" y="0"/>
                        <a:pt x="66" y="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6" name="Freeform 23">
                  <a:extLst>
                    <a:ext uri="{FF2B5EF4-FFF2-40B4-BE49-F238E27FC236}">
                      <a16:creationId xmlns:a16="http://schemas.microsoft.com/office/drawing/2014/main" id="{D405AD86-D25B-463B-8F37-73547591927E}"/>
                    </a:ext>
                  </a:extLst>
                </p:cNvPr>
                <p:cNvSpPr/>
                <p:nvPr/>
              </p:nvSpPr>
              <p:spPr bwMode="auto">
                <a:xfrm>
                  <a:off x="7953376" y="3932238"/>
                  <a:ext cx="93663" cy="30163"/>
                </a:xfrm>
                <a:custGeom>
                  <a:avLst/>
                  <a:gdLst>
                    <a:gd name="T0" fmla="*/ 82 w 91"/>
                    <a:gd name="T1" fmla="*/ 1 h 30"/>
                    <a:gd name="T2" fmla="*/ 42 w 91"/>
                    <a:gd name="T3" fmla="*/ 5 h 30"/>
                    <a:gd name="T4" fmla="*/ 9 w 91"/>
                    <a:gd name="T5" fmla="*/ 11 h 30"/>
                    <a:gd name="T6" fmla="*/ 9 w 91"/>
                    <a:gd name="T7" fmla="*/ 28 h 30"/>
                    <a:gd name="T8" fmla="*/ 45 w 91"/>
                    <a:gd name="T9" fmla="*/ 27 h 30"/>
                    <a:gd name="T10" fmla="*/ 86 w 91"/>
                    <a:gd name="T11" fmla="*/ 9 h 30"/>
                    <a:gd name="T12" fmla="*/ 82 w 91"/>
                    <a:gd name="T13" fmla="*/ 1 h 30"/>
                  </a:gdLst>
                  <a:ahLst/>
                  <a:cxnLst>
                    <a:cxn ang="0">
                      <a:pos x="T0" y="T1"/>
                    </a:cxn>
                    <a:cxn ang="0">
                      <a:pos x="T2" y="T3"/>
                    </a:cxn>
                    <a:cxn ang="0">
                      <a:pos x="T4" y="T5"/>
                    </a:cxn>
                    <a:cxn ang="0">
                      <a:pos x="T6" y="T7"/>
                    </a:cxn>
                    <a:cxn ang="0">
                      <a:pos x="T8" y="T9"/>
                    </a:cxn>
                    <a:cxn ang="0">
                      <a:pos x="T10" y="T11"/>
                    </a:cxn>
                    <a:cxn ang="0">
                      <a:pos x="T12" y="T13"/>
                    </a:cxn>
                  </a:cxnLst>
                  <a:rect l="0" t="0" r="r" b="b"/>
                  <a:pathLst>
                    <a:path w="91" h="30">
                      <a:moveTo>
                        <a:pt x="82" y="1"/>
                      </a:moveTo>
                      <a:cubicBezTo>
                        <a:pt x="69" y="3"/>
                        <a:pt x="55" y="3"/>
                        <a:pt x="42" y="5"/>
                      </a:cubicBezTo>
                      <a:cubicBezTo>
                        <a:pt x="31" y="6"/>
                        <a:pt x="20" y="9"/>
                        <a:pt x="9" y="11"/>
                      </a:cubicBezTo>
                      <a:cubicBezTo>
                        <a:pt x="0" y="13"/>
                        <a:pt x="0" y="27"/>
                        <a:pt x="9" y="28"/>
                      </a:cubicBezTo>
                      <a:cubicBezTo>
                        <a:pt x="22" y="30"/>
                        <a:pt x="32" y="30"/>
                        <a:pt x="45" y="27"/>
                      </a:cubicBezTo>
                      <a:cubicBezTo>
                        <a:pt x="60" y="23"/>
                        <a:pt x="72" y="15"/>
                        <a:pt x="86" y="9"/>
                      </a:cubicBezTo>
                      <a:cubicBezTo>
                        <a:pt x="91" y="7"/>
                        <a:pt x="87" y="0"/>
                        <a:pt x="82" y="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7" name="Freeform 24">
                  <a:extLst>
                    <a:ext uri="{FF2B5EF4-FFF2-40B4-BE49-F238E27FC236}">
                      <a16:creationId xmlns:a16="http://schemas.microsoft.com/office/drawing/2014/main" id="{439ABDB0-5EF1-498E-A88D-86A8BD0D692B}"/>
                    </a:ext>
                  </a:extLst>
                </p:cNvPr>
                <p:cNvSpPr/>
                <p:nvPr/>
              </p:nvSpPr>
              <p:spPr bwMode="auto">
                <a:xfrm>
                  <a:off x="7991476" y="3992563"/>
                  <a:ext cx="65088" cy="77788"/>
                </a:xfrm>
                <a:custGeom>
                  <a:avLst/>
                  <a:gdLst>
                    <a:gd name="T0" fmla="*/ 2 w 63"/>
                    <a:gd name="T1" fmla="*/ 6 h 74"/>
                    <a:gd name="T2" fmla="*/ 12 w 63"/>
                    <a:gd name="T3" fmla="*/ 18 h 74"/>
                    <a:gd name="T4" fmla="*/ 24 w 63"/>
                    <a:gd name="T5" fmla="*/ 34 h 74"/>
                    <a:gd name="T6" fmla="*/ 36 w 63"/>
                    <a:gd name="T7" fmla="*/ 51 h 74"/>
                    <a:gd name="T8" fmla="*/ 47 w 63"/>
                    <a:gd name="T9" fmla="*/ 66 h 74"/>
                    <a:gd name="T10" fmla="*/ 61 w 63"/>
                    <a:gd name="T11" fmla="*/ 60 h 74"/>
                    <a:gd name="T12" fmla="*/ 37 w 63"/>
                    <a:gd name="T13" fmla="*/ 16 h 74"/>
                    <a:gd name="T14" fmla="*/ 18 w 63"/>
                    <a:gd name="T15" fmla="*/ 3 h 74"/>
                    <a:gd name="T16" fmla="*/ 3 w 63"/>
                    <a:gd name="T17" fmla="*/ 2 h 74"/>
                    <a:gd name="T18" fmla="*/ 2 w 63"/>
                    <a:gd name="T19" fmla="*/ 6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 h="74">
                      <a:moveTo>
                        <a:pt x="2" y="6"/>
                      </a:moveTo>
                      <a:cubicBezTo>
                        <a:pt x="6" y="7"/>
                        <a:pt x="10" y="15"/>
                        <a:pt x="12" y="18"/>
                      </a:cubicBezTo>
                      <a:cubicBezTo>
                        <a:pt x="15" y="24"/>
                        <a:pt x="20" y="29"/>
                        <a:pt x="24" y="34"/>
                      </a:cubicBezTo>
                      <a:cubicBezTo>
                        <a:pt x="29" y="39"/>
                        <a:pt x="32" y="45"/>
                        <a:pt x="36" y="51"/>
                      </a:cubicBezTo>
                      <a:cubicBezTo>
                        <a:pt x="39" y="56"/>
                        <a:pt x="44" y="60"/>
                        <a:pt x="47" y="66"/>
                      </a:cubicBezTo>
                      <a:cubicBezTo>
                        <a:pt x="51" y="74"/>
                        <a:pt x="63" y="68"/>
                        <a:pt x="61" y="60"/>
                      </a:cubicBezTo>
                      <a:cubicBezTo>
                        <a:pt x="57" y="43"/>
                        <a:pt x="50" y="29"/>
                        <a:pt x="37" y="16"/>
                      </a:cubicBezTo>
                      <a:cubicBezTo>
                        <a:pt x="32" y="10"/>
                        <a:pt x="26" y="6"/>
                        <a:pt x="18" y="3"/>
                      </a:cubicBezTo>
                      <a:cubicBezTo>
                        <a:pt x="13" y="0"/>
                        <a:pt x="8" y="1"/>
                        <a:pt x="3" y="2"/>
                      </a:cubicBezTo>
                      <a:cubicBezTo>
                        <a:pt x="0" y="2"/>
                        <a:pt x="0" y="6"/>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8" name="Freeform 25">
                  <a:extLst>
                    <a:ext uri="{FF2B5EF4-FFF2-40B4-BE49-F238E27FC236}">
                      <a16:creationId xmlns:a16="http://schemas.microsoft.com/office/drawing/2014/main" id="{F86867BA-12C5-43EF-AC62-62C6CA601542}"/>
                    </a:ext>
                  </a:extLst>
                </p:cNvPr>
                <p:cNvSpPr/>
                <p:nvPr/>
              </p:nvSpPr>
              <p:spPr bwMode="auto">
                <a:xfrm>
                  <a:off x="8085138" y="4160838"/>
                  <a:ext cx="26988" cy="95250"/>
                </a:xfrm>
                <a:custGeom>
                  <a:avLst/>
                  <a:gdLst>
                    <a:gd name="T0" fmla="*/ 0 w 26"/>
                    <a:gd name="T1" fmla="*/ 8 h 91"/>
                    <a:gd name="T2" fmla="*/ 6 w 26"/>
                    <a:gd name="T3" fmla="*/ 83 h 91"/>
                    <a:gd name="T4" fmla="*/ 22 w 26"/>
                    <a:gd name="T5" fmla="*/ 83 h 91"/>
                    <a:gd name="T6" fmla="*/ 13 w 26"/>
                    <a:gd name="T7" fmla="*/ 5 h 91"/>
                    <a:gd name="T8" fmla="*/ 0 w 26"/>
                    <a:gd name="T9" fmla="*/ 8 h 91"/>
                  </a:gdLst>
                  <a:ahLst/>
                  <a:cxnLst>
                    <a:cxn ang="0">
                      <a:pos x="T0" y="T1"/>
                    </a:cxn>
                    <a:cxn ang="0">
                      <a:pos x="T2" y="T3"/>
                    </a:cxn>
                    <a:cxn ang="0">
                      <a:pos x="T4" y="T5"/>
                    </a:cxn>
                    <a:cxn ang="0">
                      <a:pos x="T6" y="T7"/>
                    </a:cxn>
                    <a:cxn ang="0">
                      <a:pos x="T8" y="T9"/>
                    </a:cxn>
                  </a:cxnLst>
                  <a:rect l="0" t="0" r="r" b="b"/>
                  <a:pathLst>
                    <a:path w="26" h="91">
                      <a:moveTo>
                        <a:pt x="0" y="8"/>
                      </a:moveTo>
                      <a:cubicBezTo>
                        <a:pt x="1" y="33"/>
                        <a:pt x="2" y="59"/>
                        <a:pt x="6" y="83"/>
                      </a:cubicBezTo>
                      <a:cubicBezTo>
                        <a:pt x="8" y="91"/>
                        <a:pt x="20" y="91"/>
                        <a:pt x="22" y="83"/>
                      </a:cubicBezTo>
                      <a:cubicBezTo>
                        <a:pt x="26" y="58"/>
                        <a:pt x="26" y="27"/>
                        <a:pt x="13" y="5"/>
                      </a:cubicBezTo>
                      <a:cubicBezTo>
                        <a:pt x="9" y="0"/>
                        <a:pt x="0" y="2"/>
                        <a:pt x="0"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49" name="Freeform 26">
                  <a:extLst>
                    <a:ext uri="{FF2B5EF4-FFF2-40B4-BE49-F238E27FC236}">
                      <a16:creationId xmlns:a16="http://schemas.microsoft.com/office/drawing/2014/main" id="{991E7113-0AE4-40B4-8B14-DBF45D2C5BFE}"/>
                    </a:ext>
                  </a:extLst>
                </p:cNvPr>
                <p:cNvSpPr/>
                <p:nvPr/>
              </p:nvSpPr>
              <p:spPr bwMode="auto">
                <a:xfrm>
                  <a:off x="8034338" y="4348163"/>
                  <a:ext cx="44450" cy="106363"/>
                </a:xfrm>
                <a:custGeom>
                  <a:avLst/>
                  <a:gdLst>
                    <a:gd name="T0" fmla="*/ 8 w 43"/>
                    <a:gd name="T1" fmla="*/ 99 h 102"/>
                    <a:gd name="T2" fmla="*/ 32 w 43"/>
                    <a:gd name="T3" fmla="*/ 61 h 102"/>
                    <a:gd name="T4" fmla="*/ 42 w 43"/>
                    <a:gd name="T5" fmla="*/ 9 h 102"/>
                    <a:gd name="T6" fmla="*/ 27 w 43"/>
                    <a:gd name="T7" fmla="*/ 7 h 102"/>
                    <a:gd name="T8" fmla="*/ 13 w 43"/>
                    <a:gd name="T9" fmla="*/ 50 h 102"/>
                    <a:gd name="T10" fmla="*/ 1 w 43"/>
                    <a:gd name="T11" fmla="*/ 95 h 102"/>
                    <a:gd name="T12" fmla="*/ 8 w 43"/>
                    <a:gd name="T13" fmla="*/ 99 h 102"/>
                  </a:gdLst>
                  <a:ahLst/>
                  <a:cxnLst>
                    <a:cxn ang="0">
                      <a:pos x="T0" y="T1"/>
                    </a:cxn>
                    <a:cxn ang="0">
                      <a:pos x="T2" y="T3"/>
                    </a:cxn>
                    <a:cxn ang="0">
                      <a:pos x="T4" y="T5"/>
                    </a:cxn>
                    <a:cxn ang="0">
                      <a:pos x="T6" y="T7"/>
                    </a:cxn>
                    <a:cxn ang="0">
                      <a:pos x="T8" y="T9"/>
                    </a:cxn>
                    <a:cxn ang="0">
                      <a:pos x="T10" y="T11"/>
                    </a:cxn>
                    <a:cxn ang="0">
                      <a:pos x="T12" y="T13"/>
                    </a:cxn>
                  </a:cxnLst>
                  <a:rect l="0" t="0" r="r" b="b"/>
                  <a:pathLst>
                    <a:path w="43" h="102">
                      <a:moveTo>
                        <a:pt x="8" y="99"/>
                      </a:moveTo>
                      <a:cubicBezTo>
                        <a:pt x="19" y="87"/>
                        <a:pt x="26" y="76"/>
                        <a:pt x="32" y="61"/>
                      </a:cubicBezTo>
                      <a:cubicBezTo>
                        <a:pt x="38" y="44"/>
                        <a:pt x="40" y="27"/>
                        <a:pt x="42" y="9"/>
                      </a:cubicBezTo>
                      <a:cubicBezTo>
                        <a:pt x="43" y="0"/>
                        <a:pt x="30" y="0"/>
                        <a:pt x="27" y="7"/>
                      </a:cubicBezTo>
                      <a:cubicBezTo>
                        <a:pt x="21" y="22"/>
                        <a:pt x="16" y="35"/>
                        <a:pt x="13" y="50"/>
                      </a:cubicBezTo>
                      <a:cubicBezTo>
                        <a:pt x="9" y="64"/>
                        <a:pt x="7" y="81"/>
                        <a:pt x="1" y="95"/>
                      </a:cubicBezTo>
                      <a:cubicBezTo>
                        <a:pt x="0" y="99"/>
                        <a:pt x="6" y="102"/>
                        <a:pt x="8" y="9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0" name="Freeform 27">
                  <a:extLst>
                    <a:ext uri="{FF2B5EF4-FFF2-40B4-BE49-F238E27FC236}">
                      <a16:creationId xmlns:a16="http://schemas.microsoft.com/office/drawing/2014/main" id="{ACDFB1A4-F57D-4718-90C9-450C9D21C4AC}"/>
                    </a:ext>
                  </a:extLst>
                </p:cNvPr>
                <p:cNvSpPr/>
                <p:nvPr/>
              </p:nvSpPr>
              <p:spPr bwMode="auto">
                <a:xfrm>
                  <a:off x="7883526" y="4581526"/>
                  <a:ext cx="80963" cy="74613"/>
                </a:xfrm>
                <a:custGeom>
                  <a:avLst/>
                  <a:gdLst>
                    <a:gd name="T0" fmla="*/ 7 w 78"/>
                    <a:gd name="T1" fmla="*/ 69 h 72"/>
                    <a:gd name="T2" fmla="*/ 45 w 78"/>
                    <a:gd name="T3" fmla="*/ 47 h 72"/>
                    <a:gd name="T4" fmla="*/ 75 w 78"/>
                    <a:gd name="T5" fmla="*/ 11 h 72"/>
                    <a:gd name="T6" fmla="*/ 67 w 78"/>
                    <a:gd name="T7" fmla="*/ 5 h 72"/>
                    <a:gd name="T8" fmla="*/ 37 w 78"/>
                    <a:gd name="T9" fmla="*/ 33 h 72"/>
                    <a:gd name="T10" fmla="*/ 4 w 78"/>
                    <a:gd name="T11" fmla="*/ 63 h 72"/>
                    <a:gd name="T12" fmla="*/ 7 w 78"/>
                    <a:gd name="T13" fmla="*/ 69 h 72"/>
                  </a:gdLst>
                  <a:ahLst/>
                  <a:cxnLst>
                    <a:cxn ang="0">
                      <a:pos x="T0" y="T1"/>
                    </a:cxn>
                    <a:cxn ang="0">
                      <a:pos x="T2" y="T3"/>
                    </a:cxn>
                    <a:cxn ang="0">
                      <a:pos x="T4" y="T5"/>
                    </a:cxn>
                    <a:cxn ang="0">
                      <a:pos x="T6" y="T7"/>
                    </a:cxn>
                    <a:cxn ang="0">
                      <a:pos x="T8" y="T9"/>
                    </a:cxn>
                    <a:cxn ang="0">
                      <a:pos x="T10" y="T11"/>
                    </a:cxn>
                    <a:cxn ang="0">
                      <a:pos x="T12" y="T13"/>
                    </a:cxn>
                  </a:cxnLst>
                  <a:rect l="0" t="0" r="r" b="b"/>
                  <a:pathLst>
                    <a:path w="78" h="72">
                      <a:moveTo>
                        <a:pt x="7" y="69"/>
                      </a:moveTo>
                      <a:cubicBezTo>
                        <a:pt x="20" y="62"/>
                        <a:pt x="33" y="56"/>
                        <a:pt x="45" y="47"/>
                      </a:cubicBezTo>
                      <a:cubicBezTo>
                        <a:pt x="57" y="37"/>
                        <a:pt x="68" y="26"/>
                        <a:pt x="75" y="11"/>
                      </a:cubicBezTo>
                      <a:cubicBezTo>
                        <a:pt x="78" y="6"/>
                        <a:pt x="71" y="0"/>
                        <a:pt x="67" y="5"/>
                      </a:cubicBezTo>
                      <a:cubicBezTo>
                        <a:pt x="57" y="15"/>
                        <a:pt x="47" y="24"/>
                        <a:pt x="37" y="33"/>
                      </a:cubicBezTo>
                      <a:cubicBezTo>
                        <a:pt x="26" y="43"/>
                        <a:pt x="15" y="55"/>
                        <a:pt x="4" y="63"/>
                      </a:cubicBezTo>
                      <a:cubicBezTo>
                        <a:pt x="0" y="66"/>
                        <a:pt x="3" y="72"/>
                        <a:pt x="7" y="6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1" name="Freeform 28">
                  <a:extLst>
                    <a:ext uri="{FF2B5EF4-FFF2-40B4-BE49-F238E27FC236}">
                      <a16:creationId xmlns:a16="http://schemas.microsoft.com/office/drawing/2014/main" id="{1EAC7529-F23D-44F6-ADDC-A34ACD8FA26A}"/>
                    </a:ext>
                  </a:extLst>
                </p:cNvPr>
                <p:cNvSpPr/>
                <p:nvPr/>
              </p:nvSpPr>
              <p:spPr bwMode="auto">
                <a:xfrm>
                  <a:off x="7666038" y="4762501"/>
                  <a:ext cx="120650" cy="58738"/>
                </a:xfrm>
                <a:custGeom>
                  <a:avLst/>
                  <a:gdLst>
                    <a:gd name="T0" fmla="*/ 6 w 117"/>
                    <a:gd name="T1" fmla="*/ 56 h 56"/>
                    <a:gd name="T2" fmla="*/ 111 w 117"/>
                    <a:gd name="T3" fmla="*/ 13 h 56"/>
                    <a:gd name="T4" fmla="*/ 105 w 117"/>
                    <a:gd name="T5" fmla="*/ 2 h 56"/>
                    <a:gd name="T6" fmla="*/ 5 w 117"/>
                    <a:gd name="T7" fmla="*/ 48 h 56"/>
                    <a:gd name="T8" fmla="*/ 6 w 117"/>
                    <a:gd name="T9" fmla="*/ 56 h 56"/>
                  </a:gdLst>
                  <a:ahLst/>
                  <a:cxnLst>
                    <a:cxn ang="0">
                      <a:pos x="T0" y="T1"/>
                    </a:cxn>
                    <a:cxn ang="0">
                      <a:pos x="T2" y="T3"/>
                    </a:cxn>
                    <a:cxn ang="0">
                      <a:pos x="T4" y="T5"/>
                    </a:cxn>
                    <a:cxn ang="0">
                      <a:pos x="T6" y="T7"/>
                    </a:cxn>
                    <a:cxn ang="0">
                      <a:pos x="T8" y="T9"/>
                    </a:cxn>
                  </a:cxnLst>
                  <a:rect l="0" t="0" r="r" b="b"/>
                  <a:pathLst>
                    <a:path w="117" h="56">
                      <a:moveTo>
                        <a:pt x="6" y="56"/>
                      </a:moveTo>
                      <a:cubicBezTo>
                        <a:pt x="44" y="51"/>
                        <a:pt x="81" y="37"/>
                        <a:pt x="111" y="13"/>
                      </a:cubicBezTo>
                      <a:cubicBezTo>
                        <a:pt x="117" y="9"/>
                        <a:pt x="111" y="0"/>
                        <a:pt x="105" y="2"/>
                      </a:cubicBezTo>
                      <a:cubicBezTo>
                        <a:pt x="70" y="12"/>
                        <a:pt x="40" y="36"/>
                        <a:pt x="5" y="48"/>
                      </a:cubicBezTo>
                      <a:cubicBezTo>
                        <a:pt x="0" y="49"/>
                        <a:pt x="1" y="56"/>
                        <a:pt x="6"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2" name="Freeform 29">
                  <a:extLst>
                    <a:ext uri="{FF2B5EF4-FFF2-40B4-BE49-F238E27FC236}">
                      <a16:creationId xmlns:a16="http://schemas.microsoft.com/office/drawing/2014/main" id="{6A0EB2CA-2B41-48CE-AD8C-1D3B9616079B}"/>
                    </a:ext>
                  </a:extLst>
                </p:cNvPr>
                <p:cNvSpPr/>
                <p:nvPr/>
              </p:nvSpPr>
              <p:spPr bwMode="auto">
                <a:xfrm>
                  <a:off x="7434263" y="4868863"/>
                  <a:ext cx="123825" cy="47625"/>
                </a:xfrm>
                <a:custGeom>
                  <a:avLst/>
                  <a:gdLst>
                    <a:gd name="T0" fmla="*/ 4 w 120"/>
                    <a:gd name="T1" fmla="*/ 46 h 46"/>
                    <a:gd name="T2" fmla="*/ 117 w 120"/>
                    <a:gd name="T3" fmla="*/ 10 h 46"/>
                    <a:gd name="T4" fmla="*/ 112 w 120"/>
                    <a:gd name="T5" fmla="*/ 2 h 46"/>
                    <a:gd name="T6" fmla="*/ 3 w 120"/>
                    <a:gd name="T7" fmla="*/ 39 h 46"/>
                    <a:gd name="T8" fmla="*/ 4 w 120"/>
                    <a:gd name="T9" fmla="*/ 46 h 46"/>
                  </a:gdLst>
                  <a:ahLst/>
                  <a:cxnLst>
                    <a:cxn ang="0">
                      <a:pos x="T0" y="T1"/>
                    </a:cxn>
                    <a:cxn ang="0">
                      <a:pos x="T2" y="T3"/>
                    </a:cxn>
                    <a:cxn ang="0">
                      <a:pos x="T4" y="T5"/>
                    </a:cxn>
                    <a:cxn ang="0">
                      <a:pos x="T6" y="T7"/>
                    </a:cxn>
                    <a:cxn ang="0">
                      <a:pos x="T8" y="T9"/>
                    </a:cxn>
                  </a:cxnLst>
                  <a:rect l="0" t="0" r="r" b="b"/>
                  <a:pathLst>
                    <a:path w="120" h="46">
                      <a:moveTo>
                        <a:pt x="4" y="46"/>
                      </a:moveTo>
                      <a:cubicBezTo>
                        <a:pt x="43" y="44"/>
                        <a:pt x="86" y="36"/>
                        <a:pt x="117" y="10"/>
                      </a:cubicBezTo>
                      <a:cubicBezTo>
                        <a:pt x="120" y="7"/>
                        <a:pt x="116" y="0"/>
                        <a:pt x="112" y="2"/>
                      </a:cubicBezTo>
                      <a:cubicBezTo>
                        <a:pt x="75" y="14"/>
                        <a:pt x="40" y="27"/>
                        <a:pt x="3" y="39"/>
                      </a:cubicBezTo>
                      <a:cubicBezTo>
                        <a:pt x="0" y="40"/>
                        <a:pt x="0" y="46"/>
                        <a:pt x="4"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3" name="Freeform 30">
                  <a:extLst>
                    <a:ext uri="{FF2B5EF4-FFF2-40B4-BE49-F238E27FC236}">
                      <a16:creationId xmlns:a16="http://schemas.microsoft.com/office/drawing/2014/main" id="{F8661290-C23C-46E4-991B-BDB63B3A7E4D}"/>
                    </a:ext>
                  </a:extLst>
                </p:cNvPr>
                <p:cNvSpPr/>
                <p:nvPr/>
              </p:nvSpPr>
              <p:spPr bwMode="auto">
                <a:xfrm>
                  <a:off x="7192963" y="4932363"/>
                  <a:ext cx="153988" cy="38100"/>
                </a:xfrm>
                <a:custGeom>
                  <a:avLst/>
                  <a:gdLst>
                    <a:gd name="T0" fmla="*/ 6 w 148"/>
                    <a:gd name="T1" fmla="*/ 36 h 37"/>
                    <a:gd name="T2" fmla="*/ 137 w 148"/>
                    <a:gd name="T3" fmla="*/ 20 h 37"/>
                    <a:gd name="T4" fmla="*/ 133 w 148"/>
                    <a:gd name="T5" fmla="*/ 3 h 37"/>
                    <a:gd name="T6" fmla="*/ 3 w 148"/>
                    <a:gd name="T7" fmla="*/ 31 h 37"/>
                    <a:gd name="T8" fmla="*/ 6 w 148"/>
                    <a:gd name="T9" fmla="*/ 36 h 37"/>
                  </a:gdLst>
                  <a:ahLst/>
                  <a:cxnLst>
                    <a:cxn ang="0">
                      <a:pos x="T0" y="T1"/>
                    </a:cxn>
                    <a:cxn ang="0">
                      <a:pos x="T2" y="T3"/>
                    </a:cxn>
                    <a:cxn ang="0">
                      <a:pos x="T4" y="T5"/>
                    </a:cxn>
                    <a:cxn ang="0">
                      <a:pos x="T6" y="T7"/>
                    </a:cxn>
                    <a:cxn ang="0">
                      <a:pos x="T8" y="T9"/>
                    </a:cxn>
                  </a:cxnLst>
                  <a:rect l="0" t="0" r="r" b="b"/>
                  <a:pathLst>
                    <a:path w="148" h="37">
                      <a:moveTo>
                        <a:pt x="6" y="36"/>
                      </a:moveTo>
                      <a:cubicBezTo>
                        <a:pt x="51" y="28"/>
                        <a:pt x="94" y="36"/>
                        <a:pt x="137" y="20"/>
                      </a:cubicBezTo>
                      <a:cubicBezTo>
                        <a:pt x="148" y="16"/>
                        <a:pt x="144" y="0"/>
                        <a:pt x="133" y="3"/>
                      </a:cubicBezTo>
                      <a:cubicBezTo>
                        <a:pt x="88" y="13"/>
                        <a:pt x="46" y="13"/>
                        <a:pt x="3" y="31"/>
                      </a:cubicBezTo>
                      <a:cubicBezTo>
                        <a:pt x="0" y="32"/>
                        <a:pt x="2" y="37"/>
                        <a:pt x="6" y="3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4" name="Freeform 31">
                  <a:extLst>
                    <a:ext uri="{FF2B5EF4-FFF2-40B4-BE49-F238E27FC236}">
                      <a16:creationId xmlns:a16="http://schemas.microsoft.com/office/drawing/2014/main" id="{DBC3B26F-7795-48E2-9343-19B6D5EBC7FF}"/>
                    </a:ext>
                  </a:extLst>
                </p:cNvPr>
                <p:cNvSpPr/>
                <p:nvPr/>
              </p:nvSpPr>
              <p:spPr bwMode="auto">
                <a:xfrm>
                  <a:off x="6989763" y="4945063"/>
                  <a:ext cx="88900" cy="22225"/>
                </a:xfrm>
                <a:custGeom>
                  <a:avLst/>
                  <a:gdLst>
                    <a:gd name="T0" fmla="*/ 4 w 86"/>
                    <a:gd name="T1" fmla="*/ 18 h 22"/>
                    <a:gd name="T2" fmla="*/ 80 w 86"/>
                    <a:gd name="T3" fmla="*/ 10 h 22"/>
                    <a:gd name="T4" fmla="*/ 77 w 86"/>
                    <a:gd name="T5" fmla="*/ 1 h 22"/>
                    <a:gd name="T6" fmla="*/ 4 w 86"/>
                    <a:gd name="T7" fmla="*/ 8 h 22"/>
                    <a:gd name="T8" fmla="*/ 4 w 86"/>
                    <a:gd name="T9" fmla="*/ 18 h 22"/>
                  </a:gdLst>
                  <a:ahLst/>
                  <a:cxnLst>
                    <a:cxn ang="0">
                      <a:pos x="T0" y="T1"/>
                    </a:cxn>
                    <a:cxn ang="0">
                      <a:pos x="T2" y="T3"/>
                    </a:cxn>
                    <a:cxn ang="0">
                      <a:pos x="T4" y="T5"/>
                    </a:cxn>
                    <a:cxn ang="0">
                      <a:pos x="T6" y="T7"/>
                    </a:cxn>
                    <a:cxn ang="0">
                      <a:pos x="T8" y="T9"/>
                    </a:cxn>
                  </a:cxnLst>
                  <a:rect l="0" t="0" r="r" b="b"/>
                  <a:pathLst>
                    <a:path w="86" h="22">
                      <a:moveTo>
                        <a:pt x="4" y="18"/>
                      </a:moveTo>
                      <a:cubicBezTo>
                        <a:pt x="30" y="22"/>
                        <a:pt x="56" y="21"/>
                        <a:pt x="80" y="10"/>
                      </a:cubicBezTo>
                      <a:cubicBezTo>
                        <a:pt x="86" y="8"/>
                        <a:pt x="82" y="0"/>
                        <a:pt x="77" y="1"/>
                      </a:cubicBezTo>
                      <a:cubicBezTo>
                        <a:pt x="53" y="5"/>
                        <a:pt x="28" y="5"/>
                        <a:pt x="4" y="8"/>
                      </a:cubicBezTo>
                      <a:cubicBezTo>
                        <a:pt x="0" y="9"/>
                        <a:pt x="0" y="17"/>
                        <a:pt x="4"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5" name="Freeform 32">
                  <a:extLst>
                    <a:ext uri="{FF2B5EF4-FFF2-40B4-BE49-F238E27FC236}">
                      <a16:creationId xmlns:a16="http://schemas.microsoft.com/office/drawing/2014/main" id="{48A75408-AA2E-4AAF-A70F-B709F1FFD8D3}"/>
                    </a:ext>
                  </a:extLst>
                </p:cNvPr>
                <p:cNvSpPr/>
                <p:nvPr/>
              </p:nvSpPr>
              <p:spPr bwMode="auto">
                <a:xfrm>
                  <a:off x="6748463" y="4924426"/>
                  <a:ext cx="80963" cy="31750"/>
                </a:xfrm>
                <a:custGeom>
                  <a:avLst/>
                  <a:gdLst>
                    <a:gd name="T0" fmla="*/ 6 w 79"/>
                    <a:gd name="T1" fmla="*/ 17 h 31"/>
                    <a:gd name="T2" fmla="*/ 37 w 79"/>
                    <a:gd name="T3" fmla="*/ 24 h 31"/>
                    <a:gd name="T4" fmla="*/ 72 w 79"/>
                    <a:gd name="T5" fmla="*/ 31 h 31"/>
                    <a:gd name="T6" fmla="*/ 75 w 79"/>
                    <a:gd name="T7" fmla="*/ 21 h 31"/>
                    <a:gd name="T8" fmla="*/ 6 w 79"/>
                    <a:gd name="T9" fmla="*/ 6 h 31"/>
                    <a:gd name="T10" fmla="*/ 6 w 79"/>
                    <a:gd name="T11" fmla="*/ 17 h 31"/>
                  </a:gdLst>
                  <a:ahLst/>
                  <a:cxnLst>
                    <a:cxn ang="0">
                      <a:pos x="T0" y="T1"/>
                    </a:cxn>
                    <a:cxn ang="0">
                      <a:pos x="T2" y="T3"/>
                    </a:cxn>
                    <a:cxn ang="0">
                      <a:pos x="T4" y="T5"/>
                    </a:cxn>
                    <a:cxn ang="0">
                      <a:pos x="T6" y="T7"/>
                    </a:cxn>
                    <a:cxn ang="0">
                      <a:pos x="T8" y="T9"/>
                    </a:cxn>
                    <a:cxn ang="0">
                      <a:pos x="T10" y="T11"/>
                    </a:cxn>
                  </a:cxnLst>
                  <a:rect l="0" t="0" r="r" b="b"/>
                  <a:pathLst>
                    <a:path w="79" h="31">
                      <a:moveTo>
                        <a:pt x="6" y="17"/>
                      </a:moveTo>
                      <a:cubicBezTo>
                        <a:pt x="16" y="20"/>
                        <a:pt x="27" y="22"/>
                        <a:pt x="37" y="24"/>
                      </a:cubicBezTo>
                      <a:cubicBezTo>
                        <a:pt x="49" y="27"/>
                        <a:pt x="60" y="31"/>
                        <a:pt x="72" y="31"/>
                      </a:cubicBezTo>
                      <a:cubicBezTo>
                        <a:pt x="78" y="31"/>
                        <a:pt x="79" y="24"/>
                        <a:pt x="75" y="21"/>
                      </a:cubicBezTo>
                      <a:cubicBezTo>
                        <a:pt x="56" y="8"/>
                        <a:pt x="28" y="0"/>
                        <a:pt x="6" y="6"/>
                      </a:cubicBezTo>
                      <a:cubicBezTo>
                        <a:pt x="0" y="8"/>
                        <a:pt x="1" y="15"/>
                        <a:pt x="6" y="1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6" name="Freeform 33">
                  <a:extLst>
                    <a:ext uri="{FF2B5EF4-FFF2-40B4-BE49-F238E27FC236}">
                      <a16:creationId xmlns:a16="http://schemas.microsoft.com/office/drawing/2014/main" id="{46B54842-8705-4A55-A8A7-DE87E7C14ACE}"/>
                    </a:ext>
                  </a:extLst>
                </p:cNvPr>
                <p:cNvSpPr/>
                <p:nvPr/>
              </p:nvSpPr>
              <p:spPr bwMode="auto">
                <a:xfrm>
                  <a:off x="6559551" y="4949826"/>
                  <a:ext cx="68263" cy="61913"/>
                </a:xfrm>
                <a:custGeom>
                  <a:avLst/>
                  <a:gdLst>
                    <a:gd name="T0" fmla="*/ 11 w 67"/>
                    <a:gd name="T1" fmla="*/ 56 h 59"/>
                    <a:gd name="T2" fmla="*/ 39 w 67"/>
                    <a:gd name="T3" fmla="*/ 37 h 59"/>
                    <a:gd name="T4" fmla="*/ 63 w 67"/>
                    <a:gd name="T5" fmla="*/ 12 h 59"/>
                    <a:gd name="T6" fmla="*/ 55 w 67"/>
                    <a:gd name="T7" fmla="*/ 4 h 59"/>
                    <a:gd name="T8" fmla="*/ 31 w 67"/>
                    <a:gd name="T9" fmla="*/ 25 h 59"/>
                    <a:gd name="T10" fmla="*/ 4 w 67"/>
                    <a:gd name="T11" fmla="*/ 48 h 59"/>
                    <a:gd name="T12" fmla="*/ 11 w 67"/>
                    <a:gd name="T13" fmla="*/ 56 h 59"/>
                  </a:gdLst>
                  <a:ahLst/>
                  <a:cxnLst>
                    <a:cxn ang="0">
                      <a:pos x="T0" y="T1"/>
                    </a:cxn>
                    <a:cxn ang="0">
                      <a:pos x="T2" y="T3"/>
                    </a:cxn>
                    <a:cxn ang="0">
                      <a:pos x="T4" y="T5"/>
                    </a:cxn>
                    <a:cxn ang="0">
                      <a:pos x="T6" y="T7"/>
                    </a:cxn>
                    <a:cxn ang="0">
                      <a:pos x="T8" y="T9"/>
                    </a:cxn>
                    <a:cxn ang="0">
                      <a:pos x="T10" y="T11"/>
                    </a:cxn>
                    <a:cxn ang="0">
                      <a:pos x="T12" y="T13"/>
                    </a:cxn>
                  </a:cxnLst>
                  <a:rect l="0" t="0" r="r" b="b"/>
                  <a:pathLst>
                    <a:path w="67" h="59">
                      <a:moveTo>
                        <a:pt x="11" y="56"/>
                      </a:moveTo>
                      <a:cubicBezTo>
                        <a:pt x="21" y="50"/>
                        <a:pt x="30" y="44"/>
                        <a:pt x="39" y="37"/>
                      </a:cubicBezTo>
                      <a:cubicBezTo>
                        <a:pt x="48" y="29"/>
                        <a:pt x="55" y="21"/>
                        <a:pt x="63" y="12"/>
                      </a:cubicBezTo>
                      <a:cubicBezTo>
                        <a:pt x="67" y="7"/>
                        <a:pt x="60" y="0"/>
                        <a:pt x="55" y="4"/>
                      </a:cubicBezTo>
                      <a:cubicBezTo>
                        <a:pt x="47" y="11"/>
                        <a:pt x="39" y="17"/>
                        <a:pt x="31" y="25"/>
                      </a:cubicBezTo>
                      <a:cubicBezTo>
                        <a:pt x="22" y="33"/>
                        <a:pt x="14" y="41"/>
                        <a:pt x="4" y="48"/>
                      </a:cubicBezTo>
                      <a:cubicBezTo>
                        <a:pt x="0" y="52"/>
                        <a:pt x="6" y="59"/>
                        <a:pt x="11" y="5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7" name="Freeform 34">
                  <a:extLst>
                    <a:ext uri="{FF2B5EF4-FFF2-40B4-BE49-F238E27FC236}">
                      <a16:creationId xmlns:a16="http://schemas.microsoft.com/office/drawing/2014/main" id="{0A41C955-5771-44D1-8F61-433B3E710B73}"/>
                    </a:ext>
                  </a:extLst>
                </p:cNvPr>
                <p:cNvSpPr/>
                <p:nvPr/>
              </p:nvSpPr>
              <p:spPr bwMode="auto">
                <a:xfrm>
                  <a:off x="6375401" y="5078413"/>
                  <a:ext cx="80963" cy="49213"/>
                </a:xfrm>
                <a:custGeom>
                  <a:avLst/>
                  <a:gdLst>
                    <a:gd name="T0" fmla="*/ 5 w 78"/>
                    <a:gd name="T1" fmla="*/ 46 h 46"/>
                    <a:gd name="T2" fmla="*/ 41 w 78"/>
                    <a:gd name="T3" fmla="*/ 34 h 46"/>
                    <a:gd name="T4" fmla="*/ 73 w 78"/>
                    <a:gd name="T5" fmla="*/ 11 h 46"/>
                    <a:gd name="T6" fmla="*/ 67 w 78"/>
                    <a:gd name="T7" fmla="*/ 2 h 46"/>
                    <a:gd name="T8" fmla="*/ 33 w 78"/>
                    <a:gd name="T9" fmla="*/ 21 h 46"/>
                    <a:gd name="T10" fmla="*/ 3 w 78"/>
                    <a:gd name="T11" fmla="*/ 41 h 46"/>
                    <a:gd name="T12" fmla="*/ 5 w 78"/>
                    <a:gd name="T13" fmla="*/ 46 h 46"/>
                  </a:gdLst>
                  <a:ahLst/>
                  <a:cxnLst>
                    <a:cxn ang="0">
                      <a:pos x="T0" y="T1"/>
                    </a:cxn>
                    <a:cxn ang="0">
                      <a:pos x="T2" y="T3"/>
                    </a:cxn>
                    <a:cxn ang="0">
                      <a:pos x="T4" y="T5"/>
                    </a:cxn>
                    <a:cxn ang="0">
                      <a:pos x="T6" y="T7"/>
                    </a:cxn>
                    <a:cxn ang="0">
                      <a:pos x="T8" y="T9"/>
                    </a:cxn>
                    <a:cxn ang="0">
                      <a:pos x="T10" y="T11"/>
                    </a:cxn>
                    <a:cxn ang="0">
                      <a:pos x="T12" y="T13"/>
                    </a:cxn>
                  </a:cxnLst>
                  <a:rect l="0" t="0" r="r" b="b"/>
                  <a:pathLst>
                    <a:path w="78" h="46">
                      <a:moveTo>
                        <a:pt x="5" y="46"/>
                      </a:moveTo>
                      <a:cubicBezTo>
                        <a:pt x="17" y="42"/>
                        <a:pt x="29" y="41"/>
                        <a:pt x="41" y="34"/>
                      </a:cubicBezTo>
                      <a:cubicBezTo>
                        <a:pt x="53" y="28"/>
                        <a:pt x="63" y="20"/>
                        <a:pt x="73" y="11"/>
                      </a:cubicBezTo>
                      <a:cubicBezTo>
                        <a:pt x="78" y="6"/>
                        <a:pt x="72" y="0"/>
                        <a:pt x="67" y="2"/>
                      </a:cubicBezTo>
                      <a:cubicBezTo>
                        <a:pt x="55" y="8"/>
                        <a:pt x="44" y="14"/>
                        <a:pt x="33" y="21"/>
                      </a:cubicBezTo>
                      <a:cubicBezTo>
                        <a:pt x="23" y="28"/>
                        <a:pt x="14" y="37"/>
                        <a:pt x="3" y="41"/>
                      </a:cubicBezTo>
                      <a:cubicBezTo>
                        <a:pt x="0" y="42"/>
                        <a:pt x="2" y="46"/>
                        <a:pt x="5"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8" name="Freeform 35">
                  <a:extLst>
                    <a:ext uri="{FF2B5EF4-FFF2-40B4-BE49-F238E27FC236}">
                      <a16:creationId xmlns:a16="http://schemas.microsoft.com/office/drawing/2014/main" id="{19DDB082-76CA-4640-9E48-AE67D84F4813}"/>
                    </a:ext>
                  </a:extLst>
                </p:cNvPr>
                <p:cNvSpPr/>
                <p:nvPr/>
              </p:nvSpPr>
              <p:spPr bwMode="auto">
                <a:xfrm>
                  <a:off x="6167438" y="5192713"/>
                  <a:ext cx="114300" cy="50800"/>
                </a:xfrm>
                <a:custGeom>
                  <a:avLst/>
                  <a:gdLst>
                    <a:gd name="T0" fmla="*/ 10 w 110"/>
                    <a:gd name="T1" fmla="*/ 48 h 50"/>
                    <a:gd name="T2" fmla="*/ 105 w 110"/>
                    <a:gd name="T3" fmla="*/ 11 h 50"/>
                    <a:gd name="T4" fmla="*/ 102 w 110"/>
                    <a:gd name="T5" fmla="*/ 2 h 50"/>
                    <a:gd name="T6" fmla="*/ 7 w 110"/>
                    <a:gd name="T7" fmla="*/ 37 h 50"/>
                    <a:gd name="T8" fmla="*/ 10 w 110"/>
                    <a:gd name="T9" fmla="*/ 48 h 50"/>
                  </a:gdLst>
                  <a:ahLst/>
                  <a:cxnLst>
                    <a:cxn ang="0">
                      <a:pos x="T0" y="T1"/>
                    </a:cxn>
                    <a:cxn ang="0">
                      <a:pos x="T2" y="T3"/>
                    </a:cxn>
                    <a:cxn ang="0">
                      <a:pos x="T4" y="T5"/>
                    </a:cxn>
                    <a:cxn ang="0">
                      <a:pos x="T6" y="T7"/>
                    </a:cxn>
                    <a:cxn ang="0">
                      <a:pos x="T8" y="T9"/>
                    </a:cxn>
                  </a:cxnLst>
                  <a:rect l="0" t="0" r="r" b="b"/>
                  <a:pathLst>
                    <a:path w="110" h="50">
                      <a:moveTo>
                        <a:pt x="10" y="48"/>
                      </a:moveTo>
                      <a:cubicBezTo>
                        <a:pt x="45" y="42"/>
                        <a:pt x="75" y="29"/>
                        <a:pt x="105" y="11"/>
                      </a:cubicBezTo>
                      <a:cubicBezTo>
                        <a:pt x="110" y="8"/>
                        <a:pt x="107" y="0"/>
                        <a:pt x="102" y="2"/>
                      </a:cubicBezTo>
                      <a:cubicBezTo>
                        <a:pt x="71" y="15"/>
                        <a:pt x="40" y="30"/>
                        <a:pt x="7" y="37"/>
                      </a:cubicBezTo>
                      <a:cubicBezTo>
                        <a:pt x="0" y="39"/>
                        <a:pt x="3" y="50"/>
                        <a:pt x="10"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59" name="Freeform 36">
                  <a:extLst>
                    <a:ext uri="{FF2B5EF4-FFF2-40B4-BE49-F238E27FC236}">
                      <a16:creationId xmlns:a16="http://schemas.microsoft.com/office/drawing/2014/main" id="{E9542FBB-2A3B-4F6E-B5F7-AF0982FA41E3}"/>
                    </a:ext>
                  </a:extLst>
                </p:cNvPr>
                <p:cNvSpPr/>
                <p:nvPr/>
              </p:nvSpPr>
              <p:spPr bwMode="auto">
                <a:xfrm>
                  <a:off x="5929313" y="5272088"/>
                  <a:ext cx="131763" cy="36513"/>
                </a:xfrm>
                <a:custGeom>
                  <a:avLst/>
                  <a:gdLst>
                    <a:gd name="T0" fmla="*/ 7 w 128"/>
                    <a:gd name="T1" fmla="*/ 30 h 35"/>
                    <a:gd name="T2" fmla="*/ 120 w 128"/>
                    <a:gd name="T3" fmla="*/ 16 h 35"/>
                    <a:gd name="T4" fmla="*/ 114 w 128"/>
                    <a:gd name="T5" fmla="*/ 2 h 35"/>
                    <a:gd name="T6" fmla="*/ 7 w 128"/>
                    <a:gd name="T7" fmla="*/ 18 h 35"/>
                    <a:gd name="T8" fmla="*/ 7 w 128"/>
                    <a:gd name="T9" fmla="*/ 30 h 35"/>
                  </a:gdLst>
                  <a:ahLst/>
                  <a:cxnLst>
                    <a:cxn ang="0">
                      <a:pos x="T0" y="T1"/>
                    </a:cxn>
                    <a:cxn ang="0">
                      <a:pos x="T2" y="T3"/>
                    </a:cxn>
                    <a:cxn ang="0">
                      <a:pos x="T4" y="T5"/>
                    </a:cxn>
                    <a:cxn ang="0">
                      <a:pos x="T6" y="T7"/>
                    </a:cxn>
                    <a:cxn ang="0">
                      <a:pos x="T8" y="T9"/>
                    </a:cxn>
                  </a:cxnLst>
                  <a:rect l="0" t="0" r="r" b="b"/>
                  <a:pathLst>
                    <a:path w="128" h="35">
                      <a:moveTo>
                        <a:pt x="7" y="30"/>
                      </a:moveTo>
                      <a:cubicBezTo>
                        <a:pt x="47" y="33"/>
                        <a:pt x="84" y="35"/>
                        <a:pt x="120" y="16"/>
                      </a:cubicBezTo>
                      <a:cubicBezTo>
                        <a:pt x="128" y="11"/>
                        <a:pt x="122" y="0"/>
                        <a:pt x="114" y="2"/>
                      </a:cubicBezTo>
                      <a:cubicBezTo>
                        <a:pt x="79" y="10"/>
                        <a:pt x="43" y="15"/>
                        <a:pt x="7" y="18"/>
                      </a:cubicBezTo>
                      <a:cubicBezTo>
                        <a:pt x="0" y="18"/>
                        <a:pt x="0" y="29"/>
                        <a:pt x="7"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0" name="Freeform 37">
                  <a:extLst>
                    <a:ext uri="{FF2B5EF4-FFF2-40B4-BE49-F238E27FC236}">
                      <a16:creationId xmlns:a16="http://schemas.microsoft.com/office/drawing/2014/main" id="{BDB90F10-A2F7-41B6-894D-586F048AFDFD}"/>
                    </a:ext>
                  </a:extLst>
                </p:cNvPr>
                <p:cNvSpPr/>
                <p:nvPr/>
              </p:nvSpPr>
              <p:spPr bwMode="auto">
                <a:xfrm>
                  <a:off x="5719763" y="5281613"/>
                  <a:ext cx="104775" cy="34925"/>
                </a:xfrm>
                <a:custGeom>
                  <a:avLst/>
                  <a:gdLst>
                    <a:gd name="T0" fmla="*/ 3 w 101"/>
                    <a:gd name="T1" fmla="*/ 11 h 33"/>
                    <a:gd name="T2" fmla="*/ 94 w 101"/>
                    <a:gd name="T3" fmla="*/ 29 h 33"/>
                    <a:gd name="T4" fmla="*/ 94 w 101"/>
                    <a:gd name="T5" fmla="*/ 15 h 33"/>
                    <a:gd name="T6" fmla="*/ 6 w 101"/>
                    <a:gd name="T7" fmla="*/ 3 h 33"/>
                    <a:gd name="T8" fmla="*/ 3 w 101"/>
                    <a:gd name="T9" fmla="*/ 11 h 33"/>
                  </a:gdLst>
                  <a:ahLst/>
                  <a:cxnLst>
                    <a:cxn ang="0">
                      <a:pos x="T0" y="T1"/>
                    </a:cxn>
                    <a:cxn ang="0">
                      <a:pos x="T2" y="T3"/>
                    </a:cxn>
                    <a:cxn ang="0">
                      <a:pos x="T4" y="T5"/>
                    </a:cxn>
                    <a:cxn ang="0">
                      <a:pos x="T6" y="T7"/>
                    </a:cxn>
                    <a:cxn ang="0">
                      <a:pos x="T8" y="T9"/>
                    </a:cxn>
                  </a:cxnLst>
                  <a:rect l="0" t="0" r="r" b="b"/>
                  <a:pathLst>
                    <a:path w="101" h="33">
                      <a:moveTo>
                        <a:pt x="3" y="11"/>
                      </a:moveTo>
                      <a:cubicBezTo>
                        <a:pt x="29" y="28"/>
                        <a:pt x="65" y="33"/>
                        <a:pt x="94" y="29"/>
                      </a:cubicBezTo>
                      <a:cubicBezTo>
                        <a:pt x="101" y="28"/>
                        <a:pt x="101" y="16"/>
                        <a:pt x="94" y="15"/>
                      </a:cubicBezTo>
                      <a:cubicBezTo>
                        <a:pt x="66" y="10"/>
                        <a:pt x="34" y="0"/>
                        <a:pt x="6" y="3"/>
                      </a:cubicBezTo>
                      <a:cubicBezTo>
                        <a:pt x="1" y="3"/>
                        <a:pt x="0" y="9"/>
                        <a:pt x="3"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1" name="Freeform 38">
                  <a:extLst>
                    <a:ext uri="{FF2B5EF4-FFF2-40B4-BE49-F238E27FC236}">
                      <a16:creationId xmlns:a16="http://schemas.microsoft.com/office/drawing/2014/main" id="{E95696D3-92E0-407D-9586-99A85A0BA501}"/>
                    </a:ext>
                  </a:extLst>
                </p:cNvPr>
                <p:cNvSpPr/>
                <p:nvPr/>
              </p:nvSpPr>
              <p:spPr bwMode="auto">
                <a:xfrm>
                  <a:off x="5516563" y="5238751"/>
                  <a:ext cx="103188" cy="33338"/>
                </a:xfrm>
                <a:custGeom>
                  <a:avLst/>
                  <a:gdLst>
                    <a:gd name="T0" fmla="*/ 5 w 100"/>
                    <a:gd name="T1" fmla="*/ 9 h 32"/>
                    <a:gd name="T2" fmla="*/ 92 w 100"/>
                    <a:gd name="T3" fmla="*/ 31 h 32"/>
                    <a:gd name="T4" fmla="*/ 94 w 100"/>
                    <a:gd name="T5" fmla="*/ 22 h 32"/>
                    <a:gd name="T6" fmla="*/ 7 w 100"/>
                    <a:gd name="T7" fmla="*/ 1 h 32"/>
                    <a:gd name="T8" fmla="*/ 5 w 100"/>
                    <a:gd name="T9" fmla="*/ 9 h 32"/>
                  </a:gdLst>
                  <a:ahLst/>
                  <a:cxnLst>
                    <a:cxn ang="0">
                      <a:pos x="T0" y="T1"/>
                    </a:cxn>
                    <a:cxn ang="0">
                      <a:pos x="T2" y="T3"/>
                    </a:cxn>
                    <a:cxn ang="0">
                      <a:pos x="T4" y="T5"/>
                    </a:cxn>
                    <a:cxn ang="0">
                      <a:pos x="T6" y="T7"/>
                    </a:cxn>
                    <a:cxn ang="0">
                      <a:pos x="T8" y="T9"/>
                    </a:cxn>
                  </a:cxnLst>
                  <a:rect l="0" t="0" r="r" b="b"/>
                  <a:pathLst>
                    <a:path w="100" h="32">
                      <a:moveTo>
                        <a:pt x="5" y="9"/>
                      </a:moveTo>
                      <a:cubicBezTo>
                        <a:pt x="34" y="18"/>
                        <a:pt x="62" y="26"/>
                        <a:pt x="92" y="31"/>
                      </a:cubicBezTo>
                      <a:cubicBezTo>
                        <a:pt x="98" y="32"/>
                        <a:pt x="100" y="24"/>
                        <a:pt x="94" y="22"/>
                      </a:cubicBezTo>
                      <a:cubicBezTo>
                        <a:pt x="66" y="13"/>
                        <a:pt x="37" y="6"/>
                        <a:pt x="7" y="1"/>
                      </a:cubicBezTo>
                      <a:cubicBezTo>
                        <a:pt x="2" y="0"/>
                        <a:pt x="0" y="7"/>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2" name="Freeform 39">
                  <a:extLst>
                    <a:ext uri="{FF2B5EF4-FFF2-40B4-BE49-F238E27FC236}">
                      <a16:creationId xmlns:a16="http://schemas.microsoft.com/office/drawing/2014/main" id="{A07595CC-7634-4748-80E6-6CB42B06A6D0}"/>
                    </a:ext>
                  </a:extLst>
                </p:cNvPr>
                <p:cNvSpPr/>
                <p:nvPr/>
              </p:nvSpPr>
              <p:spPr bwMode="auto">
                <a:xfrm>
                  <a:off x="5327651" y="5132388"/>
                  <a:ext cx="85725" cy="60325"/>
                </a:xfrm>
                <a:custGeom>
                  <a:avLst/>
                  <a:gdLst>
                    <a:gd name="T0" fmla="*/ 2 w 82"/>
                    <a:gd name="T1" fmla="*/ 8 h 58"/>
                    <a:gd name="T2" fmla="*/ 71 w 82"/>
                    <a:gd name="T3" fmla="*/ 57 h 58"/>
                    <a:gd name="T4" fmla="*/ 74 w 82"/>
                    <a:gd name="T5" fmla="*/ 44 h 58"/>
                    <a:gd name="T6" fmla="*/ 11 w 82"/>
                    <a:gd name="T7" fmla="*/ 3 h 58"/>
                    <a:gd name="T8" fmla="*/ 2 w 82"/>
                    <a:gd name="T9" fmla="*/ 8 h 58"/>
                  </a:gdLst>
                  <a:ahLst/>
                  <a:cxnLst>
                    <a:cxn ang="0">
                      <a:pos x="T0" y="T1"/>
                    </a:cxn>
                    <a:cxn ang="0">
                      <a:pos x="T2" y="T3"/>
                    </a:cxn>
                    <a:cxn ang="0">
                      <a:pos x="T4" y="T5"/>
                    </a:cxn>
                    <a:cxn ang="0">
                      <a:pos x="T6" y="T7"/>
                    </a:cxn>
                    <a:cxn ang="0">
                      <a:pos x="T8" y="T9"/>
                    </a:cxn>
                  </a:cxnLst>
                  <a:rect l="0" t="0" r="r" b="b"/>
                  <a:pathLst>
                    <a:path w="82" h="58">
                      <a:moveTo>
                        <a:pt x="2" y="8"/>
                      </a:moveTo>
                      <a:cubicBezTo>
                        <a:pt x="14" y="38"/>
                        <a:pt x="41" y="52"/>
                        <a:pt x="71" y="57"/>
                      </a:cubicBezTo>
                      <a:cubicBezTo>
                        <a:pt x="79" y="58"/>
                        <a:pt x="82" y="47"/>
                        <a:pt x="74" y="44"/>
                      </a:cubicBezTo>
                      <a:cubicBezTo>
                        <a:pt x="51" y="35"/>
                        <a:pt x="30" y="19"/>
                        <a:pt x="11" y="3"/>
                      </a:cubicBezTo>
                      <a:cubicBezTo>
                        <a:pt x="8" y="0"/>
                        <a:pt x="0" y="3"/>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3" name="Freeform 40">
                  <a:extLst>
                    <a:ext uri="{FF2B5EF4-FFF2-40B4-BE49-F238E27FC236}">
                      <a16:creationId xmlns:a16="http://schemas.microsoft.com/office/drawing/2014/main" id="{F8878402-B2AE-48DC-BB3B-D19B4FB6C5B8}"/>
                    </a:ext>
                  </a:extLst>
                </p:cNvPr>
                <p:cNvSpPr/>
                <p:nvPr/>
              </p:nvSpPr>
              <p:spPr bwMode="auto">
                <a:xfrm>
                  <a:off x="5167313" y="4940301"/>
                  <a:ext cx="87313" cy="103188"/>
                </a:xfrm>
                <a:custGeom>
                  <a:avLst/>
                  <a:gdLst>
                    <a:gd name="T0" fmla="*/ 4 w 83"/>
                    <a:gd name="T1" fmla="*/ 13 h 98"/>
                    <a:gd name="T2" fmla="*/ 72 w 83"/>
                    <a:gd name="T3" fmla="*/ 94 h 98"/>
                    <a:gd name="T4" fmla="*/ 80 w 83"/>
                    <a:gd name="T5" fmla="*/ 87 h 98"/>
                    <a:gd name="T6" fmla="*/ 13 w 83"/>
                    <a:gd name="T7" fmla="*/ 4 h 98"/>
                    <a:gd name="T8" fmla="*/ 4 w 83"/>
                    <a:gd name="T9" fmla="*/ 13 h 98"/>
                  </a:gdLst>
                  <a:ahLst/>
                  <a:cxnLst>
                    <a:cxn ang="0">
                      <a:pos x="T0" y="T1"/>
                    </a:cxn>
                    <a:cxn ang="0">
                      <a:pos x="T2" y="T3"/>
                    </a:cxn>
                    <a:cxn ang="0">
                      <a:pos x="T4" y="T5"/>
                    </a:cxn>
                    <a:cxn ang="0">
                      <a:pos x="T6" y="T7"/>
                    </a:cxn>
                    <a:cxn ang="0">
                      <a:pos x="T8" y="T9"/>
                    </a:cxn>
                  </a:cxnLst>
                  <a:rect l="0" t="0" r="r" b="b"/>
                  <a:pathLst>
                    <a:path w="83" h="98">
                      <a:moveTo>
                        <a:pt x="4" y="13"/>
                      </a:moveTo>
                      <a:cubicBezTo>
                        <a:pt x="23" y="41"/>
                        <a:pt x="44" y="74"/>
                        <a:pt x="72" y="94"/>
                      </a:cubicBezTo>
                      <a:cubicBezTo>
                        <a:pt x="76" y="98"/>
                        <a:pt x="83" y="91"/>
                        <a:pt x="80" y="87"/>
                      </a:cubicBezTo>
                      <a:cubicBezTo>
                        <a:pt x="61" y="58"/>
                        <a:pt x="41" y="25"/>
                        <a:pt x="13" y="4"/>
                      </a:cubicBezTo>
                      <a:cubicBezTo>
                        <a:pt x="8" y="0"/>
                        <a:pt x="0" y="8"/>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4" name="Freeform 41">
                  <a:extLst>
                    <a:ext uri="{FF2B5EF4-FFF2-40B4-BE49-F238E27FC236}">
                      <a16:creationId xmlns:a16="http://schemas.microsoft.com/office/drawing/2014/main" id="{AC358B0A-C8CA-4E1E-BE4B-09119780BB75}"/>
                    </a:ext>
                  </a:extLst>
                </p:cNvPr>
                <p:cNvSpPr/>
                <p:nvPr/>
              </p:nvSpPr>
              <p:spPr bwMode="auto">
                <a:xfrm>
                  <a:off x="5113338" y="4803776"/>
                  <a:ext cx="50800" cy="74613"/>
                </a:xfrm>
                <a:custGeom>
                  <a:avLst/>
                  <a:gdLst>
                    <a:gd name="T0" fmla="*/ 2 w 49"/>
                    <a:gd name="T1" fmla="*/ 6 h 71"/>
                    <a:gd name="T2" fmla="*/ 15 w 49"/>
                    <a:gd name="T3" fmla="*/ 35 h 71"/>
                    <a:gd name="T4" fmla="*/ 35 w 49"/>
                    <a:gd name="T5" fmla="*/ 65 h 71"/>
                    <a:gd name="T6" fmla="*/ 45 w 49"/>
                    <a:gd name="T7" fmla="*/ 59 h 71"/>
                    <a:gd name="T8" fmla="*/ 26 w 49"/>
                    <a:gd name="T9" fmla="*/ 28 h 71"/>
                    <a:gd name="T10" fmla="*/ 5 w 49"/>
                    <a:gd name="T11" fmla="*/ 3 h 71"/>
                    <a:gd name="T12" fmla="*/ 2 w 49"/>
                    <a:gd name="T13" fmla="*/ 6 h 71"/>
                  </a:gdLst>
                  <a:ahLst/>
                  <a:cxnLst>
                    <a:cxn ang="0">
                      <a:pos x="T0" y="T1"/>
                    </a:cxn>
                    <a:cxn ang="0">
                      <a:pos x="T2" y="T3"/>
                    </a:cxn>
                    <a:cxn ang="0">
                      <a:pos x="T4" y="T5"/>
                    </a:cxn>
                    <a:cxn ang="0">
                      <a:pos x="T6" y="T7"/>
                    </a:cxn>
                    <a:cxn ang="0">
                      <a:pos x="T8" y="T9"/>
                    </a:cxn>
                    <a:cxn ang="0">
                      <a:pos x="T10" y="T11"/>
                    </a:cxn>
                    <a:cxn ang="0">
                      <a:pos x="T12" y="T13"/>
                    </a:cxn>
                  </a:cxnLst>
                  <a:rect l="0" t="0" r="r" b="b"/>
                  <a:pathLst>
                    <a:path w="49" h="71">
                      <a:moveTo>
                        <a:pt x="2" y="6"/>
                      </a:moveTo>
                      <a:cubicBezTo>
                        <a:pt x="6" y="15"/>
                        <a:pt x="10" y="25"/>
                        <a:pt x="15" y="35"/>
                      </a:cubicBezTo>
                      <a:cubicBezTo>
                        <a:pt x="21" y="46"/>
                        <a:pt x="27" y="55"/>
                        <a:pt x="35" y="65"/>
                      </a:cubicBezTo>
                      <a:cubicBezTo>
                        <a:pt x="39" y="71"/>
                        <a:pt x="49" y="66"/>
                        <a:pt x="45" y="59"/>
                      </a:cubicBezTo>
                      <a:cubicBezTo>
                        <a:pt x="39" y="49"/>
                        <a:pt x="33" y="38"/>
                        <a:pt x="26" y="28"/>
                      </a:cubicBezTo>
                      <a:cubicBezTo>
                        <a:pt x="20" y="19"/>
                        <a:pt x="13" y="11"/>
                        <a:pt x="5" y="3"/>
                      </a:cubicBezTo>
                      <a:cubicBezTo>
                        <a:pt x="4" y="0"/>
                        <a:pt x="0" y="3"/>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5" name="Freeform 42">
                  <a:extLst>
                    <a:ext uri="{FF2B5EF4-FFF2-40B4-BE49-F238E27FC236}">
                      <a16:creationId xmlns:a16="http://schemas.microsoft.com/office/drawing/2014/main" id="{21535D97-EA15-4C68-981E-79C5298F7C75}"/>
                    </a:ext>
                  </a:extLst>
                </p:cNvPr>
                <p:cNvSpPr/>
                <p:nvPr/>
              </p:nvSpPr>
              <p:spPr bwMode="auto">
                <a:xfrm>
                  <a:off x="5035551" y="4613276"/>
                  <a:ext cx="60325" cy="101600"/>
                </a:xfrm>
                <a:custGeom>
                  <a:avLst/>
                  <a:gdLst>
                    <a:gd name="T0" fmla="*/ 2 w 58"/>
                    <a:gd name="T1" fmla="*/ 8 h 97"/>
                    <a:gd name="T2" fmla="*/ 45 w 58"/>
                    <a:gd name="T3" fmla="*/ 91 h 97"/>
                    <a:gd name="T4" fmla="*/ 56 w 58"/>
                    <a:gd name="T5" fmla="*/ 84 h 97"/>
                    <a:gd name="T6" fmla="*/ 11 w 58"/>
                    <a:gd name="T7" fmla="*/ 4 h 97"/>
                    <a:gd name="T8" fmla="*/ 2 w 58"/>
                    <a:gd name="T9" fmla="*/ 8 h 97"/>
                  </a:gdLst>
                  <a:ahLst/>
                  <a:cxnLst>
                    <a:cxn ang="0">
                      <a:pos x="T0" y="T1"/>
                    </a:cxn>
                    <a:cxn ang="0">
                      <a:pos x="T2" y="T3"/>
                    </a:cxn>
                    <a:cxn ang="0">
                      <a:pos x="T4" y="T5"/>
                    </a:cxn>
                    <a:cxn ang="0">
                      <a:pos x="T6" y="T7"/>
                    </a:cxn>
                    <a:cxn ang="0">
                      <a:pos x="T8" y="T9"/>
                    </a:cxn>
                  </a:cxnLst>
                  <a:rect l="0" t="0" r="r" b="b"/>
                  <a:pathLst>
                    <a:path w="58" h="97">
                      <a:moveTo>
                        <a:pt x="2" y="8"/>
                      </a:moveTo>
                      <a:cubicBezTo>
                        <a:pt x="10" y="37"/>
                        <a:pt x="25" y="67"/>
                        <a:pt x="45" y="91"/>
                      </a:cubicBezTo>
                      <a:cubicBezTo>
                        <a:pt x="50" y="97"/>
                        <a:pt x="58" y="91"/>
                        <a:pt x="56" y="84"/>
                      </a:cubicBezTo>
                      <a:cubicBezTo>
                        <a:pt x="49" y="54"/>
                        <a:pt x="29" y="28"/>
                        <a:pt x="11" y="4"/>
                      </a:cubicBezTo>
                      <a:cubicBezTo>
                        <a:pt x="7" y="0"/>
                        <a:pt x="0" y="2"/>
                        <a:pt x="2"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6" name="Freeform 43">
                  <a:extLst>
                    <a:ext uri="{FF2B5EF4-FFF2-40B4-BE49-F238E27FC236}">
                      <a16:creationId xmlns:a16="http://schemas.microsoft.com/office/drawing/2014/main" id="{F1684471-EF8B-4C88-A7B5-712CCA8609CB}"/>
                    </a:ext>
                  </a:extLst>
                </p:cNvPr>
                <p:cNvSpPr/>
                <p:nvPr/>
              </p:nvSpPr>
              <p:spPr bwMode="auto">
                <a:xfrm>
                  <a:off x="4221163" y="4760913"/>
                  <a:ext cx="82550" cy="20638"/>
                </a:xfrm>
                <a:custGeom>
                  <a:avLst/>
                  <a:gdLst>
                    <a:gd name="T0" fmla="*/ 2 w 79"/>
                    <a:gd name="T1" fmla="*/ 4 h 19"/>
                    <a:gd name="T2" fmla="*/ 74 w 79"/>
                    <a:gd name="T3" fmla="*/ 19 h 19"/>
                    <a:gd name="T4" fmla="*/ 76 w 79"/>
                    <a:gd name="T5" fmla="*/ 14 h 19"/>
                    <a:gd name="T6" fmla="*/ 3 w 79"/>
                    <a:gd name="T7" fmla="*/ 0 h 19"/>
                    <a:gd name="T8" fmla="*/ 2 w 79"/>
                    <a:gd name="T9" fmla="*/ 4 h 19"/>
                  </a:gdLst>
                  <a:ahLst/>
                  <a:cxnLst>
                    <a:cxn ang="0">
                      <a:pos x="T0" y="T1"/>
                    </a:cxn>
                    <a:cxn ang="0">
                      <a:pos x="T2" y="T3"/>
                    </a:cxn>
                    <a:cxn ang="0">
                      <a:pos x="T4" y="T5"/>
                    </a:cxn>
                    <a:cxn ang="0">
                      <a:pos x="T6" y="T7"/>
                    </a:cxn>
                    <a:cxn ang="0">
                      <a:pos x="T8" y="T9"/>
                    </a:cxn>
                  </a:cxnLst>
                  <a:rect l="0" t="0" r="r" b="b"/>
                  <a:pathLst>
                    <a:path w="79" h="19">
                      <a:moveTo>
                        <a:pt x="2" y="4"/>
                      </a:moveTo>
                      <a:cubicBezTo>
                        <a:pt x="26" y="11"/>
                        <a:pt x="50" y="14"/>
                        <a:pt x="74" y="19"/>
                      </a:cubicBezTo>
                      <a:cubicBezTo>
                        <a:pt x="77" y="19"/>
                        <a:pt x="79" y="15"/>
                        <a:pt x="76" y="14"/>
                      </a:cubicBezTo>
                      <a:cubicBezTo>
                        <a:pt x="52" y="8"/>
                        <a:pt x="27" y="7"/>
                        <a:pt x="3" y="0"/>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7" name="Freeform 44">
                  <a:extLst>
                    <a:ext uri="{FF2B5EF4-FFF2-40B4-BE49-F238E27FC236}">
                      <a16:creationId xmlns:a16="http://schemas.microsoft.com/office/drawing/2014/main" id="{AA8AE19E-04F5-45CD-8D2C-FB49A36FD7CE}"/>
                    </a:ext>
                  </a:extLst>
                </p:cNvPr>
                <p:cNvSpPr/>
                <p:nvPr/>
              </p:nvSpPr>
              <p:spPr bwMode="auto">
                <a:xfrm>
                  <a:off x="4384676" y="4772026"/>
                  <a:ext cx="106363" cy="17463"/>
                </a:xfrm>
                <a:custGeom>
                  <a:avLst/>
                  <a:gdLst>
                    <a:gd name="T0" fmla="*/ 5 w 102"/>
                    <a:gd name="T1" fmla="*/ 16 h 17"/>
                    <a:gd name="T2" fmla="*/ 98 w 102"/>
                    <a:gd name="T3" fmla="*/ 10 h 17"/>
                    <a:gd name="T4" fmla="*/ 98 w 102"/>
                    <a:gd name="T5" fmla="*/ 3 h 17"/>
                    <a:gd name="T6" fmla="*/ 3 w 102"/>
                    <a:gd name="T7" fmla="*/ 11 h 17"/>
                    <a:gd name="T8" fmla="*/ 5 w 102"/>
                    <a:gd name="T9" fmla="*/ 16 h 17"/>
                  </a:gdLst>
                  <a:ahLst/>
                  <a:cxnLst>
                    <a:cxn ang="0">
                      <a:pos x="T0" y="T1"/>
                    </a:cxn>
                    <a:cxn ang="0">
                      <a:pos x="T2" y="T3"/>
                    </a:cxn>
                    <a:cxn ang="0">
                      <a:pos x="T4" y="T5"/>
                    </a:cxn>
                    <a:cxn ang="0">
                      <a:pos x="T6" y="T7"/>
                    </a:cxn>
                    <a:cxn ang="0">
                      <a:pos x="T8" y="T9"/>
                    </a:cxn>
                  </a:cxnLst>
                  <a:rect l="0" t="0" r="r" b="b"/>
                  <a:pathLst>
                    <a:path w="102" h="17">
                      <a:moveTo>
                        <a:pt x="5" y="16"/>
                      </a:moveTo>
                      <a:cubicBezTo>
                        <a:pt x="35" y="11"/>
                        <a:pt x="67" y="13"/>
                        <a:pt x="98" y="10"/>
                      </a:cubicBezTo>
                      <a:cubicBezTo>
                        <a:pt x="102" y="10"/>
                        <a:pt x="102" y="3"/>
                        <a:pt x="98" y="3"/>
                      </a:cubicBezTo>
                      <a:cubicBezTo>
                        <a:pt x="66" y="0"/>
                        <a:pt x="34" y="2"/>
                        <a:pt x="3" y="11"/>
                      </a:cubicBezTo>
                      <a:cubicBezTo>
                        <a:pt x="0" y="12"/>
                        <a:pt x="1" y="17"/>
                        <a:pt x="5"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8" name="Freeform 45">
                  <a:extLst>
                    <a:ext uri="{FF2B5EF4-FFF2-40B4-BE49-F238E27FC236}">
                      <a16:creationId xmlns:a16="http://schemas.microsoft.com/office/drawing/2014/main" id="{95E31911-DC57-45A6-BC36-0077A8E0A037}"/>
                    </a:ext>
                  </a:extLst>
                </p:cNvPr>
                <p:cNvSpPr/>
                <p:nvPr/>
              </p:nvSpPr>
              <p:spPr bwMode="auto">
                <a:xfrm>
                  <a:off x="4584701" y="4762501"/>
                  <a:ext cx="90488" cy="34925"/>
                </a:xfrm>
                <a:custGeom>
                  <a:avLst/>
                  <a:gdLst>
                    <a:gd name="T0" fmla="*/ 4 w 87"/>
                    <a:gd name="T1" fmla="*/ 20 h 33"/>
                    <a:gd name="T2" fmla="*/ 83 w 87"/>
                    <a:gd name="T3" fmla="*/ 12 h 33"/>
                    <a:gd name="T4" fmla="*/ 77 w 87"/>
                    <a:gd name="T5" fmla="*/ 2 h 33"/>
                    <a:gd name="T6" fmla="*/ 6 w 87"/>
                    <a:gd name="T7" fmla="*/ 10 h 33"/>
                    <a:gd name="T8" fmla="*/ 4 w 87"/>
                    <a:gd name="T9" fmla="*/ 20 h 33"/>
                  </a:gdLst>
                  <a:ahLst/>
                  <a:cxnLst>
                    <a:cxn ang="0">
                      <a:pos x="T0" y="T1"/>
                    </a:cxn>
                    <a:cxn ang="0">
                      <a:pos x="T2" y="T3"/>
                    </a:cxn>
                    <a:cxn ang="0">
                      <a:pos x="T4" y="T5"/>
                    </a:cxn>
                    <a:cxn ang="0">
                      <a:pos x="T6" y="T7"/>
                    </a:cxn>
                    <a:cxn ang="0">
                      <a:pos x="T8" y="T9"/>
                    </a:cxn>
                  </a:cxnLst>
                  <a:rect l="0" t="0" r="r" b="b"/>
                  <a:pathLst>
                    <a:path w="87" h="33">
                      <a:moveTo>
                        <a:pt x="4" y="20"/>
                      </a:moveTo>
                      <a:cubicBezTo>
                        <a:pt x="29" y="33"/>
                        <a:pt x="61" y="33"/>
                        <a:pt x="83" y="12"/>
                      </a:cubicBezTo>
                      <a:cubicBezTo>
                        <a:pt x="87" y="9"/>
                        <a:pt x="83" y="0"/>
                        <a:pt x="77" y="2"/>
                      </a:cubicBezTo>
                      <a:cubicBezTo>
                        <a:pt x="55" y="11"/>
                        <a:pt x="30" y="13"/>
                        <a:pt x="6" y="10"/>
                      </a:cubicBezTo>
                      <a:cubicBezTo>
                        <a:pt x="1" y="10"/>
                        <a:pt x="0" y="17"/>
                        <a:pt x="4" y="2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69" name="Freeform 46">
                  <a:extLst>
                    <a:ext uri="{FF2B5EF4-FFF2-40B4-BE49-F238E27FC236}">
                      <a16:creationId xmlns:a16="http://schemas.microsoft.com/office/drawing/2014/main" id="{139175C6-5B7E-42C4-8101-731AA5AD5455}"/>
                    </a:ext>
                  </a:extLst>
                </p:cNvPr>
                <p:cNvSpPr/>
                <p:nvPr/>
              </p:nvSpPr>
              <p:spPr bwMode="auto">
                <a:xfrm>
                  <a:off x="4751388" y="4727576"/>
                  <a:ext cx="88900" cy="25400"/>
                </a:xfrm>
                <a:custGeom>
                  <a:avLst/>
                  <a:gdLst>
                    <a:gd name="T0" fmla="*/ 5 w 86"/>
                    <a:gd name="T1" fmla="*/ 24 h 25"/>
                    <a:gd name="T2" fmla="*/ 79 w 86"/>
                    <a:gd name="T3" fmla="*/ 11 h 25"/>
                    <a:gd name="T4" fmla="*/ 76 w 86"/>
                    <a:gd name="T5" fmla="*/ 1 h 25"/>
                    <a:gd name="T6" fmla="*/ 41 w 86"/>
                    <a:gd name="T7" fmla="*/ 8 h 25"/>
                    <a:gd name="T8" fmla="*/ 5 w 86"/>
                    <a:gd name="T9" fmla="*/ 17 h 25"/>
                    <a:gd name="T10" fmla="*/ 5 w 86"/>
                    <a:gd name="T11" fmla="*/ 24 h 25"/>
                  </a:gdLst>
                  <a:ahLst/>
                  <a:cxnLst>
                    <a:cxn ang="0">
                      <a:pos x="T0" y="T1"/>
                    </a:cxn>
                    <a:cxn ang="0">
                      <a:pos x="T2" y="T3"/>
                    </a:cxn>
                    <a:cxn ang="0">
                      <a:pos x="T4" y="T5"/>
                    </a:cxn>
                    <a:cxn ang="0">
                      <a:pos x="T6" y="T7"/>
                    </a:cxn>
                    <a:cxn ang="0">
                      <a:pos x="T8" y="T9"/>
                    </a:cxn>
                    <a:cxn ang="0">
                      <a:pos x="T10" y="T11"/>
                    </a:cxn>
                  </a:cxnLst>
                  <a:rect l="0" t="0" r="r" b="b"/>
                  <a:pathLst>
                    <a:path w="86" h="25">
                      <a:moveTo>
                        <a:pt x="5" y="24"/>
                      </a:moveTo>
                      <a:cubicBezTo>
                        <a:pt x="32" y="25"/>
                        <a:pt x="54" y="20"/>
                        <a:pt x="79" y="11"/>
                      </a:cubicBezTo>
                      <a:cubicBezTo>
                        <a:pt x="86" y="9"/>
                        <a:pt x="83" y="0"/>
                        <a:pt x="76" y="1"/>
                      </a:cubicBezTo>
                      <a:cubicBezTo>
                        <a:pt x="64" y="3"/>
                        <a:pt x="53" y="5"/>
                        <a:pt x="41" y="8"/>
                      </a:cubicBezTo>
                      <a:cubicBezTo>
                        <a:pt x="30" y="11"/>
                        <a:pt x="17" y="16"/>
                        <a:pt x="5" y="17"/>
                      </a:cubicBezTo>
                      <a:cubicBezTo>
                        <a:pt x="0" y="17"/>
                        <a:pt x="0" y="24"/>
                        <a:pt x="5" y="2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0" name="Freeform 47">
                  <a:extLst>
                    <a:ext uri="{FF2B5EF4-FFF2-40B4-BE49-F238E27FC236}">
                      <a16:creationId xmlns:a16="http://schemas.microsoft.com/office/drawing/2014/main" id="{97AEE85E-8903-4D37-8C33-AA76DBEFC2D3}"/>
                    </a:ext>
                  </a:extLst>
                </p:cNvPr>
                <p:cNvSpPr/>
                <p:nvPr/>
              </p:nvSpPr>
              <p:spPr bwMode="auto">
                <a:xfrm>
                  <a:off x="4892676" y="4657726"/>
                  <a:ext cx="92075" cy="52388"/>
                </a:xfrm>
                <a:custGeom>
                  <a:avLst/>
                  <a:gdLst>
                    <a:gd name="T0" fmla="*/ 9 w 89"/>
                    <a:gd name="T1" fmla="*/ 48 h 50"/>
                    <a:gd name="T2" fmla="*/ 43 w 89"/>
                    <a:gd name="T3" fmla="*/ 32 h 50"/>
                    <a:gd name="T4" fmla="*/ 81 w 89"/>
                    <a:gd name="T5" fmla="*/ 15 h 50"/>
                    <a:gd name="T6" fmla="*/ 77 w 89"/>
                    <a:gd name="T7" fmla="*/ 1 h 50"/>
                    <a:gd name="T8" fmla="*/ 38 w 89"/>
                    <a:gd name="T9" fmla="*/ 14 h 50"/>
                    <a:gd name="T10" fmla="*/ 4 w 89"/>
                    <a:gd name="T11" fmla="*/ 41 h 50"/>
                    <a:gd name="T12" fmla="*/ 9 w 89"/>
                    <a:gd name="T13" fmla="*/ 48 h 50"/>
                  </a:gdLst>
                  <a:ahLst/>
                  <a:cxnLst>
                    <a:cxn ang="0">
                      <a:pos x="T0" y="T1"/>
                    </a:cxn>
                    <a:cxn ang="0">
                      <a:pos x="T2" y="T3"/>
                    </a:cxn>
                    <a:cxn ang="0">
                      <a:pos x="T4" y="T5"/>
                    </a:cxn>
                    <a:cxn ang="0">
                      <a:pos x="T6" y="T7"/>
                    </a:cxn>
                    <a:cxn ang="0">
                      <a:pos x="T8" y="T9"/>
                    </a:cxn>
                    <a:cxn ang="0">
                      <a:pos x="T10" y="T11"/>
                    </a:cxn>
                    <a:cxn ang="0">
                      <a:pos x="T12" y="T13"/>
                    </a:cxn>
                  </a:cxnLst>
                  <a:rect l="0" t="0" r="r" b="b"/>
                  <a:pathLst>
                    <a:path w="89" h="50">
                      <a:moveTo>
                        <a:pt x="9" y="48"/>
                      </a:moveTo>
                      <a:cubicBezTo>
                        <a:pt x="20" y="42"/>
                        <a:pt x="32" y="37"/>
                        <a:pt x="43" y="32"/>
                      </a:cubicBezTo>
                      <a:cubicBezTo>
                        <a:pt x="55" y="26"/>
                        <a:pt x="68" y="20"/>
                        <a:pt x="81" y="15"/>
                      </a:cubicBezTo>
                      <a:cubicBezTo>
                        <a:pt x="89" y="11"/>
                        <a:pt x="86" y="0"/>
                        <a:pt x="77" y="1"/>
                      </a:cubicBezTo>
                      <a:cubicBezTo>
                        <a:pt x="62" y="4"/>
                        <a:pt x="51" y="7"/>
                        <a:pt x="38" y="14"/>
                      </a:cubicBezTo>
                      <a:cubicBezTo>
                        <a:pt x="25" y="22"/>
                        <a:pt x="15" y="32"/>
                        <a:pt x="4" y="41"/>
                      </a:cubicBezTo>
                      <a:cubicBezTo>
                        <a:pt x="0" y="44"/>
                        <a:pt x="5" y="50"/>
                        <a:pt x="9" y="4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1" name="Freeform 48">
                  <a:extLst>
                    <a:ext uri="{FF2B5EF4-FFF2-40B4-BE49-F238E27FC236}">
                      <a16:creationId xmlns:a16="http://schemas.microsoft.com/office/drawing/2014/main" id="{A32BC587-6F84-4357-A2BE-0D2EC2CC7630}"/>
                    </a:ext>
                  </a:extLst>
                </p:cNvPr>
                <p:cNvSpPr/>
                <p:nvPr/>
              </p:nvSpPr>
              <p:spPr bwMode="auto">
                <a:xfrm>
                  <a:off x="4024313" y="4714876"/>
                  <a:ext cx="93663" cy="31750"/>
                </a:xfrm>
                <a:custGeom>
                  <a:avLst/>
                  <a:gdLst>
                    <a:gd name="T0" fmla="*/ 3 w 91"/>
                    <a:gd name="T1" fmla="*/ 6 h 31"/>
                    <a:gd name="T2" fmla="*/ 83 w 91"/>
                    <a:gd name="T3" fmla="*/ 30 h 31"/>
                    <a:gd name="T4" fmla="*/ 85 w 91"/>
                    <a:gd name="T5" fmla="*/ 21 h 31"/>
                    <a:gd name="T6" fmla="*/ 5 w 91"/>
                    <a:gd name="T7" fmla="*/ 1 h 31"/>
                    <a:gd name="T8" fmla="*/ 3 w 91"/>
                    <a:gd name="T9" fmla="*/ 6 h 31"/>
                  </a:gdLst>
                  <a:ahLst/>
                  <a:cxnLst>
                    <a:cxn ang="0">
                      <a:pos x="T0" y="T1"/>
                    </a:cxn>
                    <a:cxn ang="0">
                      <a:pos x="T2" y="T3"/>
                    </a:cxn>
                    <a:cxn ang="0">
                      <a:pos x="T4" y="T5"/>
                    </a:cxn>
                    <a:cxn ang="0">
                      <a:pos x="T6" y="T7"/>
                    </a:cxn>
                    <a:cxn ang="0">
                      <a:pos x="T8" y="T9"/>
                    </a:cxn>
                  </a:cxnLst>
                  <a:rect l="0" t="0" r="r" b="b"/>
                  <a:pathLst>
                    <a:path w="91" h="31">
                      <a:moveTo>
                        <a:pt x="3" y="6"/>
                      </a:moveTo>
                      <a:cubicBezTo>
                        <a:pt x="29" y="18"/>
                        <a:pt x="55" y="25"/>
                        <a:pt x="83" y="30"/>
                      </a:cubicBezTo>
                      <a:cubicBezTo>
                        <a:pt x="89" y="31"/>
                        <a:pt x="91" y="23"/>
                        <a:pt x="85" y="21"/>
                      </a:cubicBezTo>
                      <a:cubicBezTo>
                        <a:pt x="59" y="12"/>
                        <a:pt x="33" y="6"/>
                        <a:pt x="5"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2" name="Freeform 49">
                  <a:extLst>
                    <a:ext uri="{FF2B5EF4-FFF2-40B4-BE49-F238E27FC236}">
                      <a16:creationId xmlns:a16="http://schemas.microsoft.com/office/drawing/2014/main" id="{FA4E3411-E691-43EB-B7F6-4B20CC2C6295}"/>
                    </a:ext>
                  </a:extLst>
                </p:cNvPr>
                <p:cNvSpPr/>
                <p:nvPr/>
              </p:nvSpPr>
              <p:spPr bwMode="auto">
                <a:xfrm>
                  <a:off x="3851276" y="4625976"/>
                  <a:ext cx="98425" cy="63500"/>
                </a:xfrm>
                <a:custGeom>
                  <a:avLst/>
                  <a:gdLst>
                    <a:gd name="T0" fmla="*/ 2 w 94"/>
                    <a:gd name="T1" fmla="*/ 4 h 61"/>
                    <a:gd name="T2" fmla="*/ 82 w 94"/>
                    <a:gd name="T3" fmla="*/ 60 h 61"/>
                    <a:gd name="T4" fmla="*/ 88 w 94"/>
                    <a:gd name="T5" fmla="*/ 49 h 61"/>
                    <a:gd name="T6" fmla="*/ 5 w 94"/>
                    <a:gd name="T7" fmla="*/ 1 h 61"/>
                    <a:gd name="T8" fmla="*/ 2 w 94"/>
                    <a:gd name="T9" fmla="*/ 4 h 61"/>
                  </a:gdLst>
                  <a:ahLst/>
                  <a:cxnLst>
                    <a:cxn ang="0">
                      <a:pos x="T0" y="T1"/>
                    </a:cxn>
                    <a:cxn ang="0">
                      <a:pos x="T2" y="T3"/>
                    </a:cxn>
                    <a:cxn ang="0">
                      <a:pos x="T4" y="T5"/>
                    </a:cxn>
                    <a:cxn ang="0">
                      <a:pos x="T6" y="T7"/>
                    </a:cxn>
                    <a:cxn ang="0">
                      <a:pos x="T8" y="T9"/>
                    </a:cxn>
                  </a:cxnLst>
                  <a:rect l="0" t="0" r="r" b="b"/>
                  <a:pathLst>
                    <a:path w="94" h="61">
                      <a:moveTo>
                        <a:pt x="2" y="4"/>
                      </a:moveTo>
                      <a:cubicBezTo>
                        <a:pt x="26" y="27"/>
                        <a:pt x="50" y="51"/>
                        <a:pt x="82" y="60"/>
                      </a:cubicBezTo>
                      <a:cubicBezTo>
                        <a:pt x="88" y="61"/>
                        <a:pt x="94" y="53"/>
                        <a:pt x="88" y="49"/>
                      </a:cubicBezTo>
                      <a:cubicBezTo>
                        <a:pt x="64" y="28"/>
                        <a:pt x="35" y="13"/>
                        <a:pt x="5" y="1"/>
                      </a:cubicBezTo>
                      <a:cubicBezTo>
                        <a:pt x="3"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3" name="Freeform 50">
                  <a:extLst>
                    <a:ext uri="{FF2B5EF4-FFF2-40B4-BE49-F238E27FC236}">
                      <a16:creationId xmlns:a16="http://schemas.microsoft.com/office/drawing/2014/main" id="{05EA2032-D336-449B-8C2F-2D0CC90C55A6}"/>
                    </a:ext>
                  </a:extLst>
                </p:cNvPr>
                <p:cNvSpPr/>
                <p:nvPr/>
              </p:nvSpPr>
              <p:spPr bwMode="auto">
                <a:xfrm>
                  <a:off x="3706813" y="4486276"/>
                  <a:ext cx="82550" cy="73025"/>
                </a:xfrm>
                <a:custGeom>
                  <a:avLst/>
                  <a:gdLst>
                    <a:gd name="T0" fmla="*/ 2 w 79"/>
                    <a:gd name="T1" fmla="*/ 9 h 71"/>
                    <a:gd name="T2" fmla="*/ 68 w 79"/>
                    <a:gd name="T3" fmla="*/ 69 h 71"/>
                    <a:gd name="T4" fmla="*/ 75 w 79"/>
                    <a:gd name="T5" fmla="*/ 61 h 71"/>
                    <a:gd name="T6" fmla="*/ 9 w 79"/>
                    <a:gd name="T7" fmla="*/ 4 h 71"/>
                    <a:gd name="T8" fmla="*/ 2 w 79"/>
                    <a:gd name="T9" fmla="*/ 9 h 71"/>
                  </a:gdLst>
                  <a:ahLst/>
                  <a:cxnLst>
                    <a:cxn ang="0">
                      <a:pos x="T0" y="T1"/>
                    </a:cxn>
                    <a:cxn ang="0">
                      <a:pos x="T2" y="T3"/>
                    </a:cxn>
                    <a:cxn ang="0">
                      <a:pos x="T4" y="T5"/>
                    </a:cxn>
                    <a:cxn ang="0">
                      <a:pos x="T6" y="T7"/>
                    </a:cxn>
                    <a:cxn ang="0">
                      <a:pos x="T8" y="T9"/>
                    </a:cxn>
                  </a:cxnLst>
                  <a:rect l="0" t="0" r="r" b="b"/>
                  <a:pathLst>
                    <a:path w="79" h="71">
                      <a:moveTo>
                        <a:pt x="2" y="9"/>
                      </a:moveTo>
                      <a:cubicBezTo>
                        <a:pt x="15" y="34"/>
                        <a:pt x="42" y="57"/>
                        <a:pt x="68" y="69"/>
                      </a:cubicBezTo>
                      <a:cubicBezTo>
                        <a:pt x="73" y="71"/>
                        <a:pt x="79" y="65"/>
                        <a:pt x="75" y="61"/>
                      </a:cubicBezTo>
                      <a:cubicBezTo>
                        <a:pt x="53" y="40"/>
                        <a:pt x="28" y="25"/>
                        <a:pt x="9" y="4"/>
                      </a:cubicBezTo>
                      <a:cubicBezTo>
                        <a:pt x="5" y="0"/>
                        <a:pt x="0" y="5"/>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4" name="Freeform 51">
                  <a:extLst>
                    <a:ext uri="{FF2B5EF4-FFF2-40B4-BE49-F238E27FC236}">
                      <a16:creationId xmlns:a16="http://schemas.microsoft.com/office/drawing/2014/main" id="{0C78FAA5-BF26-49CD-8972-473A00A66883}"/>
                    </a:ext>
                  </a:extLst>
                </p:cNvPr>
                <p:cNvSpPr/>
                <p:nvPr/>
              </p:nvSpPr>
              <p:spPr bwMode="auto">
                <a:xfrm>
                  <a:off x="3595688" y="4313238"/>
                  <a:ext cx="57150" cy="82550"/>
                </a:xfrm>
                <a:custGeom>
                  <a:avLst/>
                  <a:gdLst>
                    <a:gd name="T0" fmla="*/ 1 w 56"/>
                    <a:gd name="T1" fmla="*/ 6 h 79"/>
                    <a:gd name="T2" fmla="*/ 45 w 56"/>
                    <a:gd name="T3" fmla="*/ 75 h 79"/>
                    <a:gd name="T4" fmla="*/ 52 w 56"/>
                    <a:gd name="T5" fmla="*/ 68 h 79"/>
                    <a:gd name="T6" fmla="*/ 9 w 56"/>
                    <a:gd name="T7" fmla="*/ 4 h 79"/>
                    <a:gd name="T8" fmla="*/ 1 w 56"/>
                    <a:gd name="T9" fmla="*/ 6 h 79"/>
                  </a:gdLst>
                  <a:ahLst/>
                  <a:cxnLst>
                    <a:cxn ang="0">
                      <a:pos x="T0" y="T1"/>
                    </a:cxn>
                    <a:cxn ang="0">
                      <a:pos x="T2" y="T3"/>
                    </a:cxn>
                    <a:cxn ang="0">
                      <a:pos x="T4" y="T5"/>
                    </a:cxn>
                    <a:cxn ang="0">
                      <a:pos x="T6" y="T7"/>
                    </a:cxn>
                    <a:cxn ang="0">
                      <a:pos x="T8" y="T9"/>
                    </a:cxn>
                  </a:cxnLst>
                  <a:rect l="0" t="0" r="r" b="b"/>
                  <a:pathLst>
                    <a:path w="56" h="79">
                      <a:moveTo>
                        <a:pt x="1" y="6"/>
                      </a:moveTo>
                      <a:cubicBezTo>
                        <a:pt x="5" y="35"/>
                        <a:pt x="24" y="56"/>
                        <a:pt x="45" y="75"/>
                      </a:cubicBezTo>
                      <a:cubicBezTo>
                        <a:pt x="50" y="79"/>
                        <a:pt x="56" y="73"/>
                        <a:pt x="52" y="68"/>
                      </a:cubicBezTo>
                      <a:cubicBezTo>
                        <a:pt x="35" y="48"/>
                        <a:pt x="22" y="26"/>
                        <a:pt x="9" y="4"/>
                      </a:cubicBezTo>
                      <a:cubicBezTo>
                        <a:pt x="7" y="0"/>
                        <a:pt x="0" y="2"/>
                        <a:pt x="1"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5" name="Freeform 52">
                  <a:extLst>
                    <a:ext uri="{FF2B5EF4-FFF2-40B4-BE49-F238E27FC236}">
                      <a16:creationId xmlns:a16="http://schemas.microsoft.com/office/drawing/2014/main" id="{D7005100-258A-4A1E-89B7-3E4163EE6FFA}"/>
                    </a:ext>
                  </a:extLst>
                </p:cNvPr>
                <p:cNvSpPr/>
                <p:nvPr/>
              </p:nvSpPr>
              <p:spPr bwMode="auto">
                <a:xfrm>
                  <a:off x="3533776" y="4113213"/>
                  <a:ext cx="42863" cy="101600"/>
                </a:xfrm>
                <a:custGeom>
                  <a:avLst/>
                  <a:gdLst>
                    <a:gd name="T0" fmla="*/ 2 w 42"/>
                    <a:gd name="T1" fmla="*/ 5 h 99"/>
                    <a:gd name="T2" fmla="*/ 31 w 42"/>
                    <a:gd name="T3" fmla="*/ 94 h 99"/>
                    <a:gd name="T4" fmla="*/ 39 w 42"/>
                    <a:gd name="T5" fmla="*/ 89 h 99"/>
                    <a:gd name="T6" fmla="*/ 10 w 42"/>
                    <a:gd name="T7" fmla="*/ 5 h 99"/>
                    <a:gd name="T8" fmla="*/ 2 w 42"/>
                    <a:gd name="T9" fmla="*/ 5 h 99"/>
                  </a:gdLst>
                  <a:ahLst/>
                  <a:cxnLst>
                    <a:cxn ang="0">
                      <a:pos x="T0" y="T1"/>
                    </a:cxn>
                    <a:cxn ang="0">
                      <a:pos x="T2" y="T3"/>
                    </a:cxn>
                    <a:cxn ang="0">
                      <a:pos x="T4" y="T5"/>
                    </a:cxn>
                    <a:cxn ang="0">
                      <a:pos x="T6" y="T7"/>
                    </a:cxn>
                    <a:cxn ang="0">
                      <a:pos x="T8" y="T9"/>
                    </a:cxn>
                  </a:cxnLst>
                  <a:rect l="0" t="0" r="r" b="b"/>
                  <a:pathLst>
                    <a:path w="42" h="99">
                      <a:moveTo>
                        <a:pt x="2" y="5"/>
                      </a:moveTo>
                      <a:cubicBezTo>
                        <a:pt x="0" y="37"/>
                        <a:pt x="13" y="68"/>
                        <a:pt x="31" y="94"/>
                      </a:cubicBezTo>
                      <a:cubicBezTo>
                        <a:pt x="35" y="99"/>
                        <a:pt x="42" y="94"/>
                        <a:pt x="39" y="89"/>
                      </a:cubicBezTo>
                      <a:cubicBezTo>
                        <a:pt x="24" y="64"/>
                        <a:pt x="14" y="34"/>
                        <a:pt x="10" y="5"/>
                      </a:cubicBezTo>
                      <a:cubicBezTo>
                        <a:pt x="9" y="0"/>
                        <a:pt x="3" y="0"/>
                        <a:pt x="2" y="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6" name="Freeform 53">
                  <a:extLst>
                    <a:ext uri="{FF2B5EF4-FFF2-40B4-BE49-F238E27FC236}">
                      <a16:creationId xmlns:a16="http://schemas.microsoft.com/office/drawing/2014/main" id="{A403CFDD-C3C8-4FC3-81FF-A5BEBA62200A}"/>
                    </a:ext>
                  </a:extLst>
                </p:cNvPr>
                <p:cNvSpPr/>
                <p:nvPr/>
              </p:nvSpPr>
              <p:spPr bwMode="auto">
                <a:xfrm>
                  <a:off x="3517901" y="3932238"/>
                  <a:ext cx="20638" cy="79375"/>
                </a:xfrm>
                <a:custGeom>
                  <a:avLst/>
                  <a:gdLst>
                    <a:gd name="T0" fmla="*/ 4 w 19"/>
                    <a:gd name="T1" fmla="*/ 4 h 76"/>
                    <a:gd name="T2" fmla="*/ 10 w 19"/>
                    <a:gd name="T3" fmla="*/ 71 h 76"/>
                    <a:gd name="T4" fmla="*/ 18 w 19"/>
                    <a:gd name="T5" fmla="*/ 68 h 76"/>
                    <a:gd name="T6" fmla="*/ 10 w 19"/>
                    <a:gd name="T7" fmla="*/ 4 h 76"/>
                    <a:gd name="T8" fmla="*/ 4 w 19"/>
                    <a:gd name="T9" fmla="*/ 4 h 76"/>
                  </a:gdLst>
                  <a:ahLst/>
                  <a:cxnLst>
                    <a:cxn ang="0">
                      <a:pos x="T0" y="T1"/>
                    </a:cxn>
                    <a:cxn ang="0">
                      <a:pos x="T2" y="T3"/>
                    </a:cxn>
                    <a:cxn ang="0">
                      <a:pos x="T4" y="T5"/>
                    </a:cxn>
                    <a:cxn ang="0">
                      <a:pos x="T6" y="T7"/>
                    </a:cxn>
                    <a:cxn ang="0">
                      <a:pos x="T8" y="T9"/>
                    </a:cxn>
                  </a:cxnLst>
                  <a:rect l="0" t="0" r="r" b="b"/>
                  <a:pathLst>
                    <a:path w="19" h="76">
                      <a:moveTo>
                        <a:pt x="4" y="4"/>
                      </a:moveTo>
                      <a:cubicBezTo>
                        <a:pt x="2" y="27"/>
                        <a:pt x="0" y="50"/>
                        <a:pt x="10" y="71"/>
                      </a:cubicBezTo>
                      <a:cubicBezTo>
                        <a:pt x="13" y="76"/>
                        <a:pt x="19" y="72"/>
                        <a:pt x="18" y="68"/>
                      </a:cubicBezTo>
                      <a:cubicBezTo>
                        <a:pt x="15" y="47"/>
                        <a:pt x="12" y="25"/>
                        <a:pt x="10" y="4"/>
                      </a:cubicBezTo>
                      <a:cubicBezTo>
                        <a:pt x="10" y="0"/>
                        <a:pt x="4" y="0"/>
                        <a:pt x="4"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7" name="Freeform 54">
                  <a:extLst>
                    <a:ext uri="{FF2B5EF4-FFF2-40B4-BE49-F238E27FC236}">
                      <a16:creationId xmlns:a16="http://schemas.microsoft.com/office/drawing/2014/main" id="{B4B81BA4-9524-4F7C-83D1-D0D3D8B69D58}"/>
                    </a:ext>
                  </a:extLst>
                </p:cNvPr>
                <p:cNvSpPr/>
                <p:nvPr/>
              </p:nvSpPr>
              <p:spPr bwMode="auto">
                <a:xfrm>
                  <a:off x="3522663" y="3695701"/>
                  <a:ext cx="47625" cy="131763"/>
                </a:xfrm>
                <a:custGeom>
                  <a:avLst/>
                  <a:gdLst>
                    <a:gd name="T0" fmla="*/ 4 w 46"/>
                    <a:gd name="T1" fmla="*/ 125 h 127"/>
                    <a:gd name="T2" fmla="*/ 43 w 46"/>
                    <a:gd name="T3" fmla="*/ 12 h 127"/>
                    <a:gd name="T4" fmla="*/ 33 w 46"/>
                    <a:gd name="T5" fmla="*/ 6 h 127"/>
                    <a:gd name="T6" fmla="*/ 0 w 46"/>
                    <a:gd name="T7" fmla="*/ 124 h 127"/>
                    <a:gd name="T8" fmla="*/ 4 w 46"/>
                    <a:gd name="T9" fmla="*/ 125 h 127"/>
                  </a:gdLst>
                  <a:ahLst/>
                  <a:cxnLst>
                    <a:cxn ang="0">
                      <a:pos x="T0" y="T1"/>
                    </a:cxn>
                    <a:cxn ang="0">
                      <a:pos x="T2" y="T3"/>
                    </a:cxn>
                    <a:cxn ang="0">
                      <a:pos x="T4" y="T5"/>
                    </a:cxn>
                    <a:cxn ang="0">
                      <a:pos x="T6" y="T7"/>
                    </a:cxn>
                    <a:cxn ang="0">
                      <a:pos x="T8" y="T9"/>
                    </a:cxn>
                  </a:cxnLst>
                  <a:rect l="0" t="0" r="r" b="b"/>
                  <a:pathLst>
                    <a:path w="46" h="127">
                      <a:moveTo>
                        <a:pt x="4" y="125"/>
                      </a:moveTo>
                      <a:cubicBezTo>
                        <a:pt x="17" y="88"/>
                        <a:pt x="25" y="47"/>
                        <a:pt x="43" y="12"/>
                      </a:cubicBezTo>
                      <a:cubicBezTo>
                        <a:pt x="46" y="5"/>
                        <a:pt x="37" y="0"/>
                        <a:pt x="33" y="6"/>
                      </a:cubicBezTo>
                      <a:cubicBezTo>
                        <a:pt x="10" y="43"/>
                        <a:pt x="6" y="82"/>
                        <a:pt x="0" y="124"/>
                      </a:cubicBezTo>
                      <a:cubicBezTo>
                        <a:pt x="0" y="126"/>
                        <a:pt x="3" y="127"/>
                        <a:pt x="4" y="1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8" name="Freeform 55">
                  <a:extLst>
                    <a:ext uri="{FF2B5EF4-FFF2-40B4-BE49-F238E27FC236}">
                      <a16:creationId xmlns:a16="http://schemas.microsoft.com/office/drawing/2014/main" id="{C5ABB95A-427B-4833-AFFE-F42A32E9EB88}"/>
                    </a:ext>
                  </a:extLst>
                </p:cNvPr>
                <p:cNvSpPr/>
                <p:nvPr/>
              </p:nvSpPr>
              <p:spPr bwMode="auto">
                <a:xfrm>
                  <a:off x="3586163" y="3575051"/>
                  <a:ext cx="50800" cy="66675"/>
                </a:xfrm>
                <a:custGeom>
                  <a:avLst/>
                  <a:gdLst>
                    <a:gd name="T0" fmla="*/ 9 w 48"/>
                    <a:gd name="T1" fmla="*/ 61 h 64"/>
                    <a:gd name="T2" fmla="*/ 21 w 48"/>
                    <a:gd name="T3" fmla="*/ 53 h 64"/>
                    <a:gd name="T4" fmla="*/ 31 w 48"/>
                    <a:gd name="T5" fmla="*/ 40 h 64"/>
                    <a:gd name="T6" fmla="*/ 47 w 48"/>
                    <a:gd name="T7" fmla="*/ 9 h 64"/>
                    <a:gd name="T8" fmla="*/ 39 w 48"/>
                    <a:gd name="T9" fmla="*/ 3 h 64"/>
                    <a:gd name="T10" fmla="*/ 18 w 48"/>
                    <a:gd name="T11" fmla="*/ 29 h 64"/>
                    <a:gd name="T12" fmla="*/ 11 w 48"/>
                    <a:gd name="T13" fmla="*/ 41 h 64"/>
                    <a:gd name="T14" fmla="*/ 3 w 48"/>
                    <a:gd name="T15" fmla="*/ 57 h 64"/>
                    <a:gd name="T16" fmla="*/ 9 w 48"/>
                    <a:gd name="T17" fmla="*/ 61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4">
                      <a:moveTo>
                        <a:pt x="9" y="61"/>
                      </a:moveTo>
                      <a:cubicBezTo>
                        <a:pt x="13" y="58"/>
                        <a:pt x="17" y="56"/>
                        <a:pt x="21" y="53"/>
                      </a:cubicBezTo>
                      <a:cubicBezTo>
                        <a:pt x="25" y="49"/>
                        <a:pt x="28" y="45"/>
                        <a:pt x="31" y="40"/>
                      </a:cubicBezTo>
                      <a:cubicBezTo>
                        <a:pt x="39" y="31"/>
                        <a:pt x="44" y="21"/>
                        <a:pt x="47" y="9"/>
                      </a:cubicBezTo>
                      <a:cubicBezTo>
                        <a:pt x="48" y="5"/>
                        <a:pt x="43" y="0"/>
                        <a:pt x="39" y="3"/>
                      </a:cubicBezTo>
                      <a:cubicBezTo>
                        <a:pt x="30" y="11"/>
                        <a:pt x="24" y="19"/>
                        <a:pt x="18" y="29"/>
                      </a:cubicBezTo>
                      <a:cubicBezTo>
                        <a:pt x="15" y="33"/>
                        <a:pt x="13" y="37"/>
                        <a:pt x="11" y="41"/>
                      </a:cubicBezTo>
                      <a:cubicBezTo>
                        <a:pt x="8" y="46"/>
                        <a:pt x="6" y="52"/>
                        <a:pt x="3" y="57"/>
                      </a:cubicBezTo>
                      <a:cubicBezTo>
                        <a:pt x="0" y="60"/>
                        <a:pt x="5" y="64"/>
                        <a:pt x="9"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79" name="Freeform 56">
                  <a:extLst>
                    <a:ext uri="{FF2B5EF4-FFF2-40B4-BE49-F238E27FC236}">
                      <a16:creationId xmlns:a16="http://schemas.microsoft.com/office/drawing/2014/main" id="{AF939051-1ED3-4533-A8FC-245B6E161161}"/>
                    </a:ext>
                  </a:extLst>
                </p:cNvPr>
                <p:cNvSpPr/>
                <p:nvPr/>
              </p:nvSpPr>
              <p:spPr bwMode="auto">
                <a:xfrm>
                  <a:off x="3698876" y="3435351"/>
                  <a:ext cx="66675" cy="74613"/>
                </a:xfrm>
                <a:custGeom>
                  <a:avLst/>
                  <a:gdLst>
                    <a:gd name="T0" fmla="*/ 11 w 64"/>
                    <a:gd name="T1" fmla="*/ 66 h 71"/>
                    <a:gd name="T2" fmla="*/ 60 w 64"/>
                    <a:gd name="T3" fmla="*/ 9 h 71"/>
                    <a:gd name="T4" fmla="*/ 56 w 64"/>
                    <a:gd name="T5" fmla="*/ 1 h 71"/>
                    <a:gd name="T6" fmla="*/ 2 w 64"/>
                    <a:gd name="T7" fmla="*/ 62 h 71"/>
                    <a:gd name="T8" fmla="*/ 11 w 64"/>
                    <a:gd name="T9" fmla="*/ 66 h 71"/>
                  </a:gdLst>
                  <a:ahLst/>
                  <a:cxnLst>
                    <a:cxn ang="0">
                      <a:pos x="T0" y="T1"/>
                    </a:cxn>
                    <a:cxn ang="0">
                      <a:pos x="T2" y="T3"/>
                    </a:cxn>
                    <a:cxn ang="0">
                      <a:pos x="T4" y="T5"/>
                    </a:cxn>
                    <a:cxn ang="0">
                      <a:pos x="T6" y="T7"/>
                    </a:cxn>
                    <a:cxn ang="0">
                      <a:pos x="T8" y="T9"/>
                    </a:cxn>
                  </a:cxnLst>
                  <a:rect l="0" t="0" r="r" b="b"/>
                  <a:pathLst>
                    <a:path w="64" h="71">
                      <a:moveTo>
                        <a:pt x="11" y="66"/>
                      </a:moveTo>
                      <a:cubicBezTo>
                        <a:pt x="22" y="42"/>
                        <a:pt x="41" y="26"/>
                        <a:pt x="60" y="9"/>
                      </a:cubicBezTo>
                      <a:cubicBezTo>
                        <a:pt x="64" y="6"/>
                        <a:pt x="60" y="0"/>
                        <a:pt x="56" y="1"/>
                      </a:cubicBezTo>
                      <a:cubicBezTo>
                        <a:pt x="26" y="8"/>
                        <a:pt x="8" y="34"/>
                        <a:pt x="2" y="62"/>
                      </a:cubicBezTo>
                      <a:cubicBezTo>
                        <a:pt x="0" y="67"/>
                        <a:pt x="8" y="71"/>
                        <a:pt x="11"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0" name="Freeform 57">
                  <a:extLst>
                    <a:ext uri="{FF2B5EF4-FFF2-40B4-BE49-F238E27FC236}">
                      <a16:creationId xmlns:a16="http://schemas.microsoft.com/office/drawing/2014/main" id="{A550BFF6-3405-4E07-BF53-10716488A82E}"/>
                    </a:ext>
                  </a:extLst>
                </p:cNvPr>
                <p:cNvSpPr/>
                <p:nvPr/>
              </p:nvSpPr>
              <p:spPr bwMode="auto">
                <a:xfrm>
                  <a:off x="3798888" y="3357563"/>
                  <a:ext cx="57150" cy="34925"/>
                </a:xfrm>
                <a:custGeom>
                  <a:avLst/>
                  <a:gdLst>
                    <a:gd name="T0" fmla="*/ 5 w 56"/>
                    <a:gd name="T1" fmla="*/ 33 h 34"/>
                    <a:gd name="T2" fmla="*/ 16 w 56"/>
                    <a:gd name="T3" fmla="*/ 32 h 34"/>
                    <a:gd name="T4" fmla="*/ 29 w 56"/>
                    <a:gd name="T5" fmla="*/ 28 h 34"/>
                    <a:gd name="T6" fmla="*/ 51 w 56"/>
                    <a:gd name="T7" fmla="*/ 13 h 34"/>
                    <a:gd name="T8" fmla="*/ 46 w 56"/>
                    <a:gd name="T9" fmla="*/ 2 h 34"/>
                    <a:gd name="T10" fmla="*/ 22 w 56"/>
                    <a:gd name="T11" fmla="*/ 11 h 34"/>
                    <a:gd name="T12" fmla="*/ 10 w 56"/>
                    <a:gd name="T13" fmla="*/ 19 h 34"/>
                    <a:gd name="T14" fmla="*/ 3 w 56"/>
                    <a:gd name="T15" fmla="*/ 27 h 34"/>
                    <a:gd name="T16" fmla="*/ 5 w 56"/>
                    <a:gd name="T17"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6" h="34">
                      <a:moveTo>
                        <a:pt x="5" y="33"/>
                      </a:moveTo>
                      <a:cubicBezTo>
                        <a:pt x="9" y="32"/>
                        <a:pt x="12" y="33"/>
                        <a:pt x="16" y="32"/>
                      </a:cubicBezTo>
                      <a:cubicBezTo>
                        <a:pt x="20" y="31"/>
                        <a:pt x="24" y="29"/>
                        <a:pt x="29" y="28"/>
                      </a:cubicBezTo>
                      <a:cubicBezTo>
                        <a:pt x="38" y="24"/>
                        <a:pt x="43" y="19"/>
                        <a:pt x="51" y="13"/>
                      </a:cubicBezTo>
                      <a:cubicBezTo>
                        <a:pt x="56" y="10"/>
                        <a:pt x="53" y="0"/>
                        <a:pt x="46" y="2"/>
                      </a:cubicBezTo>
                      <a:cubicBezTo>
                        <a:pt x="37" y="5"/>
                        <a:pt x="30" y="7"/>
                        <a:pt x="22" y="11"/>
                      </a:cubicBezTo>
                      <a:cubicBezTo>
                        <a:pt x="18" y="14"/>
                        <a:pt x="14" y="16"/>
                        <a:pt x="10" y="19"/>
                      </a:cubicBezTo>
                      <a:cubicBezTo>
                        <a:pt x="7" y="21"/>
                        <a:pt x="5" y="25"/>
                        <a:pt x="3" y="27"/>
                      </a:cubicBezTo>
                      <a:cubicBezTo>
                        <a:pt x="0" y="29"/>
                        <a:pt x="1" y="34"/>
                        <a:pt x="5" y="3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1" name="Freeform 58">
                  <a:extLst>
                    <a:ext uri="{FF2B5EF4-FFF2-40B4-BE49-F238E27FC236}">
                      <a16:creationId xmlns:a16="http://schemas.microsoft.com/office/drawing/2014/main" id="{2A9DB684-B9EB-441B-A1D4-DB2465AC7416}"/>
                    </a:ext>
                  </a:extLst>
                </p:cNvPr>
                <p:cNvSpPr/>
                <p:nvPr/>
              </p:nvSpPr>
              <p:spPr bwMode="auto">
                <a:xfrm>
                  <a:off x="3725863" y="3227388"/>
                  <a:ext cx="76200" cy="69850"/>
                </a:xfrm>
                <a:custGeom>
                  <a:avLst/>
                  <a:gdLst>
                    <a:gd name="T0" fmla="*/ 69 w 74"/>
                    <a:gd name="T1" fmla="*/ 58 h 68"/>
                    <a:gd name="T2" fmla="*/ 42 w 74"/>
                    <a:gd name="T3" fmla="*/ 36 h 68"/>
                    <a:gd name="T4" fmla="*/ 14 w 74"/>
                    <a:gd name="T5" fmla="*/ 6 h 68"/>
                    <a:gd name="T6" fmla="*/ 3 w 74"/>
                    <a:gd name="T7" fmla="*/ 15 h 68"/>
                    <a:gd name="T8" fmla="*/ 66 w 74"/>
                    <a:gd name="T9" fmla="*/ 66 h 68"/>
                    <a:gd name="T10" fmla="*/ 69 w 74"/>
                    <a:gd name="T11" fmla="*/ 58 h 68"/>
                  </a:gdLst>
                  <a:ahLst/>
                  <a:cxnLst>
                    <a:cxn ang="0">
                      <a:pos x="T0" y="T1"/>
                    </a:cxn>
                    <a:cxn ang="0">
                      <a:pos x="T2" y="T3"/>
                    </a:cxn>
                    <a:cxn ang="0">
                      <a:pos x="T4" y="T5"/>
                    </a:cxn>
                    <a:cxn ang="0">
                      <a:pos x="T6" y="T7"/>
                    </a:cxn>
                    <a:cxn ang="0">
                      <a:pos x="T8" y="T9"/>
                    </a:cxn>
                    <a:cxn ang="0">
                      <a:pos x="T10" y="T11"/>
                    </a:cxn>
                  </a:cxnLst>
                  <a:rect l="0" t="0" r="r" b="b"/>
                  <a:pathLst>
                    <a:path w="74" h="68">
                      <a:moveTo>
                        <a:pt x="69" y="58"/>
                      </a:moveTo>
                      <a:cubicBezTo>
                        <a:pt x="59" y="53"/>
                        <a:pt x="50" y="44"/>
                        <a:pt x="42" y="36"/>
                      </a:cubicBezTo>
                      <a:cubicBezTo>
                        <a:pt x="32" y="26"/>
                        <a:pt x="23" y="16"/>
                        <a:pt x="14" y="6"/>
                      </a:cubicBezTo>
                      <a:cubicBezTo>
                        <a:pt x="9" y="0"/>
                        <a:pt x="0" y="8"/>
                        <a:pt x="3" y="15"/>
                      </a:cubicBezTo>
                      <a:cubicBezTo>
                        <a:pt x="17" y="41"/>
                        <a:pt x="38" y="58"/>
                        <a:pt x="66" y="66"/>
                      </a:cubicBezTo>
                      <a:cubicBezTo>
                        <a:pt x="71" y="68"/>
                        <a:pt x="74" y="60"/>
                        <a:pt x="69"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2" name="Freeform 59">
                  <a:extLst>
                    <a:ext uri="{FF2B5EF4-FFF2-40B4-BE49-F238E27FC236}">
                      <a16:creationId xmlns:a16="http://schemas.microsoft.com/office/drawing/2014/main" id="{0B1FFACE-11F4-4FC2-86EB-075D19EF38C5}"/>
                    </a:ext>
                  </a:extLst>
                </p:cNvPr>
                <p:cNvSpPr/>
                <p:nvPr/>
              </p:nvSpPr>
              <p:spPr bwMode="auto">
                <a:xfrm>
                  <a:off x="3622676" y="3065463"/>
                  <a:ext cx="60325" cy="96838"/>
                </a:xfrm>
                <a:custGeom>
                  <a:avLst/>
                  <a:gdLst>
                    <a:gd name="T0" fmla="*/ 54 w 58"/>
                    <a:gd name="T1" fmla="*/ 85 h 94"/>
                    <a:gd name="T2" fmla="*/ 12 w 58"/>
                    <a:gd name="T3" fmla="*/ 6 h 94"/>
                    <a:gd name="T4" fmla="*/ 2 w 58"/>
                    <a:gd name="T5" fmla="*/ 9 h 94"/>
                    <a:gd name="T6" fmla="*/ 47 w 58"/>
                    <a:gd name="T7" fmla="*/ 91 h 94"/>
                    <a:gd name="T8" fmla="*/ 54 w 58"/>
                    <a:gd name="T9" fmla="*/ 85 h 94"/>
                  </a:gdLst>
                  <a:ahLst/>
                  <a:cxnLst>
                    <a:cxn ang="0">
                      <a:pos x="T0" y="T1"/>
                    </a:cxn>
                    <a:cxn ang="0">
                      <a:pos x="T2" y="T3"/>
                    </a:cxn>
                    <a:cxn ang="0">
                      <a:pos x="T4" y="T5"/>
                    </a:cxn>
                    <a:cxn ang="0">
                      <a:pos x="T6" y="T7"/>
                    </a:cxn>
                    <a:cxn ang="0">
                      <a:pos x="T8" y="T9"/>
                    </a:cxn>
                  </a:cxnLst>
                  <a:rect l="0" t="0" r="r" b="b"/>
                  <a:pathLst>
                    <a:path w="58" h="94">
                      <a:moveTo>
                        <a:pt x="54" y="85"/>
                      </a:moveTo>
                      <a:cubicBezTo>
                        <a:pt x="37" y="61"/>
                        <a:pt x="23" y="35"/>
                        <a:pt x="12" y="6"/>
                      </a:cubicBezTo>
                      <a:cubicBezTo>
                        <a:pt x="10" y="0"/>
                        <a:pt x="0" y="2"/>
                        <a:pt x="2" y="9"/>
                      </a:cubicBezTo>
                      <a:cubicBezTo>
                        <a:pt x="7" y="41"/>
                        <a:pt x="22" y="71"/>
                        <a:pt x="47" y="91"/>
                      </a:cubicBezTo>
                      <a:cubicBezTo>
                        <a:pt x="51" y="94"/>
                        <a:pt x="58" y="90"/>
                        <a:pt x="54" y="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3" name="Freeform 60">
                  <a:extLst>
                    <a:ext uri="{FF2B5EF4-FFF2-40B4-BE49-F238E27FC236}">
                      <a16:creationId xmlns:a16="http://schemas.microsoft.com/office/drawing/2014/main" id="{351A65E6-ECAB-4E4A-AE54-7F98E5445A9D}"/>
                    </a:ext>
                  </a:extLst>
                </p:cNvPr>
                <p:cNvSpPr/>
                <p:nvPr/>
              </p:nvSpPr>
              <p:spPr bwMode="auto">
                <a:xfrm>
                  <a:off x="3565526" y="2909888"/>
                  <a:ext cx="22225" cy="68263"/>
                </a:xfrm>
                <a:custGeom>
                  <a:avLst/>
                  <a:gdLst>
                    <a:gd name="T0" fmla="*/ 22 w 22"/>
                    <a:gd name="T1" fmla="*/ 62 h 66"/>
                    <a:gd name="T2" fmla="*/ 9 w 22"/>
                    <a:gd name="T3" fmla="*/ 4 h 66"/>
                    <a:gd name="T4" fmla="*/ 1 w 22"/>
                    <a:gd name="T5" fmla="*/ 6 h 66"/>
                    <a:gd name="T6" fmla="*/ 18 w 22"/>
                    <a:gd name="T7" fmla="*/ 64 h 66"/>
                    <a:gd name="T8" fmla="*/ 22 w 22"/>
                    <a:gd name="T9" fmla="*/ 62 h 66"/>
                  </a:gdLst>
                  <a:ahLst/>
                  <a:cxnLst>
                    <a:cxn ang="0">
                      <a:pos x="T0" y="T1"/>
                    </a:cxn>
                    <a:cxn ang="0">
                      <a:pos x="T2" y="T3"/>
                    </a:cxn>
                    <a:cxn ang="0">
                      <a:pos x="T4" y="T5"/>
                    </a:cxn>
                    <a:cxn ang="0">
                      <a:pos x="T6" y="T7"/>
                    </a:cxn>
                    <a:cxn ang="0">
                      <a:pos x="T8" y="T9"/>
                    </a:cxn>
                  </a:cxnLst>
                  <a:rect l="0" t="0" r="r" b="b"/>
                  <a:pathLst>
                    <a:path w="22" h="66">
                      <a:moveTo>
                        <a:pt x="22" y="62"/>
                      </a:moveTo>
                      <a:cubicBezTo>
                        <a:pt x="17" y="43"/>
                        <a:pt x="16" y="23"/>
                        <a:pt x="9" y="4"/>
                      </a:cubicBezTo>
                      <a:cubicBezTo>
                        <a:pt x="7" y="0"/>
                        <a:pt x="0" y="1"/>
                        <a:pt x="1" y="6"/>
                      </a:cubicBezTo>
                      <a:cubicBezTo>
                        <a:pt x="6" y="25"/>
                        <a:pt x="6" y="47"/>
                        <a:pt x="18" y="64"/>
                      </a:cubicBezTo>
                      <a:cubicBezTo>
                        <a:pt x="19" y="66"/>
                        <a:pt x="22" y="65"/>
                        <a:pt x="22" y="6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4" name="Freeform 61">
                  <a:extLst>
                    <a:ext uri="{FF2B5EF4-FFF2-40B4-BE49-F238E27FC236}">
                      <a16:creationId xmlns:a16="http://schemas.microsoft.com/office/drawing/2014/main" id="{B3FC7EDB-FEC5-4D8E-998C-F3907F3951F7}"/>
                    </a:ext>
                  </a:extLst>
                </p:cNvPr>
                <p:cNvSpPr/>
                <p:nvPr/>
              </p:nvSpPr>
              <p:spPr bwMode="auto">
                <a:xfrm>
                  <a:off x="3538538" y="2741613"/>
                  <a:ext cx="28575" cy="100013"/>
                </a:xfrm>
                <a:custGeom>
                  <a:avLst/>
                  <a:gdLst>
                    <a:gd name="T0" fmla="*/ 22 w 27"/>
                    <a:gd name="T1" fmla="*/ 89 h 96"/>
                    <a:gd name="T2" fmla="*/ 15 w 27"/>
                    <a:gd name="T3" fmla="*/ 8 h 96"/>
                    <a:gd name="T4" fmla="*/ 2 w 27"/>
                    <a:gd name="T5" fmla="*/ 8 h 96"/>
                    <a:gd name="T6" fmla="*/ 9 w 27"/>
                    <a:gd name="T7" fmla="*/ 89 h 96"/>
                    <a:gd name="T8" fmla="*/ 22 w 27"/>
                    <a:gd name="T9" fmla="*/ 89 h 96"/>
                  </a:gdLst>
                  <a:ahLst/>
                  <a:cxnLst>
                    <a:cxn ang="0">
                      <a:pos x="T0" y="T1"/>
                    </a:cxn>
                    <a:cxn ang="0">
                      <a:pos x="T2" y="T3"/>
                    </a:cxn>
                    <a:cxn ang="0">
                      <a:pos x="T4" y="T5"/>
                    </a:cxn>
                    <a:cxn ang="0">
                      <a:pos x="T6" y="T7"/>
                    </a:cxn>
                    <a:cxn ang="0">
                      <a:pos x="T8" y="T9"/>
                    </a:cxn>
                  </a:cxnLst>
                  <a:rect l="0" t="0" r="r" b="b"/>
                  <a:pathLst>
                    <a:path w="27" h="96">
                      <a:moveTo>
                        <a:pt x="22" y="89"/>
                      </a:moveTo>
                      <a:cubicBezTo>
                        <a:pt x="27" y="62"/>
                        <a:pt x="18" y="35"/>
                        <a:pt x="15" y="8"/>
                      </a:cubicBezTo>
                      <a:cubicBezTo>
                        <a:pt x="14" y="0"/>
                        <a:pt x="3" y="0"/>
                        <a:pt x="2" y="8"/>
                      </a:cubicBezTo>
                      <a:cubicBezTo>
                        <a:pt x="0" y="35"/>
                        <a:pt x="4" y="62"/>
                        <a:pt x="9" y="89"/>
                      </a:cubicBezTo>
                      <a:cubicBezTo>
                        <a:pt x="10" y="96"/>
                        <a:pt x="21" y="96"/>
                        <a:pt x="22" y="8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5" name="Freeform 62">
                  <a:extLst>
                    <a:ext uri="{FF2B5EF4-FFF2-40B4-BE49-F238E27FC236}">
                      <a16:creationId xmlns:a16="http://schemas.microsoft.com/office/drawing/2014/main" id="{EE158C4C-078A-47AE-B93A-24A59FFBF7FD}"/>
                    </a:ext>
                  </a:extLst>
                </p:cNvPr>
                <p:cNvSpPr/>
                <p:nvPr/>
              </p:nvSpPr>
              <p:spPr bwMode="auto">
                <a:xfrm>
                  <a:off x="3546476" y="2592388"/>
                  <a:ext cx="22225" cy="73025"/>
                </a:xfrm>
                <a:custGeom>
                  <a:avLst/>
                  <a:gdLst>
                    <a:gd name="T0" fmla="*/ 13 w 22"/>
                    <a:gd name="T1" fmla="*/ 66 h 70"/>
                    <a:gd name="T2" fmla="*/ 21 w 22"/>
                    <a:gd name="T3" fmla="*/ 8 h 70"/>
                    <a:gd name="T4" fmla="*/ 11 w 22"/>
                    <a:gd name="T5" fmla="*/ 6 h 70"/>
                    <a:gd name="T6" fmla="*/ 5 w 22"/>
                    <a:gd name="T7" fmla="*/ 66 h 70"/>
                    <a:gd name="T8" fmla="*/ 13 w 22"/>
                    <a:gd name="T9" fmla="*/ 66 h 70"/>
                  </a:gdLst>
                  <a:ahLst/>
                  <a:cxnLst>
                    <a:cxn ang="0">
                      <a:pos x="T0" y="T1"/>
                    </a:cxn>
                    <a:cxn ang="0">
                      <a:pos x="T2" y="T3"/>
                    </a:cxn>
                    <a:cxn ang="0">
                      <a:pos x="T4" y="T5"/>
                    </a:cxn>
                    <a:cxn ang="0">
                      <a:pos x="T6" y="T7"/>
                    </a:cxn>
                    <a:cxn ang="0">
                      <a:pos x="T8" y="T9"/>
                    </a:cxn>
                  </a:cxnLst>
                  <a:rect l="0" t="0" r="r" b="b"/>
                  <a:pathLst>
                    <a:path w="22" h="70">
                      <a:moveTo>
                        <a:pt x="13" y="66"/>
                      </a:moveTo>
                      <a:cubicBezTo>
                        <a:pt x="17" y="47"/>
                        <a:pt x="16" y="27"/>
                        <a:pt x="21" y="8"/>
                      </a:cubicBezTo>
                      <a:cubicBezTo>
                        <a:pt x="22" y="2"/>
                        <a:pt x="13" y="0"/>
                        <a:pt x="11" y="6"/>
                      </a:cubicBezTo>
                      <a:cubicBezTo>
                        <a:pt x="4" y="26"/>
                        <a:pt x="0" y="45"/>
                        <a:pt x="5" y="66"/>
                      </a:cubicBezTo>
                      <a:cubicBezTo>
                        <a:pt x="6" y="70"/>
                        <a:pt x="12" y="70"/>
                        <a:pt x="13" y="6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6" name="Freeform 63">
                  <a:extLst>
                    <a:ext uri="{FF2B5EF4-FFF2-40B4-BE49-F238E27FC236}">
                      <a16:creationId xmlns:a16="http://schemas.microsoft.com/office/drawing/2014/main" id="{A6479690-5029-438B-9411-61E5CEFDC432}"/>
                    </a:ext>
                  </a:extLst>
                </p:cNvPr>
                <p:cNvSpPr/>
                <p:nvPr/>
              </p:nvSpPr>
              <p:spPr bwMode="auto">
                <a:xfrm>
                  <a:off x="3595688" y="2397126"/>
                  <a:ext cx="49213" cy="103188"/>
                </a:xfrm>
                <a:custGeom>
                  <a:avLst/>
                  <a:gdLst>
                    <a:gd name="T0" fmla="*/ 7 w 47"/>
                    <a:gd name="T1" fmla="*/ 96 h 99"/>
                    <a:gd name="T2" fmla="*/ 45 w 47"/>
                    <a:gd name="T3" fmla="*/ 8 h 99"/>
                    <a:gd name="T4" fmla="*/ 36 w 47"/>
                    <a:gd name="T5" fmla="*/ 5 h 99"/>
                    <a:gd name="T6" fmla="*/ 0 w 47"/>
                    <a:gd name="T7" fmla="*/ 94 h 99"/>
                    <a:gd name="T8" fmla="*/ 7 w 47"/>
                    <a:gd name="T9" fmla="*/ 96 h 99"/>
                  </a:gdLst>
                  <a:ahLst/>
                  <a:cxnLst>
                    <a:cxn ang="0">
                      <a:pos x="T0" y="T1"/>
                    </a:cxn>
                    <a:cxn ang="0">
                      <a:pos x="T2" y="T3"/>
                    </a:cxn>
                    <a:cxn ang="0">
                      <a:pos x="T4" y="T5"/>
                    </a:cxn>
                    <a:cxn ang="0">
                      <a:pos x="T6" y="T7"/>
                    </a:cxn>
                    <a:cxn ang="0">
                      <a:pos x="T8" y="T9"/>
                    </a:cxn>
                  </a:cxnLst>
                  <a:rect l="0" t="0" r="r" b="b"/>
                  <a:pathLst>
                    <a:path w="47" h="99">
                      <a:moveTo>
                        <a:pt x="7" y="96"/>
                      </a:moveTo>
                      <a:cubicBezTo>
                        <a:pt x="20" y="67"/>
                        <a:pt x="33" y="38"/>
                        <a:pt x="45" y="8"/>
                      </a:cubicBezTo>
                      <a:cubicBezTo>
                        <a:pt x="47" y="3"/>
                        <a:pt x="39" y="0"/>
                        <a:pt x="36" y="5"/>
                      </a:cubicBezTo>
                      <a:cubicBezTo>
                        <a:pt x="19" y="33"/>
                        <a:pt x="4" y="61"/>
                        <a:pt x="0" y="94"/>
                      </a:cubicBezTo>
                      <a:cubicBezTo>
                        <a:pt x="0" y="97"/>
                        <a:pt x="6" y="99"/>
                        <a:pt x="7" y="9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7" name="Freeform 64">
                  <a:extLst>
                    <a:ext uri="{FF2B5EF4-FFF2-40B4-BE49-F238E27FC236}">
                      <a16:creationId xmlns:a16="http://schemas.microsoft.com/office/drawing/2014/main" id="{6C4C546D-7760-464C-940D-748D79D6D593}"/>
                    </a:ext>
                  </a:extLst>
                </p:cNvPr>
                <p:cNvSpPr/>
                <p:nvPr/>
              </p:nvSpPr>
              <p:spPr bwMode="auto">
                <a:xfrm>
                  <a:off x="3670301" y="2254251"/>
                  <a:ext cx="57150" cy="80963"/>
                </a:xfrm>
                <a:custGeom>
                  <a:avLst/>
                  <a:gdLst>
                    <a:gd name="T0" fmla="*/ 8 w 55"/>
                    <a:gd name="T1" fmla="*/ 74 h 78"/>
                    <a:gd name="T2" fmla="*/ 27 w 55"/>
                    <a:gd name="T3" fmla="*/ 44 h 78"/>
                    <a:gd name="T4" fmla="*/ 52 w 55"/>
                    <a:gd name="T5" fmla="*/ 10 h 78"/>
                    <a:gd name="T6" fmla="*/ 45 w 55"/>
                    <a:gd name="T7" fmla="*/ 3 h 78"/>
                    <a:gd name="T8" fmla="*/ 16 w 55"/>
                    <a:gd name="T9" fmla="*/ 33 h 78"/>
                    <a:gd name="T10" fmla="*/ 1 w 55"/>
                    <a:gd name="T11" fmla="*/ 72 h 78"/>
                    <a:gd name="T12" fmla="*/ 8 w 55"/>
                    <a:gd name="T13" fmla="*/ 74 h 78"/>
                  </a:gdLst>
                  <a:ahLst/>
                  <a:cxnLst>
                    <a:cxn ang="0">
                      <a:pos x="T0" y="T1"/>
                    </a:cxn>
                    <a:cxn ang="0">
                      <a:pos x="T2" y="T3"/>
                    </a:cxn>
                    <a:cxn ang="0">
                      <a:pos x="T4" y="T5"/>
                    </a:cxn>
                    <a:cxn ang="0">
                      <a:pos x="T6" y="T7"/>
                    </a:cxn>
                    <a:cxn ang="0">
                      <a:pos x="T8" y="T9"/>
                    </a:cxn>
                    <a:cxn ang="0">
                      <a:pos x="T10" y="T11"/>
                    </a:cxn>
                    <a:cxn ang="0">
                      <a:pos x="T12" y="T13"/>
                    </a:cxn>
                  </a:cxnLst>
                  <a:rect l="0" t="0" r="r" b="b"/>
                  <a:pathLst>
                    <a:path w="55" h="78">
                      <a:moveTo>
                        <a:pt x="8" y="74"/>
                      </a:moveTo>
                      <a:cubicBezTo>
                        <a:pt x="12" y="63"/>
                        <a:pt x="21" y="53"/>
                        <a:pt x="27" y="44"/>
                      </a:cubicBezTo>
                      <a:cubicBezTo>
                        <a:pt x="35" y="32"/>
                        <a:pt x="45" y="22"/>
                        <a:pt x="52" y="10"/>
                      </a:cubicBezTo>
                      <a:cubicBezTo>
                        <a:pt x="55" y="6"/>
                        <a:pt x="50" y="0"/>
                        <a:pt x="45" y="3"/>
                      </a:cubicBezTo>
                      <a:cubicBezTo>
                        <a:pt x="34" y="11"/>
                        <a:pt x="25" y="21"/>
                        <a:pt x="16" y="33"/>
                      </a:cubicBezTo>
                      <a:cubicBezTo>
                        <a:pt x="7" y="45"/>
                        <a:pt x="5" y="57"/>
                        <a:pt x="1" y="72"/>
                      </a:cubicBezTo>
                      <a:cubicBezTo>
                        <a:pt x="0" y="76"/>
                        <a:pt x="6" y="78"/>
                        <a:pt x="8" y="7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8" name="Freeform 65">
                  <a:extLst>
                    <a:ext uri="{FF2B5EF4-FFF2-40B4-BE49-F238E27FC236}">
                      <a16:creationId xmlns:a16="http://schemas.microsoft.com/office/drawing/2014/main" id="{10596067-62B1-4B6A-899A-6D6F8B7057E9}"/>
                    </a:ext>
                  </a:extLst>
                </p:cNvPr>
                <p:cNvSpPr/>
                <p:nvPr/>
              </p:nvSpPr>
              <p:spPr bwMode="auto">
                <a:xfrm>
                  <a:off x="3754438" y="2087563"/>
                  <a:ext cx="73025" cy="87313"/>
                </a:xfrm>
                <a:custGeom>
                  <a:avLst/>
                  <a:gdLst>
                    <a:gd name="T0" fmla="*/ 6 w 71"/>
                    <a:gd name="T1" fmla="*/ 84 h 85"/>
                    <a:gd name="T2" fmla="*/ 66 w 71"/>
                    <a:gd name="T3" fmla="*/ 14 h 85"/>
                    <a:gd name="T4" fmla="*/ 58 w 71"/>
                    <a:gd name="T5" fmla="*/ 5 h 85"/>
                    <a:gd name="T6" fmla="*/ 1 w 71"/>
                    <a:gd name="T7" fmla="*/ 81 h 85"/>
                    <a:gd name="T8" fmla="*/ 6 w 71"/>
                    <a:gd name="T9" fmla="*/ 84 h 85"/>
                  </a:gdLst>
                  <a:ahLst/>
                  <a:cxnLst>
                    <a:cxn ang="0">
                      <a:pos x="T0" y="T1"/>
                    </a:cxn>
                    <a:cxn ang="0">
                      <a:pos x="T2" y="T3"/>
                    </a:cxn>
                    <a:cxn ang="0">
                      <a:pos x="T4" y="T5"/>
                    </a:cxn>
                    <a:cxn ang="0">
                      <a:pos x="T6" y="T7"/>
                    </a:cxn>
                    <a:cxn ang="0">
                      <a:pos x="T8" y="T9"/>
                    </a:cxn>
                  </a:cxnLst>
                  <a:rect l="0" t="0" r="r" b="b"/>
                  <a:pathLst>
                    <a:path w="71" h="85">
                      <a:moveTo>
                        <a:pt x="6" y="84"/>
                      </a:moveTo>
                      <a:cubicBezTo>
                        <a:pt x="31" y="64"/>
                        <a:pt x="46" y="37"/>
                        <a:pt x="66" y="14"/>
                      </a:cubicBezTo>
                      <a:cubicBezTo>
                        <a:pt x="71" y="8"/>
                        <a:pt x="64" y="0"/>
                        <a:pt x="58" y="5"/>
                      </a:cubicBezTo>
                      <a:cubicBezTo>
                        <a:pt x="33" y="26"/>
                        <a:pt x="11" y="49"/>
                        <a:pt x="1" y="81"/>
                      </a:cubicBezTo>
                      <a:cubicBezTo>
                        <a:pt x="0" y="84"/>
                        <a:pt x="4" y="85"/>
                        <a:pt x="6" y="8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89" name="Freeform 66">
                  <a:extLst>
                    <a:ext uri="{FF2B5EF4-FFF2-40B4-BE49-F238E27FC236}">
                      <a16:creationId xmlns:a16="http://schemas.microsoft.com/office/drawing/2014/main" id="{3BD98D89-93BD-4928-BE0A-AF6FD28C2E1D}"/>
                    </a:ext>
                  </a:extLst>
                </p:cNvPr>
                <p:cNvSpPr/>
                <p:nvPr/>
              </p:nvSpPr>
              <p:spPr bwMode="auto">
                <a:xfrm>
                  <a:off x="3865563" y="1936751"/>
                  <a:ext cx="80963" cy="104775"/>
                </a:xfrm>
                <a:custGeom>
                  <a:avLst/>
                  <a:gdLst>
                    <a:gd name="T0" fmla="*/ 8 w 79"/>
                    <a:gd name="T1" fmla="*/ 98 h 101"/>
                    <a:gd name="T2" fmla="*/ 74 w 79"/>
                    <a:gd name="T3" fmla="*/ 12 h 101"/>
                    <a:gd name="T4" fmla="*/ 67 w 79"/>
                    <a:gd name="T5" fmla="*/ 5 h 101"/>
                    <a:gd name="T6" fmla="*/ 31 w 79"/>
                    <a:gd name="T7" fmla="*/ 43 h 101"/>
                    <a:gd name="T8" fmla="*/ 2 w 79"/>
                    <a:gd name="T9" fmla="*/ 94 h 101"/>
                    <a:gd name="T10" fmla="*/ 8 w 79"/>
                    <a:gd name="T11" fmla="*/ 98 h 101"/>
                  </a:gdLst>
                  <a:ahLst/>
                  <a:cxnLst>
                    <a:cxn ang="0">
                      <a:pos x="T0" y="T1"/>
                    </a:cxn>
                    <a:cxn ang="0">
                      <a:pos x="T2" y="T3"/>
                    </a:cxn>
                    <a:cxn ang="0">
                      <a:pos x="T4" y="T5"/>
                    </a:cxn>
                    <a:cxn ang="0">
                      <a:pos x="T6" y="T7"/>
                    </a:cxn>
                    <a:cxn ang="0">
                      <a:pos x="T8" y="T9"/>
                    </a:cxn>
                    <a:cxn ang="0">
                      <a:pos x="T10" y="T11"/>
                    </a:cxn>
                  </a:cxnLst>
                  <a:rect l="0" t="0" r="r" b="b"/>
                  <a:pathLst>
                    <a:path w="79" h="101">
                      <a:moveTo>
                        <a:pt x="8" y="98"/>
                      </a:moveTo>
                      <a:cubicBezTo>
                        <a:pt x="34" y="72"/>
                        <a:pt x="51" y="41"/>
                        <a:pt x="74" y="12"/>
                      </a:cubicBezTo>
                      <a:cubicBezTo>
                        <a:pt x="79" y="7"/>
                        <a:pt x="72" y="0"/>
                        <a:pt x="67" y="5"/>
                      </a:cubicBezTo>
                      <a:cubicBezTo>
                        <a:pt x="53" y="17"/>
                        <a:pt x="41" y="28"/>
                        <a:pt x="31" y="43"/>
                      </a:cubicBezTo>
                      <a:cubicBezTo>
                        <a:pt x="20" y="59"/>
                        <a:pt x="12" y="76"/>
                        <a:pt x="2" y="94"/>
                      </a:cubicBezTo>
                      <a:cubicBezTo>
                        <a:pt x="0" y="97"/>
                        <a:pt x="5" y="101"/>
                        <a:pt x="8" y="9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0" name="Freeform 67">
                  <a:extLst>
                    <a:ext uri="{FF2B5EF4-FFF2-40B4-BE49-F238E27FC236}">
                      <a16:creationId xmlns:a16="http://schemas.microsoft.com/office/drawing/2014/main" id="{4205EB14-FA8B-4D2F-9BA8-FB538DD9DB44}"/>
                    </a:ext>
                  </a:extLst>
                </p:cNvPr>
                <p:cNvSpPr/>
                <p:nvPr/>
              </p:nvSpPr>
              <p:spPr bwMode="auto">
                <a:xfrm>
                  <a:off x="3984626" y="1827213"/>
                  <a:ext cx="87313" cy="65088"/>
                </a:xfrm>
                <a:custGeom>
                  <a:avLst/>
                  <a:gdLst>
                    <a:gd name="T0" fmla="*/ 8 w 85"/>
                    <a:gd name="T1" fmla="*/ 61 h 63"/>
                    <a:gd name="T2" fmla="*/ 23 w 85"/>
                    <a:gd name="T3" fmla="*/ 57 h 63"/>
                    <a:gd name="T4" fmla="*/ 40 w 85"/>
                    <a:gd name="T5" fmla="*/ 47 h 63"/>
                    <a:gd name="T6" fmla="*/ 76 w 85"/>
                    <a:gd name="T7" fmla="*/ 21 h 63"/>
                    <a:gd name="T8" fmla="*/ 67 w 85"/>
                    <a:gd name="T9" fmla="*/ 6 h 63"/>
                    <a:gd name="T10" fmla="*/ 34 w 85"/>
                    <a:gd name="T11" fmla="*/ 26 h 63"/>
                    <a:gd name="T12" fmla="*/ 18 w 85"/>
                    <a:gd name="T13" fmla="*/ 38 h 63"/>
                    <a:gd name="T14" fmla="*/ 3 w 85"/>
                    <a:gd name="T15" fmla="*/ 53 h 63"/>
                    <a:gd name="T16" fmla="*/ 8 w 85"/>
                    <a:gd name="T17" fmla="*/ 61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63">
                      <a:moveTo>
                        <a:pt x="8" y="61"/>
                      </a:moveTo>
                      <a:cubicBezTo>
                        <a:pt x="13" y="59"/>
                        <a:pt x="18" y="59"/>
                        <a:pt x="23" y="57"/>
                      </a:cubicBezTo>
                      <a:cubicBezTo>
                        <a:pt x="29" y="54"/>
                        <a:pt x="35" y="50"/>
                        <a:pt x="40" y="47"/>
                      </a:cubicBezTo>
                      <a:cubicBezTo>
                        <a:pt x="53" y="39"/>
                        <a:pt x="64" y="30"/>
                        <a:pt x="76" y="21"/>
                      </a:cubicBezTo>
                      <a:cubicBezTo>
                        <a:pt x="85" y="14"/>
                        <a:pt x="77" y="0"/>
                        <a:pt x="67" y="6"/>
                      </a:cubicBezTo>
                      <a:cubicBezTo>
                        <a:pt x="56" y="12"/>
                        <a:pt x="44" y="18"/>
                        <a:pt x="34" y="26"/>
                      </a:cubicBezTo>
                      <a:cubicBezTo>
                        <a:pt x="28" y="30"/>
                        <a:pt x="23" y="34"/>
                        <a:pt x="18" y="38"/>
                      </a:cubicBezTo>
                      <a:cubicBezTo>
                        <a:pt x="11" y="42"/>
                        <a:pt x="8" y="48"/>
                        <a:pt x="3" y="53"/>
                      </a:cubicBezTo>
                      <a:cubicBezTo>
                        <a:pt x="0" y="57"/>
                        <a:pt x="3" y="63"/>
                        <a:pt x="8" y="6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1" name="Freeform 68">
                  <a:extLst>
                    <a:ext uri="{FF2B5EF4-FFF2-40B4-BE49-F238E27FC236}">
                      <a16:creationId xmlns:a16="http://schemas.microsoft.com/office/drawing/2014/main" id="{1158C910-F4B4-4529-88B8-AF4E2DD944C2}"/>
                    </a:ext>
                  </a:extLst>
                </p:cNvPr>
                <p:cNvSpPr/>
                <p:nvPr/>
              </p:nvSpPr>
              <p:spPr bwMode="auto">
                <a:xfrm>
                  <a:off x="4127501" y="1725613"/>
                  <a:ext cx="109538" cy="76200"/>
                </a:xfrm>
                <a:custGeom>
                  <a:avLst/>
                  <a:gdLst>
                    <a:gd name="T0" fmla="*/ 9 w 105"/>
                    <a:gd name="T1" fmla="*/ 71 h 74"/>
                    <a:gd name="T2" fmla="*/ 96 w 105"/>
                    <a:gd name="T3" fmla="*/ 16 h 74"/>
                    <a:gd name="T4" fmla="*/ 89 w 105"/>
                    <a:gd name="T5" fmla="*/ 4 h 74"/>
                    <a:gd name="T6" fmla="*/ 2 w 105"/>
                    <a:gd name="T7" fmla="*/ 66 h 74"/>
                    <a:gd name="T8" fmla="*/ 9 w 105"/>
                    <a:gd name="T9" fmla="*/ 71 h 74"/>
                  </a:gdLst>
                  <a:ahLst/>
                  <a:cxnLst>
                    <a:cxn ang="0">
                      <a:pos x="T0" y="T1"/>
                    </a:cxn>
                    <a:cxn ang="0">
                      <a:pos x="T2" y="T3"/>
                    </a:cxn>
                    <a:cxn ang="0">
                      <a:pos x="T4" y="T5"/>
                    </a:cxn>
                    <a:cxn ang="0">
                      <a:pos x="T6" y="T7"/>
                    </a:cxn>
                    <a:cxn ang="0">
                      <a:pos x="T8" y="T9"/>
                    </a:cxn>
                  </a:cxnLst>
                  <a:rect l="0" t="0" r="r" b="b"/>
                  <a:pathLst>
                    <a:path w="105" h="74">
                      <a:moveTo>
                        <a:pt x="9" y="71"/>
                      </a:moveTo>
                      <a:cubicBezTo>
                        <a:pt x="33" y="47"/>
                        <a:pt x="67" y="33"/>
                        <a:pt x="96" y="16"/>
                      </a:cubicBezTo>
                      <a:cubicBezTo>
                        <a:pt x="105" y="12"/>
                        <a:pt x="97" y="0"/>
                        <a:pt x="89" y="4"/>
                      </a:cubicBezTo>
                      <a:cubicBezTo>
                        <a:pt x="55" y="19"/>
                        <a:pt x="22" y="32"/>
                        <a:pt x="2" y="66"/>
                      </a:cubicBezTo>
                      <a:cubicBezTo>
                        <a:pt x="0" y="70"/>
                        <a:pt x="5" y="74"/>
                        <a:pt x="9" y="7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2" name="Freeform 69">
                  <a:extLst>
                    <a:ext uri="{FF2B5EF4-FFF2-40B4-BE49-F238E27FC236}">
                      <a16:creationId xmlns:a16="http://schemas.microsoft.com/office/drawing/2014/main" id="{E5D19E83-A8B5-4EAF-89FD-8187F8B2143E}"/>
                    </a:ext>
                  </a:extLst>
                </p:cNvPr>
                <p:cNvSpPr/>
                <p:nvPr/>
              </p:nvSpPr>
              <p:spPr bwMode="auto">
                <a:xfrm>
                  <a:off x="4300538" y="1655763"/>
                  <a:ext cx="87313" cy="47625"/>
                </a:xfrm>
                <a:custGeom>
                  <a:avLst/>
                  <a:gdLst>
                    <a:gd name="T0" fmla="*/ 7 w 84"/>
                    <a:gd name="T1" fmla="*/ 46 h 47"/>
                    <a:gd name="T2" fmla="*/ 80 w 84"/>
                    <a:gd name="T3" fmla="*/ 9 h 47"/>
                    <a:gd name="T4" fmla="*/ 77 w 84"/>
                    <a:gd name="T5" fmla="*/ 3 h 47"/>
                    <a:gd name="T6" fmla="*/ 5 w 84"/>
                    <a:gd name="T7" fmla="*/ 38 h 47"/>
                    <a:gd name="T8" fmla="*/ 7 w 84"/>
                    <a:gd name="T9" fmla="*/ 46 h 47"/>
                  </a:gdLst>
                  <a:ahLst/>
                  <a:cxnLst>
                    <a:cxn ang="0">
                      <a:pos x="T0" y="T1"/>
                    </a:cxn>
                    <a:cxn ang="0">
                      <a:pos x="T2" y="T3"/>
                    </a:cxn>
                    <a:cxn ang="0">
                      <a:pos x="T4" y="T5"/>
                    </a:cxn>
                    <a:cxn ang="0">
                      <a:pos x="T6" y="T7"/>
                    </a:cxn>
                    <a:cxn ang="0">
                      <a:pos x="T8" y="T9"/>
                    </a:cxn>
                  </a:cxnLst>
                  <a:rect l="0" t="0" r="r" b="b"/>
                  <a:pathLst>
                    <a:path w="84" h="47">
                      <a:moveTo>
                        <a:pt x="7" y="46"/>
                      </a:moveTo>
                      <a:cubicBezTo>
                        <a:pt x="36" y="41"/>
                        <a:pt x="58" y="26"/>
                        <a:pt x="80" y="9"/>
                      </a:cubicBezTo>
                      <a:cubicBezTo>
                        <a:pt x="84" y="6"/>
                        <a:pt x="81" y="0"/>
                        <a:pt x="77" y="3"/>
                      </a:cubicBezTo>
                      <a:cubicBezTo>
                        <a:pt x="54" y="16"/>
                        <a:pt x="30" y="29"/>
                        <a:pt x="5" y="38"/>
                      </a:cubicBezTo>
                      <a:cubicBezTo>
                        <a:pt x="0" y="40"/>
                        <a:pt x="2" y="47"/>
                        <a:pt x="7" y="4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3" name="Freeform 70">
                  <a:extLst>
                    <a:ext uri="{FF2B5EF4-FFF2-40B4-BE49-F238E27FC236}">
                      <a16:creationId xmlns:a16="http://schemas.microsoft.com/office/drawing/2014/main" id="{9FB41532-4C2F-419C-8031-937782BF7393}"/>
                    </a:ext>
                  </a:extLst>
                </p:cNvPr>
                <p:cNvSpPr/>
                <p:nvPr/>
              </p:nvSpPr>
              <p:spPr bwMode="auto">
                <a:xfrm>
                  <a:off x="4451351" y="1609726"/>
                  <a:ext cx="103188" cy="31750"/>
                </a:xfrm>
                <a:custGeom>
                  <a:avLst/>
                  <a:gdLst>
                    <a:gd name="T0" fmla="*/ 4 w 100"/>
                    <a:gd name="T1" fmla="*/ 25 h 31"/>
                    <a:gd name="T2" fmla="*/ 95 w 100"/>
                    <a:gd name="T3" fmla="*/ 11 h 31"/>
                    <a:gd name="T4" fmla="*/ 92 w 100"/>
                    <a:gd name="T5" fmla="*/ 1 h 31"/>
                    <a:gd name="T6" fmla="*/ 4 w 100"/>
                    <a:gd name="T7" fmla="*/ 17 h 31"/>
                    <a:gd name="T8" fmla="*/ 4 w 100"/>
                    <a:gd name="T9" fmla="*/ 25 h 31"/>
                  </a:gdLst>
                  <a:ahLst/>
                  <a:cxnLst>
                    <a:cxn ang="0">
                      <a:pos x="T0" y="T1"/>
                    </a:cxn>
                    <a:cxn ang="0">
                      <a:pos x="T2" y="T3"/>
                    </a:cxn>
                    <a:cxn ang="0">
                      <a:pos x="T4" y="T5"/>
                    </a:cxn>
                    <a:cxn ang="0">
                      <a:pos x="T6" y="T7"/>
                    </a:cxn>
                    <a:cxn ang="0">
                      <a:pos x="T8" y="T9"/>
                    </a:cxn>
                  </a:cxnLst>
                  <a:rect l="0" t="0" r="r" b="b"/>
                  <a:pathLst>
                    <a:path w="100" h="31">
                      <a:moveTo>
                        <a:pt x="4" y="25"/>
                      </a:moveTo>
                      <a:cubicBezTo>
                        <a:pt x="34" y="31"/>
                        <a:pt x="67" y="23"/>
                        <a:pt x="95" y="11"/>
                      </a:cubicBezTo>
                      <a:cubicBezTo>
                        <a:pt x="100" y="9"/>
                        <a:pt x="97" y="0"/>
                        <a:pt x="92" y="1"/>
                      </a:cubicBezTo>
                      <a:cubicBezTo>
                        <a:pt x="63" y="3"/>
                        <a:pt x="32" y="9"/>
                        <a:pt x="4" y="17"/>
                      </a:cubicBezTo>
                      <a:cubicBezTo>
                        <a:pt x="0" y="18"/>
                        <a:pt x="0" y="24"/>
                        <a:pt x="4"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4" name="Freeform 71">
                  <a:extLst>
                    <a:ext uri="{FF2B5EF4-FFF2-40B4-BE49-F238E27FC236}">
                      <a16:creationId xmlns:a16="http://schemas.microsoft.com/office/drawing/2014/main" id="{7EFBCDF6-1873-46E7-A9DC-FFC239AA926C}"/>
                    </a:ext>
                  </a:extLst>
                </p:cNvPr>
                <p:cNvSpPr/>
                <p:nvPr/>
              </p:nvSpPr>
              <p:spPr bwMode="auto">
                <a:xfrm>
                  <a:off x="4638676" y="1628776"/>
                  <a:ext cx="109538" cy="19050"/>
                </a:xfrm>
                <a:custGeom>
                  <a:avLst/>
                  <a:gdLst>
                    <a:gd name="T0" fmla="*/ 4 w 105"/>
                    <a:gd name="T1" fmla="*/ 13 h 18"/>
                    <a:gd name="T2" fmla="*/ 99 w 105"/>
                    <a:gd name="T3" fmla="*/ 14 h 18"/>
                    <a:gd name="T4" fmla="*/ 99 w 105"/>
                    <a:gd name="T5" fmla="*/ 4 h 18"/>
                    <a:gd name="T6" fmla="*/ 4 w 105"/>
                    <a:gd name="T7" fmla="*/ 5 h 18"/>
                    <a:gd name="T8" fmla="*/ 4 w 105"/>
                    <a:gd name="T9" fmla="*/ 13 h 18"/>
                  </a:gdLst>
                  <a:ahLst/>
                  <a:cxnLst>
                    <a:cxn ang="0">
                      <a:pos x="T0" y="T1"/>
                    </a:cxn>
                    <a:cxn ang="0">
                      <a:pos x="T2" y="T3"/>
                    </a:cxn>
                    <a:cxn ang="0">
                      <a:pos x="T4" y="T5"/>
                    </a:cxn>
                    <a:cxn ang="0">
                      <a:pos x="T6" y="T7"/>
                    </a:cxn>
                    <a:cxn ang="0">
                      <a:pos x="T8" y="T9"/>
                    </a:cxn>
                  </a:cxnLst>
                  <a:rect l="0" t="0" r="r" b="b"/>
                  <a:pathLst>
                    <a:path w="105" h="18">
                      <a:moveTo>
                        <a:pt x="4" y="13"/>
                      </a:moveTo>
                      <a:cubicBezTo>
                        <a:pt x="35" y="18"/>
                        <a:pt x="67" y="17"/>
                        <a:pt x="99" y="14"/>
                      </a:cubicBezTo>
                      <a:cubicBezTo>
                        <a:pt x="105" y="13"/>
                        <a:pt x="105" y="5"/>
                        <a:pt x="99" y="4"/>
                      </a:cubicBezTo>
                      <a:cubicBezTo>
                        <a:pt x="67" y="1"/>
                        <a:pt x="35" y="0"/>
                        <a:pt x="4" y="5"/>
                      </a:cubicBezTo>
                      <a:cubicBezTo>
                        <a:pt x="0" y="6"/>
                        <a:pt x="0" y="12"/>
                        <a:pt x="4" y="1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5" name="Freeform 72">
                  <a:extLst>
                    <a:ext uri="{FF2B5EF4-FFF2-40B4-BE49-F238E27FC236}">
                      <a16:creationId xmlns:a16="http://schemas.microsoft.com/office/drawing/2014/main" id="{D30259D0-81A7-49A1-BB47-652F9ABFDA2C}"/>
                    </a:ext>
                  </a:extLst>
                </p:cNvPr>
                <p:cNvSpPr/>
                <p:nvPr/>
              </p:nvSpPr>
              <p:spPr bwMode="auto">
                <a:xfrm>
                  <a:off x="4851401" y="1643063"/>
                  <a:ext cx="68263" cy="30163"/>
                </a:xfrm>
                <a:custGeom>
                  <a:avLst/>
                  <a:gdLst>
                    <a:gd name="T0" fmla="*/ 2 w 65"/>
                    <a:gd name="T1" fmla="*/ 4 h 28"/>
                    <a:gd name="T2" fmla="*/ 59 w 65"/>
                    <a:gd name="T3" fmla="*/ 27 h 28"/>
                    <a:gd name="T4" fmla="*/ 62 w 65"/>
                    <a:gd name="T5" fmla="*/ 21 h 28"/>
                    <a:gd name="T6" fmla="*/ 3 w 65"/>
                    <a:gd name="T7" fmla="*/ 1 h 28"/>
                    <a:gd name="T8" fmla="*/ 2 w 65"/>
                    <a:gd name="T9" fmla="*/ 4 h 28"/>
                  </a:gdLst>
                  <a:ahLst/>
                  <a:cxnLst>
                    <a:cxn ang="0">
                      <a:pos x="T0" y="T1"/>
                    </a:cxn>
                    <a:cxn ang="0">
                      <a:pos x="T2" y="T3"/>
                    </a:cxn>
                    <a:cxn ang="0">
                      <a:pos x="T4" y="T5"/>
                    </a:cxn>
                    <a:cxn ang="0">
                      <a:pos x="T6" y="T7"/>
                    </a:cxn>
                    <a:cxn ang="0">
                      <a:pos x="T8" y="T9"/>
                    </a:cxn>
                  </a:cxnLst>
                  <a:rect l="0" t="0" r="r" b="b"/>
                  <a:pathLst>
                    <a:path w="65" h="28">
                      <a:moveTo>
                        <a:pt x="2" y="4"/>
                      </a:moveTo>
                      <a:cubicBezTo>
                        <a:pt x="19" y="15"/>
                        <a:pt x="40" y="22"/>
                        <a:pt x="59" y="27"/>
                      </a:cubicBezTo>
                      <a:cubicBezTo>
                        <a:pt x="63" y="28"/>
                        <a:pt x="65" y="23"/>
                        <a:pt x="62" y="21"/>
                      </a:cubicBezTo>
                      <a:cubicBezTo>
                        <a:pt x="43" y="13"/>
                        <a:pt x="23" y="7"/>
                        <a:pt x="3" y="1"/>
                      </a:cubicBezTo>
                      <a:cubicBezTo>
                        <a:pt x="1" y="0"/>
                        <a:pt x="0" y="3"/>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6" name="Freeform 73">
                  <a:extLst>
                    <a:ext uri="{FF2B5EF4-FFF2-40B4-BE49-F238E27FC236}">
                      <a16:creationId xmlns:a16="http://schemas.microsoft.com/office/drawing/2014/main" id="{1E565752-CBBA-4BD3-B123-14B310FDD68A}"/>
                    </a:ext>
                  </a:extLst>
                </p:cNvPr>
                <p:cNvSpPr/>
                <p:nvPr/>
              </p:nvSpPr>
              <p:spPr bwMode="auto">
                <a:xfrm>
                  <a:off x="5008563" y="1714501"/>
                  <a:ext cx="71438" cy="33338"/>
                </a:xfrm>
                <a:custGeom>
                  <a:avLst/>
                  <a:gdLst>
                    <a:gd name="T0" fmla="*/ 3 w 68"/>
                    <a:gd name="T1" fmla="*/ 10 h 33"/>
                    <a:gd name="T2" fmla="*/ 59 w 68"/>
                    <a:gd name="T3" fmla="*/ 32 h 33"/>
                    <a:gd name="T4" fmla="*/ 64 w 68"/>
                    <a:gd name="T5" fmla="*/ 26 h 33"/>
                    <a:gd name="T6" fmla="*/ 3 w 68"/>
                    <a:gd name="T7" fmla="*/ 4 h 33"/>
                    <a:gd name="T8" fmla="*/ 3 w 68"/>
                    <a:gd name="T9" fmla="*/ 10 h 33"/>
                  </a:gdLst>
                  <a:ahLst/>
                  <a:cxnLst>
                    <a:cxn ang="0">
                      <a:pos x="T0" y="T1"/>
                    </a:cxn>
                    <a:cxn ang="0">
                      <a:pos x="T2" y="T3"/>
                    </a:cxn>
                    <a:cxn ang="0">
                      <a:pos x="T4" y="T5"/>
                    </a:cxn>
                    <a:cxn ang="0">
                      <a:pos x="T6" y="T7"/>
                    </a:cxn>
                    <a:cxn ang="0">
                      <a:pos x="T8" y="T9"/>
                    </a:cxn>
                  </a:cxnLst>
                  <a:rect l="0" t="0" r="r" b="b"/>
                  <a:pathLst>
                    <a:path w="68" h="33">
                      <a:moveTo>
                        <a:pt x="3" y="10"/>
                      </a:moveTo>
                      <a:cubicBezTo>
                        <a:pt x="23" y="14"/>
                        <a:pt x="40" y="23"/>
                        <a:pt x="59" y="32"/>
                      </a:cubicBezTo>
                      <a:cubicBezTo>
                        <a:pt x="63" y="33"/>
                        <a:pt x="68" y="29"/>
                        <a:pt x="64" y="26"/>
                      </a:cubicBezTo>
                      <a:cubicBezTo>
                        <a:pt x="46" y="10"/>
                        <a:pt x="26" y="0"/>
                        <a:pt x="3" y="4"/>
                      </a:cubicBezTo>
                      <a:cubicBezTo>
                        <a:pt x="0" y="4"/>
                        <a:pt x="0" y="9"/>
                        <a:pt x="3"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7" name="Freeform 74">
                  <a:extLst>
                    <a:ext uri="{FF2B5EF4-FFF2-40B4-BE49-F238E27FC236}">
                      <a16:creationId xmlns:a16="http://schemas.microsoft.com/office/drawing/2014/main" id="{FEF6084C-4C3A-4093-BE09-8DD05EF78988}"/>
                    </a:ext>
                  </a:extLst>
                </p:cNvPr>
                <p:cNvSpPr/>
                <p:nvPr/>
              </p:nvSpPr>
              <p:spPr bwMode="auto">
                <a:xfrm>
                  <a:off x="5149851" y="1784351"/>
                  <a:ext cx="85725" cy="47625"/>
                </a:xfrm>
                <a:custGeom>
                  <a:avLst/>
                  <a:gdLst>
                    <a:gd name="T0" fmla="*/ 3 w 83"/>
                    <a:gd name="T1" fmla="*/ 6 h 46"/>
                    <a:gd name="T2" fmla="*/ 75 w 83"/>
                    <a:gd name="T3" fmla="*/ 43 h 46"/>
                    <a:gd name="T4" fmla="*/ 79 w 83"/>
                    <a:gd name="T5" fmla="*/ 37 h 46"/>
                    <a:gd name="T6" fmla="*/ 6 w 83"/>
                    <a:gd name="T7" fmla="*/ 1 h 46"/>
                    <a:gd name="T8" fmla="*/ 3 w 83"/>
                    <a:gd name="T9" fmla="*/ 6 h 46"/>
                  </a:gdLst>
                  <a:ahLst/>
                  <a:cxnLst>
                    <a:cxn ang="0">
                      <a:pos x="T0" y="T1"/>
                    </a:cxn>
                    <a:cxn ang="0">
                      <a:pos x="T2" y="T3"/>
                    </a:cxn>
                    <a:cxn ang="0">
                      <a:pos x="T4" y="T5"/>
                    </a:cxn>
                    <a:cxn ang="0">
                      <a:pos x="T6" y="T7"/>
                    </a:cxn>
                    <a:cxn ang="0">
                      <a:pos x="T8" y="T9"/>
                    </a:cxn>
                  </a:cxnLst>
                  <a:rect l="0" t="0" r="r" b="b"/>
                  <a:pathLst>
                    <a:path w="83" h="46">
                      <a:moveTo>
                        <a:pt x="3" y="6"/>
                      </a:moveTo>
                      <a:cubicBezTo>
                        <a:pt x="28" y="18"/>
                        <a:pt x="52" y="30"/>
                        <a:pt x="75" y="43"/>
                      </a:cubicBezTo>
                      <a:cubicBezTo>
                        <a:pt x="80" y="46"/>
                        <a:pt x="83" y="39"/>
                        <a:pt x="79" y="37"/>
                      </a:cubicBezTo>
                      <a:cubicBezTo>
                        <a:pt x="57" y="20"/>
                        <a:pt x="33" y="7"/>
                        <a:pt x="6" y="1"/>
                      </a:cubicBezTo>
                      <a:cubicBezTo>
                        <a:pt x="2" y="0"/>
                        <a:pt x="0" y="5"/>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8" name="Freeform 75">
                  <a:extLst>
                    <a:ext uri="{FF2B5EF4-FFF2-40B4-BE49-F238E27FC236}">
                      <a16:creationId xmlns:a16="http://schemas.microsoft.com/office/drawing/2014/main" id="{71E762A6-6E92-4014-BB27-D1803B2A1B1F}"/>
                    </a:ext>
                  </a:extLst>
                </p:cNvPr>
                <p:cNvSpPr/>
                <p:nvPr/>
              </p:nvSpPr>
              <p:spPr bwMode="auto">
                <a:xfrm>
                  <a:off x="5305426" y="1847851"/>
                  <a:ext cx="66675" cy="61913"/>
                </a:xfrm>
                <a:custGeom>
                  <a:avLst/>
                  <a:gdLst>
                    <a:gd name="T0" fmla="*/ 5 w 65"/>
                    <a:gd name="T1" fmla="*/ 12 h 59"/>
                    <a:gd name="T2" fmla="*/ 55 w 65"/>
                    <a:gd name="T3" fmla="*/ 55 h 59"/>
                    <a:gd name="T4" fmla="*/ 62 w 65"/>
                    <a:gd name="T5" fmla="*/ 49 h 59"/>
                    <a:gd name="T6" fmla="*/ 42 w 65"/>
                    <a:gd name="T7" fmla="*/ 23 h 59"/>
                    <a:gd name="T8" fmla="*/ 10 w 65"/>
                    <a:gd name="T9" fmla="*/ 4 h 59"/>
                    <a:gd name="T10" fmla="*/ 5 w 65"/>
                    <a:gd name="T11" fmla="*/ 12 h 59"/>
                  </a:gdLst>
                  <a:ahLst/>
                  <a:cxnLst>
                    <a:cxn ang="0">
                      <a:pos x="T0" y="T1"/>
                    </a:cxn>
                    <a:cxn ang="0">
                      <a:pos x="T2" y="T3"/>
                    </a:cxn>
                    <a:cxn ang="0">
                      <a:pos x="T4" y="T5"/>
                    </a:cxn>
                    <a:cxn ang="0">
                      <a:pos x="T6" y="T7"/>
                    </a:cxn>
                    <a:cxn ang="0">
                      <a:pos x="T8" y="T9"/>
                    </a:cxn>
                    <a:cxn ang="0">
                      <a:pos x="T10" y="T11"/>
                    </a:cxn>
                  </a:cxnLst>
                  <a:rect l="0" t="0" r="r" b="b"/>
                  <a:pathLst>
                    <a:path w="65" h="59">
                      <a:moveTo>
                        <a:pt x="5" y="12"/>
                      </a:moveTo>
                      <a:cubicBezTo>
                        <a:pt x="23" y="25"/>
                        <a:pt x="42" y="37"/>
                        <a:pt x="55" y="55"/>
                      </a:cubicBezTo>
                      <a:cubicBezTo>
                        <a:pt x="58" y="59"/>
                        <a:pt x="65" y="53"/>
                        <a:pt x="62" y="49"/>
                      </a:cubicBezTo>
                      <a:cubicBezTo>
                        <a:pt x="57" y="39"/>
                        <a:pt x="50" y="31"/>
                        <a:pt x="42" y="23"/>
                      </a:cubicBezTo>
                      <a:cubicBezTo>
                        <a:pt x="33" y="15"/>
                        <a:pt x="21" y="9"/>
                        <a:pt x="10" y="4"/>
                      </a:cubicBezTo>
                      <a:cubicBezTo>
                        <a:pt x="5" y="0"/>
                        <a:pt x="0" y="8"/>
                        <a:pt x="5" y="1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99" name="Freeform 76">
                  <a:extLst>
                    <a:ext uri="{FF2B5EF4-FFF2-40B4-BE49-F238E27FC236}">
                      <a16:creationId xmlns:a16="http://schemas.microsoft.com/office/drawing/2014/main" id="{945F6084-B545-4270-866B-6EEC3DB98D85}"/>
                    </a:ext>
                  </a:extLst>
                </p:cNvPr>
                <p:cNvSpPr/>
                <p:nvPr/>
              </p:nvSpPr>
              <p:spPr bwMode="auto">
                <a:xfrm>
                  <a:off x="5380038" y="1765301"/>
                  <a:ext cx="30163" cy="87313"/>
                </a:xfrm>
                <a:custGeom>
                  <a:avLst/>
                  <a:gdLst>
                    <a:gd name="T0" fmla="*/ 10 w 28"/>
                    <a:gd name="T1" fmla="*/ 81 h 84"/>
                    <a:gd name="T2" fmla="*/ 27 w 28"/>
                    <a:gd name="T3" fmla="*/ 10 h 84"/>
                    <a:gd name="T4" fmla="*/ 17 w 28"/>
                    <a:gd name="T5" fmla="*/ 6 h 84"/>
                    <a:gd name="T6" fmla="*/ 4 w 28"/>
                    <a:gd name="T7" fmla="*/ 81 h 84"/>
                    <a:gd name="T8" fmla="*/ 10 w 28"/>
                    <a:gd name="T9" fmla="*/ 81 h 84"/>
                  </a:gdLst>
                  <a:ahLst/>
                  <a:cxnLst>
                    <a:cxn ang="0">
                      <a:pos x="T0" y="T1"/>
                    </a:cxn>
                    <a:cxn ang="0">
                      <a:pos x="T2" y="T3"/>
                    </a:cxn>
                    <a:cxn ang="0">
                      <a:pos x="T4" y="T5"/>
                    </a:cxn>
                    <a:cxn ang="0">
                      <a:pos x="T6" y="T7"/>
                    </a:cxn>
                    <a:cxn ang="0">
                      <a:pos x="T8" y="T9"/>
                    </a:cxn>
                  </a:cxnLst>
                  <a:rect l="0" t="0" r="r" b="b"/>
                  <a:pathLst>
                    <a:path w="28" h="84">
                      <a:moveTo>
                        <a:pt x="10" y="81"/>
                      </a:moveTo>
                      <a:cubicBezTo>
                        <a:pt x="15" y="57"/>
                        <a:pt x="22" y="34"/>
                        <a:pt x="27" y="10"/>
                      </a:cubicBezTo>
                      <a:cubicBezTo>
                        <a:pt x="28" y="4"/>
                        <a:pt x="20" y="0"/>
                        <a:pt x="17" y="6"/>
                      </a:cubicBezTo>
                      <a:cubicBezTo>
                        <a:pt x="6" y="29"/>
                        <a:pt x="0" y="55"/>
                        <a:pt x="4" y="81"/>
                      </a:cubicBezTo>
                      <a:cubicBezTo>
                        <a:pt x="5" y="84"/>
                        <a:pt x="10" y="84"/>
                        <a:pt x="10" y="8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0" name="Freeform 77">
                  <a:extLst>
                    <a:ext uri="{FF2B5EF4-FFF2-40B4-BE49-F238E27FC236}">
                      <a16:creationId xmlns:a16="http://schemas.microsoft.com/office/drawing/2014/main" id="{B3175F72-D8C3-4C3B-B4F4-F6279B25D4C4}"/>
                    </a:ext>
                  </a:extLst>
                </p:cNvPr>
                <p:cNvSpPr/>
                <p:nvPr/>
              </p:nvSpPr>
              <p:spPr bwMode="auto">
                <a:xfrm>
                  <a:off x="5451476" y="1625601"/>
                  <a:ext cx="39688" cy="63500"/>
                </a:xfrm>
                <a:custGeom>
                  <a:avLst/>
                  <a:gdLst>
                    <a:gd name="T0" fmla="*/ 7 w 39"/>
                    <a:gd name="T1" fmla="*/ 58 h 62"/>
                    <a:gd name="T2" fmla="*/ 38 w 39"/>
                    <a:gd name="T3" fmla="*/ 7 h 62"/>
                    <a:gd name="T4" fmla="*/ 29 w 39"/>
                    <a:gd name="T5" fmla="*/ 3 h 62"/>
                    <a:gd name="T6" fmla="*/ 13 w 39"/>
                    <a:gd name="T7" fmla="*/ 25 h 62"/>
                    <a:gd name="T8" fmla="*/ 1 w 39"/>
                    <a:gd name="T9" fmla="*/ 56 h 62"/>
                    <a:gd name="T10" fmla="*/ 7 w 39"/>
                    <a:gd name="T11" fmla="*/ 58 h 62"/>
                  </a:gdLst>
                  <a:ahLst/>
                  <a:cxnLst>
                    <a:cxn ang="0">
                      <a:pos x="T0" y="T1"/>
                    </a:cxn>
                    <a:cxn ang="0">
                      <a:pos x="T2" y="T3"/>
                    </a:cxn>
                    <a:cxn ang="0">
                      <a:pos x="T4" y="T5"/>
                    </a:cxn>
                    <a:cxn ang="0">
                      <a:pos x="T6" y="T7"/>
                    </a:cxn>
                    <a:cxn ang="0">
                      <a:pos x="T8" y="T9"/>
                    </a:cxn>
                    <a:cxn ang="0">
                      <a:pos x="T10" y="T11"/>
                    </a:cxn>
                  </a:cxnLst>
                  <a:rect l="0" t="0" r="r" b="b"/>
                  <a:pathLst>
                    <a:path w="39" h="62">
                      <a:moveTo>
                        <a:pt x="7" y="58"/>
                      </a:moveTo>
                      <a:cubicBezTo>
                        <a:pt x="16" y="40"/>
                        <a:pt x="30" y="26"/>
                        <a:pt x="38" y="7"/>
                      </a:cubicBezTo>
                      <a:cubicBezTo>
                        <a:pt x="39" y="2"/>
                        <a:pt x="32" y="0"/>
                        <a:pt x="29" y="3"/>
                      </a:cubicBezTo>
                      <a:cubicBezTo>
                        <a:pt x="24" y="11"/>
                        <a:pt x="18" y="18"/>
                        <a:pt x="13" y="25"/>
                      </a:cubicBezTo>
                      <a:cubicBezTo>
                        <a:pt x="7" y="34"/>
                        <a:pt x="4" y="45"/>
                        <a:pt x="1" y="56"/>
                      </a:cubicBezTo>
                      <a:cubicBezTo>
                        <a:pt x="0" y="59"/>
                        <a:pt x="5" y="62"/>
                        <a:pt x="7" y="5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1" name="Freeform 78">
                  <a:extLst>
                    <a:ext uri="{FF2B5EF4-FFF2-40B4-BE49-F238E27FC236}">
                      <a16:creationId xmlns:a16="http://schemas.microsoft.com/office/drawing/2014/main" id="{36C2C7C5-4906-431A-87A0-AD60BBBB8F88}"/>
                    </a:ext>
                  </a:extLst>
                </p:cNvPr>
                <p:cNvSpPr/>
                <p:nvPr/>
              </p:nvSpPr>
              <p:spPr bwMode="auto">
                <a:xfrm>
                  <a:off x="5540376" y="1449388"/>
                  <a:ext cx="88900" cy="112713"/>
                </a:xfrm>
                <a:custGeom>
                  <a:avLst/>
                  <a:gdLst>
                    <a:gd name="T0" fmla="*/ 8 w 86"/>
                    <a:gd name="T1" fmla="*/ 105 h 108"/>
                    <a:gd name="T2" fmla="*/ 81 w 86"/>
                    <a:gd name="T3" fmla="*/ 12 h 108"/>
                    <a:gd name="T4" fmla="*/ 75 w 86"/>
                    <a:gd name="T5" fmla="*/ 4 h 108"/>
                    <a:gd name="T6" fmla="*/ 1 w 86"/>
                    <a:gd name="T7" fmla="*/ 101 h 108"/>
                    <a:gd name="T8" fmla="*/ 8 w 86"/>
                    <a:gd name="T9" fmla="*/ 105 h 108"/>
                  </a:gdLst>
                  <a:ahLst/>
                  <a:cxnLst>
                    <a:cxn ang="0">
                      <a:pos x="T0" y="T1"/>
                    </a:cxn>
                    <a:cxn ang="0">
                      <a:pos x="T2" y="T3"/>
                    </a:cxn>
                    <a:cxn ang="0">
                      <a:pos x="T4" y="T5"/>
                    </a:cxn>
                    <a:cxn ang="0">
                      <a:pos x="T6" y="T7"/>
                    </a:cxn>
                    <a:cxn ang="0">
                      <a:pos x="T8" y="T9"/>
                    </a:cxn>
                  </a:cxnLst>
                  <a:rect l="0" t="0" r="r" b="b"/>
                  <a:pathLst>
                    <a:path w="86" h="108">
                      <a:moveTo>
                        <a:pt x="8" y="105"/>
                      </a:moveTo>
                      <a:cubicBezTo>
                        <a:pt x="34" y="75"/>
                        <a:pt x="53" y="41"/>
                        <a:pt x="81" y="12"/>
                      </a:cubicBezTo>
                      <a:cubicBezTo>
                        <a:pt x="86" y="8"/>
                        <a:pt x="80" y="0"/>
                        <a:pt x="75" y="4"/>
                      </a:cubicBezTo>
                      <a:cubicBezTo>
                        <a:pt x="39" y="25"/>
                        <a:pt x="16" y="63"/>
                        <a:pt x="1" y="101"/>
                      </a:cubicBezTo>
                      <a:cubicBezTo>
                        <a:pt x="0" y="105"/>
                        <a:pt x="5" y="108"/>
                        <a:pt x="8" y="10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2" name="Freeform 79">
                  <a:extLst>
                    <a:ext uri="{FF2B5EF4-FFF2-40B4-BE49-F238E27FC236}">
                      <a16:creationId xmlns:a16="http://schemas.microsoft.com/office/drawing/2014/main" id="{4D017164-898B-4269-B934-341FA3DDD1FA}"/>
                    </a:ext>
                  </a:extLst>
                </p:cNvPr>
                <p:cNvSpPr/>
                <p:nvPr/>
              </p:nvSpPr>
              <p:spPr bwMode="auto">
                <a:xfrm>
                  <a:off x="5675313" y="1382713"/>
                  <a:ext cx="88900" cy="57150"/>
                </a:xfrm>
                <a:custGeom>
                  <a:avLst/>
                  <a:gdLst>
                    <a:gd name="T0" fmla="*/ 7 w 86"/>
                    <a:gd name="T1" fmla="*/ 53 h 55"/>
                    <a:gd name="T2" fmla="*/ 79 w 86"/>
                    <a:gd name="T3" fmla="*/ 13 h 55"/>
                    <a:gd name="T4" fmla="*/ 76 w 86"/>
                    <a:gd name="T5" fmla="*/ 2 h 55"/>
                    <a:gd name="T6" fmla="*/ 3 w 86"/>
                    <a:gd name="T7" fmla="*/ 48 h 55"/>
                    <a:gd name="T8" fmla="*/ 7 w 86"/>
                    <a:gd name="T9" fmla="*/ 53 h 55"/>
                  </a:gdLst>
                  <a:ahLst/>
                  <a:cxnLst>
                    <a:cxn ang="0">
                      <a:pos x="T0" y="T1"/>
                    </a:cxn>
                    <a:cxn ang="0">
                      <a:pos x="T2" y="T3"/>
                    </a:cxn>
                    <a:cxn ang="0">
                      <a:pos x="T4" y="T5"/>
                    </a:cxn>
                    <a:cxn ang="0">
                      <a:pos x="T6" y="T7"/>
                    </a:cxn>
                    <a:cxn ang="0">
                      <a:pos x="T8" y="T9"/>
                    </a:cxn>
                  </a:cxnLst>
                  <a:rect l="0" t="0" r="r" b="b"/>
                  <a:pathLst>
                    <a:path w="86" h="55">
                      <a:moveTo>
                        <a:pt x="7" y="53"/>
                      </a:moveTo>
                      <a:cubicBezTo>
                        <a:pt x="32" y="43"/>
                        <a:pt x="53" y="22"/>
                        <a:pt x="79" y="13"/>
                      </a:cubicBezTo>
                      <a:cubicBezTo>
                        <a:pt x="86" y="10"/>
                        <a:pt x="83" y="0"/>
                        <a:pt x="76" y="2"/>
                      </a:cubicBezTo>
                      <a:cubicBezTo>
                        <a:pt x="46" y="8"/>
                        <a:pt x="24" y="27"/>
                        <a:pt x="3" y="48"/>
                      </a:cubicBezTo>
                      <a:cubicBezTo>
                        <a:pt x="0" y="51"/>
                        <a:pt x="4" y="55"/>
                        <a:pt x="7" y="53"/>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3" name="Freeform 80">
                  <a:extLst>
                    <a:ext uri="{FF2B5EF4-FFF2-40B4-BE49-F238E27FC236}">
                      <a16:creationId xmlns:a16="http://schemas.microsoft.com/office/drawing/2014/main" id="{0941DF2D-8354-4B99-81B5-FD317F30A4CD}"/>
                    </a:ext>
                  </a:extLst>
                </p:cNvPr>
                <p:cNvSpPr/>
                <p:nvPr/>
              </p:nvSpPr>
              <p:spPr bwMode="auto">
                <a:xfrm>
                  <a:off x="5895976" y="1304926"/>
                  <a:ext cx="57150" cy="28575"/>
                </a:xfrm>
                <a:custGeom>
                  <a:avLst/>
                  <a:gdLst>
                    <a:gd name="T0" fmla="*/ 4 w 56"/>
                    <a:gd name="T1" fmla="*/ 26 h 27"/>
                    <a:gd name="T2" fmla="*/ 55 w 56"/>
                    <a:gd name="T3" fmla="*/ 4 h 27"/>
                    <a:gd name="T4" fmla="*/ 53 w 56"/>
                    <a:gd name="T5" fmla="*/ 2 h 27"/>
                    <a:gd name="T6" fmla="*/ 2 w 56"/>
                    <a:gd name="T7" fmla="*/ 23 h 27"/>
                    <a:gd name="T8" fmla="*/ 4 w 56"/>
                    <a:gd name="T9" fmla="*/ 26 h 27"/>
                  </a:gdLst>
                  <a:ahLst/>
                  <a:cxnLst>
                    <a:cxn ang="0">
                      <a:pos x="T0" y="T1"/>
                    </a:cxn>
                    <a:cxn ang="0">
                      <a:pos x="T2" y="T3"/>
                    </a:cxn>
                    <a:cxn ang="0">
                      <a:pos x="T4" y="T5"/>
                    </a:cxn>
                    <a:cxn ang="0">
                      <a:pos x="T6" y="T7"/>
                    </a:cxn>
                    <a:cxn ang="0">
                      <a:pos x="T8" y="T9"/>
                    </a:cxn>
                  </a:cxnLst>
                  <a:rect l="0" t="0" r="r" b="b"/>
                  <a:pathLst>
                    <a:path w="56" h="27">
                      <a:moveTo>
                        <a:pt x="4" y="26"/>
                      </a:moveTo>
                      <a:cubicBezTo>
                        <a:pt x="21" y="18"/>
                        <a:pt x="41" y="18"/>
                        <a:pt x="55" y="4"/>
                      </a:cubicBezTo>
                      <a:cubicBezTo>
                        <a:pt x="56" y="2"/>
                        <a:pt x="54" y="0"/>
                        <a:pt x="53" y="2"/>
                      </a:cubicBezTo>
                      <a:cubicBezTo>
                        <a:pt x="38" y="14"/>
                        <a:pt x="19" y="15"/>
                        <a:pt x="2" y="23"/>
                      </a:cubicBezTo>
                      <a:cubicBezTo>
                        <a:pt x="0" y="24"/>
                        <a:pt x="2" y="27"/>
                        <a:pt x="4" y="2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4" name="Freeform 81">
                  <a:extLst>
                    <a:ext uri="{FF2B5EF4-FFF2-40B4-BE49-F238E27FC236}">
                      <a16:creationId xmlns:a16="http://schemas.microsoft.com/office/drawing/2014/main" id="{10817E6E-D254-4BF5-A837-DF963DD906B4}"/>
                    </a:ext>
                  </a:extLst>
                </p:cNvPr>
                <p:cNvSpPr/>
                <p:nvPr/>
              </p:nvSpPr>
              <p:spPr bwMode="auto">
                <a:xfrm>
                  <a:off x="6059488" y="1247776"/>
                  <a:ext cx="125413" cy="41275"/>
                </a:xfrm>
                <a:custGeom>
                  <a:avLst/>
                  <a:gdLst>
                    <a:gd name="T0" fmla="*/ 6 w 121"/>
                    <a:gd name="T1" fmla="*/ 38 h 40"/>
                    <a:gd name="T2" fmla="*/ 115 w 121"/>
                    <a:gd name="T3" fmla="*/ 13 h 40"/>
                    <a:gd name="T4" fmla="*/ 113 w 121"/>
                    <a:gd name="T5" fmla="*/ 0 h 40"/>
                    <a:gd name="T6" fmla="*/ 3 w 121"/>
                    <a:gd name="T7" fmla="*/ 34 h 40"/>
                    <a:gd name="T8" fmla="*/ 6 w 121"/>
                    <a:gd name="T9" fmla="*/ 38 h 40"/>
                  </a:gdLst>
                  <a:ahLst/>
                  <a:cxnLst>
                    <a:cxn ang="0">
                      <a:pos x="T0" y="T1"/>
                    </a:cxn>
                    <a:cxn ang="0">
                      <a:pos x="T2" y="T3"/>
                    </a:cxn>
                    <a:cxn ang="0">
                      <a:pos x="T4" y="T5"/>
                    </a:cxn>
                    <a:cxn ang="0">
                      <a:pos x="T6" y="T7"/>
                    </a:cxn>
                    <a:cxn ang="0">
                      <a:pos x="T8" y="T9"/>
                    </a:cxn>
                  </a:cxnLst>
                  <a:rect l="0" t="0" r="r" b="b"/>
                  <a:pathLst>
                    <a:path w="121" h="40">
                      <a:moveTo>
                        <a:pt x="6" y="38"/>
                      </a:moveTo>
                      <a:cubicBezTo>
                        <a:pt x="40" y="23"/>
                        <a:pt x="79" y="25"/>
                        <a:pt x="115" y="13"/>
                      </a:cubicBezTo>
                      <a:cubicBezTo>
                        <a:pt x="121" y="11"/>
                        <a:pt x="121" y="0"/>
                        <a:pt x="113" y="0"/>
                      </a:cubicBezTo>
                      <a:cubicBezTo>
                        <a:pt x="72" y="3"/>
                        <a:pt x="37" y="11"/>
                        <a:pt x="3" y="34"/>
                      </a:cubicBezTo>
                      <a:cubicBezTo>
                        <a:pt x="0" y="36"/>
                        <a:pt x="3" y="40"/>
                        <a:pt x="6" y="3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5" name="Freeform 82">
                  <a:extLst>
                    <a:ext uri="{FF2B5EF4-FFF2-40B4-BE49-F238E27FC236}">
                      <a16:creationId xmlns:a16="http://schemas.microsoft.com/office/drawing/2014/main" id="{03AB37F0-F1B9-4E52-AF9D-A6C3968DDA95}"/>
                    </a:ext>
                  </a:extLst>
                </p:cNvPr>
                <p:cNvSpPr/>
                <p:nvPr/>
              </p:nvSpPr>
              <p:spPr bwMode="auto">
                <a:xfrm>
                  <a:off x="6319838" y="1225551"/>
                  <a:ext cx="120650" cy="30163"/>
                </a:xfrm>
                <a:custGeom>
                  <a:avLst/>
                  <a:gdLst>
                    <a:gd name="T0" fmla="*/ 8 w 116"/>
                    <a:gd name="T1" fmla="*/ 25 h 28"/>
                    <a:gd name="T2" fmla="*/ 108 w 116"/>
                    <a:gd name="T3" fmla="*/ 27 h 28"/>
                    <a:gd name="T4" fmla="*/ 110 w 116"/>
                    <a:gd name="T5" fmla="*/ 15 h 28"/>
                    <a:gd name="T6" fmla="*/ 4 w 116"/>
                    <a:gd name="T7" fmla="*/ 17 h 28"/>
                    <a:gd name="T8" fmla="*/ 8 w 116"/>
                    <a:gd name="T9" fmla="*/ 25 h 28"/>
                  </a:gdLst>
                  <a:ahLst/>
                  <a:cxnLst>
                    <a:cxn ang="0">
                      <a:pos x="T0" y="T1"/>
                    </a:cxn>
                    <a:cxn ang="0">
                      <a:pos x="T2" y="T3"/>
                    </a:cxn>
                    <a:cxn ang="0">
                      <a:pos x="T4" y="T5"/>
                    </a:cxn>
                    <a:cxn ang="0">
                      <a:pos x="T6" y="T7"/>
                    </a:cxn>
                    <a:cxn ang="0">
                      <a:pos x="T8" y="T9"/>
                    </a:cxn>
                  </a:cxnLst>
                  <a:rect l="0" t="0" r="r" b="b"/>
                  <a:pathLst>
                    <a:path w="116" h="28">
                      <a:moveTo>
                        <a:pt x="8" y="25"/>
                      </a:moveTo>
                      <a:cubicBezTo>
                        <a:pt x="41" y="16"/>
                        <a:pt x="74" y="23"/>
                        <a:pt x="108" y="27"/>
                      </a:cubicBezTo>
                      <a:cubicBezTo>
                        <a:pt x="115" y="28"/>
                        <a:pt x="116" y="17"/>
                        <a:pt x="110" y="15"/>
                      </a:cubicBezTo>
                      <a:cubicBezTo>
                        <a:pt x="72" y="4"/>
                        <a:pt x="40" y="0"/>
                        <a:pt x="4" y="17"/>
                      </a:cubicBezTo>
                      <a:cubicBezTo>
                        <a:pt x="0" y="19"/>
                        <a:pt x="3" y="26"/>
                        <a:pt x="8" y="2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6" name="Freeform 83">
                  <a:extLst>
                    <a:ext uri="{FF2B5EF4-FFF2-40B4-BE49-F238E27FC236}">
                      <a16:creationId xmlns:a16="http://schemas.microsoft.com/office/drawing/2014/main" id="{16EE15E6-A30C-42F8-AF67-9BA60D20407E}"/>
                    </a:ext>
                  </a:extLst>
                </p:cNvPr>
                <p:cNvSpPr/>
                <p:nvPr/>
              </p:nvSpPr>
              <p:spPr bwMode="auto">
                <a:xfrm>
                  <a:off x="6584951" y="1241426"/>
                  <a:ext cx="109538" cy="19050"/>
                </a:xfrm>
                <a:custGeom>
                  <a:avLst/>
                  <a:gdLst>
                    <a:gd name="T0" fmla="*/ 5 w 106"/>
                    <a:gd name="T1" fmla="*/ 9 h 18"/>
                    <a:gd name="T2" fmla="*/ 98 w 106"/>
                    <a:gd name="T3" fmla="*/ 17 h 18"/>
                    <a:gd name="T4" fmla="*/ 100 w 106"/>
                    <a:gd name="T5" fmla="*/ 9 h 18"/>
                    <a:gd name="T6" fmla="*/ 5 w 106"/>
                    <a:gd name="T7" fmla="*/ 2 h 18"/>
                    <a:gd name="T8" fmla="*/ 5 w 106"/>
                    <a:gd name="T9" fmla="*/ 9 h 18"/>
                  </a:gdLst>
                  <a:ahLst/>
                  <a:cxnLst>
                    <a:cxn ang="0">
                      <a:pos x="T0" y="T1"/>
                    </a:cxn>
                    <a:cxn ang="0">
                      <a:pos x="T2" y="T3"/>
                    </a:cxn>
                    <a:cxn ang="0">
                      <a:pos x="T4" y="T5"/>
                    </a:cxn>
                    <a:cxn ang="0">
                      <a:pos x="T6" y="T7"/>
                    </a:cxn>
                    <a:cxn ang="0">
                      <a:pos x="T8" y="T9"/>
                    </a:cxn>
                  </a:cxnLst>
                  <a:rect l="0" t="0" r="r" b="b"/>
                  <a:pathLst>
                    <a:path w="106" h="18">
                      <a:moveTo>
                        <a:pt x="5" y="9"/>
                      </a:moveTo>
                      <a:cubicBezTo>
                        <a:pt x="35" y="11"/>
                        <a:pt x="68" y="12"/>
                        <a:pt x="98" y="17"/>
                      </a:cubicBezTo>
                      <a:cubicBezTo>
                        <a:pt x="103" y="18"/>
                        <a:pt x="106" y="10"/>
                        <a:pt x="100" y="9"/>
                      </a:cubicBezTo>
                      <a:cubicBezTo>
                        <a:pt x="68" y="0"/>
                        <a:pt x="38" y="1"/>
                        <a:pt x="5" y="2"/>
                      </a:cubicBezTo>
                      <a:cubicBezTo>
                        <a:pt x="0" y="2"/>
                        <a:pt x="0" y="9"/>
                        <a:pt x="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7" name="Freeform 84">
                  <a:extLst>
                    <a:ext uri="{FF2B5EF4-FFF2-40B4-BE49-F238E27FC236}">
                      <a16:creationId xmlns:a16="http://schemas.microsoft.com/office/drawing/2014/main" id="{8383968B-BACF-4193-9EA3-EAA468D82282}"/>
                    </a:ext>
                  </a:extLst>
                </p:cNvPr>
                <p:cNvSpPr/>
                <p:nvPr/>
              </p:nvSpPr>
              <p:spPr bwMode="auto">
                <a:xfrm>
                  <a:off x="6799263" y="1285876"/>
                  <a:ext cx="117475" cy="47625"/>
                </a:xfrm>
                <a:custGeom>
                  <a:avLst/>
                  <a:gdLst>
                    <a:gd name="T0" fmla="*/ 5 w 112"/>
                    <a:gd name="T1" fmla="*/ 11 h 45"/>
                    <a:gd name="T2" fmla="*/ 100 w 112"/>
                    <a:gd name="T3" fmla="*/ 42 h 45"/>
                    <a:gd name="T4" fmla="*/ 105 w 112"/>
                    <a:gd name="T5" fmla="*/ 29 h 45"/>
                    <a:gd name="T6" fmla="*/ 8 w 112"/>
                    <a:gd name="T7" fmla="*/ 1 h 45"/>
                    <a:gd name="T8" fmla="*/ 5 w 112"/>
                    <a:gd name="T9" fmla="*/ 11 h 45"/>
                  </a:gdLst>
                  <a:ahLst/>
                  <a:cxnLst>
                    <a:cxn ang="0">
                      <a:pos x="T0" y="T1"/>
                    </a:cxn>
                    <a:cxn ang="0">
                      <a:pos x="T2" y="T3"/>
                    </a:cxn>
                    <a:cxn ang="0">
                      <a:pos x="T4" y="T5"/>
                    </a:cxn>
                    <a:cxn ang="0">
                      <a:pos x="T6" y="T7"/>
                    </a:cxn>
                    <a:cxn ang="0">
                      <a:pos x="T8" y="T9"/>
                    </a:cxn>
                  </a:cxnLst>
                  <a:rect l="0" t="0" r="r" b="b"/>
                  <a:pathLst>
                    <a:path w="112" h="45">
                      <a:moveTo>
                        <a:pt x="5" y="11"/>
                      </a:moveTo>
                      <a:cubicBezTo>
                        <a:pt x="35" y="25"/>
                        <a:pt x="69" y="29"/>
                        <a:pt x="100" y="42"/>
                      </a:cubicBezTo>
                      <a:cubicBezTo>
                        <a:pt x="107" y="45"/>
                        <a:pt x="112" y="33"/>
                        <a:pt x="105" y="29"/>
                      </a:cubicBezTo>
                      <a:cubicBezTo>
                        <a:pt x="76" y="13"/>
                        <a:pt x="41" y="2"/>
                        <a:pt x="8" y="1"/>
                      </a:cubicBezTo>
                      <a:cubicBezTo>
                        <a:pt x="2" y="0"/>
                        <a:pt x="0" y="9"/>
                        <a:pt x="5" y="11"/>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8" name="Freeform 85">
                  <a:extLst>
                    <a:ext uri="{FF2B5EF4-FFF2-40B4-BE49-F238E27FC236}">
                      <a16:creationId xmlns:a16="http://schemas.microsoft.com/office/drawing/2014/main" id="{5F40921D-F90E-42F6-8E33-B7C332EDD11B}"/>
                    </a:ext>
                  </a:extLst>
                </p:cNvPr>
                <p:cNvSpPr/>
                <p:nvPr/>
              </p:nvSpPr>
              <p:spPr bwMode="auto">
                <a:xfrm>
                  <a:off x="6962776" y="1343026"/>
                  <a:ext cx="122238" cy="44450"/>
                </a:xfrm>
                <a:custGeom>
                  <a:avLst/>
                  <a:gdLst>
                    <a:gd name="T0" fmla="*/ 3 w 117"/>
                    <a:gd name="T1" fmla="*/ 4 h 43"/>
                    <a:gd name="T2" fmla="*/ 109 w 117"/>
                    <a:gd name="T3" fmla="*/ 41 h 43"/>
                    <a:gd name="T4" fmla="*/ 113 w 117"/>
                    <a:gd name="T5" fmla="*/ 35 h 43"/>
                    <a:gd name="T6" fmla="*/ 3 w 117"/>
                    <a:gd name="T7" fmla="*/ 0 h 43"/>
                    <a:gd name="T8" fmla="*/ 3 w 117"/>
                    <a:gd name="T9" fmla="*/ 4 h 43"/>
                  </a:gdLst>
                  <a:ahLst/>
                  <a:cxnLst>
                    <a:cxn ang="0">
                      <a:pos x="T0" y="T1"/>
                    </a:cxn>
                    <a:cxn ang="0">
                      <a:pos x="T2" y="T3"/>
                    </a:cxn>
                    <a:cxn ang="0">
                      <a:pos x="T4" y="T5"/>
                    </a:cxn>
                    <a:cxn ang="0">
                      <a:pos x="T6" y="T7"/>
                    </a:cxn>
                    <a:cxn ang="0">
                      <a:pos x="T8" y="T9"/>
                    </a:cxn>
                  </a:cxnLst>
                  <a:rect l="0" t="0" r="r" b="b"/>
                  <a:pathLst>
                    <a:path w="117" h="43">
                      <a:moveTo>
                        <a:pt x="3" y="4"/>
                      </a:moveTo>
                      <a:cubicBezTo>
                        <a:pt x="41" y="6"/>
                        <a:pt x="76" y="23"/>
                        <a:pt x="109" y="41"/>
                      </a:cubicBezTo>
                      <a:cubicBezTo>
                        <a:pt x="113" y="43"/>
                        <a:pt x="117" y="37"/>
                        <a:pt x="113" y="35"/>
                      </a:cubicBezTo>
                      <a:cubicBezTo>
                        <a:pt x="79" y="13"/>
                        <a:pt x="43" y="0"/>
                        <a:pt x="3" y="0"/>
                      </a:cubicBezTo>
                      <a:cubicBezTo>
                        <a:pt x="0" y="0"/>
                        <a:pt x="0" y="4"/>
                        <a:pt x="3"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09" name="Freeform 86">
                  <a:extLst>
                    <a:ext uri="{FF2B5EF4-FFF2-40B4-BE49-F238E27FC236}">
                      <a16:creationId xmlns:a16="http://schemas.microsoft.com/office/drawing/2014/main" id="{0CB1C959-0FA7-4992-9FEC-32373E3FC64B}"/>
                    </a:ext>
                  </a:extLst>
                </p:cNvPr>
                <p:cNvSpPr/>
                <p:nvPr/>
              </p:nvSpPr>
              <p:spPr bwMode="auto">
                <a:xfrm>
                  <a:off x="7148513" y="1409701"/>
                  <a:ext cx="104775" cy="49213"/>
                </a:xfrm>
                <a:custGeom>
                  <a:avLst/>
                  <a:gdLst>
                    <a:gd name="T0" fmla="*/ 3 w 101"/>
                    <a:gd name="T1" fmla="*/ 6 h 47"/>
                    <a:gd name="T2" fmla="*/ 90 w 101"/>
                    <a:gd name="T3" fmla="*/ 45 h 47"/>
                    <a:gd name="T4" fmla="*/ 96 w 101"/>
                    <a:gd name="T5" fmla="*/ 35 h 47"/>
                    <a:gd name="T6" fmla="*/ 4 w 101"/>
                    <a:gd name="T7" fmla="*/ 0 h 47"/>
                    <a:gd name="T8" fmla="*/ 3 w 101"/>
                    <a:gd name="T9" fmla="*/ 6 h 47"/>
                  </a:gdLst>
                  <a:ahLst/>
                  <a:cxnLst>
                    <a:cxn ang="0">
                      <a:pos x="T0" y="T1"/>
                    </a:cxn>
                    <a:cxn ang="0">
                      <a:pos x="T2" y="T3"/>
                    </a:cxn>
                    <a:cxn ang="0">
                      <a:pos x="T4" y="T5"/>
                    </a:cxn>
                    <a:cxn ang="0">
                      <a:pos x="T6" y="T7"/>
                    </a:cxn>
                    <a:cxn ang="0">
                      <a:pos x="T8" y="T9"/>
                    </a:cxn>
                  </a:cxnLst>
                  <a:rect l="0" t="0" r="r" b="b"/>
                  <a:pathLst>
                    <a:path w="101" h="47">
                      <a:moveTo>
                        <a:pt x="3" y="6"/>
                      </a:moveTo>
                      <a:cubicBezTo>
                        <a:pt x="31" y="18"/>
                        <a:pt x="59" y="37"/>
                        <a:pt x="90" y="45"/>
                      </a:cubicBezTo>
                      <a:cubicBezTo>
                        <a:pt x="95" y="47"/>
                        <a:pt x="101" y="39"/>
                        <a:pt x="96" y="35"/>
                      </a:cubicBezTo>
                      <a:cubicBezTo>
                        <a:pt x="70" y="15"/>
                        <a:pt x="36" y="3"/>
                        <a:pt x="4" y="0"/>
                      </a:cubicBezTo>
                      <a:cubicBezTo>
                        <a:pt x="1" y="0"/>
                        <a:pt x="0" y="4"/>
                        <a:pt x="3"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10" name="Freeform 87">
                  <a:extLst>
                    <a:ext uri="{FF2B5EF4-FFF2-40B4-BE49-F238E27FC236}">
                      <a16:creationId xmlns:a16="http://schemas.microsoft.com/office/drawing/2014/main" id="{3A939905-26B3-4B6D-BD6E-D2D79D8D3400}"/>
                    </a:ext>
                  </a:extLst>
                </p:cNvPr>
                <p:cNvSpPr/>
                <p:nvPr/>
              </p:nvSpPr>
              <p:spPr bwMode="auto">
                <a:xfrm>
                  <a:off x="7273926" y="1504951"/>
                  <a:ext cx="114300" cy="74613"/>
                </a:xfrm>
                <a:custGeom>
                  <a:avLst/>
                  <a:gdLst>
                    <a:gd name="T0" fmla="*/ 6 w 110"/>
                    <a:gd name="T1" fmla="*/ 10 h 71"/>
                    <a:gd name="T2" fmla="*/ 55 w 110"/>
                    <a:gd name="T3" fmla="*/ 40 h 71"/>
                    <a:gd name="T4" fmla="*/ 99 w 110"/>
                    <a:gd name="T5" fmla="*/ 67 h 71"/>
                    <a:gd name="T6" fmla="*/ 104 w 110"/>
                    <a:gd name="T7" fmla="*/ 58 h 71"/>
                    <a:gd name="T8" fmla="*/ 9 w 110"/>
                    <a:gd name="T9" fmla="*/ 0 h 71"/>
                    <a:gd name="T10" fmla="*/ 6 w 110"/>
                    <a:gd name="T11" fmla="*/ 10 h 71"/>
                  </a:gdLst>
                  <a:ahLst/>
                  <a:cxnLst>
                    <a:cxn ang="0">
                      <a:pos x="T0" y="T1"/>
                    </a:cxn>
                    <a:cxn ang="0">
                      <a:pos x="T2" y="T3"/>
                    </a:cxn>
                    <a:cxn ang="0">
                      <a:pos x="T4" y="T5"/>
                    </a:cxn>
                    <a:cxn ang="0">
                      <a:pos x="T6" y="T7"/>
                    </a:cxn>
                    <a:cxn ang="0">
                      <a:pos x="T8" y="T9"/>
                    </a:cxn>
                    <a:cxn ang="0">
                      <a:pos x="T10" y="T11"/>
                    </a:cxn>
                  </a:cxnLst>
                  <a:rect l="0" t="0" r="r" b="b"/>
                  <a:pathLst>
                    <a:path w="110" h="71">
                      <a:moveTo>
                        <a:pt x="6" y="10"/>
                      </a:moveTo>
                      <a:cubicBezTo>
                        <a:pt x="24" y="16"/>
                        <a:pt x="41" y="28"/>
                        <a:pt x="55" y="40"/>
                      </a:cubicBezTo>
                      <a:cubicBezTo>
                        <a:pt x="69" y="51"/>
                        <a:pt x="83" y="59"/>
                        <a:pt x="99" y="67"/>
                      </a:cubicBezTo>
                      <a:cubicBezTo>
                        <a:pt x="105" y="71"/>
                        <a:pt x="110" y="62"/>
                        <a:pt x="104" y="58"/>
                      </a:cubicBezTo>
                      <a:cubicBezTo>
                        <a:pt x="73" y="35"/>
                        <a:pt x="49" y="6"/>
                        <a:pt x="9" y="0"/>
                      </a:cubicBezTo>
                      <a:cubicBezTo>
                        <a:pt x="3" y="0"/>
                        <a:pt x="0" y="8"/>
                        <a:pt x="6" y="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11" name="Freeform 88">
                  <a:extLst>
                    <a:ext uri="{FF2B5EF4-FFF2-40B4-BE49-F238E27FC236}">
                      <a16:creationId xmlns:a16="http://schemas.microsoft.com/office/drawing/2014/main" id="{9FA55B2B-CF05-4F0B-B3D1-D85FEC7CA61E}"/>
                    </a:ext>
                  </a:extLst>
                </p:cNvPr>
                <p:cNvSpPr/>
                <p:nvPr/>
              </p:nvSpPr>
              <p:spPr bwMode="auto">
                <a:xfrm>
                  <a:off x="7424738" y="1631951"/>
                  <a:ext cx="88900" cy="96838"/>
                </a:xfrm>
                <a:custGeom>
                  <a:avLst/>
                  <a:gdLst>
                    <a:gd name="T0" fmla="*/ 3 w 85"/>
                    <a:gd name="T1" fmla="*/ 9 h 93"/>
                    <a:gd name="T2" fmla="*/ 75 w 85"/>
                    <a:gd name="T3" fmla="*/ 89 h 93"/>
                    <a:gd name="T4" fmla="*/ 83 w 85"/>
                    <a:gd name="T5" fmla="*/ 83 h 93"/>
                    <a:gd name="T6" fmla="*/ 8 w 85"/>
                    <a:gd name="T7" fmla="*/ 2 h 93"/>
                    <a:gd name="T8" fmla="*/ 3 w 85"/>
                    <a:gd name="T9" fmla="*/ 9 h 93"/>
                  </a:gdLst>
                  <a:ahLst/>
                  <a:cxnLst>
                    <a:cxn ang="0">
                      <a:pos x="T0" y="T1"/>
                    </a:cxn>
                    <a:cxn ang="0">
                      <a:pos x="T2" y="T3"/>
                    </a:cxn>
                    <a:cxn ang="0">
                      <a:pos x="T4" y="T5"/>
                    </a:cxn>
                    <a:cxn ang="0">
                      <a:pos x="T6" y="T7"/>
                    </a:cxn>
                    <a:cxn ang="0">
                      <a:pos x="T8" y="T9"/>
                    </a:cxn>
                  </a:cxnLst>
                  <a:rect l="0" t="0" r="r" b="b"/>
                  <a:pathLst>
                    <a:path w="85" h="93">
                      <a:moveTo>
                        <a:pt x="3" y="9"/>
                      </a:moveTo>
                      <a:cubicBezTo>
                        <a:pt x="28" y="35"/>
                        <a:pt x="50" y="63"/>
                        <a:pt x="75" y="89"/>
                      </a:cubicBezTo>
                      <a:cubicBezTo>
                        <a:pt x="79" y="93"/>
                        <a:pt x="85" y="88"/>
                        <a:pt x="83" y="83"/>
                      </a:cubicBezTo>
                      <a:cubicBezTo>
                        <a:pt x="64" y="52"/>
                        <a:pt x="41" y="20"/>
                        <a:pt x="8" y="2"/>
                      </a:cubicBezTo>
                      <a:cubicBezTo>
                        <a:pt x="4" y="0"/>
                        <a:pt x="0" y="5"/>
                        <a:pt x="3"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12" name="Freeform 89">
                  <a:extLst>
                    <a:ext uri="{FF2B5EF4-FFF2-40B4-BE49-F238E27FC236}">
                      <a16:creationId xmlns:a16="http://schemas.microsoft.com/office/drawing/2014/main" id="{AF091C59-4E96-4721-94C0-BC5A49DDA25D}"/>
                    </a:ext>
                  </a:extLst>
                </p:cNvPr>
                <p:cNvSpPr/>
                <p:nvPr/>
              </p:nvSpPr>
              <p:spPr bwMode="auto">
                <a:xfrm>
                  <a:off x="7540626" y="1792288"/>
                  <a:ext cx="53975" cy="84138"/>
                </a:xfrm>
                <a:custGeom>
                  <a:avLst/>
                  <a:gdLst>
                    <a:gd name="T0" fmla="*/ 2 w 52"/>
                    <a:gd name="T1" fmla="*/ 4 h 81"/>
                    <a:gd name="T2" fmla="*/ 22 w 52"/>
                    <a:gd name="T3" fmla="*/ 44 h 81"/>
                    <a:gd name="T4" fmla="*/ 45 w 52"/>
                    <a:gd name="T5" fmla="*/ 78 h 81"/>
                    <a:gd name="T6" fmla="*/ 50 w 52"/>
                    <a:gd name="T7" fmla="*/ 74 h 81"/>
                    <a:gd name="T8" fmla="*/ 32 w 52"/>
                    <a:gd name="T9" fmla="*/ 39 h 81"/>
                    <a:gd name="T10" fmla="*/ 6 w 52"/>
                    <a:gd name="T11" fmla="*/ 2 h 81"/>
                    <a:gd name="T12" fmla="*/ 2 w 52"/>
                    <a:gd name="T13" fmla="*/ 4 h 81"/>
                  </a:gdLst>
                  <a:ahLst/>
                  <a:cxnLst>
                    <a:cxn ang="0">
                      <a:pos x="T0" y="T1"/>
                    </a:cxn>
                    <a:cxn ang="0">
                      <a:pos x="T2" y="T3"/>
                    </a:cxn>
                    <a:cxn ang="0">
                      <a:pos x="T4" y="T5"/>
                    </a:cxn>
                    <a:cxn ang="0">
                      <a:pos x="T6" y="T7"/>
                    </a:cxn>
                    <a:cxn ang="0">
                      <a:pos x="T8" y="T9"/>
                    </a:cxn>
                    <a:cxn ang="0">
                      <a:pos x="T10" y="T11"/>
                    </a:cxn>
                    <a:cxn ang="0">
                      <a:pos x="T12" y="T13"/>
                    </a:cxn>
                  </a:cxnLst>
                  <a:rect l="0" t="0" r="r" b="b"/>
                  <a:pathLst>
                    <a:path w="52" h="81">
                      <a:moveTo>
                        <a:pt x="2" y="4"/>
                      </a:moveTo>
                      <a:cubicBezTo>
                        <a:pt x="9" y="17"/>
                        <a:pt x="15" y="31"/>
                        <a:pt x="22" y="44"/>
                      </a:cubicBezTo>
                      <a:cubicBezTo>
                        <a:pt x="29" y="56"/>
                        <a:pt x="36" y="67"/>
                        <a:pt x="45" y="78"/>
                      </a:cubicBezTo>
                      <a:cubicBezTo>
                        <a:pt x="47" y="81"/>
                        <a:pt x="52" y="77"/>
                        <a:pt x="50" y="74"/>
                      </a:cubicBezTo>
                      <a:cubicBezTo>
                        <a:pt x="44" y="62"/>
                        <a:pt x="38" y="50"/>
                        <a:pt x="32" y="39"/>
                      </a:cubicBezTo>
                      <a:cubicBezTo>
                        <a:pt x="24" y="25"/>
                        <a:pt x="14" y="14"/>
                        <a:pt x="6" y="2"/>
                      </a:cubicBezTo>
                      <a:cubicBezTo>
                        <a:pt x="4" y="0"/>
                        <a:pt x="0" y="2"/>
                        <a:pt x="2"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13" name="Freeform 90">
                  <a:extLst>
                    <a:ext uri="{FF2B5EF4-FFF2-40B4-BE49-F238E27FC236}">
                      <a16:creationId xmlns:a16="http://schemas.microsoft.com/office/drawing/2014/main" id="{FA86740E-BF1A-454A-8EDC-1ACBB0DC0F43}"/>
                    </a:ext>
                  </a:extLst>
                </p:cNvPr>
                <p:cNvSpPr/>
                <p:nvPr/>
              </p:nvSpPr>
              <p:spPr bwMode="auto">
                <a:xfrm>
                  <a:off x="7627938" y="1963738"/>
                  <a:ext cx="57150" cy="109538"/>
                </a:xfrm>
                <a:custGeom>
                  <a:avLst/>
                  <a:gdLst>
                    <a:gd name="T0" fmla="*/ 2 w 55"/>
                    <a:gd name="T1" fmla="*/ 6 h 106"/>
                    <a:gd name="T2" fmla="*/ 45 w 55"/>
                    <a:gd name="T3" fmla="*/ 102 h 106"/>
                    <a:gd name="T4" fmla="*/ 53 w 55"/>
                    <a:gd name="T5" fmla="*/ 98 h 106"/>
                    <a:gd name="T6" fmla="*/ 9 w 55"/>
                    <a:gd name="T7" fmla="*/ 3 h 106"/>
                    <a:gd name="T8" fmla="*/ 2 w 55"/>
                    <a:gd name="T9" fmla="*/ 6 h 106"/>
                  </a:gdLst>
                  <a:ahLst/>
                  <a:cxnLst>
                    <a:cxn ang="0">
                      <a:pos x="T0" y="T1"/>
                    </a:cxn>
                    <a:cxn ang="0">
                      <a:pos x="T2" y="T3"/>
                    </a:cxn>
                    <a:cxn ang="0">
                      <a:pos x="T4" y="T5"/>
                    </a:cxn>
                    <a:cxn ang="0">
                      <a:pos x="T6" y="T7"/>
                    </a:cxn>
                    <a:cxn ang="0">
                      <a:pos x="T8" y="T9"/>
                    </a:cxn>
                  </a:cxnLst>
                  <a:rect l="0" t="0" r="r" b="b"/>
                  <a:pathLst>
                    <a:path w="55" h="106">
                      <a:moveTo>
                        <a:pt x="2" y="6"/>
                      </a:moveTo>
                      <a:cubicBezTo>
                        <a:pt x="14" y="39"/>
                        <a:pt x="30" y="70"/>
                        <a:pt x="45" y="102"/>
                      </a:cubicBezTo>
                      <a:cubicBezTo>
                        <a:pt x="47" y="106"/>
                        <a:pt x="55" y="103"/>
                        <a:pt x="53" y="98"/>
                      </a:cubicBezTo>
                      <a:cubicBezTo>
                        <a:pt x="42" y="65"/>
                        <a:pt x="28" y="33"/>
                        <a:pt x="9" y="3"/>
                      </a:cubicBezTo>
                      <a:cubicBezTo>
                        <a:pt x="7" y="0"/>
                        <a:pt x="0" y="2"/>
                        <a:pt x="2" y="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14" name="Freeform 91">
                  <a:extLst>
                    <a:ext uri="{FF2B5EF4-FFF2-40B4-BE49-F238E27FC236}">
                      <a16:creationId xmlns:a16="http://schemas.microsoft.com/office/drawing/2014/main" id="{889C9DD0-9C9B-48F0-9672-17E76D5F1796}"/>
                    </a:ext>
                  </a:extLst>
                </p:cNvPr>
                <p:cNvSpPr/>
                <p:nvPr/>
              </p:nvSpPr>
              <p:spPr bwMode="auto">
                <a:xfrm>
                  <a:off x="7700963" y="2119313"/>
                  <a:ext cx="49213" cy="73025"/>
                </a:xfrm>
                <a:custGeom>
                  <a:avLst/>
                  <a:gdLst>
                    <a:gd name="T0" fmla="*/ 2 w 47"/>
                    <a:gd name="T1" fmla="*/ 9 h 70"/>
                    <a:gd name="T2" fmla="*/ 32 w 47"/>
                    <a:gd name="T3" fmla="*/ 63 h 70"/>
                    <a:gd name="T4" fmla="*/ 43 w 47"/>
                    <a:gd name="T5" fmla="*/ 54 h 70"/>
                    <a:gd name="T6" fmla="*/ 13 w 47"/>
                    <a:gd name="T7" fmla="*/ 4 h 70"/>
                    <a:gd name="T8" fmla="*/ 2 w 47"/>
                    <a:gd name="T9" fmla="*/ 9 h 70"/>
                  </a:gdLst>
                  <a:ahLst/>
                  <a:cxnLst>
                    <a:cxn ang="0">
                      <a:pos x="T0" y="T1"/>
                    </a:cxn>
                    <a:cxn ang="0">
                      <a:pos x="T2" y="T3"/>
                    </a:cxn>
                    <a:cxn ang="0">
                      <a:pos x="T4" y="T5"/>
                    </a:cxn>
                    <a:cxn ang="0">
                      <a:pos x="T6" y="T7"/>
                    </a:cxn>
                    <a:cxn ang="0">
                      <a:pos x="T8" y="T9"/>
                    </a:cxn>
                  </a:cxnLst>
                  <a:rect l="0" t="0" r="r" b="b"/>
                  <a:pathLst>
                    <a:path w="47" h="70">
                      <a:moveTo>
                        <a:pt x="2" y="9"/>
                      </a:moveTo>
                      <a:cubicBezTo>
                        <a:pt x="9" y="29"/>
                        <a:pt x="18" y="47"/>
                        <a:pt x="32" y="63"/>
                      </a:cubicBezTo>
                      <a:cubicBezTo>
                        <a:pt x="37" y="70"/>
                        <a:pt x="47" y="61"/>
                        <a:pt x="43" y="54"/>
                      </a:cubicBezTo>
                      <a:cubicBezTo>
                        <a:pt x="34" y="37"/>
                        <a:pt x="24" y="20"/>
                        <a:pt x="13" y="4"/>
                      </a:cubicBezTo>
                      <a:cubicBezTo>
                        <a:pt x="9" y="0"/>
                        <a:pt x="0" y="2"/>
                        <a:pt x="2"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sp>
              <p:nvSpPr>
                <p:cNvPr id="115" name="Freeform 92">
                  <a:extLst>
                    <a:ext uri="{FF2B5EF4-FFF2-40B4-BE49-F238E27FC236}">
                      <a16:creationId xmlns:a16="http://schemas.microsoft.com/office/drawing/2014/main" id="{3B71B7E1-F032-4882-8274-FD8160BFC548}"/>
                    </a:ext>
                  </a:extLst>
                </p:cNvPr>
                <p:cNvSpPr/>
                <p:nvPr/>
              </p:nvSpPr>
              <p:spPr bwMode="auto">
                <a:xfrm>
                  <a:off x="8164513" y="3827463"/>
                  <a:ext cx="123825" cy="60325"/>
                </a:xfrm>
                <a:custGeom>
                  <a:avLst/>
                  <a:gdLst>
                    <a:gd name="T0" fmla="*/ 1 w 118"/>
                    <a:gd name="T1" fmla="*/ 59 h 59"/>
                    <a:gd name="T2" fmla="*/ 115 w 118"/>
                    <a:gd name="T3" fmla="*/ 6 h 59"/>
                    <a:gd name="T4" fmla="*/ 112 w 118"/>
                    <a:gd name="T5" fmla="*/ 0 h 59"/>
                    <a:gd name="T6" fmla="*/ 0 w 118"/>
                    <a:gd name="T7" fmla="*/ 58 h 59"/>
                    <a:gd name="T8" fmla="*/ 1 w 118"/>
                    <a:gd name="T9" fmla="*/ 59 h 59"/>
                  </a:gdLst>
                  <a:ahLst/>
                  <a:cxnLst>
                    <a:cxn ang="0">
                      <a:pos x="T0" y="T1"/>
                    </a:cxn>
                    <a:cxn ang="0">
                      <a:pos x="T2" y="T3"/>
                    </a:cxn>
                    <a:cxn ang="0">
                      <a:pos x="T4" y="T5"/>
                    </a:cxn>
                    <a:cxn ang="0">
                      <a:pos x="T6" y="T7"/>
                    </a:cxn>
                    <a:cxn ang="0">
                      <a:pos x="T8" y="T9"/>
                    </a:cxn>
                  </a:cxnLst>
                  <a:rect l="0" t="0" r="r" b="b"/>
                  <a:pathLst>
                    <a:path w="118" h="59">
                      <a:moveTo>
                        <a:pt x="1" y="59"/>
                      </a:moveTo>
                      <a:cubicBezTo>
                        <a:pt x="41" y="56"/>
                        <a:pt x="81" y="26"/>
                        <a:pt x="115" y="6"/>
                      </a:cubicBezTo>
                      <a:cubicBezTo>
                        <a:pt x="118" y="4"/>
                        <a:pt x="116" y="0"/>
                        <a:pt x="112" y="0"/>
                      </a:cubicBezTo>
                      <a:cubicBezTo>
                        <a:pt x="73" y="9"/>
                        <a:pt x="33" y="35"/>
                        <a:pt x="0" y="58"/>
                      </a:cubicBezTo>
                      <a:cubicBezTo>
                        <a:pt x="0" y="58"/>
                        <a:pt x="0" y="59"/>
                        <a:pt x="1" y="5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2400">
                    <a:latin typeface="方正静蕾简体" panose="02000000000000000000" pitchFamily="2" charset="-122"/>
                    <a:ea typeface="方正静蕾简体" panose="02000000000000000000" pitchFamily="2" charset="-122"/>
                  </a:endParaRPr>
                </a:p>
              </p:txBody>
            </p:sp>
          </p:grpSp>
        </p:grpSp>
        <p:sp>
          <p:nvSpPr>
            <p:cNvPr id="26" name="文本框 49">
              <a:extLst>
                <a:ext uri="{FF2B5EF4-FFF2-40B4-BE49-F238E27FC236}">
                  <a16:creationId xmlns:a16="http://schemas.microsoft.com/office/drawing/2014/main" id="{7D5F42EC-9674-4F49-AE92-FBBD65215E52}"/>
                </a:ext>
              </a:extLst>
            </p:cNvPr>
            <p:cNvSpPr txBox="1">
              <a:spLocks noChangeArrowheads="1"/>
            </p:cNvSpPr>
            <p:nvPr/>
          </p:nvSpPr>
          <p:spPr bwMode="auto">
            <a:xfrm>
              <a:off x="2153652" y="1734897"/>
              <a:ext cx="3111433" cy="17481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spAutoFit/>
            </a:bodyPr>
            <a:lstStyle>
              <a:lvl1pPr>
                <a:lnSpc>
                  <a:spcPct val="90000"/>
                </a:lnSpc>
                <a:spcBef>
                  <a:spcPts val="1000"/>
                </a:spcBef>
                <a:buFont typeface="Arial" pitchFamily="34" charset="0"/>
                <a:buChar char="•"/>
                <a:defRPr sz="2800">
                  <a:solidFill>
                    <a:schemeClr val="tx1"/>
                  </a:solidFill>
                  <a:latin typeface="Calibri" pitchFamily="34" charset="0"/>
                  <a:ea typeface="宋体" pitchFamily="2" charset="-122"/>
                </a:defRPr>
              </a:lvl1pPr>
              <a:lvl2pPr marL="742950" indent="-285750">
                <a:lnSpc>
                  <a:spcPct val="90000"/>
                </a:lnSpc>
                <a:spcBef>
                  <a:spcPts val="500"/>
                </a:spcBef>
                <a:buFont typeface="Arial" pitchFamily="34" charset="0"/>
                <a:buChar char="•"/>
                <a:defRPr sz="2400">
                  <a:solidFill>
                    <a:schemeClr val="tx1"/>
                  </a:solidFill>
                  <a:latin typeface="Calibri" pitchFamily="34" charset="0"/>
                  <a:ea typeface="宋体" pitchFamily="2" charset="-122"/>
                </a:defRPr>
              </a:lvl2pPr>
              <a:lvl3pPr marL="1143000" indent="-228600">
                <a:lnSpc>
                  <a:spcPct val="90000"/>
                </a:lnSpc>
                <a:spcBef>
                  <a:spcPts val="500"/>
                </a:spcBef>
                <a:buFont typeface="Arial" pitchFamily="34" charset="0"/>
                <a:buChar char="•"/>
                <a:defRPr sz="2000">
                  <a:solidFill>
                    <a:schemeClr val="tx1"/>
                  </a:solidFill>
                  <a:latin typeface="Calibri" pitchFamily="34" charset="0"/>
                  <a:ea typeface="宋体" pitchFamily="2" charset="-122"/>
                </a:defRPr>
              </a:lvl3pPr>
              <a:lvl4pPr marL="1600200" indent="-228600">
                <a:lnSpc>
                  <a:spcPct val="90000"/>
                </a:lnSpc>
                <a:spcBef>
                  <a:spcPts val="500"/>
                </a:spcBef>
                <a:buFont typeface="Arial" pitchFamily="34" charset="0"/>
                <a:buChar char="•"/>
                <a:defRPr>
                  <a:solidFill>
                    <a:schemeClr val="tx1"/>
                  </a:solidFill>
                  <a:latin typeface="Calibri" pitchFamily="34" charset="0"/>
                  <a:ea typeface="宋体" pitchFamily="2" charset="-122"/>
                </a:defRPr>
              </a:lvl4pPr>
              <a:lvl5pPr marL="2057400" indent="-228600">
                <a:lnSpc>
                  <a:spcPct val="90000"/>
                </a:lnSpc>
                <a:spcBef>
                  <a:spcPts val="500"/>
                </a:spcBef>
                <a:buFont typeface="Arial" pitchFamily="34" charset="0"/>
                <a:buChar char="•"/>
                <a:defRPr>
                  <a:solidFill>
                    <a:schemeClr val="tx1"/>
                  </a:solidFill>
                  <a:latin typeface="Calibri" pitchFamily="34" charset="0"/>
                  <a:ea typeface="宋体" pitchFamily="2" charset="-122"/>
                </a:defRPr>
              </a:lvl5pPr>
              <a:lvl6pPr marL="2514600" indent="-228600" fontAlgn="base">
                <a:lnSpc>
                  <a:spcPct val="90000"/>
                </a:lnSpc>
                <a:spcBef>
                  <a:spcPts val="500"/>
                </a:spcBef>
                <a:spcAft>
                  <a:spcPct val="0"/>
                </a:spcAft>
                <a:buFont typeface="Arial" pitchFamily="34" charset="0"/>
                <a:buChar char="•"/>
                <a:defRPr>
                  <a:solidFill>
                    <a:schemeClr val="tx1"/>
                  </a:solidFill>
                  <a:latin typeface="Calibri" pitchFamily="34" charset="0"/>
                  <a:ea typeface="宋体" pitchFamily="2" charset="-122"/>
                </a:defRPr>
              </a:lvl6pPr>
              <a:lvl7pPr marL="2971800" indent="-228600" fontAlgn="base">
                <a:lnSpc>
                  <a:spcPct val="90000"/>
                </a:lnSpc>
                <a:spcBef>
                  <a:spcPts val="500"/>
                </a:spcBef>
                <a:spcAft>
                  <a:spcPct val="0"/>
                </a:spcAft>
                <a:buFont typeface="Arial" pitchFamily="34" charset="0"/>
                <a:buChar char="•"/>
                <a:defRPr>
                  <a:solidFill>
                    <a:schemeClr val="tx1"/>
                  </a:solidFill>
                  <a:latin typeface="Calibri" pitchFamily="34" charset="0"/>
                  <a:ea typeface="宋体" pitchFamily="2" charset="-122"/>
                </a:defRPr>
              </a:lvl7pPr>
              <a:lvl8pPr marL="3429000" indent="-228600" fontAlgn="base">
                <a:lnSpc>
                  <a:spcPct val="90000"/>
                </a:lnSpc>
                <a:spcBef>
                  <a:spcPts val="500"/>
                </a:spcBef>
                <a:spcAft>
                  <a:spcPct val="0"/>
                </a:spcAft>
                <a:buFont typeface="Arial" pitchFamily="34" charset="0"/>
                <a:buChar char="•"/>
                <a:defRPr>
                  <a:solidFill>
                    <a:schemeClr val="tx1"/>
                  </a:solidFill>
                  <a:latin typeface="Calibri" pitchFamily="34" charset="0"/>
                  <a:ea typeface="宋体" pitchFamily="2" charset="-122"/>
                </a:defRPr>
              </a:lvl8pPr>
              <a:lvl9pPr marL="3886200" indent="-228600" fontAlgn="base">
                <a:lnSpc>
                  <a:spcPct val="90000"/>
                </a:lnSpc>
                <a:spcBef>
                  <a:spcPts val="500"/>
                </a:spcBef>
                <a:spcAft>
                  <a:spcPct val="0"/>
                </a:spcAft>
                <a:buFont typeface="Arial" pitchFamily="34" charset="0"/>
                <a:buChar char="•"/>
                <a:defRPr>
                  <a:solidFill>
                    <a:schemeClr val="tx1"/>
                  </a:solidFill>
                  <a:latin typeface="Calibri" pitchFamily="34" charset="0"/>
                  <a:ea typeface="宋体" pitchFamily="2" charset="-122"/>
                </a:defRPr>
              </a:lvl9pPr>
            </a:lstStyle>
            <a:p>
              <a:pPr lvl="0" algn="just" defTabSz="914400">
                <a:lnSpc>
                  <a:spcPct val="140000"/>
                </a:lnSpc>
                <a:buNone/>
              </a:pPr>
              <a:r>
                <a:rPr lang="en-US" altLang="zh-CN" sz="1600" b="1" dirty="0">
                  <a:solidFill>
                    <a:schemeClr val="bg1"/>
                  </a:solidFill>
                  <a:latin typeface="Times New Roman" panose="02020603050405020304" pitchFamily="18" charset="0"/>
                  <a:ea typeface="STHeiti Light" charset="-122"/>
                  <a:cs typeface="Times New Roman" panose="02020603050405020304" pitchFamily="18" charset="0"/>
                  <a:sym typeface="+mn-ea"/>
                </a:rPr>
                <a:t>For NetEase Cloud Music, the improvement of the level of external economic development has enabled consumers to purchase digital records, which directly boosted the company’s revenue.</a:t>
              </a:r>
            </a:p>
            <a:p>
              <a:pPr algn="ctr">
                <a:lnSpc>
                  <a:spcPct val="100000"/>
                </a:lnSpc>
                <a:spcBef>
                  <a:spcPct val="0"/>
                </a:spcBef>
                <a:buNone/>
              </a:pPr>
              <a:endParaRPr lang="zh-CN" altLang="en-US" sz="1800" dirty="0">
                <a:latin typeface="方正静蕾简体" panose="02000000000000000000" pitchFamily="2" charset="-122"/>
                <a:ea typeface="方正静蕾简体" panose="02000000000000000000" pitchFamily="2" charset="-122"/>
              </a:endParaRPr>
            </a:p>
          </p:txBody>
        </p:sp>
      </p:grpSp>
      <p:grpSp>
        <p:nvGrpSpPr>
          <p:cNvPr id="116" name="组合 115">
            <a:extLst>
              <a:ext uri="{FF2B5EF4-FFF2-40B4-BE49-F238E27FC236}">
                <a16:creationId xmlns:a16="http://schemas.microsoft.com/office/drawing/2014/main" id="{706EAF2E-6E2E-4A2A-8FAE-37FA5EFEE007}"/>
              </a:ext>
            </a:extLst>
          </p:cNvPr>
          <p:cNvGrpSpPr/>
          <p:nvPr/>
        </p:nvGrpSpPr>
        <p:grpSpPr>
          <a:xfrm>
            <a:off x="-111609" y="3635793"/>
            <a:ext cx="6260323" cy="3500372"/>
            <a:chOff x="-620766" y="3688692"/>
            <a:chExt cx="6260323" cy="3500372"/>
          </a:xfrm>
        </p:grpSpPr>
        <p:grpSp>
          <p:nvGrpSpPr>
            <p:cNvPr id="3" name="组合 2">
              <a:extLst>
                <a:ext uri="{FF2B5EF4-FFF2-40B4-BE49-F238E27FC236}">
                  <a16:creationId xmlns:a16="http://schemas.microsoft.com/office/drawing/2014/main" id="{5092D79E-71E4-49AC-AB2E-3E533E63ACEC}"/>
                </a:ext>
              </a:extLst>
            </p:cNvPr>
            <p:cNvGrpSpPr/>
            <p:nvPr/>
          </p:nvGrpSpPr>
          <p:grpSpPr>
            <a:xfrm>
              <a:off x="-620766" y="3688692"/>
              <a:ext cx="6260323" cy="3500372"/>
              <a:chOff x="6293709" y="3439325"/>
              <a:chExt cx="6260323" cy="3500372"/>
            </a:xfrm>
          </p:grpSpPr>
          <p:pic>
            <p:nvPicPr>
              <p:cNvPr id="10" name="Picture 3" descr="F:\Trabajos\Envato\Graphic River\Duckson\Elements\laptop.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93709" y="3439325"/>
                <a:ext cx="6260323" cy="3500372"/>
              </a:xfrm>
              <a:prstGeom prst="rect">
                <a:avLst/>
              </a:prstGeom>
              <a:noFill/>
              <a:extLst>
                <a:ext uri="{909E8E84-426E-40DD-AFC4-6F175D3DCCD1}">
                  <a14:hiddenFill xmlns:a14="http://schemas.microsoft.com/office/drawing/2010/main">
                    <a:solidFill>
                      <a:srgbClr val="FFFFFF"/>
                    </a:solidFill>
                  </a14:hiddenFill>
                </a:ext>
              </a:extLst>
            </p:spPr>
          </p:pic>
          <p:pic>
            <p:nvPicPr>
              <p:cNvPr id="22" name="图片 21">
                <a:extLst>
                  <a:ext uri="{FF2B5EF4-FFF2-40B4-BE49-F238E27FC236}">
                    <a16:creationId xmlns:a16="http://schemas.microsoft.com/office/drawing/2014/main" id="{EEA6D1D1-5A4C-4212-BCBE-7DA55E5C0385}"/>
                  </a:ext>
                </a:extLst>
              </p:cNvPr>
              <p:cNvPicPr/>
              <p:nvPr/>
            </p:nvPicPr>
            <p:blipFill>
              <a:blip r:embed="rId6">
                <a:extLst>
                  <a:ext uri="{28A0092B-C50C-407E-A947-70E740481C1C}">
                    <a14:useLocalDpi xmlns:a14="http://schemas.microsoft.com/office/drawing/2010/main" val="0"/>
                  </a:ext>
                </a:extLst>
              </a:blip>
              <a:stretch>
                <a:fillRect/>
              </a:stretch>
            </p:blipFill>
            <p:spPr bwMode="auto">
              <a:xfrm>
                <a:off x="7543991" y="3758443"/>
                <a:ext cx="3773103" cy="2097224"/>
              </a:xfrm>
              <a:prstGeom prst="rect">
                <a:avLst/>
              </a:prstGeom>
              <a:noFill/>
              <a:ln>
                <a:noFill/>
              </a:ln>
            </p:spPr>
          </p:pic>
          <p:sp>
            <p:nvSpPr>
              <p:cNvPr id="2" name="矩形 1">
                <a:extLst>
                  <a:ext uri="{FF2B5EF4-FFF2-40B4-BE49-F238E27FC236}">
                    <a16:creationId xmlns:a16="http://schemas.microsoft.com/office/drawing/2014/main" id="{2D5F46D0-1296-4229-A502-10431BA12016}"/>
                  </a:ext>
                </a:extLst>
              </p:cNvPr>
              <p:cNvSpPr/>
              <p:nvPr/>
            </p:nvSpPr>
            <p:spPr>
              <a:xfrm>
                <a:off x="7978697" y="5851186"/>
                <a:ext cx="3080715" cy="307777"/>
              </a:xfrm>
              <a:prstGeom prst="rect">
                <a:avLst/>
              </a:prstGeom>
            </p:spPr>
            <p:txBody>
              <a:bodyPr wrap="none">
                <a:spAutoFit/>
              </a:bodyPr>
              <a:lstStyle/>
              <a:p>
                <a:r>
                  <a:rPr lang="en-US" altLang="zh-CN" sz="1400" dirty="0">
                    <a:solidFill>
                      <a:schemeClr val="bg1"/>
                    </a:solidFill>
                    <a:latin typeface="Times New Roman" panose="02020603050405020304" pitchFamily="18" charset="0"/>
                    <a:ea typeface="等线" panose="02010600030101010101" pitchFamily="2" charset="-122"/>
                    <a:cs typeface="Times New Roman" panose="02020603050405020304" pitchFamily="18" charset="0"/>
                  </a:rPr>
                  <a:t>Largest economies by PPP GDP in 2019</a:t>
                </a:r>
                <a:endParaRPr lang="zh-CN" altLang="en-US" sz="1400" dirty="0">
                  <a:solidFill>
                    <a:schemeClr val="bg1"/>
                  </a:solidFill>
                  <a:latin typeface="Times New Roman" panose="02020603050405020304" pitchFamily="18" charset="0"/>
                  <a:cs typeface="Times New Roman" panose="02020603050405020304" pitchFamily="18" charset="0"/>
                </a:endParaRPr>
              </a:p>
            </p:txBody>
          </p:sp>
        </p:grpSp>
        <p:sp>
          <p:nvSpPr>
            <p:cNvPr id="15" name="矩形 14">
              <a:extLst>
                <a:ext uri="{FF2B5EF4-FFF2-40B4-BE49-F238E27FC236}">
                  <a16:creationId xmlns:a16="http://schemas.microsoft.com/office/drawing/2014/main" id="{A956D466-1FA2-4403-86B4-276739AAADB6}"/>
                </a:ext>
              </a:extLst>
            </p:cNvPr>
            <p:cNvSpPr/>
            <p:nvPr/>
          </p:nvSpPr>
          <p:spPr>
            <a:xfrm>
              <a:off x="2104027" y="6400813"/>
              <a:ext cx="2549096" cy="215444"/>
            </a:xfrm>
            <a:prstGeom prst="rect">
              <a:avLst/>
            </a:prstGeom>
          </p:spPr>
          <p:txBody>
            <a:bodyPr wrap="none">
              <a:spAutoFit/>
            </a:bodyPr>
            <a:lstStyle/>
            <a:p>
              <a:r>
                <a:rPr lang="en-US" altLang="zh-CN" sz="800" dirty="0">
                  <a:solidFill>
                    <a:srgbClr val="222222"/>
                  </a:solidFill>
                  <a:latin typeface="Arial" panose="020B0604020202020204" pitchFamily="34" charset="0"/>
                  <a:ea typeface="等线" panose="02010600030101010101" pitchFamily="2" charset="-122"/>
                </a:rPr>
                <a:t>According to </a:t>
              </a:r>
              <a:r>
                <a:rPr lang="en-US" altLang="zh-CN" sz="800" dirty="0">
                  <a:solidFill>
                    <a:srgbClr val="0B0080"/>
                  </a:solidFill>
                  <a:latin typeface="Arial" panose="020B0604020202020204" pitchFamily="34" charset="0"/>
                  <a:ea typeface="等线" panose="02010600030101010101" pitchFamily="2" charset="-122"/>
                  <a:hlinkClick r:id="rId7" tooltip="International Monetary Fund"/>
                </a:rPr>
                <a:t>International Monetary Fund</a:t>
              </a:r>
              <a:r>
                <a:rPr lang="en-US" altLang="zh-CN" sz="800" dirty="0">
                  <a:solidFill>
                    <a:srgbClr val="222222"/>
                  </a:solidFill>
                  <a:latin typeface="Arial" panose="020B0604020202020204" pitchFamily="34" charset="0"/>
                  <a:ea typeface="等线" panose="02010600030101010101" pitchFamily="2" charset="-122"/>
                </a:rPr>
                <a:t> estimates</a:t>
              </a:r>
              <a:endParaRPr lang="zh-CN" altLang="en-US" dirty="0"/>
            </a:p>
          </p:txBody>
        </p:sp>
      </p:grpSp>
      <p:pic>
        <p:nvPicPr>
          <p:cNvPr id="9" name="音频 8">
            <a:hlinkClick r:id="" action="ppaction://media"/>
            <a:extLst>
              <a:ext uri="{FF2B5EF4-FFF2-40B4-BE49-F238E27FC236}">
                <a16:creationId xmlns:a16="http://schemas.microsoft.com/office/drawing/2014/main" id="{19AC97ED-D31C-49A5-B3B6-F7C78CBCD90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712633417"/>
      </p:ext>
    </p:extLst>
  </p:cSld>
  <p:clrMapOvr>
    <a:masterClrMapping/>
  </p:clrMapOvr>
  <mc:AlternateContent xmlns:mc="http://schemas.openxmlformats.org/markup-compatibility/2006">
    <mc:Choice xmlns:p14="http://schemas.microsoft.com/office/powerpoint/2010/main" Requires="p14">
      <p:transition spd="slow" p14:dur="2000" advTm="36284"/>
    </mc:Choice>
    <mc:Fallback>
      <p:transition spd="slow" advTm="36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16"/>
                                        </p:tgtEl>
                                        <p:attrNameLst>
                                          <p:attrName>style.visibility</p:attrName>
                                        </p:attrNameLst>
                                      </p:cBhvr>
                                      <p:to>
                                        <p:strVal val="visible"/>
                                      </p:to>
                                    </p:set>
                                    <p:anim calcmode="lin" valueType="num">
                                      <p:cBhvr additive="base">
                                        <p:cTn id="17" dur="500" fill="hold"/>
                                        <p:tgtEl>
                                          <p:spTgt spid="116"/>
                                        </p:tgtEl>
                                        <p:attrNameLst>
                                          <p:attrName>ppt_x</p:attrName>
                                        </p:attrNameLst>
                                      </p:cBhvr>
                                      <p:tavLst>
                                        <p:tav tm="0">
                                          <p:val>
                                            <p:strVal val="#ppt_x"/>
                                          </p:val>
                                        </p:tav>
                                        <p:tav tm="100000">
                                          <p:val>
                                            <p:strVal val="#ppt_x"/>
                                          </p:val>
                                        </p:tav>
                                      </p:tavLst>
                                    </p:anim>
                                    <p:anim calcmode="lin" valueType="num">
                                      <p:cBhvr additive="base">
                                        <p:cTn id="18" dur="500" fill="hold"/>
                                        <p:tgtEl>
                                          <p:spTgt spid="11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9"/>
                </p:tgtEl>
              </p:cMediaNode>
            </p:audio>
          </p:childTnLst>
        </p:cTn>
      </p:par>
    </p:tnLst>
    <p:bldLst>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2" name="组合 1"/>
          <p:cNvGrpSpPr/>
          <p:nvPr/>
        </p:nvGrpSpPr>
        <p:grpSpPr>
          <a:xfrm>
            <a:off x="4583837" y="1890979"/>
            <a:ext cx="7608163" cy="4336672"/>
            <a:chOff x="3580598" y="1261972"/>
            <a:chExt cx="8415571" cy="4336672"/>
          </a:xfrm>
        </p:grpSpPr>
        <p:sp>
          <p:nvSpPr>
            <p:cNvPr id="46" name="任意多边形 45"/>
            <p:cNvSpPr>
              <a:spLocks/>
            </p:cNvSpPr>
            <p:nvPr/>
          </p:nvSpPr>
          <p:spPr bwMode="auto">
            <a:xfrm>
              <a:off x="7116805" y="1715622"/>
              <a:ext cx="1843304" cy="1864952"/>
            </a:xfrm>
            <a:custGeom>
              <a:avLst/>
              <a:gdLst>
                <a:gd name="connsiteX0" fmla="*/ 372883 w 1843304"/>
                <a:gd name="connsiteY0" fmla="*/ 0 h 1864952"/>
                <a:gd name="connsiteX1" fmla="*/ 738191 w 1843304"/>
                <a:gd name="connsiteY1" fmla="*/ 297734 h 1864952"/>
                <a:gd name="connsiteX2" fmla="*/ 743932 w 1843304"/>
                <a:gd name="connsiteY2" fmla="*/ 354684 h 1864952"/>
                <a:gd name="connsiteX3" fmla="*/ 745016 w 1843304"/>
                <a:gd name="connsiteY3" fmla="*/ 353624 h 1864952"/>
                <a:gd name="connsiteX4" fmla="*/ 745801 w 1843304"/>
                <a:gd name="connsiteY4" fmla="*/ 352858 h 1864952"/>
                <a:gd name="connsiteX5" fmla="*/ 1265310 w 1843304"/>
                <a:gd name="connsiteY5" fmla="*/ 768752 h 1864952"/>
                <a:gd name="connsiteX6" fmla="*/ 1263476 w 1843304"/>
                <a:gd name="connsiteY6" fmla="*/ 770543 h 1864952"/>
                <a:gd name="connsiteX7" fmla="*/ 1294534 w 1843304"/>
                <a:gd name="connsiteY7" fmla="*/ 767412 h 1864952"/>
                <a:gd name="connsiteX8" fmla="*/ 1843304 w 1843304"/>
                <a:gd name="connsiteY8" fmla="*/ 1316182 h 1864952"/>
                <a:gd name="connsiteX9" fmla="*/ 1294534 w 1843304"/>
                <a:gd name="connsiteY9" fmla="*/ 1864952 h 1864952"/>
                <a:gd name="connsiteX10" fmla="*/ 745764 w 1843304"/>
                <a:gd name="connsiteY10" fmla="*/ 1316182 h 1864952"/>
                <a:gd name="connsiteX11" fmla="*/ 750246 w 1843304"/>
                <a:gd name="connsiteY11" fmla="*/ 1271722 h 1864952"/>
                <a:gd name="connsiteX12" fmla="*/ 747945 w 1843304"/>
                <a:gd name="connsiteY12" fmla="*/ 1273969 h 1864952"/>
                <a:gd name="connsiteX13" fmla="*/ 344199 w 1843304"/>
                <a:gd name="connsiteY13" fmla="*/ 745170 h 1864952"/>
                <a:gd name="connsiteX14" fmla="*/ 346329 w 1843304"/>
                <a:gd name="connsiteY14" fmla="*/ 743089 h 1864952"/>
                <a:gd name="connsiteX15" fmla="*/ 297734 w 1843304"/>
                <a:gd name="connsiteY15" fmla="*/ 738190 h 1864952"/>
                <a:gd name="connsiteX16" fmla="*/ 0 w 1843304"/>
                <a:gd name="connsiteY16" fmla="*/ 372883 h 1864952"/>
                <a:gd name="connsiteX17" fmla="*/ 372883 w 1843304"/>
                <a:gd name="connsiteY17" fmla="*/ 0 h 1864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43304" h="1864952">
                  <a:moveTo>
                    <a:pt x="372883" y="0"/>
                  </a:moveTo>
                  <a:cubicBezTo>
                    <a:pt x="553079" y="0"/>
                    <a:pt x="703421" y="127817"/>
                    <a:pt x="738191" y="297734"/>
                  </a:cubicBezTo>
                  <a:lnTo>
                    <a:pt x="743932" y="354684"/>
                  </a:lnTo>
                  <a:lnTo>
                    <a:pt x="745016" y="353624"/>
                  </a:lnTo>
                  <a:cubicBezTo>
                    <a:pt x="745801" y="352858"/>
                    <a:pt x="745801" y="352858"/>
                    <a:pt x="745801" y="352858"/>
                  </a:cubicBezTo>
                  <a:cubicBezTo>
                    <a:pt x="760807" y="621545"/>
                    <a:pt x="869425" y="790904"/>
                    <a:pt x="1265310" y="768752"/>
                  </a:cubicBezTo>
                  <a:lnTo>
                    <a:pt x="1263476" y="770543"/>
                  </a:lnTo>
                  <a:lnTo>
                    <a:pt x="1294534" y="767412"/>
                  </a:lnTo>
                  <a:cubicBezTo>
                    <a:pt x="1597611" y="767412"/>
                    <a:pt x="1843304" y="1013105"/>
                    <a:pt x="1843304" y="1316182"/>
                  </a:cubicBezTo>
                  <a:cubicBezTo>
                    <a:pt x="1843304" y="1619259"/>
                    <a:pt x="1597611" y="1864952"/>
                    <a:pt x="1294534" y="1864952"/>
                  </a:cubicBezTo>
                  <a:cubicBezTo>
                    <a:pt x="991457" y="1864952"/>
                    <a:pt x="745764" y="1619259"/>
                    <a:pt x="745764" y="1316182"/>
                  </a:cubicBezTo>
                  <a:lnTo>
                    <a:pt x="750246" y="1271722"/>
                  </a:lnTo>
                  <a:lnTo>
                    <a:pt x="747945" y="1273969"/>
                  </a:lnTo>
                  <a:cubicBezTo>
                    <a:pt x="779387" y="878799"/>
                    <a:pt x="612886" y="766608"/>
                    <a:pt x="344199" y="745170"/>
                  </a:cubicBezTo>
                  <a:lnTo>
                    <a:pt x="346329" y="743089"/>
                  </a:lnTo>
                  <a:lnTo>
                    <a:pt x="297734" y="738190"/>
                  </a:lnTo>
                  <a:cubicBezTo>
                    <a:pt x="127817" y="703421"/>
                    <a:pt x="0" y="553079"/>
                    <a:pt x="0" y="372883"/>
                  </a:cubicBezTo>
                  <a:cubicBezTo>
                    <a:pt x="0" y="166945"/>
                    <a:pt x="166945" y="0"/>
                    <a:pt x="372883" y="0"/>
                  </a:cubicBezTo>
                  <a:close/>
                </a:path>
              </a:pathLst>
            </a:custGeom>
            <a:no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6" name="Freeform 38"/>
            <p:cNvSpPr>
              <a:spLocks noEditPoints="1"/>
            </p:cNvSpPr>
            <p:nvPr/>
          </p:nvSpPr>
          <p:spPr bwMode="auto">
            <a:xfrm>
              <a:off x="7276743" y="1958577"/>
              <a:ext cx="186170" cy="255443"/>
            </a:xfrm>
            <a:custGeom>
              <a:avLst/>
              <a:gdLst>
                <a:gd name="T0" fmla="*/ 130 w 260"/>
                <a:gd name="T1" fmla="*/ 0 h 358"/>
                <a:gd name="T2" fmla="*/ 174 w 260"/>
                <a:gd name="T3" fmla="*/ 7 h 358"/>
                <a:gd name="T4" fmla="*/ 208 w 260"/>
                <a:gd name="T5" fmla="*/ 25 h 358"/>
                <a:gd name="T6" fmla="*/ 233 w 260"/>
                <a:gd name="T7" fmla="*/ 54 h 358"/>
                <a:gd name="T8" fmla="*/ 249 w 260"/>
                <a:gd name="T9" fmla="*/ 91 h 358"/>
                <a:gd name="T10" fmla="*/ 257 w 260"/>
                <a:gd name="T11" fmla="*/ 133 h 358"/>
                <a:gd name="T12" fmla="*/ 260 w 260"/>
                <a:gd name="T13" fmla="*/ 179 h 358"/>
                <a:gd name="T14" fmla="*/ 257 w 260"/>
                <a:gd name="T15" fmla="*/ 225 h 358"/>
                <a:gd name="T16" fmla="*/ 249 w 260"/>
                <a:gd name="T17" fmla="*/ 267 h 358"/>
                <a:gd name="T18" fmla="*/ 233 w 260"/>
                <a:gd name="T19" fmla="*/ 303 h 358"/>
                <a:gd name="T20" fmla="*/ 208 w 260"/>
                <a:gd name="T21" fmla="*/ 332 h 358"/>
                <a:gd name="T22" fmla="*/ 174 w 260"/>
                <a:gd name="T23" fmla="*/ 351 h 358"/>
                <a:gd name="T24" fmla="*/ 130 w 260"/>
                <a:gd name="T25" fmla="*/ 358 h 358"/>
                <a:gd name="T26" fmla="*/ 86 w 260"/>
                <a:gd name="T27" fmla="*/ 351 h 358"/>
                <a:gd name="T28" fmla="*/ 52 w 260"/>
                <a:gd name="T29" fmla="*/ 332 h 358"/>
                <a:gd name="T30" fmla="*/ 28 w 260"/>
                <a:gd name="T31" fmla="*/ 303 h 358"/>
                <a:gd name="T32" fmla="*/ 11 w 260"/>
                <a:gd name="T33" fmla="*/ 267 h 358"/>
                <a:gd name="T34" fmla="*/ 3 w 260"/>
                <a:gd name="T35" fmla="*/ 225 h 358"/>
                <a:gd name="T36" fmla="*/ 0 w 260"/>
                <a:gd name="T37" fmla="*/ 179 h 358"/>
                <a:gd name="T38" fmla="*/ 3 w 260"/>
                <a:gd name="T39" fmla="*/ 133 h 358"/>
                <a:gd name="T40" fmla="*/ 11 w 260"/>
                <a:gd name="T41" fmla="*/ 91 h 358"/>
                <a:gd name="T42" fmla="*/ 28 w 260"/>
                <a:gd name="T43" fmla="*/ 54 h 358"/>
                <a:gd name="T44" fmla="*/ 52 w 260"/>
                <a:gd name="T45" fmla="*/ 25 h 358"/>
                <a:gd name="T46" fmla="*/ 86 w 260"/>
                <a:gd name="T47" fmla="*/ 7 h 358"/>
                <a:gd name="T48" fmla="*/ 130 w 260"/>
                <a:gd name="T49" fmla="*/ 0 h 358"/>
                <a:gd name="T50" fmla="*/ 130 w 260"/>
                <a:gd name="T51" fmla="*/ 46 h 358"/>
                <a:gd name="T52" fmla="*/ 105 w 260"/>
                <a:gd name="T53" fmla="*/ 52 h 358"/>
                <a:gd name="T54" fmla="*/ 88 w 260"/>
                <a:gd name="T55" fmla="*/ 67 h 358"/>
                <a:gd name="T56" fmla="*/ 76 w 260"/>
                <a:gd name="T57" fmla="*/ 89 h 358"/>
                <a:gd name="T58" fmla="*/ 69 w 260"/>
                <a:gd name="T59" fmla="*/ 116 h 358"/>
                <a:gd name="T60" fmla="*/ 66 w 260"/>
                <a:gd name="T61" fmla="*/ 147 h 358"/>
                <a:gd name="T62" fmla="*/ 65 w 260"/>
                <a:gd name="T63" fmla="*/ 179 h 358"/>
                <a:gd name="T64" fmla="*/ 66 w 260"/>
                <a:gd name="T65" fmla="*/ 210 h 358"/>
                <a:gd name="T66" fmla="*/ 69 w 260"/>
                <a:gd name="T67" fmla="*/ 241 h 358"/>
                <a:gd name="T68" fmla="*/ 76 w 260"/>
                <a:gd name="T69" fmla="*/ 268 h 358"/>
                <a:gd name="T70" fmla="*/ 88 w 260"/>
                <a:gd name="T71" fmla="*/ 290 h 358"/>
                <a:gd name="T72" fmla="*/ 105 w 260"/>
                <a:gd name="T73" fmla="*/ 305 h 358"/>
                <a:gd name="T74" fmla="*/ 130 w 260"/>
                <a:gd name="T75" fmla="*/ 311 h 358"/>
                <a:gd name="T76" fmla="*/ 155 w 260"/>
                <a:gd name="T77" fmla="*/ 305 h 358"/>
                <a:gd name="T78" fmla="*/ 173 w 260"/>
                <a:gd name="T79" fmla="*/ 290 h 358"/>
                <a:gd name="T80" fmla="*/ 184 w 260"/>
                <a:gd name="T81" fmla="*/ 268 h 358"/>
                <a:gd name="T82" fmla="*/ 191 w 260"/>
                <a:gd name="T83" fmla="*/ 241 h 358"/>
                <a:gd name="T84" fmla="*/ 194 w 260"/>
                <a:gd name="T85" fmla="*/ 210 h 358"/>
                <a:gd name="T86" fmla="*/ 195 w 260"/>
                <a:gd name="T87" fmla="*/ 179 h 358"/>
                <a:gd name="T88" fmla="*/ 194 w 260"/>
                <a:gd name="T89" fmla="*/ 147 h 358"/>
                <a:gd name="T90" fmla="*/ 191 w 260"/>
                <a:gd name="T91" fmla="*/ 116 h 358"/>
                <a:gd name="T92" fmla="*/ 184 w 260"/>
                <a:gd name="T93" fmla="*/ 89 h 358"/>
                <a:gd name="T94" fmla="*/ 173 w 260"/>
                <a:gd name="T95" fmla="*/ 67 h 358"/>
                <a:gd name="T96" fmla="*/ 155 w 260"/>
                <a:gd name="T97" fmla="*/ 52 h 358"/>
                <a:gd name="T98" fmla="*/ 130 w 260"/>
                <a:gd name="T99" fmla="*/ 46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60" h="358">
                  <a:moveTo>
                    <a:pt x="130" y="0"/>
                  </a:moveTo>
                  <a:cubicBezTo>
                    <a:pt x="147" y="0"/>
                    <a:pt x="162" y="2"/>
                    <a:pt x="174" y="7"/>
                  </a:cubicBezTo>
                  <a:cubicBezTo>
                    <a:pt x="187" y="11"/>
                    <a:pt x="199" y="17"/>
                    <a:pt x="208" y="25"/>
                  </a:cubicBezTo>
                  <a:cubicBezTo>
                    <a:pt x="218" y="33"/>
                    <a:pt x="226" y="43"/>
                    <a:pt x="233" y="54"/>
                  </a:cubicBezTo>
                  <a:cubicBezTo>
                    <a:pt x="239" y="65"/>
                    <a:pt x="245" y="77"/>
                    <a:pt x="249" y="91"/>
                  </a:cubicBezTo>
                  <a:cubicBezTo>
                    <a:pt x="253" y="104"/>
                    <a:pt x="256" y="118"/>
                    <a:pt x="257" y="133"/>
                  </a:cubicBezTo>
                  <a:cubicBezTo>
                    <a:pt x="259" y="148"/>
                    <a:pt x="260" y="163"/>
                    <a:pt x="260" y="179"/>
                  </a:cubicBezTo>
                  <a:cubicBezTo>
                    <a:pt x="260" y="194"/>
                    <a:pt x="259" y="210"/>
                    <a:pt x="257" y="225"/>
                  </a:cubicBezTo>
                  <a:cubicBezTo>
                    <a:pt x="256" y="239"/>
                    <a:pt x="253" y="254"/>
                    <a:pt x="249" y="267"/>
                  </a:cubicBezTo>
                  <a:cubicBezTo>
                    <a:pt x="245" y="280"/>
                    <a:pt x="239" y="292"/>
                    <a:pt x="233" y="303"/>
                  </a:cubicBezTo>
                  <a:cubicBezTo>
                    <a:pt x="226" y="314"/>
                    <a:pt x="218" y="324"/>
                    <a:pt x="208" y="332"/>
                  </a:cubicBezTo>
                  <a:cubicBezTo>
                    <a:pt x="199" y="340"/>
                    <a:pt x="187" y="346"/>
                    <a:pt x="174" y="351"/>
                  </a:cubicBezTo>
                  <a:cubicBezTo>
                    <a:pt x="162" y="355"/>
                    <a:pt x="147" y="358"/>
                    <a:pt x="130" y="358"/>
                  </a:cubicBezTo>
                  <a:cubicBezTo>
                    <a:pt x="114" y="358"/>
                    <a:pt x="99" y="355"/>
                    <a:pt x="86" y="351"/>
                  </a:cubicBezTo>
                  <a:cubicBezTo>
                    <a:pt x="73" y="346"/>
                    <a:pt x="61" y="340"/>
                    <a:pt x="52" y="332"/>
                  </a:cubicBezTo>
                  <a:cubicBezTo>
                    <a:pt x="42" y="324"/>
                    <a:pt x="34" y="314"/>
                    <a:pt x="28" y="303"/>
                  </a:cubicBezTo>
                  <a:cubicBezTo>
                    <a:pt x="21" y="292"/>
                    <a:pt x="16" y="280"/>
                    <a:pt x="11" y="267"/>
                  </a:cubicBezTo>
                  <a:cubicBezTo>
                    <a:pt x="7" y="254"/>
                    <a:pt x="4" y="239"/>
                    <a:pt x="3" y="225"/>
                  </a:cubicBezTo>
                  <a:cubicBezTo>
                    <a:pt x="1" y="210"/>
                    <a:pt x="0" y="194"/>
                    <a:pt x="0" y="179"/>
                  </a:cubicBezTo>
                  <a:cubicBezTo>
                    <a:pt x="0" y="163"/>
                    <a:pt x="1" y="148"/>
                    <a:pt x="3" y="133"/>
                  </a:cubicBezTo>
                  <a:cubicBezTo>
                    <a:pt x="4" y="118"/>
                    <a:pt x="7" y="104"/>
                    <a:pt x="11" y="91"/>
                  </a:cubicBezTo>
                  <a:cubicBezTo>
                    <a:pt x="16" y="77"/>
                    <a:pt x="21" y="65"/>
                    <a:pt x="28" y="54"/>
                  </a:cubicBezTo>
                  <a:cubicBezTo>
                    <a:pt x="34" y="43"/>
                    <a:pt x="42" y="33"/>
                    <a:pt x="52" y="25"/>
                  </a:cubicBezTo>
                  <a:cubicBezTo>
                    <a:pt x="61" y="17"/>
                    <a:pt x="73" y="11"/>
                    <a:pt x="86" y="7"/>
                  </a:cubicBezTo>
                  <a:cubicBezTo>
                    <a:pt x="99" y="2"/>
                    <a:pt x="113" y="0"/>
                    <a:pt x="130" y="0"/>
                  </a:cubicBezTo>
                  <a:close/>
                  <a:moveTo>
                    <a:pt x="130" y="46"/>
                  </a:moveTo>
                  <a:cubicBezTo>
                    <a:pt x="121" y="46"/>
                    <a:pt x="112" y="48"/>
                    <a:pt x="105" y="52"/>
                  </a:cubicBezTo>
                  <a:cubicBezTo>
                    <a:pt x="99" y="55"/>
                    <a:pt x="93" y="60"/>
                    <a:pt x="88" y="67"/>
                  </a:cubicBezTo>
                  <a:cubicBezTo>
                    <a:pt x="83" y="73"/>
                    <a:pt x="79" y="81"/>
                    <a:pt x="76" y="89"/>
                  </a:cubicBezTo>
                  <a:cubicBezTo>
                    <a:pt x="73" y="98"/>
                    <a:pt x="71" y="107"/>
                    <a:pt x="69" y="116"/>
                  </a:cubicBezTo>
                  <a:cubicBezTo>
                    <a:pt x="68" y="126"/>
                    <a:pt x="67" y="136"/>
                    <a:pt x="66" y="147"/>
                  </a:cubicBezTo>
                  <a:cubicBezTo>
                    <a:pt x="65" y="158"/>
                    <a:pt x="65" y="168"/>
                    <a:pt x="65" y="179"/>
                  </a:cubicBezTo>
                  <a:cubicBezTo>
                    <a:pt x="65" y="189"/>
                    <a:pt x="65" y="200"/>
                    <a:pt x="66" y="210"/>
                  </a:cubicBezTo>
                  <a:cubicBezTo>
                    <a:pt x="67" y="221"/>
                    <a:pt x="68" y="231"/>
                    <a:pt x="69" y="241"/>
                  </a:cubicBezTo>
                  <a:cubicBezTo>
                    <a:pt x="71" y="251"/>
                    <a:pt x="73" y="260"/>
                    <a:pt x="76" y="268"/>
                  </a:cubicBezTo>
                  <a:cubicBezTo>
                    <a:pt x="79" y="277"/>
                    <a:pt x="83" y="284"/>
                    <a:pt x="88" y="290"/>
                  </a:cubicBezTo>
                  <a:cubicBezTo>
                    <a:pt x="93" y="297"/>
                    <a:pt x="99" y="302"/>
                    <a:pt x="105" y="305"/>
                  </a:cubicBezTo>
                  <a:cubicBezTo>
                    <a:pt x="112" y="309"/>
                    <a:pt x="121" y="311"/>
                    <a:pt x="130" y="311"/>
                  </a:cubicBezTo>
                  <a:cubicBezTo>
                    <a:pt x="140" y="311"/>
                    <a:pt x="148" y="309"/>
                    <a:pt x="155" y="305"/>
                  </a:cubicBezTo>
                  <a:cubicBezTo>
                    <a:pt x="162" y="302"/>
                    <a:pt x="168" y="297"/>
                    <a:pt x="173" y="290"/>
                  </a:cubicBezTo>
                  <a:cubicBezTo>
                    <a:pt x="177" y="284"/>
                    <a:pt x="181" y="277"/>
                    <a:pt x="184" y="268"/>
                  </a:cubicBezTo>
                  <a:cubicBezTo>
                    <a:pt x="187" y="260"/>
                    <a:pt x="189" y="251"/>
                    <a:pt x="191" y="241"/>
                  </a:cubicBezTo>
                  <a:cubicBezTo>
                    <a:pt x="193" y="231"/>
                    <a:pt x="194" y="221"/>
                    <a:pt x="194" y="210"/>
                  </a:cubicBezTo>
                  <a:cubicBezTo>
                    <a:pt x="195" y="200"/>
                    <a:pt x="195" y="189"/>
                    <a:pt x="195" y="179"/>
                  </a:cubicBezTo>
                  <a:cubicBezTo>
                    <a:pt x="195" y="168"/>
                    <a:pt x="195" y="158"/>
                    <a:pt x="194" y="147"/>
                  </a:cubicBezTo>
                  <a:cubicBezTo>
                    <a:pt x="194" y="136"/>
                    <a:pt x="193" y="126"/>
                    <a:pt x="191" y="116"/>
                  </a:cubicBezTo>
                  <a:cubicBezTo>
                    <a:pt x="189" y="107"/>
                    <a:pt x="187" y="98"/>
                    <a:pt x="184" y="89"/>
                  </a:cubicBezTo>
                  <a:cubicBezTo>
                    <a:pt x="181" y="81"/>
                    <a:pt x="177" y="73"/>
                    <a:pt x="173" y="67"/>
                  </a:cubicBezTo>
                  <a:cubicBezTo>
                    <a:pt x="168" y="60"/>
                    <a:pt x="162" y="55"/>
                    <a:pt x="155" y="52"/>
                  </a:cubicBezTo>
                  <a:cubicBezTo>
                    <a:pt x="148" y="48"/>
                    <a:pt x="140" y="46"/>
                    <a:pt x="130" y="46"/>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7" name="Freeform 39"/>
            <p:cNvSpPr>
              <a:spLocks/>
            </p:cNvSpPr>
            <p:nvPr/>
          </p:nvSpPr>
          <p:spPr bwMode="auto">
            <a:xfrm>
              <a:off x="7496467" y="1960741"/>
              <a:ext cx="172100" cy="250032"/>
            </a:xfrm>
            <a:custGeom>
              <a:avLst/>
              <a:gdLst>
                <a:gd name="T0" fmla="*/ 118 w 241"/>
                <a:gd name="T1" fmla="*/ 50 h 350"/>
                <a:gd name="T2" fmla="*/ 100 w 241"/>
                <a:gd name="T3" fmla="*/ 51 h 350"/>
                <a:gd name="T4" fmla="*/ 82 w 241"/>
                <a:gd name="T5" fmla="*/ 56 h 350"/>
                <a:gd name="T6" fmla="*/ 66 w 241"/>
                <a:gd name="T7" fmla="*/ 62 h 350"/>
                <a:gd name="T8" fmla="*/ 51 w 241"/>
                <a:gd name="T9" fmla="*/ 68 h 350"/>
                <a:gd name="T10" fmla="*/ 44 w 241"/>
                <a:gd name="T11" fmla="*/ 71 h 350"/>
                <a:gd name="T12" fmla="*/ 38 w 241"/>
                <a:gd name="T13" fmla="*/ 71 h 350"/>
                <a:gd name="T14" fmla="*/ 22 w 241"/>
                <a:gd name="T15" fmla="*/ 65 h 350"/>
                <a:gd name="T16" fmla="*/ 16 w 241"/>
                <a:gd name="T17" fmla="*/ 49 h 350"/>
                <a:gd name="T18" fmla="*/ 20 w 241"/>
                <a:gd name="T19" fmla="*/ 36 h 350"/>
                <a:gd name="T20" fmla="*/ 33 w 241"/>
                <a:gd name="T21" fmla="*/ 25 h 350"/>
                <a:gd name="T22" fmla="*/ 55 w 241"/>
                <a:gd name="T23" fmla="*/ 15 h 350"/>
                <a:gd name="T24" fmla="*/ 78 w 241"/>
                <a:gd name="T25" fmla="*/ 7 h 350"/>
                <a:gd name="T26" fmla="*/ 103 w 241"/>
                <a:gd name="T27" fmla="*/ 2 h 350"/>
                <a:gd name="T28" fmla="*/ 126 w 241"/>
                <a:gd name="T29" fmla="*/ 0 h 350"/>
                <a:gd name="T30" fmla="*/ 171 w 241"/>
                <a:gd name="T31" fmla="*/ 6 h 350"/>
                <a:gd name="T32" fmla="*/ 206 w 241"/>
                <a:gd name="T33" fmla="*/ 23 h 350"/>
                <a:gd name="T34" fmla="*/ 230 w 241"/>
                <a:gd name="T35" fmla="*/ 50 h 350"/>
                <a:gd name="T36" fmla="*/ 238 w 241"/>
                <a:gd name="T37" fmla="*/ 88 h 350"/>
                <a:gd name="T38" fmla="*/ 231 w 241"/>
                <a:gd name="T39" fmla="*/ 125 h 350"/>
                <a:gd name="T40" fmla="*/ 212 w 241"/>
                <a:gd name="T41" fmla="*/ 163 h 350"/>
                <a:gd name="T42" fmla="*/ 184 w 241"/>
                <a:gd name="T43" fmla="*/ 201 h 350"/>
                <a:gd name="T44" fmla="*/ 150 w 241"/>
                <a:gd name="T45" fmla="*/ 238 h 350"/>
                <a:gd name="T46" fmla="*/ 113 w 241"/>
                <a:gd name="T47" fmla="*/ 272 h 350"/>
                <a:gd name="T48" fmla="*/ 76 w 241"/>
                <a:gd name="T49" fmla="*/ 302 h 350"/>
                <a:gd name="T50" fmla="*/ 218 w 241"/>
                <a:gd name="T51" fmla="*/ 302 h 350"/>
                <a:gd name="T52" fmla="*/ 228 w 241"/>
                <a:gd name="T53" fmla="*/ 304 h 350"/>
                <a:gd name="T54" fmla="*/ 236 w 241"/>
                <a:gd name="T55" fmla="*/ 309 h 350"/>
                <a:gd name="T56" fmla="*/ 240 w 241"/>
                <a:gd name="T57" fmla="*/ 317 h 350"/>
                <a:gd name="T58" fmla="*/ 241 w 241"/>
                <a:gd name="T59" fmla="*/ 326 h 350"/>
                <a:gd name="T60" fmla="*/ 240 w 241"/>
                <a:gd name="T61" fmla="*/ 335 h 350"/>
                <a:gd name="T62" fmla="*/ 236 w 241"/>
                <a:gd name="T63" fmla="*/ 343 h 350"/>
                <a:gd name="T64" fmla="*/ 228 w 241"/>
                <a:gd name="T65" fmla="*/ 348 h 350"/>
                <a:gd name="T66" fmla="*/ 218 w 241"/>
                <a:gd name="T67" fmla="*/ 350 h 350"/>
                <a:gd name="T68" fmla="*/ 34 w 241"/>
                <a:gd name="T69" fmla="*/ 350 h 350"/>
                <a:gd name="T70" fmla="*/ 8 w 241"/>
                <a:gd name="T71" fmla="*/ 342 h 350"/>
                <a:gd name="T72" fmla="*/ 0 w 241"/>
                <a:gd name="T73" fmla="*/ 322 h 350"/>
                <a:gd name="T74" fmla="*/ 4 w 241"/>
                <a:gd name="T75" fmla="*/ 304 h 350"/>
                <a:gd name="T76" fmla="*/ 18 w 241"/>
                <a:gd name="T77" fmla="*/ 287 h 350"/>
                <a:gd name="T78" fmla="*/ 25 w 241"/>
                <a:gd name="T79" fmla="*/ 281 h 350"/>
                <a:gd name="T80" fmla="*/ 37 w 241"/>
                <a:gd name="T81" fmla="*/ 271 h 350"/>
                <a:gd name="T82" fmla="*/ 50 w 241"/>
                <a:gd name="T83" fmla="*/ 259 h 350"/>
                <a:gd name="T84" fmla="*/ 64 w 241"/>
                <a:gd name="T85" fmla="*/ 246 h 350"/>
                <a:gd name="T86" fmla="*/ 77 w 241"/>
                <a:gd name="T87" fmla="*/ 234 h 350"/>
                <a:gd name="T88" fmla="*/ 89 w 241"/>
                <a:gd name="T89" fmla="*/ 223 h 350"/>
                <a:gd name="T90" fmla="*/ 122 w 241"/>
                <a:gd name="T91" fmla="*/ 188 h 350"/>
                <a:gd name="T92" fmla="*/ 150 w 241"/>
                <a:gd name="T93" fmla="*/ 153 h 350"/>
                <a:gd name="T94" fmla="*/ 168 w 241"/>
                <a:gd name="T95" fmla="*/ 121 h 350"/>
                <a:gd name="T96" fmla="*/ 175 w 241"/>
                <a:gd name="T97" fmla="*/ 94 h 350"/>
                <a:gd name="T98" fmla="*/ 170 w 241"/>
                <a:gd name="T99" fmla="*/ 75 h 350"/>
                <a:gd name="T100" fmla="*/ 158 w 241"/>
                <a:gd name="T101" fmla="*/ 61 h 350"/>
                <a:gd name="T102" fmla="*/ 140 w 241"/>
                <a:gd name="T103" fmla="*/ 52 h 350"/>
                <a:gd name="T104" fmla="*/ 118 w 241"/>
                <a:gd name="T105" fmla="*/ 5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41" h="350">
                  <a:moveTo>
                    <a:pt x="118" y="50"/>
                  </a:moveTo>
                  <a:cubicBezTo>
                    <a:pt x="112" y="50"/>
                    <a:pt x="106" y="50"/>
                    <a:pt x="100" y="51"/>
                  </a:cubicBezTo>
                  <a:cubicBezTo>
                    <a:pt x="94" y="52"/>
                    <a:pt x="88" y="54"/>
                    <a:pt x="82" y="56"/>
                  </a:cubicBezTo>
                  <a:cubicBezTo>
                    <a:pt x="76" y="58"/>
                    <a:pt x="71" y="60"/>
                    <a:pt x="66" y="62"/>
                  </a:cubicBezTo>
                  <a:cubicBezTo>
                    <a:pt x="60" y="64"/>
                    <a:pt x="55" y="66"/>
                    <a:pt x="51" y="68"/>
                  </a:cubicBezTo>
                  <a:cubicBezTo>
                    <a:pt x="49" y="70"/>
                    <a:pt x="46" y="70"/>
                    <a:pt x="44" y="71"/>
                  </a:cubicBezTo>
                  <a:cubicBezTo>
                    <a:pt x="42" y="71"/>
                    <a:pt x="40" y="71"/>
                    <a:pt x="38" y="71"/>
                  </a:cubicBezTo>
                  <a:cubicBezTo>
                    <a:pt x="32" y="71"/>
                    <a:pt x="26" y="69"/>
                    <a:pt x="22" y="65"/>
                  </a:cubicBezTo>
                  <a:cubicBezTo>
                    <a:pt x="18" y="60"/>
                    <a:pt x="16" y="55"/>
                    <a:pt x="16" y="49"/>
                  </a:cubicBezTo>
                  <a:cubicBezTo>
                    <a:pt x="16" y="45"/>
                    <a:pt x="17" y="41"/>
                    <a:pt x="20" y="36"/>
                  </a:cubicBezTo>
                  <a:cubicBezTo>
                    <a:pt x="23" y="32"/>
                    <a:pt x="27" y="28"/>
                    <a:pt x="33" y="25"/>
                  </a:cubicBezTo>
                  <a:cubicBezTo>
                    <a:pt x="40" y="21"/>
                    <a:pt x="47" y="18"/>
                    <a:pt x="55" y="15"/>
                  </a:cubicBezTo>
                  <a:cubicBezTo>
                    <a:pt x="62" y="12"/>
                    <a:pt x="70" y="10"/>
                    <a:pt x="78" y="7"/>
                  </a:cubicBezTo>
                  <a:cubicBezTo>
                    <a:pt x="86" y="5"/>
                    <a:pt x="95" y="3"/>
                    <a:pt x="103" y="2"/>
                  </a:cubicBezTo>
                  <a:cubicBezTo>
                    <a:pt x="111" y="1"/>
                    <a:pt x="119" y="0"/>
                    <a:pt x="126" y="0"/>
                  </a:cubicBezTo>
                  <a:cubicBezTo>
                    <a:pt x="142" y="0"/>
                    <a:pt x="157" y="2"/>
                    <a:pt x="171" y="6"/>
                  </a:cubicBezTo>
                  <a:cubicBezTo>
                    <a:pt x="184" y="10"/>
                    <a:pt x="196" y="15"/>
                    <a:pt x="206" y="23"/>
                  </a:cubicBezTo>
                  <a:cubicBezTo>
                    <a:pt x="216" y="30"/>
                    <a:pt x="224" y="40"/>
                    <a:pt x="230" y="50"/>
                  </a:cubicBezTo>
                  <a:cubicBezTo>
                    <a:pt x="235" y="61"/>
                    <a:pt x="238" y="74"/>
                    <a:pt x="238" y="88"/>
                  </a:cubicBezTo>
                  <a:cubicBezTo>
                    <a:pt x="238" y="100"/>
                    <a:pt x="236" y="112"/>
                    <a:pt x="231" y="125"/>
                  </a:cubicBezTo>
                  <a:cubicBezTo>
                    <a:pt x="226" y="138"/>
                    <a:pt x="220" y="150"/>
                    <a:pt x="212" y="163"/>
                  </a:cubicBezTo>
                  <a:cubicBezTo>
                    <a:pt x="204" y="176"/>
                    <a:pt x="194" y="188"/>
                    <a:pt x="184" y="201"/>
                  </a:cubicBezTo>
                  <a:cubicBezTo>
                    <a:pt x="173" y="214"/>
                    <a:pt x="162" y="226"/>
                    <a:pt x="150" y="238"/>
                  </a:cubicBezTo>
                  <a:cubicBezTo>
                    <a:pt x="138" y="249"/>
                    <a:pt x="125" y="261"/>
                    <a:pt x="113" y="272"/>
                  </a:cubicBezTo>
                  <a:cubicBezTo>
                    <a:pt x="100" y="283"/>
                    <a:pt x="88" y="293"/>
                    <a:pt x="76" y="302"/>
                  </a:cubicBezTo>
                  <a:cubicBezTo>
                    <a:pt x="218" y="302"/>
                    <a:pt x="218" y="302"/>
                    <a:pt x="218" y="302"/>
                  </a:cubicBezTo>
                  <a:cubicBezTo>
                    <a:pt x="222" y="302"/>
                    <a:pt x="225" y="303"/>
                    <a:pt x="228" y="304"/>
                  </a:cubicBezTo>
                  <a:cubicBezTo>
                    <a:pt x="231" y="305"/>
                    <a:pt x="234" y="307"/>
                    <a:pt x="236" y="309"/>
                  </a:cubicBezTo>
                  <a:cubicBezTo>
                    <a:pt x="238" y="312"/>
                    <a:pt x="239" y="314"/>
                    <a:pt x="240" y="317"/>
                  </a:cubicBezTo>
                  <a:cubicBezTo>
                    <a:pt x="241" y="320"/>
                    <a:pt x="241" y="323"/>
                    <a:pt x="241" y="326"/>
                  </a:cubicBezTo>
                  <a:cubicBezTo>
                    <a:pt x="241" y="329"/>
                    <a:pt x="241" y="332"/>
                    <a:pt x="240" y="335"/>
                  </a:cubicBezTo>
                  <a:cubicBezTo>
                    <a:pt x="239" y="338"/>
                    <a:pt x="238" y="341"/>
                    <a:pt x="236" y="343"/>
                  </a:cubicBezTo>
                  <a:cubicBezTo>
                    <a:pt x="234" y="345"/>
                    <a:pt x="231" y="347"/>
                    <a:pt x="228" y="348"/>
                  </a:cubicBezTo>
                  <a:cubicBezTo>
                    <a:pt x="225" y="350"/>
                    <a:pt x="222" y="350"/>
                    <a:pt x="218" y="350"/>
                  </a:cubicBezTo>
                  <a:cubicBezTo>
                    <a:pt x="34" y="350"/>
                    <a:pt x="34" y="350"/>
                    <a:pt x="34" y="350"/>
                  </a:cubicBezTo>
                  <a:cubicBezTo>
                    <a:pt x="22" y="350"/>
                    <a:pt x="14" y="348"/>
                    <a:pt x="8" y="342"/>
                  </a:cubicBezTo>
                  <a:cubicBezTo>
                    <a:pt x="3" y="336"/>
                    <a:pt x="0" y="330"/>
                    <a:pt x="0" y="322"/>
                  </a:cubicBezTo>
                  <a:cubicBezTo>
                    <a:pt x="0" y="316"/>
                    <a:pt x="1" y="310"/>
                    <a:pt x="4" y="304"/>
                  </a:cubicBezTo>
                  <a:cubicBezTo>
                    <a:pt x="7" y="298"/>
                    <a:pt x="12" y="293"/>
                    <a:pt x="18" y="287"/>
                  </a:cubicBezTo>
                  <a:cubicBezTo>
                    <a:pt x="19" y="286"/>
                    <a:pt x="22" y="284"/>
                    <a:pt x="25" y="281"/>
                  </a:cubicBezTo>
                  <a:cubicBezTo>
                    <a:pt x="29" y="278"/>
                    <a:pt x="33" y="274"/>
                    <a:pt x="37" y="271"/>
                  </a:cubicBezTo>
                  <a:cubicBezTo>
                    <a:pt x="41" y="267"/>
                    <a:pt x="45" y="263"/>
                    <a:pt x="50" y="259"/>
                  </a:cubicBezTo>
                  <a:cubicBezTo>
                    <a:pt x="55" y="255"/>
                    <a:pt x="60" y="250"/>
                    <a:pt x="64" y="246"/>
                  </a:cubicBezTo>
                  <a:cubicBezTo>
                    <a:pt x="69" y="242"/>
                    <a:pt x="73" y="238"/>
                    <a:pt x="77" y="234"/>
                  </a:cubicBezTo>
                  <a:cubicBezTo>
                    <a:pt x="82" y="230"/>
                    <a:pt x="85" y="226"/>
                    <a:pt x="89" y="223"/>
                  </a:cubicBezTo>
                  <a:cubicBezTo>
                    <a:pt x="100" y="211"/>
                    <a:pt x="112" y="200"/>
                    <a:pt x="122" y="188"/>
                  </a:cubicBezTo>
                  <a:cubicBezTo>
                    <a:pt x="133" y="176"/>
                    <a:pt x="142" y="165"/>
                    <a:pt x="150" y="153"/>
                  </a:cubicBezTo>
                  <a:cubicBezTo>
                    <a:pt x="158" y="142"/>
                    <a:pt x="164" y="132"/>
                    <a:pt x="168" y="121"/>
                  </a:cubicBezTo>
                  <a:cubicBezTo>
                    <a:pt x="173" y="111"/>
                    <a:pt x="175" y="102"/>
                    <a:pt x="175" y="94"/>
                  </a:cubicBezTo>
                  <a:cubicBezTo>
                    <a:pt x="175" y="87"/>
                    <a:pt x="174" y="80"/>
                    <a:pt x="170" y="75"/>
                  </a:cubicBezTo>
                  <a:cubicBezTo>
                    <a:pt x="167" y="69"/>
                    <a:pt x="163" y="64"/>
                    <a:pt x="158" y="61"/>
                  </a:cubicBezTo>
                  <a:cubicBezTo>
                    <a:pt x="153" y="57"/>
                    <a:pt x="146" y="54"/>
                    <a:pt x="140" y="52"/>
                  </a:cubicBezTo>
                  <a:cubicBezTo>
                    <a:pt x="133" y="51"/>
                    <a:pt x="126" y="50"/>
                    <a:pt x="118" y="50"/>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8" name="Freeform 23"/>
            <p:cNvSpPr>
              <a:spLocks/>
            </p:cNvSpPr>
            <p:nvPr/>
          </p:nvSpPr>
          <p:spPr bwMode="auto">
            <a:xfrm>
              <a:off x="8189393" y="2790533"/>
              <a:ext cx="504825" cy="481013"/>
            </a:xfrm>
            <a:custGeom>
              <a:avLst/>
              <a:gdLst>
                <a:gd name="T0" fmla="*/ 118 w 237"/>
                <a:gd name="T1" fmla="*/ 0 h 226"/>
                <a:gd name="T2" fmla="*/ 155 w 237"/>
                <a:gd name="T3" fmla="*/ 74 h 226"/>
                <a:gd name="T4" fmla="*/ 237 w 237"/>
                <a:gd name="T5" fmla="*/ 86 h 226"/>
                <a:gd name="T6" fmla="*/ 178 w 237"/>
                <a:gd name="T7" fmla="*/ 144 h 226"/>
                <a:gd name="T8" fmla="*/ 192 w 237"/>
                <a:gd name="T9" fmla="*/ 226 h 226"/>
                <a:gd name="T10" fmla="*/ 118 w 237"/>
                <a:gd name="T11" fmla="*/ 187 h 226"/>
                <a:gd name="T12" fmla="*/ 45 w 237"/>
                <a:gd name="T13" fmla="*/ 226 h 226"/>
                <a:gd name="T14" fmla="*/ 59 w 237"/>
                <a:gd name="T15" fmla="*/ 144 h 226"/>
                <a:gd name="T16" fmla="*/ 0 w 237"/>
                <a:gd name="T17" fmla="*/ 86 h 226"/>
                <a:gd name="T18" fmla="*/ 82 w 237"/>
                <a:gd name="T19" fmla="*/ 74 h 226"/>
                <a:gd name="T20" fmla="*/ 118 w 237"/>
                <a:gd name="T21" fmla="*/ 0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7" h="226">
                  <a:moveTo>
                    <a:pt x="118" y="0"/>
                  </a:moveTo>
                  <a:cubicBezTo>
                    <a:pt x="127" y="0"/>
                    <a:pt x="155" y="74"/>
                    <a:pt x="155" y="74"/>
                  </a:cubicBezTo>
                  <a:cubicBezTo>
                    <a:pt x="155" y="74"/>
                    <a:pt x="237" y="79"/>
                    <a:pt x="237" y="86"/>
                  </a:cubicBezTo>
                  <a:cubicBezTo>
                    <a:pt x="237" y="93"/>
                    <a:pt x="178" y="144"/>
                    <a:pt x="178" y="144"/>
                  </a:cubicBezTo>
                  <a:cubicBezTo>
                    <a:pt x="178" y="144"/>
                    <a:pt x="201" y="226"/>
                    <a:pt x="192" y="226"/>
                  </a:cubicBezTo>
                  <a:cubicBezTo>
                    <a:pt x="182" y="226"/>
                    <a:pt x="118" y="187"/>
                    <a:pt x="118" y="187"/>
                  </a:cubicBezTo>
                  <a:cubicBezTo>
                    <a:pt x="118" y="187"/>
                    <a:pt x="57" y="226"/>
                    <a:pt x="45" y="226"/>
                  </a:cubicBezTo>
                  <a:cubicBezTo>
                    <a:pt x="33" y="226"/>
                    <a:pt x="59" y="144"/>
                    <a:pt x="59" y="144"/>
                  </a:cubicBezTo>
                  <a:cubicBezTo>
                    <a:pt x="59" y="144"/>
                    <a:pt x="0" y="94"/>
                    <a:pt x="0" y="86"/>
                  </a:cubicBezTo>
                  <a:cubicBezTo>
                    <a:pt x="0" y="78"/>
                    <a:pt x="82" y="74"/>
                    <a:pt x="82" y="74"/>
                  </a:cubicBezTo>
                  <a:cubicBezTo>
                    <a:pt x="82" y="74"/>
                    <a:pt x="110" y="0"/>
                    <a:pt x="118" y="0"/>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47" name="任意多边形 46"/>
            <p:cNvSpPr>
              <a:spLocks noChangeArrowheads="1"/>
            </p:cNvSpPr>
            <p:nvPr/>
          </p:nvSpPr>
          <p:spPr bwMode="auto">
            <a:xfrm>
              <a:off x="7934834" y="2963031"/>
              <a:ext cx="1864953" cy="1843305"/>
            </a:xfrm>
            <a:custGeom>
              <a:avLst/>
              <a:gdLst>
                <a:gd name="connsiteX0" fmla="*/ 1492070 w 1864953"/>
                <a:gd name="connsiteY0" fmla="*/ 0 h 1843305"/>
                <a:gd name="connsiteX1" fmla="*/ 1864953 w 1864953"/>
                <a:gd name="connsiteY1" fmla="*/ 373424 h 1843305"/>
                <a:gd name="connsiteX2" fmla="*/ 1567219 w 1864953"/>
                <a:gd name="connsiteY2" fmla="*/ 739261 h 1843305"/>
                <a:gd name="connsiteX3" fmla="*/ 1511370 w 1864953"/>
                <a:gd name="connsiteY3" fmla="*/ 744900 h 1843305"/>
                <a:gd name="connsiteX4" fmla="*/ 1512093 w 1864953"/>
                <a:gd name="connsiteY4" fmla="*/ 745640 h 1843305"/>
                <a:gd name="connsiteX5" fmla="*/ 1096689 w 1864953"/>
                <a:gd name="connsiteY5" fmla="*/ 1264228 h 1843305"/>
                <a:gd name="connsiteX6" fmla="*/ 1094167 w 1864953"/>
                <a:gd name="connsiteY6" fmla="*/ 1261647 h 1843305"/>
                <a:gd name="connsiteX7" fmla="*/ 1097540 w 1864953"/>
                <a:gd name="connsiteY7" fmla="*/ 1295076 h 1843305"/>
                <a:gd name="connsiteX8" fmla="*/ 548770 w 1864953"/>
                <a:gd name="connsiteY8" fmla="*/ 1843305 h 1843305"/>
                <a:gd name="connsiteX9" fmla="*/ 0 w 1864953"/>
                <a:gd name="connsiteY9" fmla="*/ 1295076 h 1843305"/>
                <a:gd name="connsiteX10" fmla="*/ 548770 w 1864953"/>
                <a:gd name="connsiteY10" fmla="*/ 746847 h 1843305"/>
                <a:gd name="connsiteX11" fmla="*/ 595776 w 1864953"/>
                <a:gd name="connsiteY11" fmla="*/ 751581 h 1843305"/>
                <a:gd name="connsiteX12" fmla="*/ 592065 w 1864953"/>
                <a:gd name="connsiteY12" fmla="*/ 747783 h 1843305"/>
                <a:gd name="connsiteX13" fmla="*/ 1120242 w 1864953"/>
                <a:gd name="connsiteY13" fmla="*/ 344199 h 1843305"/>
                <a:gd name="connsiteX14" fmla="*/ 1121952 w 1864953"/>
                <a:gd name="connsiteY14" fmla="*/ 345951 h 1843305"/>
                <a:gd name="connsiteX15" fmla="*/ 1126763 w 1864953"/>
                <a:gd name="connsiteY15" fmla="*/ 298166 h 1843305"/>
                <a:gd name="connsiteX16" fmla="*/ 1492070 w 1864953"/>
                <a:gd name="connsiteY16" fmla="*/ 0 h 1843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64953" h="1843305">
                  <a:moveTo>
                    <a:pt x="1492070" y="0"/>
                  </a:moveTo>
                  <a:cubicBezTo>
                    <a:pt x="1698008" y="0"/>
                    <a:pt x="1864953" y="167188"/>
                    <a:pt x="1864953" y="373424"/>
                  </a:cubicBezTo>
                  <a:cubicBezTo>
                    <a:pt x="1864953" y="553881"/>
                    <a:pt x="1737136" y="704441"/>
                    <a:pt x="1567219" y="739261"/>
                  </a:cubicBezTo>
                  <a:lnTo>
                    <a:pt x="1511370" y="744900"/>
                  </a:lnTo>
                  <a:lnTo>
                    <a:pt x="1512093" y="745640"/>
                  </a:lnTo>
                  <a:cubicBezTo>
                    <a:pt x="1243722" y="760641"/>
                    <a:pt x="1074562" y="869216"/>
                    <a:pt x="1096689" y="1264228"/>
                  </a:cubicBezTo>
                  <a:lnTo>
                    <a:pt x="1094167" y="1261647"/>
                  </a:lnTo>
                  <a:lnTo>
                    <a:pt x="1097540" y="1295076"/>
                  </a:lnTo>
                  <a:cubicBezTo>
                    <a:pt x="1097540" y="1597855"/>
                    <a:pt x="851847" y="1843305"/>
                    <a:pt x="548770" y="1843305"/>
                  </a:cubicBezTo>
                  <a:cubicBezTo>
                    <a:pt x="245693" y="1843305"/>
                    <a:pt x="0" y="1597855"/>
                    <a:pt x="0" y="1295076"/>
                  </a:cubicBezTo>
                  <a:cubicBezTo>
                    <a:pt x="0" y="992297"/>
                    <a:pt x="245693" y="746847"/>
                    <a:pt x="548770" y="746847"/>
                  </a:cubicBezTo>
                  <a:lnTo>
                    <a:pt x="595776" y="751581"/>
                  </a:lnTo>
                  <a:lnTo>
                    <a:pt x="592065" y="747783"/>
                  </a:lnTo>
                  <a:cubicBezTo>
                    <a:pt x="986771" y="778499"/>
                    <a:pt x="1098830" y="612065"/>
                    <a:pt x="1120242" y="344199"/>
                  </a:cubicBezTo>
                  <a:lnTo>
                    <a:pt x="1121952" y="345951"/>
                  </a:lnTo>
                  <a:lnTo>
                    <a:pt x="1126763" y="298166"/>
                  </a:lnTo>
                  <a:cubicBezTo>
                    <a:pt x="1161533" y="128003"/>
                    <a:pt x="1311874" y="0"/>
                    <a:pt x="1492070" y="0"/>
                  </a:cubicBezTo>
                  <a:close/>
                </a:path>
              </a:pathLst>
            </a:custGeom>
            <a:no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14" name="Freeform 40"/>
            <p:cNvSpPr>
              <a:spLocks noEditPoints="1"/>
            </p:cNvSpPr>
            <p:nvPr/>
          </p:nvSpPr>
          <p:spPr bwMode="auto">
            <a:xfrm>
              <a:off x="9225038" y="3169768"/>
              <a:ext cx="185088" cy="255443"/>
            </a:xfrm>
            <a:custGeom>
              <a:avLst/>
              <a:gdLst>
                <a:gd name="T0" fmla="*/ 130 w 260"/>
                <a:gd name="T1" fmla="*/ 0 h 357"/>
                <a:gd name="T2" fmla="*/ 174 w 260"/>
                <a:gd name="T3" fmla="*/ 6 h 357"/>
                <a:gd name="T4" fmla="*/ 208 w 260"/>
                <a:gd name="T5" fmla="*/ 25 h 357"/>
                <a:gd name="T6" fmla="*/ 232 w 260"/>
                <a:gd name="T7" fmla="*/ 54 h 357"/>
                <a:gd name="T8" fmla="*/ 248 w 260"/>
                <a:gd name="T9" fmla="*/ 90 h 357"/>
                <a:gd name="T10" fmla="*/ 257 w 260"/>
                <a:gd name="T11" fmla="*/ 132 h 357"/>
                <a:gd name="T12" fmla="*/ 260 w 260"/>
                <a:gd name="T13" fmla="*/ 178 h 357"/>
                <a:gd name="T14" fmla="*/ 257 w 260"/>
                <a:gd name="T15" fmla="*/ 224 h 357"/>
                <a:gd name="T16" fmla="*/ 248 w 260"/>
                <a:gd name="T17" fmla="*/ 266 h 357"/>
                <a:gd name="T18" fmla="*/ 232 w 260"/>
                <a:gd name="T19" fmla="*/ 303 h 357"/>
                <a:gd name="T20" fmla="*/ 208 w 260"/>
                <a:gd name="T21" fmla="*/ 332 h 357"/>
                <a:gd name="T22" fmla="*/ 174 w 260"/>
                <a:gd name="T23" fmla="*/ 350 h 357"/>
                <a:gd name="T24" fmla="*/ 130 w 260"/>
                <a:gd name="T25" fmla="*/ 357 h 357"/>
                <a:gd name="T26" fmla="*/ 86 w 260"/>
                <a:gd name="T27" fmla="*/ 350 h 357"/>
                <a:gd name="T28" fmla="*/ 52 w 260"/>
                <a:gd name="T29" fmla="*/ 332 h 357"/>
                <a:gd name="T30" fmla="*/ 27 w 260"/>
                <a:gd name="T31" fmla="*/ 303 h 357"/>
                <a:gd name="T32" fmla="*/ 11 w 260"/>
                <a:gd name="T33" fmla="*/ 266 h 357"/>
                <a:gd name="T34" fmla="*/ 2 w 260"/>
                <a:gd name="T35" fmla="*/ 224 h 357"/>
                <a:gd name="T36" fmla="*/ 0 w 260"/>
                <a:gd name="T37" fmla="*/ 178 h 357"/>
                <a:gd name="T38" fmla="*/ 2 w 260"/>
                <a:gd name="T39" fmla="*/ 132 h 357"/>
                <a:gd name="T40" fmla="*/ 11 w 260"/>
                <a:gd name="T41" fmla="*/ 90 h 357"/>
                <a:gd name="T42" fmla="*/ 27 w 260"/>
                <a:gd name="T43" fmla="*/ 54 h 357"/>
                <a:gd name="T44" fmla="*/ 52 w 260"/>
                <a:gd name="T45" fmla="*/ 25 h 357"/>
                <a:gd name="T46" fmla="*/ 85 w 260"/>
                <a:gd name="T47" fmla="*/ 6 h 357"/>
                <a:gd name="T48" fmla="*/ 130 w 260"/>
                <a:gd name="T49" fmla="*/ 0 h 357"/>
                <a:gd name="T50" fmla="*/ 130 w 260"/>
                <a:gd name="T51" fmla="*/ 46 h 357"/>
                <a:gd name="T52" fmla="*/ 105 w 260"/>
                <a:gd name="T53" fmla="*/ 51 h 357"/>
                <a:gd name="T54" fmla="*/ 88 w 260"/>
                <a:gd name="T55" fmla="*/ 66 h 357"/>
                <a:gd name="T56" fmla="*/ 76 w 260"/>
                <a:gd name="T57" fmla="*/ 89 h 357"/>
                <a:gd name="T58" fmla="*/ 69 w 260"/>
                <a:gd name="T59" fmla="*/ 116 h 357"/>
                <a:gd name="T60" fmla="*/ 66 w 260"/>
                <a:gd name="T61" fmla="*/ 147 h 357"/>
                <a:gd name="T62" fmla="*/ 65 w 260"/>
                <a:gd name="T63" fmla="*/ 178 h 357"/>
                <a:gd name="T64" fmla="*/ 66 w 260"/>
                <a:gd name="T65" fmla="*/ 210 h 357"/>
                <a:gd name="T66" fmla="*/ 69 w 260"/>
                <a:gd name="T67" fmla="*/ 240 h 357"/>
                <a:gd name="T68" fmla="*/ 76 w 260"/>
                <a:gd name="T69" fmla="*/ 268 h 357"/>
                <a:gd name="T70" fmla="*/ 88 w 260"/>
                <a:gd name="T71" fmla="*/ 290 h 357"/>
                <a:gd name="T72" fmla="*/ 105 w 260"/>
                <a:gd name="T73" fmla="*/ 305 h 357"/>
                <a:gd name="T74" fmla="*/ 130 w 260"/>
                <a:gd name="T75" fmla="*/ 310 h 357"/>
                <a:gd name="T76" fmla="*/ 155 w 260"/>
                <a:gd name="T77" fmla="*/ 305 h 357"/>
                <a:gd name="T78" fmla="*/ 172 w 260"/>
                <a:gd name="T79" fmla="*/ 290 h 357"/>
                <a:gd name="T80" fmla="*/ 184 w 260"/>
                <a:gd name="T81" fmla="*/ 268 h 357"/>
                <a:gd name="T82" fmla="*/ 191 w 260"/>
                <a:gd name="T83" fmla="*/ 240 h 357"/>
                <a:gd name="T84" fmla="*/ 194 w 260"/>
                <a:gd name="T85" fmla="*/ 210 h 357"/>
                <a:gd name="T86" fmla="*/ 195 w 260"/>
                <a:gd name="T87" fmla="*/ 178 h 357"/>
                <a:gd name="T88" fmla="*/ 194 w 260"/>
                <a:gd name="T89" fmla="*/ 147 h 357"/>
                <a:gd name="T90" fmla="*/ 191 w 260"/>
                <a:gd name="T91" fmla="*/ 116 h 357"/>
                <a:gd name="T92" fmla="*/ 184 w 260"/>
                <a:gd name="T93" fmla="*/ 89 h 357"/>
                <a:gd name="T94" fmla="*/ 172 w 260"/>
                <a:gd name="T95" fmla="*/ 66 h 357"/>
                <a:gd name="T96" fmla="*/ 155 w 260"/>
                <a:gd name="T97" fmla="*/ 51 h 357"/>
                <a:gd name="T98" fmla="*/ 130 w 260"/>
                <a:gd name="T99" fmla="*/ 46 h 3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60" h="357">
                  <a:moveTo>
                    <a:pt x="130" y="0"/>
                  </a:moveTo>
                  <a:cubicBezTo>
                    <a:pt x="147" y="0"/>
                    <a:pt x="161" y="2"/>
                    <a:pt x="174" y="6"/>
                  </a:cubicBezTo>
                  <a:cubicBezTo>
                    <a:pt x="187" y="11"/>
                    <a:pt x="198" y="17"/>
                    <a:pt x="208" y="25"/>
                  </a:cubicBezTo>
                  <a:cubicBezTo>
                    <a:pt x="218" y="33"/>
                    <a:pt x="226" y="43"/>
                    <a:pt x="232" y="54"/>
                  </a:cubicBezTo>
                  <a:cubicBezTo>
                    <a:pt x="239" y="65"/>
                    <a:pt x="244" y="77"/>
                    <a:pt x="248" y="90"/>
                  </a:cubicBezTo>
                  <a:cubicBezTo>
                    <a:pt x="252" y="104"/>
                    <a:pt x="255" y="118"/>
                    <a:pt x="257" y="132"/>
                  </a:cubicBezTo>
                  <a:cubicBezTo>
                    <a:pt x="259" y="147"/>
                    <a:pt x="260" y="163"/>
                    <a:pt x="260" y="178"/>
                  </a:cubicBezTo>
                  <a:cubicBezTo>
                    <a:pt x="260" y="194"/>
                    <a:pt x="259" y="209"/>
                    <a:pt x="257" y="224"/>
                  </a:cubicBezTo>
                  <a:cubicBezTo>
                    <a:pt x="255" y="239"/>
                    <a:pt x="252" y="253"/>
                    <a:pt x="248" y="266"/>
                  </a:cubicBezTo>
                  <a:cubicBezTo>
                    <a:pt x="244" y="280"/>
                    <a:pt x="239" y="292"/>
                    <a:pt x="232" y="303"/>
                  </a:cubicBezTo>
                  <a:cubicBezTo>
                    <a:pt x="226" y="314"/>
                    <a:pt x="218" y="323"/>
                    <a:pt x="208" y="332"/>
                  </a:cubicBezTo>
                  <a:cubicBezTo>
                    <a:pt x="198" y="340"/>
                    <a:pt x="187" y="346"/>
                    <a:pt x="174" y="350"/>
                  </a:cubicBezTo>
                  <a:cubicBezTo>
                    <a:pt x="161" y="355"/>
                    <a:pt x="147" y="357"/>
                    <a:pt x="130" y="357"/>
                  </a:cubicBezTo>
                  <a:cubicBezTo>
                    <a:pt x="113" y="357"/>
                    <a:pt x="99" y="355"/>
                    <a:pt x="86" y="350"/>
                  </a:cubicBezTo>
                  <a:cubicBezTo>
                    <a:pt x="73" y="346"/>
                    <a:pt x="61" y="340"/>
                    <a:pt x="52" y="332"/>
                  </a:cubicBezTo>
                  <a:cubicBezTo>
                    <a:pt x="42" y="323"/>
                    <a:pt x="34" y="314"/>
                    <a:pt x="27" y="303"/>
                  </a:cubicBezTo>
                  <a:cubicBezTo>
                    <a:pt x="21" y="292"/>
                    <a:pt x="15" y="280"/>
                    <a:pt x="11" y="266"/>
                  </a:cubicBezTo>
                  <a:cubicBezTo>
                    <a:pt x="7" y="253"/>
                    <a:pt x="4" y="239"/>
                    <a:pt x="2" y="224"/>
                  </a:cubicBezTo>
                  <a:cubicBezTo>
                    <a:pt x="1" y="209"/>
                    <a:pt x="0" y="194"/>
                    <a:pt x="0" y="178"/>
                  </a:cubicBezTo>
                  <a:cubicBezTo>
                    <a:pt x="0" y="163"/>
                    <a:pt x="1" y="147"/>
                    <a:pt x="2" y="132"/>
                  </a:cubicBezTo>
                  <a:cubicBezTo>
                    <a:pt x="4" y="118"/>
                    <a:pt x="7" y="104"/>
                    <a:pt x="11" y="90"/>
                  </a:cubicBezTo>
                  <a:cubicBezTo>
                    <a:pt x="15" y="77"/>
                    <a:pt x="21" y="65"/>
                    <a:pt x="27" y="54"/>
                  </a:cubicBezTo>
                  <a:cubicBezTo>
                    <a:pt x="34" y="43"/>
                    <a:pt x="42" y="33"/>
                    <a:pt x="52" y="25"/>
                  </a:cubicBezTo>
                  <a:cubicBezTo>
                    <a:pt x="61" y="17"/>
                    <a:pt x="73" y="11"/>
                    <a:pt x="85" y="6"/>
                  </a:cubicBezTo>
                  <a:cubicBezTo>
                    <a:pt x="98" y="2"/>
                    <a:pt x="113" y="0"/>
                    <a:pt x="130" y="0"/>
                  </a:cubicBezTo>
                  <a:close/>
                  <a:moveTo>
                    <a:pt x="130" y="46"/>
                  </a:moveTo>
                  <a:cubicBezTo>
                    <a:pt x="120" y="46"/>
                    <a:pt x="112" y="48"/>
                    <a:pt x="105" y="51"/>
                  </a:cubicBezTo>
                  <a:cubicBezTo>
                    <a:pt x="98" y="55"/>
                    <a:pt x="93" y="60"/>
                    <a:pt x="88" y="66"/>
                  </a:cubicBezTo>
                  <a:cubicBezTo>
                    <a:pt x="83" y="73"/>
                    <a:pt x="79" y="80"/>
                    <a:pt x="76" y="89"/>
                  </a:cubicBezTo>
                  <a:cubicBezTo>
                    <a:pt x="73" y="97"/>
                    <a:pt x="71" y="106"/>
                    <a:pt x="69" y="116"/>
                  </a:cubicBezTo>
                  <a:cubicBezTo>
                    <a:pt x="67" y="126"/>
                    <a:pt x="66" y="136"/>
                    <a:pt x="66" y="147"/>
                  </a:cubicBezTo>
                  <a:cubicBezTo>
                    <a:pt x="65" y="157"/>
                    <a:pt x="65" y="168"/>
                    <a:pt x="65" y="178"/>
                  </a:cubicBezTo>
                  <a:cubicBezTo>
                    <a:pt x="65" y="189"/>
                    <a:pt x="65" y="199"/>
                    <a:pt x="66" y="210"/>
                  </a:cubicBezTo>
                  <a:cubicBezTo>
                    <a:pt x="66" y="220"/>
                    <a:pt x="67" y="231"/>
                    <a:pt x="69" y="240"/>
                  </a:cubicBezTo>
                  <a:cubicBezTo>
                    <a:pt x="71" y="250"/>
                    <a:pt x="73" y="259"/>
                    <a:pt x="76" y="268"/>
                  </a:cubicBezTo>
                  <a:cubicBezTo>
                    <a:pt x="79" y="276"/>
                    <a:pt x="83" y="284"/>
                    <a:pt x="88" y="290"/>
                  </a:cubicBezTo>
                  <a:cubicBezTo>
                    <a:pt x="93" y="296"/>
                    <a:pt x="98" y="301"/>
                    <a:pt x="105" y="305"/>
                  </a:cubicBezTo>
                  <a:cubicBezTo>
                    <a:pt x="112" y="309"/>
                    <a:pt x="120" y="310"/>
                    <a:pt x="130" y="310"/>
                  </a:cubicBezTo>
                  <a:cubicBezTo>
                    <a:pt x="139" y="310"/>
                    <a:pt x="148" y="309"/>
                    <a:pt x="155" y="305"/>
                  </a:cubicBezTo>
                  <a:cubicBezTo>
                    <a:pt x="161" y="301"/>
                    <a:pt x="167" y="296"/>
                    <a:pt x="172" y="290"/>
                  </a:cubicBezTo>
                  <a:cubicBezTo>
                    <a:pt x="177" y="284"/>
                    <a:pt x="181" y="276"/>
                    <a:pt x="184" y="268"/>
                  </a:cubicBezTo>
                  <a:cubicBezTo>
                    <a:pt x="187" y="259"/>
                    <a:pt x="189" y="250"/>
                    <a:pt x="191" y="240"/>
                  </a:cubicBezTo>
                  <a:cubicBezTo>
                    <a:pt x="193" y="231"/>
                    <a:pt x="194" y="220"/>
                    <a:pt x="194" y="210"/>
                  </a:cubicBezTo>
                  <a:cubicBezTo>
                    <a:pt x="195" y="199"/>
                    <a:pt x="195" y="189"/>
                    <a:pt x="195" y="178"/>
                  </a:cubicBezTo>
                  <a:cubicBezTo>
                    <a:pt x="195" y="168"/>
                    <a:pt x="195" y="157"/>
                    <a:pt x="194" y="147"/>
                  </a:cubicBezTo>
                  <a:cubicBezTo>
                    <a:pt x="194" y="136"/>
                    <a:pt x="193" y="126"/>
                    <a:pt x="191" y="116"/>
                  </a:cubicBezTo>
                  <a:cubicBezTo>
                    <a:pt x="189" y="106"/>
                    <a:pt x="187" y="97"/>
                    <a:pt x="184" y="89"/>
                  </a:cubicBezTo>
                  <a:cubicBezTo>
                    <a:pt x="181" y="80"/>
                    <a:pt x="177" y="73"/>
                    <a:pt x="172" y="66"/>
                  </a:cubicBezTo>
                  <a:cubicBezTo>
                    <a:pt x="167" y="60"/>
                    <a:pt x="161" y="55"/>
                    <a:pt x="155" y="51"/>
                  </a:cubicBezTo>
                  <a:cubicBezTo>
                    <a:pt x="148" y="48"/>
                    <a:pt x="139" y="46"/>
                    <a:pt x="130" y="46"/>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15" name="Freeform 41"/>
            <p:cNvSpPr>
              <a:spLocks/>
            </p:cNvSpPr>
            <p:nvPr/>
          </p:nvSpPr>
          <p:spPr bwMode="auto">
            <a:xfrm>
              <a:off x="9454504" y="3167603"/>
              <a:ext cx="165605" cy="258691"/>
            </a:xfrm>
            <a:custGeom>
              <a:avLst/>
              <a:gdLst>
                <a:gd name="T0" fmla="*/ 119 w 231"/>
                <a:gd name="T1" fmla="*/ 152 h 362"/>
                <a:gd name="T2" fmla="*/ 155 w 231"/>
                <a:gd name="T3" fmla="*/ 125 h 362"/>
                <a:gd name="T4" fmla="*/ 156 w 231"/>
                <a:gd name="T5" fmla="*/ 79 h 362"/>
                <a:gd name="T6" fmla="*/ 122 w 231"/>
                <a:gd name="T7" fmla="*/ 53 h 362"/>
                <a:gd name="T8" fmla="*/ 74 w 231"/>
                <a:gd name="T9" fmla="*/ 52 h 362"/>
                <a:gd name="T10" fmla="*/ 34 w 231"/>
                <a:gd name="T11" fmla="*/ 62 h 362"/>
                <a:gd name="T12" fmla="*/ 13 w 231"/>
                <a:gd name="T13" fmla="*/ 62 h 362"/>
                <a:gd name="T14" fmla="*/ 2 w 231"/>
                <a:gd name="T15" fmla="*/ 49 h 362"/>
                <a:gd name="T16" fmla="*/ 5 w 231"/>
                <a:gd name="T17" fmla="*/ 26 h 362"/>
                <a:gd name="T18" fmla="*/ 57 w 231"/>
                <a:gd name="T19" fmla="*/ 4 h 362"/>
                <a:gd name="T20" fmla="*/ 151 w 231"/>
                <a:gd name="T21" fmla="*/ 6 h 362"/>
                <a:gd name="T22" fmla="*/ 216 w 231"/>
                <a:gd name="T23" fmla="*/ 55 h 362"/>
                <a:gd name="T24" fmla="*/ 219 w 231"/>
                <a:gd name="T25" fmla="*/ 125 h 362"/>
                <a:gd name="T26" fmla="*/ 185 w 231"/>
                <a:gd name="T27" fmla="*/ 165 h 362"/>
                <a:gd name="T28" fmla="*/ 160 w 231"/>
                <a:gd name="T29" fmla="*/ 175 h 362"/>
                <a:gd name="T30" fmla="*/ 212 w 231"/>
                <a:gd name="T31" fmla="*/ 205 h 362"/>
                <a:gd name="T32" fmla="*/ 231 w 231"/>
                <a:gd name="T33" fmla="*/ 263 h 362"/>
                <a:gd name="T34" fmla="*/ 193 w 231"/>
                <a:gd name="T35" fmla="*/ 338 h 362"/>
                <a:gd name="T36" fmla="*/ 105 w 231"/>
                <a:gd name="T37" fmla="*/ 362 h 362"/>
                <a:gd name="T38" fmla="*/ 61 w 231"/>
                <a:gd name="T39" fmla="*/ 356 h 362"/>
                <a:gd name="T40" fmla="*/ 18 w 231"/>
                <a:gd name="T41" fmla="*/ 341 h 362"/>
                <a:gd name="T42" fmla="*/ 2 w 231"/>
                <a:gd name="T43" fmla="*/ 319 h 362"/>
                <a:gd name="T44" fmla="*/ 8 w 231"/>
                <a:gd name="T45" fmla="*/ 304 h 362"/>
                <a:gd name="T46" fmla="*/ 26 w 231"/>
                <a:gd name="T47" fmla="*/ 296 h 362"/>
                <a:gd name="T48" fmla="*/ 31 w 231"/>
                <a:gd name="T49" fmla="*/ 297 h 362"/>
                <a:gd name="T50" fmla="*/ 61 w 231"/>
                <a:gd name="T51" fmla="*/ 307 h 362"/>
                <a:gd name="T52" fmla="*/ 102 w 231"/>
                <a:gd name="T53" fmla="*/ 312 h 362"/>
                <a:gd name="T54" fmla="*/ 148 w 231"/>
                <a:gd name="T55" fmla="*/ 299 h 362"/>
                <a:gd name="T56" fmla="*/ 166 w 231"/>
                <a:gd name="T57" fmla="*/ 260 h 362"/>
                <a:gd name="T58" fmla="*/ 146 w 231"/>
                <a:gd name="T59" fmla="*/ 215 h 362"/>
                <a:gd name="T60" fmla="*/ 94 w 231"/>
                <a:gd name="T61" fmla="*/ 199 h 362"/>
                <a:gd name="T62" fmla="*/ 66 w 231"/>
                <a:gd name="T63" fmla="*/ 197 h 362"/>
                <a:gd name="T64" fmla="*/ 56 w 231"/>
                <a:gd name="T65" fmla="*/ 186 h 362"/>
                <a:gd name="T66" fmla="*/ 60 w 231"/>
                <a:gd name="T67" fmla="*/ 163 h 362"/>
                <a:gd name="T68" fmla="*/ 92 w 231"/>
                <a:gd name="T69" fmla="*/ 156 h 3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31" h="362">
                  <a:moveTo>
                    <a:pt x="92" y="156"/>
                  </a:moveTo>
                  <a:cubicBezTo>
                    <a:pt x="101" y="156"/>
                    <a:pt x="110" y="154"/>
                    <a:pt x="119" y="152"/>
                  </a:cubicBezTo>
                  <a:cubicBezTo>
                    <a:pt x="127" y="150"/>
                    <a:pt x="135" y="147"/>
                    <a:pt x="141" y="142"/>
                  </a:cubicBezTo>
                  <a:cubicBezTo>
                    <a:pt x="147" y="137"/>
                    <a:pt x="152" y="132"/>
                    <a:pt x="155" y="125"/>
                  </a:cubicBezTo>
                  <a:cubicBezTo>
                    <a:pt x="159" y="118"/>
                    <a:pt x="161" y="110"/>
                    <a:pt x="161" y="101"/>
                  </a:cubicBezTo>
                  <a:cubicBezTo>
                    <a:pt x="161" y="93"/>
                    <a:pt x="159" y="85"/>
                    <a:pt x="156" y="79"/>
                  </a:cubicBezTo>
                  <a:cubicBezTo>
                    <a:pt x="152" y="73"/>
                    <a:pt x="148" y="67"/>
                    <a:pt x="142" y="63"/>
                  </a:cubicBezTo>
                  <a:cubicBezTo>
                    <a:pt x="136" y="59"/>
                    <a:pt x="130" y="55"/>
                    <a:pt x="122" y="53"/>
                  </a:cubicBezTo>
                  <a:cubicBezTo>
                    <a:pt x="115" y="51"/>
                    <a:pt x="107" y="50"/>
                    <a:pt x="98" y="50"/>
                  </a:cubicBezTo>
                  <a:cubicBezTo>
                    <a:pt x="90" y="50"/>
                    <a:pt x="82" y="51"/>
                    <a:pt x="74" y="52"/>
                  </a:cubicBezTo>
                  <a:cubicBezTo>
                    <a:pt x="66" y="54"/>
                    <a:pt x="59" y="55"/>
                    <a:pt x="52" y="57"/>
                  </a:cubicBezTo>
                  <a:cubicBezTo>
                    <a:pt x="45" y="59"/>
                    <a:pt x="39" y="60"/>
                    <a:pt x="34" y="62"/>
                  </a:cubicBezTo>
                  <a:cubicBezTo>
                    <a:pt x="28" y="63"/>
                    <a:pt x="25" y="64"/>
                    <a:pt x="23" y="64"/>
                  </a:cubicBezTo>
                  <a:cubicBezTo>
                    <a:pt x="19" y="64"/>
                    <a:pt x="16" y="63"/>
                    <a:pt x="13" y="62"/>
                  </a:cubicBezTo>
                  <a:cubicBezTo>
                    <a:pt x="11" y="60"/>
                    <a:pt x="8" y="59"/>
                    <a:pt x="6" y="57"/>
                  </a:cubicBezTo>
                  <a:cubicBezTo>
                    <a:pt x="4" y="54"/>
                    <a:pt x="3" y="52"/>
                    <a:pt x="2" y="49"/>
                  </a:cubicBezTo>
                  <a:cubicBezTo>
                    <a:pt x="1" y="46"/>
                    <a:pt x="0" y="43"/>
                    <a:pt x="0" y="40"/>
                  </a:cubicBezTo>
                  <a:cubicBezTo>
                    <a:pt x="0" y="35"/>
                    <a:pt x="2" y="31"/>
                    <a:pt x="5" y="26"/>
                  </a:cubicBezTo>
                  <a:cubicBezTo>
                    <a:pt x="7" y="22"/>
                    <a:pt x="12" y="18"/>
                    <a:pt x="19" y="16"/>
                  </a:cubicBezTo>
                  <a:cubicBezTo>
                    <a:pt x="31" y="11"/>
                    <a:pt x="44" y="7"/>
                    <a:pt x="57" y="4"/>
                  </a:cubicBezTo>
                  <a:cubicBezTo>
                    <a:pt x="71" y="2"/>
                    <a:pt x="86" y="0"/>
                    <a:pt x="101" y="0"/>
                  </a:cubicBezTo>
                  <a:cubicBezTo>
                    <a:pt x="119" y="0"/>
                    <a:pt x="136" y="2"/>
                    <a:pt x="151" y="6"/>
                  </a:cubicBezTo>
                  <a:cubicBezTo>
                    <a:pt x="166" y="11"/>
                    <a:pt x="179" y="17"/>
                    <a:pt x="190" y="25"/>
                  </a:cubicBezTo>
                  <a:cubicBezTo>
                    <a:pt x="201" y="33"/>
                    <a:pt x="210" y="43"/>
                    <a:pt x="216" y="55"/>
                  </a:cubicBezTo>
                  <a:cubicBezTo>
                    <a:pt x="222" y="67"/>
                    <a:pt x="225" y="81"/>
                    <a:pt x="225" y="96"/>
                  </a:cubicBezTo>
                  <a:cubicBezTo>
                    <a:pt x="225" y="106"/>
                    <a:pt x="223" y="116"/>
                    <a:pt x="219" y="125"/>
                  </a:cubicBezTo>
                  <a:cubicBezTo>
                    <a:pt x="216" y="133"/>
                    <a:pt x="211" y="141"/>
                    <a:pt x="205" y="148"/>
                  </a:cubicBezTo>
                  <a:cubicBezTo>
                    <a:pt x="200" y="155"/>
                    <a:pt x="193" y="160"/>
                    <a:pt x="185" y="165"/>
                  </a:cubicBezTo>
                  <a:cubicBezTo>
                    <a:pt x="177" y="169"/>
                    <a:pt x="168" y="173"/>
                    <a:pt x="160" y="174"/>
                  </a:cubicBezTo>
                  <a:cubicBezTo>
                    <a:pt x="160" y="175"/>
                    <a:pt x="160" y="175"/>
                    <a:pt x="160" y="175"/>
                  </a:cubicBezTo>
                  <a:cubicBezTo>
                    <a:pt x="171" y="177"/>
                    <a:pt x="181" y="181"/>
                    <a:pt x="190" y="186"/>
                  </a:cubicBezTo>
                  <a:cubicBezTo>
                    <a:pt x="199" y="191"/>
                    <a:pt x="206" y="197"/>
                    <a:pt x="212" y="205"/>
                  </a:cubicBezTo>
                  <a:cubicBezTo>
                    <a:pt x="218" y="213"/>
                    <a:pt x="223" y="221"/>
                    <a:pt x="226" y="231"/>
                  </a:cubicBezTo>
                  <a:cubicBezTo>
                    <a:pt x="230" y="241"/>
                    <a:pt x="231" y="251"/>
                    <a:pt x="231" y="263"/>
                  </a:cubicBezTo>
                  <a:cubicBezTo>
                    <a:pt x="231" y="280"/>
                    <a:pt x="228" y="295"/>
                    <a:pt x="221" y="308"/>
                  </a:cubicBezTo>
                  <a:cubicBezTo>
                    <a:pt x="214" y="320"/>
                    <a:pt x="205" y="330"/>
                    <a:pt x="193" y="338"/>
                  </a:cubicBezTo>
                  <a:cubicBezTo>
                    <a:pt x="182" y="346"/>
                    <a:pt x="168" y="352"/>
                    <a:pt x="153" y="356"/>
                  </a:cubicBezTo>
                  <a:cubicBezTo>
                    <a:pt x="138" y="360"/>
                    <a:pt x="122" y="362"/>
                    <a:pt x="105" y="362"/>
                  </a:cubicBezTo>
                  <a:cubicBezTo>
                    <a:pt x="98" y="362"/>
                    <a:pt x="91" y="361"/>
                    <a:pt x="83" y="360"/>
                  </a:cubicBezTo>
                  <a:cubicBezTo>
                    <a:pt x="76" y="359"/>
                    <a:pt x="68" y="358"/>
                    <a:pt x="61" y="356"/>
                  </a:cubicBezTo>
                  <a:cubicBezTo>
                    <a:pt x="53" y="354"/>
                    <a:pt x="46" y="352"/>
                    <a:pt x="39" y="350"/>
                  </a:cubicBezTo>
                  <a:cubicBezTo>
                    <a:pt x="31" y="347"/>
                    <a:pt x="24" y="345"/>
                    <a:pt x="18" y="341"/>
                  </a:cubicBezTo>
                  <a:cubicBezTo>
                    <a:pt x="12" y="339"/>
                    <a:pt x="8" y="336"/>
                    <a:pt x="6" y="332"/>
                  </a:cubicBezTo>
                  <a:cubicBezTo>
                    <a:pt x="3" y="328"/>
                    <a:pt x="2" y="324"/>
                    <a:pt x="2" y="319"/>
                  </a:cubicBezTo>
                  <a:cubicBezTo>
                    <a:pt x="2" y="317"/>
                    <a:pt x="3" y="314"/>
                    <a:pt x="4" y="311"/>
                  </a:cubicBezTo>
                  <a:cubicBezTo>
                    <a:pt x="5" y="308"/>
                    <a:pt x="6" y="306"/>
                    <a:pt x="8" y="304"/>
                  </a:cubicBezTo>
                  <a:cubicBezTo>
                    <a:pt x="10" y="301"/>
                    <a:pt x="13" y="300"/>
                    <a:pt x="16" y="298"/>
                  </a:cubicBezTo>
                  <a:cubicBezTo>
                    <a:pt x="19" y="297"/>
                    <a:pt x="22" y="296"/>
                    <a:pt x="26" y="296"/>
                  </a:cubicBezTo>
                  <a:cubicBezTo>
                    <a:pt x="26" y="296"/>
                    <a:pt x="27" y="297"/>
                    <a:pt x="28" y="297"/>
                  </a:cubicBezTo>
                  <a:cubicBezTo>
                    <a:pt x="29" y="297"/>
                    <a:pt x="30" y="297"/>
                    <a:pt x="31" y="297"/>
                  </a:cubicBezTo>
                  <a:cubicBezTo>
                    <a:pt x="35" y="298"/>
                    <a:pt x="39" y="300"/>
                    <a:pt x="44" y="302"/>
                  </a:cubicBezTo>
                  <a:cubicBezTo>
                    <a:pt x="49" y="303"/>
                    <a:pt x="55" y="305"/>
                    <a:pt x="61" y="307"/>
                  </a:cubicBezTo>
                  <a:cubicBezTo>
                    <a:pt x="67" y="308"/>
                    <a:pt x="73" y="309"/>
                    <a:pt x="80" y="311"/>
                  </a:cubicBezTo>
                  <a:cubicBezTo>
                    <a:pt x="87" y="312"/>
                    <a:pt x="94" y="312"/>
                    <a:pt x="102" y="312"/>
                  </a:cubicBezTo>
                  <a:cubicBezTo>
                    <a:pt x="111" y="312"/>
                    <a:pt x="120" y="311"/>
                    <a:pt x="128" y="309"/>
                  </a:cubicBezTo>
                  <a:cubicBezTo>
                    <a:pt x="136" y="307"/>
                    <a:pt x="143" y="303"/>
                    <a:pt x="148" y="299"/>
                  </a:cubicBezTo>
                  <a:cubicBezTo>
                    <a:pt x="154" y="295"/>
                    <a:pt x="158" y="289"/>
                    <a:pt x="161" y="283"/>
                  </a:cubicBezTo>
                  <a:cubicBezTo>
                    <a:pt x="164" y="276"/>
                    <a:pt x="166" y="269"/>
                    <a:pt x="166" y="260"/>
                  </a:cubicBezTo>
                  <a:cubicBezTo>
                    <a:pt x="166" y="251"/>
                    <a:pt x="164" y="242"/>
                    <a:pt x="161" y="234"/>
                  </a:cubicBezTo>
                  <a:cubicBezTo>
                    <a:pt x="157" y="227"/>
                    <a:pt x="152" y="220"/>
                    <a:pt x="146" y="215"/>
                  </a:cubicBezTo>
                  <a:cubicBezTo>
                    <a:pt x="139" y="210"/>
                    <a:pt x="131" y="206"/>
                    <a:pt x="123" y="203"/>
                  </a:cubicBezTo>
                  <a:cubicBezTo>
                    <a:pt x="114" y="201"/>
                    <a:pt x="104" y="199"/>
                    <a:pt x="94" y="199"/>
                  </a:cubicBezTo>
                  <a:cubicBezTo>
                    <a:pt x="76" y="199"/>
                    <a:pt x="76" y="199"/>
                    <a:pt x="76" y="199"/>
                  </a:cubicBezTo>
                  <a:cubicBezTo>
                    <a:pt x="72" y="199"/>
                    <a:pt x="69" y="199"/>
                    <a:pt x="66" y="197"/>
                  </a:cubicBezTo>
                  <a:cubicBezTo>
                    <a:pt x="64" y="196"/>
                    <a:pt x="62" y="195"/>
                    <a:pt x="60" y="193"/>
                  </a:cubicBezTo>
                  <a:cubicBezTo>
                    <a:pt x="58" y="191"/>
                    <a:pt x="57" y="188"/>
                    <a:pt x="56" y="186"/>
                  </a:cubicBezTo>
                  <a:cubicBezTo>
                    <a:pt x="55" y="183"/>
                    <a:pt x="55" y="181"/>
                    <a:pt x="55" y="178"/>
                  </a:cubicBezTo>
                  <a:cubicBezTo>
                    <a:pt x="55" y="172"/>
                    <a:pt x="56" y="167"/>
                    <a:pt x="60" y="163"/>
                  </a:cubicBezTo>
                  <a:cubicBezTo>
                    <a:pt x="63" y="158"/>
                    <a:pt x="69" y="156"/>
                    <a:pt x="76" y="156"/>
                  </a:cubicBezTo>
                  <a:lnTo>
                    <a:pt x="92" y="156"/>
                  </a:ln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16" name="Freeform 15"/>
            <p:cNvSpPr>
              <a:spLocks noEditPoints="1"/>
            </p:cNvSpPr>
            <p:nvPr/>
          </p:nvSpPr>
          <p:spPr bwMode="auto">
            <a:xfrm>
              <a:off x="8305115" y="4023852"/>
              <a:ext cx="476250" cy="483394"/>
            </a:xfrm>
            <a:custGeom>
              <a:avLst/>
              <a:gdLst>
                <a:gd name="T0" fmla="*/ 164 w 224"/>
                <a:gd name="T1" fmla="*/ 216 h 227"/>
                <a:gd name="T2" fmla="*/ 103 w 224"/>
                <a:gd name="T3" fmla="*/ 227 h 227"/>
                <a:gd name="T4" fmla="*/ 0 w 224"/>
                <a:gd name="T5" fmla="*/ 124 h 227"/>
                <a:gd name="T6" fmla="*/ 124 w 224"/>
                <a:gd name="T7" fmla="*/ 0 h 227"/>
                <a:gd name="T8" fmla="*/ 224 w 224"/>
                <a:gd name="T9" fmla="*/ 94 h 227"/>
                <a:gd name="T10" fmla="*/ 160 w 224"/>
                <a:gd name="T11" fmla="*/ 172 h 227"/>
                <a:gd name="T12" fmla="*/ 130 w 224"/>
                <a:gd name="T13" fmla="*/ 148 h 227"/>
                <a:gd name="T14" fmla="*/ 130 w 224"/>
                <a:gd name="T15" fmla="*/ 148 h 227"/>
                <a:gd name="T16" fmla="*/ 90 w 224"/>
                <a:gd name="T17" fmla="*/ 172 h 227"/>
                <a:gd name="T18" fmla="*/ 52 w 224"/>
                <a:gd name="T19" fmla="*/ 129 h 227"/>
                <a:gd name="T20" fmla="*/ 128 w 224"/>
                <a:gd name="T21" fmla="*/ 54 h 227"/>
                <a:gd name="T22" fmla="*/ 169 w 224"/>
                <a:gd name="T23" fmla="*/ 62 h 227"/>
                <a:gd name="T24" fmla="*/ 159 w 224"/>
                <a:gd name="T25" fmla="*/ 123 h 227"/>
                <a:gd name="T26" fmla="*/ 167 w 224"/>
                <a:gd name="T27" fmla="*/ 148 h 227"/>
                <a:gd name="T28" fmla="*/ 197 w 224"/>
                <a:gd name="T29" fmla="*/ 95 h 227"/>
                <a:gd name="T30" fmla="*/ 120 w 224"/>
                <a:gd name="T31" fmla="*/ 22 h 227"/>
                <a:gd name="T32" fmla="*/ 28 w 224"/>
                <a:gd name="T33" fmla="*/ 120 h 227"/>
                <a:gd name="T34" fmla="*/ 111 w 224"/>
                <a:gd name="T35" fmla="*/ 204 h 227"/>
                <a:gd name="T36" fmla="*/ 158 w 224"/>
                <a:gd name="T37" fmla="*/ 195 h 227"/>
                <a:gd name="T38" fmla="*/ 164 w 224"/>
                <a:gd name="T39" fmla="*/ 216 h 227"/>
                <a:gd name="T40" fmla="*/ 130 w 224"/>
                <a:gd name="T41" fmla="*/ 84 h 227"/>
                <a:gd name="T42" fmla="*/ 123 w 224"/>
                <a:gd name="T43" fmla="*/ 83 h 227"/>
                <a:gd name="T44" fmla="*/ 90 w 224"/>
                <a:gd name="T45" fmla="*/ 124 h 227"/>
                <a:gd name="T46" fmla="*/ 104 w 224"/>
                <a:gd name="T47" fmla="*/ 142 h 227"/>
                <a:gd name="T48" fmla="*/ 126 w 224"/>
                <a:gd name="T49" fmla="*/ 112 h 227"/>
                <a:gd name="T50" fmla="*/ 130 w 224"/>
                <a:gd name="T51" fmla="*/ 84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24" h="227">
                  <a:moveTo>
                    <a:pt x="164" y="216"/>
                  </a:moveTo>
                  <a:cubicBezTo>
                    <a:pt x="143" y="224"/>
                    <a:pt x="127" y="227"/>
                    <a:pt x="103" y="227"/>
                  </a:cubicBezTo>
                  <a:cubicBezTo>
                    <a:pt x="49" y="227"/>
                    <a:pt x="0" y="188"/>
                    <a:pt x="0" y="124"/>
                  </a:cubicBezTo>
                  <a:cubicBezTo>
                    <a:pt x="0" y="58"/>
                    <a:pt x="50" y="0"/>
                    <a:pt x="124" y="0"/>
                  </a:cubicBezTo>
                  <a:cubicBezTo>
                    <a:pt x="181" y="0"/>
                    <a:pt x="224" y="39"/>
                    <a:pt x="224" y="94"/>
                  </a:cubicBezTo>
                  <a:cubicBezTo>
                    <a:pt x="224" y="141"/>
                    <a:pt x="197" y="172"/>
                    <a:pt x="160" y="172"/>
                  </a:cubicBezTo>
                  <a:cubicBezTo>
                    <a:pt x="144" y="172"/>
                    <a:pt x="133" y="164"/>
                    <a:pt x="130" y="148"/>
                  </a:cubicBezTo>
                  <a:cubicBezTo>
                    <a:pt x="130" y="148"/>
                    <a:pt x="130" y="148"/>
                    <a:pt x="130" y="148"/>
                  </a:cubicBezTo>
                  <a:cubicBezTo>
                    <a:pt x="120" y="164"/>
                    <a:pt x="106" y="172"/>
                    <a:pt x="90" y="172"/>
                  </a:cubicBezTo>
                  <a:cubicBezTo>
                    <a:pt x="68" y="172"/>
                    <a:pt x="52" y="156"/>
                    <a:pt x="52" y="129"/>
                  </a:cubicBezTo>
                  <a:cubicBezTo>
                    <a:pt x="52" y="89"/>
                    <a:pt x="81" y="54"/>
                    <a:pt x="128" y="54"/>
                  </a:cubicBezTo>
                  <a:cubicBezTo>
                    <a:pt x="143" y="54"/>
                    <a:pt x="161" y="58"/>
                    <a:pt x="169" y="62"/>
                  </a:cubicBezTo>
                  <a:cubicBezTo>
                    <a:pt x="159" y="123"/>
                    <a:pt x="159" y="123"/>
                    <a:pt x="159" y="123"/>
                  </a:cubicBezTo>
                  <a:cubicBezTo>
                    <a:pt x="157" y="139"/>
                    <a:pt x="159" y="147"/>
                    <a:pt x="167" y="148"/>
                  </a:cubicBezTo>
                  <a:cubicBezTo>
                    <a:pt x="180" y="148"/>
                    <a:pt x="197" y="132"/>
                    <a:pt x="197" y="95"/>
                  </a:cubicBezTo>
                  <a:cubicBezTo>
                    <a:pt x="197" y="54"/>
                    <a:pt x="170" y="22"/>
                    <a:pt x="120" y="22"/>
                  </a:cubicBezTo>
                  <a:cubicBezTo>
                    <a:pt x="71" y="22"/>
                    <a:pt x="28" y="59"/>
                    <a:pt x="28" y="120"/>
                  </a:cubicBezTo>
                  <a:cubicBezTo>
                    <a:pt x="28" y="175"/>
                    <a:pt x="63" y="204"/>
                    <a:pt x="111" y="204"/>
                  </a:cubicBezTo>
                  <a:cubicBezTo>
                    <a:pt x="127" y="204"/>
                    <a:pt x="145" y="201"/>
                    <a:pt x="158" y="195"/>
                  </a:cubicBezTo>
                  <a:lnTo>
                    <a:pt x="164" y="216"/>
                  </a:lnTo>
                  <a:close/>
                  <a:moveTo>
                    <a:pt x="130" y="84"/>
                  </a:moveTo>
                  <a:cubicBezTo>
                    <a:pt x="127" y="83"/>
                    <a:pt x="125" y="83"/>
                    <a:pt x="123" y="83"/>
                  </a:cubicBezTo>
                  <a:cubicBezTo>
                    <a:pt x="104" y="83"/>
                    <a:pt x="90" y="102"/>
                    <a:pt x="90" y="124"/>
                  </a:cubicBezTo>
                  <a:cubicBezTo>
                    <a:pt x="90" y="135"/>
                    <a:pt x="95" y="142"/>
                    <a:pt x="104" y="142"/>
                  </a:cubicBezTo>
                  <a:cubicBezTo>
                    <a:pt x="113" y="142"/>
                    <a:pt x="124" y="130"/>
                    <a:pt x="126" y="112"/>
                  </a:cubicBezTo>
                  <a:lnTo>
                    <a:pt x="130" y="84"/>
                  </a:ln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49" name="任意多边形 48"/>
            <p:cNvSpPr>
              <a:spLocks noChangeArrowheads="1"/>
            </p:cNvSpPr>
            <p:nvPr/>
          </p:nvSpPr>
          <p:spPr bwMode="auto">
            <a:xfrm>
              <a:off x="5827426" y="2507346"/>
              <a:ext cx="1864952" cy="1843306"/>
            </a:xfrm>
            <a:custGeom>
              <a:avLst/>
              <a:gdLst>
                <a:gd name="connsiteX0" fmla="*/ 1316182 w 1864952"/>
                <a:gd name="connsiteY0" fmla="*/ 0 h 1843306"/>
                <a:gd name="connsiteX1" fmla="*/ 1864952 w 1864952"/>
                <a:gd name="connsiteY1" fmla="*/ 548770 h 1843306"/>
                <a:gd name="connsiteX2" fmla="*/ 1316182 w 1864952"/>
                <a:gd name="connsiteY2" fmla="*/ 1097540 h 1843306"/>
                <a:gd name="connsiteX3" fmla="*/ 1269349 w 1864952"/>
                <a:gd name="connsiteY3" fmla="*/ 1092819 h 1843306"/>
                <a:gd name="connsiteX4" fmla="*/ 1272887 w 1864952"/>
                <a:gd name="connsiteY4" fmla="*/ 1096442 h 1843306"/>
                <a:gd name="connsiteX5" fmla="*/ 744088 w 1864952"/>
                <a:gd name="connsiteY5" fmla="*/ 1500187 h 1843306"/>
                <a:gd name="connsiteX6" fmla="*/ 742890 w 1864952"/>
                <a:gd name="connsiteY6" fmla="*/ 1498960 h 1843306"/>
                <a:gd name="connsiteX7" fmla="*/ 738191 w 1864952"/>
                <a:gd name="connsiteY7" fmla="*/ 1545572 h 1843306"/>
                <a:gd name="connsiteX8" fmla="*/ 372883 w 1864952"/>
                <a:gd name="connsiteY8" fmla="*/ 1843306 h 1843306"/>
                <a:gd name="connsiteX9" fmla="*/ 0 w 1864952"/>
                <a:gd name="connsiteY9" fmla="*/ 1470423 h 1843306"/>
                <a:gd name="connsiteX10" fmla="*/ 297734 w 1864952"/>
                <a:gd name="connsiteY10" fmla="*/ 1105116 h 1843306"/>
                <a:gd name="connsiteX11" fmla="*/ 352739 w 1864952"/>
                <a:gd name="connsiteY11" fmla="*/ 1099571 h 1843306"/>
                <a:gd name="connsiteX12" fmla="*/ 352543 w 1864952"/>
                <a:gd name="connsiteY12" fmla="*/ 1099370 h 1843306"/>
                <a:gd name="connsiteX13" fmla="*/ 351776 w 1864952"/>
                <a:gd name="connsiteY13" fmla="*/ 1098586 h 1843306"/>
                <a:gd name="connsiteX14" fmla="*/ 767670 w 1864952"/>
                <a:gd name="connsiteY14" fmla="*/ 579076 h 1843306"/>
                <a:gd name="connsiteX15" fmla="*/ 770789 w 1864952"/>
                <a:gd name="connsiteY15" fmla="*/ 582271 h 1843306"/>
                <a:gd name="connsiteX16" fmla="*/ 767412 w 1864952"/>
                <a:gd name="connsiteY16" fmla="*/ 548770 h 1843306"/>
                <a:gd name="connsiteX17" fmla="*/ 1316182 w 1864952"/>
                <a:gd name="connsiteY17" fmla="*/ 0 h 1843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4952" h="1843306">
                  <a:moveTo>
                    <a:pt x="1316182" y="0"/>
                  </a:moveTo>
                  <a:cubicBezTo>
                    <a:pt x="1619259" y="0"/>
                    <a:pt x="1864952" y="245693"/>
                    <a:pt x="1864952" y="548770"/>
                  </a:cubicBezTo>
                  <a:cubicBezTo>
                    <a:pt x="1864952" y="851847"/>
                    <a:pt x="1619259" y="1097540"/>
                    <a:pt x="1316182" y="1097540"/>
                  </a:cubicBezTo>
                  <a:lnTo>
                    <a:pt x="1269349" y="1092819"/>
                  </a:lnTo>
                  <a:lnTo>
                    <a:pt x="1272887" y="1096442"/>
                  </a:lnTo>
                  <a:cubicBezTo>
                    <a:pt x="877717" y="1064999"/>
                    <a:pt x="765526" y="1231500"/>
                    <a:pt x="744088" y="1500187"/>
                  </a:cubicBezTo>
                  <a:lnTo>
                    <a:pt x="742890" y="1498960"/>
                  </a:lnTo>
                  <a:lnTo>
                    <a:pt x="738191" y="1545572"/>
                  </a:lnTo>
                  <a:cubicBezTo>
                    <a:pt x="703421" y="1715489"/>
                    <a:pt x="553079" y="1843306"/>
                    <a:pt x="372883" y="1843306"/>
                  </a:cubicBezTo>
                  <a:cubicBezTo>
                    <a:pt x="166945" y="1843306"/>
                    <a:pt x="0" y="1676361"/>
                    <a:pt x="0" y="1470423"/>
                  </a:cubicBezTo>
                  <a:cubicBezTo>
                    <a:pt x="0" y="1290227"/>
                    <a:pt x="127818" y="1139886"/>
                    <a:pt x="297734" y="1105116"/>
                  </a:cubicBezTo>
                  <a:lnTo>
                    <a:pt x="352739" y="1099571"/>
                  </a:lnTo>
                  <a:lnTo>
                    <a:pt x="352543" y="1099370"/>
                  </a:lnTo>
                  <a:cubicBezTo>
                    <a:pt x="351776" y="1098586"/>
                    <a:pt x="351776" y="1098586"/>
                    <a:pt x="351776" y="1098586"/>
                  </a:cubicBezTo>
                  <a:cubicBezTo>
                    <a:pt x="620463" y="1083579"/>
                    <a:pt x="789822" y="974961"/>
                    <a:pt x="767670" y="579076"/>
                  </a:cubicBezTo>
                  <a:lnTo>
                    <a:pt x="770789" y="582271"/>
                  </a:lnTo>
                  <a:lnTo>
                    <a:pt x="767412" y="548770"/>
                  </a:lnTo>
                  <a:cubicBezTo>
                    <a:pt x="767412" y="245693"/>
                    <a:pt x="1013105" y="0"/>
                    <a:pt x="1316182" y="0"/>
                  </a:cubicBezTo>
                  <a:close/>
                </a:path>
              </a:pathLst>
            </a:custGeom>
            <a:no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26" name="Freeform 36"/>
            <p:cNvSpPr>
              <a:spLocks noEditPoints="1"/>
            </p:cNvSpPr>
            <p:nvPr/>
          </p:nvSpPr>
          <p:spPr bwMode="auto">
            <a:xfrm>
              <a:off x="6029834" y="3835435"/>
              <a:ext cx="185088" cy="256526"/>
            </a:xfrm>
            <a:custGeom>
              <a:avLst/>
              <a:gdLst>
                <a:gd name="T0" fmla="*/ 130 w 260"/>
                <a:gd name="T1" fmla="*/ 0 h 358"/>
                <a:gd name="T2" fmla="*/ 174 w 260"/>
                <a:gd name="T3" fmla="*/ 7 h 358"/>
                <a:gd name="T4" fmla="*/ 208 w 260"/>
                <a:gd name="T5" fmla="*/ 26 h 358"/>
                <a:gd name="T6" fmla="*/ 232 w 260"/>
                <a:gd name="T7" fmla="*/ 55 h 358"/>
                <a:gd name="T8" fmla="*/ 249 w 260"/>
                <a:gd name="T9" fmla="*/ 91 h 358"/>
                <a:gd name="T10" fmla="*/ 257 w 260"/>
                <a:gd name="T11" fmla="*/ 133 h 358"/>
                <a:gd name="T12" fmla="*/ 260 w 260"/>
                <a:gd name="T13" fmla="*/ 179 h 358"/>
                <a:gd name="T14" fmla="*/ 257 w 260"/>
                <a:gd name="T15" fmla="*/ 225 h 358"/>
                <a:gd name="T16" fmla="*/ 249 w 260"/>
                <a:gd name="T17" fmla="*/ 267 h 358"/>
                <a:gd name="T18" fmla="*/ 232 w 260"/>
                <a:gd name="T19" fmla="*/ 304 h 358"/>
                <a:gd name="T20" fmla="*/ 208 w 260"/>
                <a:gd name="T21" fmla="*/ 332 h 358"/>
                <a:gd name="T22" fmla="*/ 174 w 260"/>
                <a:gd name="T23" fmla="*/ 351 h 358"/>
                <a:gd name="T24" fmla="*/ 130 w 260"/>
                <a:gd name="T25" fmla="*/ 358 h 358"/>
                <a:gd name="T26" fmla="*/ 86 w 260"/>
                <a:gd name="T27" fmla="*/ 351 h 358"/>
                <a:gd name="T28" fmla="*/ 52 w 260"/>
                <a:gd name="T29" fmla="*/ 332 h 358"/>
                <a:gd name="T30" fmla="*/ 27 w 260"/>
                <a:gd name="T31" fmla="*/ 304 h 358"/>
                <a:gd name="T32" fmla="*/ 11 w 260"/>
                <a:gd name="T33" fmla="*/ 267 h 358"/>
                <a:gd name="T34" fmla="*/ 3 w 260"/>
                <a:gd name="T35" fmla="*/ 225 h 358"/>
                <a:gd name="T36" fmla="*/ 0 w 260"/>
                <a:gd name="T37" fmla="*/ 179 h 358"/>
                <a:gd name="T38" fmla="*/ 3 w 260"/>
                <a:gd name="T39" fmla="*/ 133 h 358"/>
                <a:gd name="T40" fmla="*/ 11 w 260"/>
                <a:gd name="T41" fmla="*/ 91 h 358"/>
                <a:gd name="T42" fmla="*/ 27 w 260"/>
                <a:gd name="T43" fmla="*/ 55 h 358"/>
                <a:gd name="T44" fmla="*/ 52 w 260"/>
                <a:gd name="T45" fmla="*/ 26 h 358"/>
                <a:gd name="T46" fmla="*/ 85 w 260"/>
                <a:gd name="T47" fmla="*/ 7 h 358"/>
                <a:gd name="T48" fmla="*/ 130 w 260"/>
                <a:gd name="T49" fmla="*/ 0 h 358"/>
                <a:gd name="T50" fmla="*/ 130 w 260"/>
                <a:gd name="T51" fmla="*/ 47 h 358"/>
                <a:gd name="T52" fmla="*/ 105 w 260"/>
                <a:gd name="T53" fmla="*/ 52 h 358"/>
                <a:gd name="T54" fmla="*/ 88 w 260"/>
                <a:gd name="T55" fmla="*/ 67 h 358"/>
                <a:gd name="T56" fmla="*/ 76 w 260"/>
                <a:gd name="T57" fmla="*/ 90 h 358"/>
                <a:gd name="T58" fmla="*/ 69 w 260"/>
                <a:gd name="T59" fmla="*/ 117 h 358"/>
                <a:gd name="T60" fmla="*/ 66 w 260"/>
                <a:gd name="T61" fmla="*/ 148 h 358"/>
                <a:gd name="T62" fmla="*/ 65 w 260"/>
                <a:gd name="T63" fmla="*/ 179 h 358"/>
                <a:gd name="T64" fmla="*/ 66 w 260"/>
                <a:gd name="T65" fmla="*/ 211 h 358"/>
                <a:gd name="T66" fmla="*/ 69 w 260"/>
                <a:gd name="T67" fmla="*/ 241 h 358"/>
                <a:gd name="T68" fmla="*/ 76 w 260"/>
                <a:gd name="T69" fmla="*/ 269 h 358"/>
                <a:gd name="T70" fmla="*/ 88 w 260"/>
                <a:gd name="T71" fmla="*/ 291 h 358"/>
                <a:gd name="T72" fmla="*/ 105 w 260"/>
                <a:gd name="T73" fmla="*/ 306 h 358"/>
                <a:gd name="T74" fmla="*/ 130 w 260"/>
                <a:gd name="T75" fmla="*/ 311 h 358"/>
                <a:gd name="T76" fmla="*/ 155 w 260"/>
                <a:gd name="T77" fmla="*/ 306 h 358"/>
                <a:gd name="T78" fmla="*/ 172 w 260"/>
                <a:gd name="T79" fmla="*/ 291 h 358"/>
                <a:gd name="T80" fmla="*/ 184 w 260"/>
                <a:gd name="T81" fmla="*/ 269 h 358"/>
                <a:gd name="T82" fmla="*/ 191 w 260"/>
                <a:gd name="T83" fmla="*/ 241 h 358"/>
                <a:gd name="T84" fmla="*/ 194 w 260"/>
                <a:gd name="T85" fmla="*/ 211 h 358"/>
                <a:gd name="T86" fmla="*/ 195 w 260"/>
                <a:gd name="T87" fmla="*/ 179 h 358"/>
                <a:gd name="T88" fmla="*/ 194 w 260"/>
                <a:gd name="T89" fmla="*/ 148 h 358"/>
                <a:gd name="T90" fmla="*/ 191 w 260"/>
                <a:gd name="T91" fmla="*/ 117 h 358"/>
                <a:gd name="T92" fmla="*/ 184 w 260"/>
                <a:gd name="T93" fmla="*/ 90 h 358"/>
                <a:gd name="T94" fmla="*/ 172 w 260"/>
                <a:gd name="T95" fmla="*/ 67 h 358"/>
                <a:gd name="T96" fmla="*/ 155 w 260"/>
                <a:gd name="T97" fmla="*/ 52 h 358"/>
                <a:gd name="T98" fmla="*/ 130 w 260"/>
                <a:gd name="T99" fmla="*/ 47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60" h="358">
                  <a:moveTo>
                    <a:pt x="130" y="0"/>
                  </a:moveTo>
                  <a:cubicBezTo>
                    <a:pt x="147" y="0"/>
                    <a:pt x="161" y="3"/>
                    <a:pt x="174" y="7"/>
                  </a:cubicBezTo>
                  <a:cubicBezTo>
                    <a:pt x="187" y="12"/>
                    <a:pt x="199" y="18"/>
                    <a:pt x="208" y="26"/>
                  </a:cubicBezTo>
                  <a:cubicBezTo>
                    <a:pt x="218" y="34"/>
                    <a:pt x="226" y="43"/>
                    <a:pt x="232" y="55"/>
                  </a:cubicBezTo>
                  <a:cubicBezTo>
                    <a:pt x="239" y="66"/>
                    <a:pt x="244" y="78"/>
                    <a:pt x="249" y="91"/>
                  </a:cubicBezTo>
                  <a:cubicBezTo>
                    <a:pt x="253" y="104"/>
                    <a:pt x="256" y="118"/>
                    <a:pt x="257" y="133"/>
                  </a:cubicBezTo>
                  <a:cubicBezTo>
                    <a:pt x="259" y="148"/>
                    <a:pt x="260" y="163"/>
                    <a:pt x="260" y="179"/>
                  </a:cubicBezTo>
                  <a:cubicBezTo>
                    <a:pt x="260" y="195"/>
                    <a:pt x="259" y="210"/>
                    <a:pt x="257" y="225"/>
                  </a:cubicBezTo>
                  <a:cubicBezTo>
                    <a:pt x="256" y="240"/>
                    <a:pt x="253" y="254"/>
                    <a:pt x="249" y="267"/>
                  </a:cubicBezTo>
                  <a:cubicBezTo>
                    <a:pt x="244" y="280"/>
                    <a:pt x="239" y="293"/>
                    <a:pt x="232" y="304"/>
                  </a:cubicBezTo>
                  <a:cubicBezTo>
                    <a:pt x="226" y="315"/>
                    <a:pt x="218" y="324"/>
                    <a:pt x="208" y="332"/>
                  </a:cubicBezTo>
                  <a:cubicBezTo>
                    <a:pt x="199" y="341"/>
                    <a:pt x="187" y="347"/>
                    <a:pt x="174" y="351"/>
                  </a:cubicBezTo>
                  <a:cubicBezTo>
                    <a:pt x="161" y="356"/>
                    <a:pt x="147" y="358"/>
                    <a:pt x="130" y="358"/>
                  </a:cubicBezTo>
                  <a:cubicBezTo>
                    <a:pt x="113" y="358"/>
                    <a:pt x="99" y="356"/>
                    <a:pt x="86" y="351"/>
                  </a:cubicBezTo>
                  <a:cubicBezTo>
                    <a:pt x="73" y="347"/>
                    <a:pt x="61" y="341"/>
                    <a:pt x="52" y="332"/>
                  </a:cubicBezTo>
                  <a:cubicBezTo>
                    <a:pt x="42" y="324"/>
                    <a:pt x="34" y="315"/>
                    <a:pt x="27" y="304"/>
                  </a:cubicBezTo>
                  <a:cubicBezTo>
                    <a:pt x="21" y="293"/>
                    <a:pt x="15" y="280"/>
                    <a:pt x="11" y="267"/>
                  </a:cubicBezTo>
                  <a:cubicBezTo>
                    <a:pt x="7" y="254"/>
                    <a:pt x="4" y="240"/>
                    <a:pt x="3" y="225"/>
                  </a:cubicBezTo>
                  <a:cubicBezTo>
                    <a:pt x="1" y="210"/>
                    <a:pt x="0" y="195"/>
                    <a:pt x="0" y="179"/>
                  </a:cubicBezTo>
                  <a:cubicBezTo>
                    <a:pt x="0" y="163"/>
                    <a:pt x="1" y="148"/>
                    <a:pt x="3" y="133"/>
                  </a:cubicBezTo>
                  <a:cubicBezTo>
                    <a:pt x="4" y="118"/>
                    <a:pt x="7" y="104"/>
                    <a:pt x="11" y="91"/>
                  </a:cubicBezTo>
                  <a:cubicBezTo>
                    <a:pt x="15" y="78"/>
                    <a:pt x="21" y="66"/>
                    <a:pt x="27" y="55"/>
                  </a:cubicBezTo>
                  <a:cubicBezTo>
                    <a:pt x="34" y="43"/>
                    <a:pt x="42" y="34"/>
                    <a:pt x="52" y="26"/>
                  </a:cubicBezTo>
                  <a:cubicBezTo>
                    <a:pt x="61" y="18"/>
                    <a:pt x="73" y="12"/>
                    <a:pt x="85" y="7"/>
                  </a:cubicBezTo>
                  <a:cubicBezTo>
                    <a:pt x="98" y="3"/>
                    <a:pt x="113" y="0"/>
                    <a:pt x="130" y="0"/>
                  </a:cubicBezTo>
                  <a:close/>
                  <a:moveTo>
                    <a:pt x="130" y="47"/>
                  </a:moveTo>
                  <a:cubicBezTo>
                    <a:pt x="120" y="47"/>
                    <a:pt x="112" y="49"/>
                    <a:pt x="105" y="52"/>
                  </a:cubicBezTo>
                  <a:cubicBezTo>
                    <a:pt x="98" y="56"/>
                    <a:pt x="93" y="61"/>
                    <a:pt x="88" y="67"/>
                  </a:cubicBezTo>
                  <a:cubicBezTo>
                    <a:pt x="83" y="74"/>
                    <a:pt x="79" y="81"/>
                    <a:pt x="76" y="90"/>
                  </a:cubicBezTo>
                  <a:cubicBezTo>
                    <a:pt x="73" y="98"/>
                    <a:pt x="71" y="107"/>
                    <a:pt x="69" y="117"/>
                  </a:cubicBezTo>
                  <a:cubicBezTo>
                    <a:pt x="68" y="127"/>
                    <a:pt x="66" y="137"/>
                    <a:pt x="66" y="148"/>
                  </a:cubicBezTo>
                  <a:cubicBezTo>
                    <a:pt x="65" y="158"/>
                    <a:pt x="65" y="169"/>
                    <a:pt x="65" y="179"/>
                  </a:cubicBezTo>
                  <a:cubicBezTo>
                    <a:pt x="65" y="190"/>
                    <a:pt x="65" y="200"/>
                    <a:pt x="66" y="211"/>
                  </a:cubicBezTo>
                  <a:cubicBezTo>
                    <a:pt x="66" y="221"/>
                    <a:pt x="68" y="231"/>
                    <a:pt x="69" y="241"/>
                  </a:cubicBezTo>
                  <a:cubicBezTo>
                    <a:pt x="71" y="251"/>
                    <a:pt x="73" y="260"/>
                    <a:pt x="76" y="269"/>
                  </a:cubicBezTo>
                  <a:cubicBezTo>
                    <a:pt x="79" y="277"/>
                    <a:pt x="83" y="285"/>
                    <a:pt x="88" y="291"/>
                  </a:cubicBezTo>
                  <a:cubicBezTo>
                    <a:pt x="93" y="297"/>
                    <a:pt x="98" y="302"/>
                    <a:pt x="105" y="306"/>
                  </a:cubicBezTo>
                  <a:cubicBezTo>
                    <a:pt x="112" y="309"/>
                    <a:pt x="120" y="311"/>
                    <a:pt x="130" y="311"/>
                  </a:cubicBezTo>
                  <a:cubicBezTo>
                    <a:pt x="140" y="311"/>
                    <a:pt x="148" y="309"/>
                    <a:pt x="155" y="306"/>
                  </a:cubicBezTo>
                  <a:cubicBezTo>
                    <a:pt x="162" y="302"/>
                    <a:pt x="167" y="297"/>
                    <a:pt x="172" y="291"/>
                  </a:cubicBezTo>
                  <a:cubicBezTo>
                    <a:pt x="177" y="285"/>
                    <a:pt x="181" y="277"/>
                    <a:pt x="184" y="269"/>
                  </a:cubicBezTo>
                  <a:cubicBezTo>
                    <a:pt x="187" y="260"/>
                    <a:pt x="189" y="251"/>
                    <a:pt x="191" y="241"/>
                  </a:cubicBezTo>
                  <a:cubicBezTo>
                    <a:pt x="193" y="231"/>
                    <a:pt x="194" y="221"/>
                    <a:pt x="194" y="211"/>
                  </a:cubicBezTo>
                  <a:cubicBezTo>
                    <a:pt x="195" y="200"/>
                    <a:pt x="195" y="190"/>
                    <a:pt x="195" y="179"/>
                  </a:cubicBezTo>
                  <a:cubicBezTo>
                    <a:pt x="195" y="169"/>
                    <a:pt x="195" y="158"/>
                    <a:pt x="194" y="148"/>
                  </a:cubicBezTo>
                  <a:cubicBezTo>
                    <a:pt x="194" y="137"/>
                    <a:pt x="193" y="127"/>
                    <a:pt x="191" y="117"/>
                  </a:cubicBezTo>
                  <a:cubicBezTo>
                    <a:pt x="189" y="107"/>
                    <a:pt x="187" y="98"/>
                    <a:pt x="184" y="90"/>
                  </a:cubicBezTo>
                  <a:cubicBezTo>
                    <a:pt x="181" y="81"/>
                    <a:pt x="177" y="74"/>
                    <a:pt x="172" y="67"/>
                  </a:cubicBezTo>
                  <a:cubicBezTo>
                    <a:pt x="167" y="61"/>
                    <a:pt x="162" y="56"/>
                    <a:pt x="155" y="52"/>
                  </a:cubicBezTo>
                  <a:cubicBezTo>
                    <a:pt x="148" y="49"/>
                    <a:pt x="140" y="47"/>
                    <a:pt x="130" y="47"/>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grpSp>
          <p:nvGrpSpPr>
            <p:cNvPr id="27" name="组合 26"/>
            <p:cNvGrpSpPr/>
            <p:nvPr/>
          </p:nvGrpSpPr>
          <p:grpSpPr>
            <a:xfrm>
              <a:off x="6941059" y="2755241"/>
              <a:ext cx="425054" cy="494109"/>
              <a:chOff x="4471362" y="1167037"/>
              <a:chExt cx="566738" cy="658812"/>
            </a:xfrm>
            <a:solidFill>
              <a:schemeClr val="bg1"/>
            </a:solidFill>
          </p:grpSpPr>
          <p:sp>
            <p:nvSpPr>
              <p:cNvPr id="28" name="Freeform 13"/>
              <p:cNvSpPr>
                <a:spLocks/>
              </p:cNvSpPr>
              <p:nvPr/>
            </p:nvSpPr>
            <p:spPr bwMode="auto">
              <a:xfrm>
                <a:off x="4601537" y="1244824"/>
                <a:ext cx="436563" cy="581025"/>
              </a:xfrm>
              <a:custGeom>
                <a:avLst/>
                <a:gdLst>
                  <a:gd name="T0" fmla="*/ 104 w 154"/>
                  <a:gd name="T1" fmla="*/ 85 h 205"/>
                  <a:gd name="T2" fmla="*/ 124 w 154"/>
                  <a:gd name="T3" fmla="*/ 47 h 205"/>
                  <a:gd name="T4" fmla="*/ 77 w 154"/>
                  <a:gd name="T5" fmla="*/ 0 h 205"/>
                  <a:gd name="T6" fmla="*/ 30 w 154"/>
                  <a:gd name="T7" fmla="*/ 47 h 205"/>
                  <a:gd name="T8" fmla="*/ 50 w 154"/>
                  <a:gd name="T9" fmla="*/ 85 h 205"/>
                  <a:gd name="T10" fmla="*/ 0 w 154"/>
                  <a:gd name="T11" fmla="*/ 157 h 205"/>
                  <a:gd name="T12" fmla="*/ 6 w 154"/>
                  <a:gd name="T13" fmla="*/ 186 h 205"/>
                  <a:gd name="T14" fmla="*/ 77 w 154"/>
                  <a:gd name="T15" fmla="*/ 205 h 205"/>
                  <a:gd name="T16" fmla="*/ 148 w 154"/>
                  <a:gd name="T17" fmla="*/ 186 h 205"/>
                  <a:gd name="T18" fmla="*/ 154 w 154"/>
                  <a:gd name="T19" fmla="*/ 157 h 205"/>
                  <a:gd name="T20" fmla="*/ 104 w 154"/>
                  <a:gd name="T21" fmla="*/ 85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4" h="205">
                    <a:moveTo>
                      <a:pt x="104" y="85"/>
                    </a:moveTo>
                    <a:cubicBezTo>
                      <a:pt x="116" y="77"/>
                      <a:pt x="124" y="63"/>
                      <a:pt x="124" y="47"/>
                    </a:cubicBezTo>
                    <a:cubicBezTo>
                      <a:pt x="124" y="21"/>
                      <a:pt x="103" y="0"/>
                      <a:pt x="77" y="0"/>
                    </a:cubicBezTo>
                    <a:cubicBezTo>
                      <a:pt x="51" y="0"/>
                      <a:pt x="30" y="21"/>
                      <a:pt x="30" y="47"/>
                    </a:cubicBezTo>
                    <a:cubicBezTo>
                      <a:pt x="30" y="63"/>
                      <a:pt x="38" y="77"/>
                      <a:pt x="50" y="85"/>
                    </a:cubicBezTo>
                    <a:cubicBezTo>
                      <a:pt x="21" y="96"/>
                      <a:pt x="0" y="124"/>
                      <a:pt x="0" y="157"/>
                    </a:cubicBezTo>
                    <a:cubicBezTo>
                      <a:pt x="0" y="167"/>
                      <a:pt x="2" y="177"/>
                      <a:pt x="6" y="186"/>
                    </a:cubicBezTo>
                    <a:cubicBezTo>
                      <a:pt x="27" y="198"/>
                      <a:pt x="51" y="205"/>
                      <a:pt x="77" y="205"/>
                    </a:cubicBezTo>
                    <a:cubicBezTo>
                      <a:pt x="103" y="205"/>
                      <a:pt x="127" y="198"/>
                      <a:pt x="148" y="186"/>
                    </a:cubicBezTo>
                    <a:cubicBezTo>
                      <a:pt x="152" y="177"/>
                      <a:pt x="154" y="167"/>
                      <a:pt x="154" y="157"/>
                    </a:cubicBezTo>
                    <a:cubicBezTo>
                      <a:pt x="154" y="124"/>
                      <a:pt x="133" y="96"/>
                      <a:pt x="104" y="85"/>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29" name="Freeform 14"/>
              <p:cNvSpPr>
                <a:spLocks/>
              </p:cNvSpPr>
              <p:nvPr/>
            </p:nvSpPr>
            <p:spPr bwMode="auto">
              <a:xfrm>
                <a:off x="4471362" y="1167037"/>
                <a:ext cx="303213" cy="519113"/>
              </a:xfrm>
              <a:custGeom>
                <a:avLst/>
                <a:gdLst>
                  <a:gd name="T0" fmla="*/ 53 w 107"/>
                  <a:gd name="T1" fmla="*/ 135 h 183"/>
                  <a:gd name="T2" fmla="*/ 81 w 107"/>
                  <a:gd name="T3" fmla="*/ 110 h 183"/>
                  <a:gd name="T4" fmla="*/ 68 w 107"/>
                  <a:gd name="T5" fmla="*/ 74 h 183"/>
                  <a:gd name="T6" fmla="*/ 107 w 107"/>
                  <a:gd name="T7" fmla="*/ 21 h 183"/>
                  <a:gd name="T8" fmla="*/ 70 w 107"/>
                  <a:gd name="T9" fmla="*/ 0 h 183"/>
                  <a:gd name="T10" fmla="*/ 28 w 107"/>
                  <a:gd name="T11" fmla="*/ 43 h 183"/>
                  <a:gd name="T12" fmla="*/ 46 w 107"/>
                  <a:gd name="T13" fmla="*/ 78 h 183"/>
                  <a:gd name="T14" fmla="*/ 0 w 107"/>
                  <a:gd name="T15" fmla="*/ 143 h 183"/>
                  <a:gd name="T16" fmla="*/ 6 w 107"/>
                  <a:gd name="T17" fmla="*/ 169 h 183"/>
                  <a:gd name="T18" fmla="*/ 38 w 107"/>
                  <a:gd name="T19" fmla="*/ 183 h 183"/>
                  <a:gd name="T20" fmla="*/ 53 w 107"/>
                  <a:gd name="T21" fmla="*/ 135 h 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7" h="183">
                    <a:moveTo>
                      <a:pt x="53" y="135"/>
                    </a:moveTo>
                    <a:cubicBezTo>
                      <a:pt x="61" y="124"/>
                      <a:pt x="70" y="116"/>
                      <a:pt x="81" y="110"/>
                    </a:cubicBezTo>
                    <a:cubicBezTo>
                      <a:pt x="73" y="100"/>
                      <a:pt x="68" y="87"/>
                      <a:pt x="68" y="74"/>
                    </a:cubicBezTo>
                    <a:cubicBezTo>
                      <a:pt x="68" y="49"/>
                      <a:pt x="84" y="28"/>
                      <a:pt x="107" y="21"/>
                    </a:cubicBezTo>
                    <a:cubicBezTo>
                      <a:pt x="100" y="8"/>
                      <a:pt x="86" y="0"/>
                      <a:pt x="70" y="0"/>
                    </a:cubicBezTo>
                    <a:cubicBezTo>
                      <a:pt x="47" y="0"/>
                      <a:pt x="28" y="19"/>
                      <a:pt x="28" y="43"/>
                    </a:cubicBezTo>
                    <a:cubicBezTo>
                      <a:pt x="28" y="57"/>
                      <a:pt x="35" y="70"/>
                      <a:pt x="46" y="78"/>
                    </a:cubicBezTo>
                    <a:cubicBezTo>
                      <a:pt x="19" y="87"/>
                      <a:pt x="0" y="113"/>
                      <a:pt x="0" y="143"/>
                    </a:cubicBezTo>
                    <a:cubicBezTo>
                      <a:pt x="0" y="152"/>
                      <a:pt x="2" y="161"/>
                      <a:pt x="6" y="169"/>
                    </a:cubicBezTo>
                    <a:cubicBezTo>
                      <a:pt x="16" y="175"/>
                      <a:pt x="26" y="180"/>
                      <a:pt x="38" y="183"/>
                    </a:cubicBezTo>
                    <a:cubicBezTo>
                      <a:pt x="38" y="165"/>
                      <a:pt x="43" y="149"/>
                      <a:pt x="53" y="135"/>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grpSp>
        <p:sp>
          <p:nvSpPr>
            <p:cNvPr id="22" name="Freeform 37"/>
            <p:cNvSpPr>
              <a:spLocks/>
            </p:cNvSpPr>
            <p:nvPr/>
          </p:nvSpPr>
          <p:spPr bwMode="auto">
            <a:xfrm>
              <a:off x="6246311" y="3837600"/>
              <a:ext cx="104992" cy="252196"/>
            </a:xfrm>
            <a:custGeom>
              <a:avLst/>
              <a:gdLst>
                <a:gd name="T0" fmla="*/ 34 w 147"/>
                <a:gd name="T1" fmla="*/ 96 h 352"/>
                <a:gd name="T2" fmla="*/ 22 w 147"/>
                <a:gd name="T3" fmla="*/ 99 h 352"/>
                <a:gd name="T4" fmla="*/ 14 w 147"/>
                <a:gd name="T5" fmla="*/ 97 h 352"/>
                <a:gd name="T6" fmla="*/ 7 w 147"/>
                <a:gd name="T7" fmla="*/ 92 h 352"/>
                <a:gd name="T8" fmla="*/ 2 w 147"/>
                <a:gd name="T9" fmla="*/ 85 h 352"/>
                <a:gd name="T10" fmla="*/ 0 w 147"/>
                <a:gd name="T11" fmla="*/ 76 h 352"/>
                <a:gd name="T12" fmla="*/ 3 w 147"/>
                <a:gd name="T13" fmla="*/ 66 h 352"/>
                <a:gd name="T14" fmla="*/ 11 w 147"/>
                <a:gd name="T15" fmla="*/ 58 h 352"/>
                <a:gd name="T16" fmla="*/ 99 w 147"/>
                <a:gd name="T17" fmla="*/ 5 h 352"/>
                <a:gd name="T18" fmla="*/ 108 w 147"/>
                <a:gd name="T19" fmla="*/ 1 h 352"/>
                <a:gd name="T20" fmla="*/ 116 w 147"/>
                <a:gd name="T21" fmla="*/ 0 h 352"/>
                <a:gd name="T22" fmla="*/ 127 w 147"/>
                <a:gd name="T23" fmla="*/ 2 h 352"/>
                <a:gd name="T24" fmla="*/ 137 w 147"/>
                <a:gd name="T25" fmla="*/ 8 h 352"/>
                <a:gd name="T26" fmla="*/ 144 w 147"/>
                <a:gd name="T27" fmla="*/ 18 h 352"/>
                <a:gd name="T28" fmla="*/ 147 w 147"/>
                <a:gd name="T29" fmla="*/ 32 h 352"/>
                <a:gd name="T30" fmla="*/ 147 w 147"/>
                <a:gd name="T31" fmla="*/ 321 h 352"/>
                <a:gd name="T32" fmla="*/ 144 w 147"/>
                <a:gd name="T33" fmla="*/ 335 h 352"/>
                <a:gd name="T34" fmla="*/ 137 w 147"/>
                <a:gd name="T35" fmla="*/ 344 h 352"/>
                <a:gd name="T36" fmla="*/ 126 w 147"/>
                <a:gd name="T37" fmla="*/ 350 h 352"/>
                <a:gd name="T38" fmla="*/ 115 w 147"/>
                <a:gd name="T39" fmla="*/ 352 h 352"/>
                <a:gd name="T40" fmla="*/ 103 w 147"/>
                <a:gd name="T41" fmla="*/ 350 h 352"/>
                <a:gd name="T42" fmla="*/ 93 w 147"/>
                <a:gd name="T43" fmla="*/ 344 h 352"/>
                <a:gd name="T44" fmla="*/ 86 w 147"/>
                <a:gd name="T45" fmla="*/ 335 h 352"/>
                <a:gd name="T46" fmla="*/ 83 w 147"/>
                <a:gd name="T47" fmla="*/ 321 h 352"/>
                <a:gd name="T48" fmla="*/ 83 w 147"/>
                <a:gd name="T49" fmla="*/ 65 h 352"/>
                <a:gd name="T50" fmla="*/ 34 w 147"/>
                <a:gd name="T51" fmla="*/ 9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47" h="352">
                  <a:moveTo>
                    <a:pt x="34" y="96"/>
                  </a:moveTo>
                  <a:cubicBezTo>
                    <a:pt x="30" y="98"/>
                    <a:pt x="26" y="99"/>
                    <a:pt x="22" y="99"/>
                  </a:cubicBezTo>
                  <a:cubicBezTo>
                    <a:pt x="19" y="99"/>
                    <a:pt x="16" y="98"/>
                    <a:pt x="14" y="97"/>
                  </a:cubicBezTo>
                  <a:cubicBezTo>
                    <a:pt x="11" y="96"/>
                    <a:pt x="9" y="94"/>
                    <a:pt x="7" y="92"/>
                  </a:cubicBezTo>
                  <a:cubicBezTo>
                    <a:pt x="5" y="90"/>
                    <a:pt x="3" y="87"/>
                    <a:pt x="2" y="85"/>
                  </a:cubicBezTo>
                  <a:cubicBezTo>
                    <a:pt x="1" y="82"/>
                    <a:pt x="0" y="79"/>
                    <a:pt x="0" y="76"/>
                  </a:cubicBezTo>
                  <a:cubicBezTo>
                    <a:pt x="0" y="73"/>
                    <a:pt x="1" y="69"/>
                    <a:pt x="3" y="66"/>
                  </a:cubicBezTo>
                  <a:cubicBezTo>
                    <a:pt x="4" y="63"/>
                    <a:pt x="7" y="60"/>
                    <a:pt x="11" y="58"/>
                  </a:cubicBezTo>
                  <a:cubicBezTo>
                    <a:pt x="99" y="5"/>
                    <a:pt x="99" y="5"/>
                    <a:pt x="99" y="5"/>
                  </a:cubicBezTo>
                  <a:cubicBezTo>
                    <a:pt x="102" y="3"/>
                    <a:pt x="105" y="2"/>
                    <a:pt x="108" y="1"/>
                  </a:cubicBezTo>
                  <a:cubicBezTo>
                    <a:pt x="110" y="1"/>
                    <a:pt x="113" y="0"/>
                    <a:pt x="116" y="0"/>
                  </a:cubicBezTo>
                  <a:cubicBezTo>
                    <a:pt x="120" y="0"/>
                    <a:pt x="124" y="1"/>
                    <a:pt x="127" y="2"/>
                  </a:cubicBezTo>
                  <a:cubicBezTo>
                    <a:pt x="131" y="3"/>
                    <a:pt x="134" y="5"/>
                    <a:pt x="137" y="8"/>
                  </a:cubicBezTo>
                  <a:cubicBezTo>
                    <a:pt x="140" y="11"/>
                    <a:pt x="142" y="14"/>
                    <a:pt x="144" y="18"/>
                  </a:cubicBezTo>
                  <a:cubicBezTo>
                    <a:pt x="146" y="22"/>
                    <a:pt x="147" y="27"/>
                    <a:pt x="147" y="32"/>
                  </a:cubicBezTo>
                  <a:cubicBezTo>
                    <a:pt x="147" y="321"/>
                    <a:pt x="147" y="321"/>
                    <a:pt x="147" y="321"/>
                  </a:cubicBezTo>
                  <a:cubicBezTo>
                    <a:pt x="147" y="326"/>
                    <a:pt x="146" y="331"/>
                    <a:pt x="144" y="335"/>
                  </a:cubicBezTo>
                  <a:cubicBezTo>
                    <a:pt x="142" y="338"/>
                    <a:pt x="140" y="342"/>
                    <a:pt x="137" y="344"/>
                  </a:cubicBezTo>
                  <a:cubicBezTo>
                    <a:pt x="134" y="347"/>
                    <a:pt x="130" y="349"/>
                    <a:pt x="126" y="350"/>
                  </a:cubicBezTo>
                  <a:cubicBezTo>
                    <a:pt x="123" y="351"/>
                    <a:pt x="119" y="352"/>
                    <a:pt x="115" y="352"/>
                  </a:cubicBezTo>
                  <a:cubicBezTo>
                    <a:pt x="111" y="352"/>
                    <a:pt x="107" y="351"/>
                    <a:pt x="103" y="350"/>
                  </a:cubicBezTo>
                  <a:cubicBezTo>
                    <a:pt x="99" y="349"/>
                    <a:pt x="96" y="347"/>
                    <a:pt x="93" y="344"/>
                  </a:cubicBezTo>
                  <a:cubicBezTo>
                    <a:pt x="90" y="342"/>
                    <a:pt x="88" y="338"/>
                    <a:pt x="86" y="335"/>
                  </a:cubicBezTo>
                  <a:cubicBezTo>
                    <a:pt x="84" y="331"/>
                    <a:pt x="83" y="326"/>
                    <a:pt x="83" y="321"/>
                  </a:cubicBezTo>
                  <a:cubicBezTo>
                    <a:pt x="83" y="65"/>
                    <a:pt x="83" y="65"/>
                    <a:pt x="83" y="65"/>
                  </a:cubicBezTo>
                  <a:lnTo>
                    <a:pt x="34" y="96"/>
                  </a:ln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48" name="任意多边形 47"/>
            <p:cNvSpPr>
              <a:spLocks noChangeArrowheads="1"/>
            </p:cNvSpPr>
            <p:nvPr/>
          </p:nvSpPr>
          <p:spPr bwMode="auto">
            <a:xfrm>
              <a:off x="6708490" y="3733691"/>
              <a:ext cx="1843305" cy="1864953"/>
            </a:xfrm>
            <a:custGeom>
              <a:avLst/>
              <a:gdLst>
                <a:gd name="connsiteX0" fmla="*/ 548770 w 1843305"/>
                <a:gd name="connsiteY0" fmla="*/ 0 h 1864953"/>
                <a:gd name="connsiteX1" fmla="*/ 1097540 w 1843305"/>
                <a:gd name="connsiteY1" fmla="*/ 548770 h 1864953"/>
                <a:gd name="connsiteX2" fmla="*/ 1092974 w 1843305"/>
                <a:gd name="connsiteY2" fmla="*/ 594066 h 1864953"/>
                <a:gd name="connsiteX3" fmla="*/ 1096129 w 1843305"/>
                <a:gd name="connsiteY3" fmla="*/ 590983 h 1864953"/>
                <a:gd name="connsiteX4" fmla="*/ 1500188 w 1843305"/>
                <a:gd name="connsiteY4" fmla="*/ 1119782 h 1864953"/>
                <a:gd name="connsiteX5" fmla="*/ 1497954 w 1843305"/>
                <a:gd name="connsiteY5" fmla="*/ 1121963 h 1864953"/>
                <a:gd name="connsiteX6" fmla="*/ 1545571 w 1843305"/>
                <a:gd name="connsiteY6" fmla="*/ 1126763 h 1864953"/>
                <a:gd name="connsiteX7" fmla="*/ 1843305 w 1843305"/>
                <a:gd name="connsiteY7" fmla="*/ 1492070 h 1864953"/>
                <a:gd name="connsiteX8" fmla="*/ 1470422 w 1843305"/>
                <a:gd name="connsiteY8" fmla="*/ 1864953 h 1864953"/>
                <a:gd name="connsiteX9" fmla="*/ 1105115 w 1843305"/>
                <a:gd name="connsiteY9" fmla="*/ 1567219 h 1864953"/>
                <a:gd name="connsiteX10" fmla="*/ 1099443 w 1843305"/>
                <a:gd name="connsiteY10" fmla="*/ 1510954 h 1864953"/>
                <a:gd name="connsiteX11" fmla="*/ 1099060 w 1843305"/>
                <a:gd name="connsiteY11" fmla="*/ 1511328 h 1864953"/>
                <a:gd name="connsiteX12" fmla="*/ 1098275 w 1843305"/>
                <a:gd name="connsiteY12" fmla="*/ 1512094 h 1864953"/>
                <a:gd name="connsiteX13" fmla="*/ 579077 w 1843305"/>
                <a:gd name="connsiteY13" fmla="*/ 1096201 h 1864953"/>
                <a:gd name="connsiteX14" fmla="*/ 581035 w 1843305"/>
                <a:gd name="connsiteY14" fmla="*/ 1094288 h 1864953"/>
                <a:gd name="connsiteX15" fmla="*/ 548770 w 1843305"/>
                <a:gd name="connsiteY15" fmla="*/ 1097540 h 1864953"/>
                <a:gd name="connsiteX16" fmla="*/ 0 w 1843305"/>
                <a:gd name="connsiteY16" fmla="*/ 548770 h 1864953"/>
                <a:gd name="connsiteX17" fmla="*/ 548770 w 1843305"/>
                <a:gd name="connsiteY17" fmla="*/ 0 h 1864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43305" h="1864953">
                  <a:moveTo>
                    <a:pt x="548770" y="0"/>
                  </a:moveTo>
                  <a:cubicBezTo>
                    <a:pt x="851847" y="0"/>
                    <a:pt x="1097540" y="245693"/>
                    <a:pt x="1097540" y="548770"/>
                  </a:cubicBezTo>
                  <a:lnTo>
                    <a:pt x="1092974" y="594066"/>
                  </a:lnTo>
                  <a:lnTo>
                    <a:pt x="1096129" y="590983"/>
                  </a:lnTo>
                  <a:cubicBezTo>
                    <a:pt x="1065378" y="985439"/>
                    <a:pt x="1232008" y="1098345"/>
                    <a:pt x="1500188" y="1119782"/>
                  </a:cubicBezTo>
                  <a:lnTo>
                    <a:pt x="1497954" y="1121963"/>
                  </a:lnTo>
                  <a:lnTo>
                    <a:pt x="1545571" y="1126763"/>
                  </a:lnTo>
                  <a:cubicBezTo>
                    <a:pt x="1715488" y="1161533"/>
                    <a:pt x="1843305" y="1311875"/>
                    <a:pt x="1843305" y="1492070"/>
                  </a:cubicBezTo>
                  <a:cubicBezTo>
                    <a:pt x="1843305" y="1698008"/>
                    <a:pt x="1676360" y="1864953"/>
                    <a:pt x="1470422" y="1864953"/>
                  </a:cubicBezTo>
                  <a:cubicBezTo>
                    <a:pt x="1290227" y="1864953"/>
                    <a:pt x="1139885" y="1737136"/>
                    <a:pt x="1105115" y="1567219"/>
                  </a:cubicBezTo>
                  <a:lnTo>
                    <a:pt x="1099443" y="1510954"/>
                  </a:lnTo>
                  <a:lnTo>
                    <a:pt x="1099060" y="1511328"/>
                  </a:lnTo>
                  <a:cubicBezTo>
                    <a:pt x="1098275" y="1512094"/>
                    <a:pt x="1098275" y="1512094"/>
                    <a:pt x="1098275" y="1512094"/>
                  </a:cubicBezTo>
                  <a:cubicBezTo>
                    <a:pt x="1083257" y="1243407"/>
                    <a:pt x="974554" y="1074048"/>
                    <a:pt x="579077" y="1096201"/>
                  </a:cubicBezTo>
                  <a:lnTo>
                    <a:pt x="581035" y="1094288"/>
                  </a:lnTo>
                  <a:lnTo>
                    <a:pt x="548770" y="1097540"/>
                  </a:lnTo>
                  <a:cubicBezTo>
                    <a:pt x="245693" y="1097540"/>
                    <a:pt x="0" y="851847"/>
                    <a:pt x="0" y="548770"/>
                  </a:cubicBezTo>
                  <a:cubicBezTo>
                    <a:pt x="0" y="245693"/>
                    <a:pt x="245693" y="0"/>
                    <a:pt x="548770" y="0"/>
                  </a:cubicBezTo>
                  <a:close/>
                </a:path>
              </a:pathLst>
            </a:custGeom>
            <a:no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32" name="Freeform 42"/>
            <p:cNvSpPr>
              <a:spLocks noEditPoints="1"/>
            </p:cNvSpPr>
            <p:nvPr/>
          </p:nvSpPr>
          <p:spPr bwMode="auto">
            <a:xfrm>
              <a:off x="7987870" y="5073685"/>
              <a:ext cx="187253" cy="255443"/>
            </a:xfrm>
            <a:custGeom>
              <a:avLst/>
              <a:gdLst>
                <a:gd name="T0" fmla="*/ 131 w 261"/>
                <a:gd name="T1" fmla="*/ 0 h 358"/>
                <a:gd name="T2" fmla="*/ 175 w 261"/>
                <a:gd name="T3" fmla="*/ 7 h 358"/>
                <a:gd name="T4" fmla="*/ 209 w 261"/>
                <a:gd name="T5" fmla="*/ 26 h 358"/>
                <a:gd name="T6" fmla="*/ 233 w 261"/>
                <a:gd name="T7" fmla="*/ 54 h 358"/>
                <a:gd name="T8" fmla="*/ 249 w 261"/>
                <a:gd name="T9" fmla="*/ 91 h 358"/>
                <a:gd name="T10" fmla="*/ 258 w 261"/>
                <a:gd name="T11" fmla="*/ 133 h 358"/>
                <a:gd name="T12" fmla="*/ 261 w 261"/>
                <a:gd name="T13" fmla="*/ 179 h 358"/>
                <a:gd name="T14" fmla="*/ 258 w 261"/>
                <a:gd name="T15" fmla="*/ 225 h 358"/>
                <a:gd name="T16" fmla="*/ 249 w 261"/>
                <a:gd name="T17" fmla="*/ 267 h 358"/>
                <a:gd name="T18" fmla="*/ 233 w 261"/>
                <a:gd name="T19" fmla="*/ 303 h 358"/>
                <a:gd name="T20" fmla="*/ 209 w 261"/>
                <a:gd name="T21" fmla="*/ 332 h 358"/>
                <a:gd name="T22" fmla="*/ 175 w 261"/>
                <a:gd name="T23" fmla="*/ 351 h 358"/>
                <a:gd name="T24" fmla="*/ 131 w 261"/>
                <a:gd name="T25" fmla="*/ 358 h 358"/>
                <a:gd name="T26" fmla="*/ 86 w 261"/>
                <a:gd name="T27" fmla="*/ 351 h 358"/>
                <a:gd name="T28" fmla="*/ 52 w 261"/>
                <a:gd name="T29" fmla="*/ 332 h 358"/>
                <a:gd name="T30" fmla="*/ 28 w 261"/>
                <a:gd name="T31" fmla="*/ 303 h 358"/>
                <a:gd name="T32" fmla="*/ 12 w 261"/>
                <a:gd name="T33" fmla="*/ 267 h 358"/>
                <a:gd name="T34" fmla="*/ 3 w 261"/>
                <a:gd name="T35" fmla="*/ 225 h 358"/>
                <a:gd name="T36" fmla="*/ 0 w 261"/>
                <a:gd name="T37" fmla="*/ 179 h 358"/>
                <a:gd name="T38" fmla="*/ 3 w 261"/>
                <a:gd name="T39" fmla="*/ 133 h 358"/>
                <a:gd name="T40" fmla="*/ 12 w 261"/>
                <a:gd name="T41" fmla="*/ 91 h 358"/>
                <a:gd name="T42" fmla="*/ 28 w 261"/>
                <a:gd name="T43" fmla="*/ 54 h 358"/>
                <a:gd name="T44" fmla="*/ 52 w 261"/>
                <a:gd name="T45" fmla="*/ 26 h 358"/>
                <a:gd name="T46" fmla="*/ 86 w 261"/>
                <a:gd name="T47" fmla="*/ 7 h 358"/>
                <a:gd name="T48" fmla="*/ 131 w 261"/>
                <a:gd name="T49" fmla="*/ 0 h 358"/>
                <a:gd name="T50" fmla="*/ 131 w 261"/>
                <a:gd name="T51" fmla="*/ 47 h 358"/>
                <a:gd name="T52" fmla="*/ 106 w 261"/>
                <a:gd name="T53" fmla="*/ 52 h 358"/>
                <a:gd name="T54" fmla="*/ 88 w 261"/>
                <a:gd name="T55" fmla="*/ 67 h 358"/>
                <a:gd name="T56" fmla="*/ 77 w 261"/>
                <a:gd name="T57" fmla="*/ 89 h 358"/>
                <a:gd name="T58" fmla="*/ 70 w 261"/>
                <a:gd name="T59" fmla="*/ 117 h 358"/>
                <a:gd name="T60" fmla="*/ 66 w 261"/>
                <a:gd name="T61" fmla="*/ 147 h 358"/>
                <a:gd name="T62" fmla="*/ 66 w 261"/>
                <a:gd name="T63" fmla="*/ 179 h 358"/>
                <a:gd name="T64" fmla="*/ 66 w 261"/>
                <a:gd name="T65" fmla="*/ 210 h 358"/>
                <a:gd name="T66" fmla="*/ 70 w 261"/>
                <a:gd name="T67" fmla="*/ 241 h 358"/>
                <a:gd name="T68" fmla="*/ 77 w 261"/>
                <a:gd name="T69" fmla="*/ 268 h 358"/>
                <a:gd name="T70" fmla="*/ 88 w 261"/>
                <a:gd name="T71" fmla="*/ 291 h 358"/>
                <a:gd name="T72" fmla="*/ 106 w 261"/>
                <a:gd name="T73" fmla="*/ 306 h 358"/>
                <a:gd name="T74" fmla="*/ 131 w 261"/>
                <a:gd name="T75" fmla="*/ 311 h 358"/>
                <a:gd name="T76" fmla="*/ 155 w 261"/>
                <a:gd name="T77" fmla="*/ 306 h 358"/>
                <a:gd name="T78" fmla="*/ 173 w 261"/>
                <a:gd name="T79" fmla="*/ 291 h 358"/>
                <a:gd name="T80" fmla="*/ 185 w 261"/>
                <a:gd name="T81" fmla="*/ 268 h 358"/>
                <a:gd name="T82" fmla="*/ 192 w 261"/>
                <a:gd name="T83" fmla="*/ 241 h 358"/>
                <a:gd name="T84" fmla="*/ 195 w 261"/>
                <a:gd name="T85" fmla="*/ 210 h 358"/>
                <a:gd name="T86" fmla="*/ 196 w 261"/>
                <a:gd name="T87" fmla="*/ 179 h 358"/>
                <a:gd name="T88" fmla="*/ 195 w 261"/>
                <a:gd name="T89" fmla="*/ 147 h 358"/>
                <a:gd name="T90" fmla="*/ 192 w 261"/>
                <a:gd name="T91" fmla="*/ 117 h 358"/>
                <a:gd name="T92" fmla="*/ 185 w 261"/>
                <a:gd name="T93" fmla="*/ 89 h 358"/>
                <a:gd name="T94" fmla="*/ 173 w 261"/>
                <a:gd name="T95" fmla="*/ 67 h 358"/>
                <a:gd name="T96" fmla="*/ 155 w 261"/>
                <a:gd name="T97" fmla="*/ 52 h 358"/>
                <a:gd name="T98" fmla="*/ 131 w 261"/>
                <a:gd name="T99" fmla="*/ 47 h 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61" h="358">
                  <a:moveTo>
                    <a:pt x="131" y="0"/>
                  </a:moveTo>
                  <a:cubicBezTo>
                    <a:pt x="147" y="0"/>
                    <a:pt x="162" y="2"/>
                    <a:pt x="175" y="7"/>
                  </a:cubicBezTo>
                  <a:cubicBezTo>
                    <a:pt x="188" y="11"/>
                    <a:pt x="199" y="18"/>
                    <a:pt x="209" y="26"/>
                  </a:cubicBezTo>
                  <a:cubicBezTo>
                    <a:pt x="218" y="34"/>
                    <a:pt x="226" y="43"/>
                    <a:pt x="233" y="54"/>
                  </a:cubicBezTo>
                  <a:cubicBezTo>
                    <a:pt x="240" y="65"/>
                    <a:pt x="245" y="78"/>
                    <a:pt x="249" y="91"/>
                  </a:cubicBezTo>
                  <a:cubicBezTo>
                    <a:pt x="253" y="104"/>
                    <a:pt x="256" y="118"/>
                    <a:pt x="258" y="133"/>
                  </a:cubicBezTo>
                  <a:cubicBezTo>
                    <a:pt x="260" y="148"/>
                    <a:pt x="261" y="163"/>
                    <a:pt x="261" y="179"/>
                  </a:cubicBezTo>
                  <a:cubicBezTo>
                    <a:pt x="261" y="195"/>
                    <a:pt x="260" y="210"/>
                    <a:pt x="258" y="225"/>
                  </a:cubicBezTo>
                  <a:cubicBezTo>
                    <a:pt x="256" y="240"/>
                    <a:pt x="253" y="254"/>
                    <a:pt x="249" y="267"/>
                  </a:cubicBezTo>
                  <a:cubicBezTo>
                    <a:pt x="245" y="280"/>
                    <a:pt x="240" y="292"/>
                    <a:pt x="233" y="303"/>
                  </a:cubicBezTo>
                  <a:cubicBezTo>
                    <a:pt x="226" y="315"/>
                    <a:pt x="218" y="324"/>
                    <a:pt x="209" y="332"/>
                  </a:cubicBezTo>
                  <a:cubicBezTo>
                    <a:pt x="199" y="340"/>
                    <a:pt x="188" y="347"/>
                    <a:pt x="175" y="351"/>
                  </a:cubicBezTo>
                  <a:cubicBezTo>
                    <a:pt x="162" y="356"/>
                    <a:pt x="147" y="358"/>
                    <a:pt x="131" y="358"/>
                  </a:cubicBezTo>
                  <a:cubicBezTo>
                    <a:pt x="114" y="358"/>
                    <a:pt x="99" y="356"/>
                    <a:pt x="86" y="351"/>
                  </a:cubicBezTo>
                  <a:cubicBezTo>
                    <a:pt x="73" y="347"/>
                    <a:pt x="62" y="340"/>
                    <a:pt x="52" y="332"/>
                  </a:cubicBezTo>
                  <a:cubicBezTo>
                    <a:pt x="43" y="324"/>
                    <a:pt x="35" y="315"/>
                    <a:pt x="28" y="303"/>
                  </a:cubicBezTo>
                  <a:cubicBezTo>
                    <a:pt x="21" y="292"/>
                    <a:pt x="16" y="280"/>
                    <a:pt x="12" y="267"/>
                  </a:cubicBezTo>
                  <a:cubicBezTo>
                    <a:pt x="8" y="254"/>
                    <a:pt x="5" y="240"/>
                    <a:pt x="3" y="225"/>
                  </a:cubicBezTo>
                  <a:cubicBezTo>
                    <a:pt x="1" y="210"/>
                    <a:pt x="0" y="195"/>
                    <a:pt x="0" y="179"/>
                  </a:cubicBezTo>
                  <a:cubicBezTo>
                    <a:pt x="0" y="163"/>
                    <a:pt x="1" y="148"/>
                    <a:pt x="3" y="133"/>
                  </a:cubicBezTo>
                  <a:cubicBezTo>
                    <a:pt x="5" y="118"/>
                    <a:pt x="8" y="104"/>
                    <a:pt x="12" y="91"/>
                  </a:cubicBezTo>
                  <a:cubicBezTo>
                    <a:pt x="16" y="78"/>
                    <a:pt x="21" y="65"/>
                    <a:pt x="28" y="54"/>
                  </a:cubicBezTo>
                  <a:cubicBezTo>
                    <a:pt x="35" y="43"/>
                    <a:pt x="43" y="34"/>
                    <a:pt x="52" y="26"/>
                  </a:cubicBezTo>
                  <a:cubicBezTo>
                    <a:pt x="62" y="18"/>
                    <a:pt x="73" y="11"/>
                    <a:pt x="86" y="7"/>
                  </a:cubicBezTo>
                  <a:cubicBezTo>
                    <a:pt x="99" y="2"/>
                    <a:pt x="114" y="0"/>
                    <a:pt x="131" y="0"/>
                  </a:cubicBezTo>
                  <a:close/>
                  <a:moveTo>
                    <a:pt x="131" y="47"/>
                  </a:moveTo>
                  <a:cubicBezTo>
                    <a:pt x="121" y="47"/>
                    <a:pt x="113" y="49"/>
                    <a:pt x="106" y="52"/>
                  </a:cubicBezTo>
                  <a:cubicBezTo>
                    <a:pt x="99" y="56"/>
                    <a:pt x="93" y="61"/>
                    <a:pt x="88" y="67"/>
                  </a:cubicBezTo>
                  <a:cubicBezTo>
                    <a:pt x="83" y="73"/>
                    <a:pt x="79" y="81"/>
                    <a:pt x="77" y="89"/>
                  </a:cubicBezTo>
                  <a:cubicBezTo>
                    <a:pt x="74" y="98"/>
                    <a:pt x="71" y="107"/>
                    <a:pt x="70" y="117"/>
                  </a:cubicBezTo>
                  <a:cubicBezTo>
                    <a:pt x="68" y="127"/>
                    <a:pt x="67" y="137"/>
                    <a:pt x="66" y="147"/>
                  </a:cubicBezTo>
                  <a:cubicBezTo>
                    <a:pt x="66" y="158"/>
                    <a:pt x="66" y="168"/>
                    <a:pt x="66" y="179"/>
                  </a:cubicBezTo>
                  <a:cubicBezTo>
                    <a:pt x="66" y="189"/>
                    <a:pt x="66" y="200"/>
                    <a:pt x="66" y="210"/>
                  </a:cubicBezTo>
                  <a:cubicBezTo>
                    <a:pt x="67" y="221"/>
                    <a:pt x="68" y="231"/>
                    <a:pt x="70" y="241"/>
                  </a:cubicBezTo>
                  <a:cubicBezTo>
                    <a:pt x="71" y="251"/>
                    <a:pt x="74" y="260"/>
                    <a:pt x="77" y="268"/>
                  </a:cubicBezTo>
                  <a:cubicBezTo>
                    <a:pt x="79" y="277"/>
                    <a:pt x="83" y="284"/>
                    <a:pt x="88" y="291"/>
                  </a:cubicBezTo>
                  <a:cubicBezTo>
                    <a:pt x="93" y="297"/>
                    <a:pt x="99" y="302"/>
                    <a:pt x="106" y="306"/>
                  </a:cubicBezTo>
                  <a:cubicBezTo>
                    <a:pt x="113" y="309"/>
                    <a:pt x="121" y="311"/>
                    <a:pt x="131" y="311"/>
                  </a:cubicBezTo>
                  <a:cubicBezTo>
                    <a:pt x="140" y="311"/>
                    <a:pt x="148" y="309"/>
                    <a:pt x="155" y="306"/>
                  </a:cubicBezTo>
                  <a:cubicBezTo>
                    <a:pt x="162" y="302"/>
                    <a:pt x="168" y="297"/>
                    <a:pt x="173" y="291"/>
                  </a:cubicBezTo>
                  <a:cubicBezTo>
                    <a:pt x="178" y="284"/>
                    <a:pt x="182" y="277"/>
                    <a:pt x="185" y="268"/>
                  </a:cubicBezTo>
                  <a:cubicBezTo>
                    <a:pt x="188" y="260"/>
                    <a:pt x="190" y="251"/>
                    <a:pt x="192" y="241"/>
                  </a:cubicBezTo>
                  <a:cubicBezTo>
                    <a:pt x="193" y="231"/>
                    <a:pt x="194" y="221"/>
                    <a:pt x="195" y="210"/>
                  </a:cubicBezTo>
                  <a:cubicBezTo>
                    <a:pt x="195" y="200"/>
                    <a:pt x="196" y="189"/>
                    <a:pt x="196" y="179"/>
                  </a:cubicBezTo>
                  <a:cubicBezTo>
                    <a:pt x="196" y="168"/>
                    <a:pt x="195" y="158"/>
                    <a:pt x="195" y="147"/>
                  </a:cubicBezTo>
                  <a:cubicBezTo>
                    <a:pt x="194" y="137"/>
                    <a:pt x="193" y="127"/>
                    <a:pt x="192" y="117"/>
                  </a:cubicBezTo>
                  <a:cubicBezTo>
                    <a:pt x="190" y="107"/>
                    <a:pt x="188" y="98"/>
                    <a:pt x="185" y="89"/>
                  </a:cubicBezTo>
                  <a:cubicBezTo>
                    <a:pt x="182" y="81"/>
                    <a:pt x="178" y="73"/>
                    <a:pt x="173" y="67"/>
                  </a:cubicBezTo>
                  <a:cubicBezTo>
                    <a:pt x="168" y="61"/>
                    <a:pt x="162" y="56"/>
                    <a:pt x="155" y="52"/>
                  </a:cubicBezTo>
                  <a:cubicBezTo>
                    <a:pt x="148" y="49"/>
                    <a:pt x="140" y="47"/>
                    <a:pt x="131" y="47"/>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33" name="Freeform 43"/>
            <p:cNvSpPr>
              <a:spLocks noEditPoints="1"/>
            </p:cNvSpPr>
            <p:nvPr/>
          </p:nvSpPr>
          <p:spPr bwMode="auto">
            <a:xfrm>
              <a:off x="8194607" y="5075850"/>
              <a:ext cx="200242" cy="252196"/>
            </a:xfrm>
            <a:custGeom>
              <a:avLst/>
              <a:gdLst>
                <a:gd name="T0" fmla="*/ 130 w 280"/>
                <a:gd name="T1" fmla="*/ 32 h 353"/>
                <a:gd name="T2" fmla="*/ 154 w 280"/>
                <a:gd name="T3" fmla="*/ 7 h 353"/>
                <a:gd name="T4" fmla="*/ 183 w 280"/>
                <a:gd name="T5" fmla="*/ 0 h 353"/>
                <a:gd name="T6" fmla="*/ 200 w 280"/>
                <a:gd name="T7" fmla="*/ 2 h 353"/>
                <a:gd name="T8" fmla="*/ 214 w 280"/>
                <a:gd name="T9" fmla="*/ 10 h 353"/>
                <a:gd name="T10" fmla="*/ 224 w 280"/>
                <a:gd name="T11" fmla="*/ 24 h 353"/>
                <a:gd name="T12" fmla="*/ 228 w 280"/>
                <a:gd name="T13" fmla="*/ 44 h 353"/>
                <a:gd name="T14" fmla="*/ 228 w 280"/>
                <a:gd name="T15" fmla="*/ 235 h 353"/>
                <a:gd name="T16" fmla="*/ 257 w 280"/>
                <a:gd name="T17" fmla="*/ 235 h 353"/>
                <a:gd name="T18" fmla="*/ 267 w 280"/>
                <a:gd name="T19" fmla="*/ 237 h 353"/>
                <a:gd name="T20" fmla="*/ 274 w 280"/>
                <a:gd name="T21" fmla="*/ 242 h 353"/>
                <a:gd name="T22" fmla="*/ 278 w 280"/>
                <a:gd name="T23" fmla="*/ 249 h 353"/>
                <a:gd name="T24" fmla="*/ 280 w 280"/>
                <a:gd name="T25" fmla="*/ 257 h 353"/>
                <a:gd name="T26" fmla="*/ 278 w 280"/>
                <a:gd name="T27" fmla="*/ 266 h 353"/>
                <a:gd name="T28" fmla="*/ 274 w 280"/>
                <a:gd name="T29" fmla="*/ 273 h 353"/>
                <a:gd name="T30" fmla="*/ 267 w 280"/>
                <a:gd name="T31" fmla="*/ 278 h 353"/>
                <a:gd name="T32" fmla="*/ 257 w 280"/>
                <a:gd name="T33" fmla="*/ 280 h 353"/>
                <a:gd name="T34" fmla="*/ 228 w 280"/>
                <a:gd name="T35" fmla="*/ 280 h 353"/>
                <a:gd name="T36" fmla="*/ 228 w 280"/>
                <a:gd name="T37" fmla="*/ 324 h 353"/>
                <a:gd name="T38" fmla="*/ 225 w 280"/>
                <a:gd name="T39" fmla="*/ 337 h 353"/>
                <a:gd name="T40" fmla="*/ 218 w 280"/>
                <a:gd name="T41" fmla="*/ 345 h 353"/>
                <a:gd name="T42" fmla="*/ 208 w 280"/>
                <a:gd name="T43" fmla="*/ 351 h 353"/>
                <a:gd name="T44" fmla="*/ 197 w 280"/>
                <a:gd name="T45" fmla="*/ 353 h 353"/>
                <a:gd name="T46" fmla="*/ 186 w 280"/>
                <a:gd name="T47" fmla="*/ 351 h 353"/>
                <a:gd name="T48" fmla="*/ 177 w 280"/>
                <a:gd name="T49" fmla="*/ 345 h 353"/>
                <a:gd name="T50" fmla="*/ 169 w 280"/>
                <a:gd name="T51" fmla="*/ 337 h 353"/>
                <a:gd name="T52" fmla="*/ 166 w 280"/>
                <a:gd name="T53" fmla="*/ 324 h 353"/>
                <a:gd name="T54" fmla="*/ 166 w 280"/>
                <a:gd name="T55" fmla="*/ 280 h 353"/>
                <a:gd name="T56" fmla="*/ 31 w 280"/>
                <a:gd name="T57" fmla="*/ 280 h 353"/>
                <a:gd name="T58" fmla="*/ 9 w 280"/>
                <a:gd name="T59" fmla="*/ 272 h 353"/>
                <a:gd name="T60" fmla="*/ 0 w 280"/>
                <a:gd name="T61" fmla="*/ 252 h 353"/>
                <a:gd name="T62" fmla="*/ 2 w 280"/>
                <a:gd name="T63" fmla="*/ 244 h 353"/>
                <a:gd name="T64" fmla="*/ 6 w 280"/>
                <a:gd name="T65" fmla="*/ 234 h 353"/>
                <a:gd name="T66" fmla="*/ 130 w 280"/>
                <a:gd name="T67" fmla="*/ 32 h 353"/>
                <a:gd name="T68" fmla="*/ 56 w 280"/>
                <a:gd name="T69" fmla="*/ 235 h 353"/>
                <a:gd name="T70" fmla="*/ 166 w 280"/>
                <a:gd name="T71" fmla="*/ 235 h 353"/>
                <a:gd name="T72" fmla="*/ 166 w 280"/>
                <a:gd name="T73" fmla="*/ 52 h 353"/>
                <a:gd name="T74" fmla="*/ 56 w 280"/>
                <a:gd name="T75" fmla="*/ 235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80" h="353">
                  <a:moveTo>
                    <a:pt x="130" y="32"/>
                  </a:moveTo>
                  <a:cubicBezTo>
                    <a:pt x="137" y="20"/>
                    <a:pt x="145" y="12"/>
                    <a:pt x="154" y="7"/>
                  </a:cubicBezTo>
                  <a:cubicBezTo>
                    <a:pt x="162" y="2"/>
                    <a:pt x="172" y="0"/>
                    <a:pt x="183" y="0"/>
                  </a:cubicBezTo>
                  <a:cubicBezTo>
                    <a:pt x="189" y="0"/>
                    <a:pt x="195" y="1"/>
                    <a:pt x="200" y="2"/>
                  </a:cubicBezTo>
                  <a:cubicBezTo>
                    <a:pt x="206" y="4"/>
                    <a:pt x="210" y="7"/>
                    <a:pt x="214" y="10"/>
                  </a:cubicBezTo>
                  <a:cubicBezTo>
                    <a:pt x="218" y="14"/>
                    <a:pt x="222" y="18"/>
                    <a:pt x="224" y="24"/>
                  </a:cubicBezTo>
                  <a:cubicBezTo>
                    <a:pt x="227" y="29"/>
                    <a:pt x="228" y="36"/>
                    <a:pt x="228" y="44"/>
                  </a:cubicBezTo>
                  <a:cubicBezTo>
                    <a:pt x="228" y="235"/>
                    <a:pt x="228" y="235"/>
                    <a:pt x="228" y="235"/>
                  </a:cubicBezTo>
                  <a:cubicBezTo>
                    <a:pt x="257" y="235"/>
                    <a:pt x="257" y="235"/>
                    <a:pt x="257" y="235"/>
                  </a:cubicBezTo>
                  <a:cubicBezTo>
                    <a:pt x="261" y="235"/>
                    <a:pt x="264" y="235"/>
                    <a:pt x="267" y="237"/>
                  </a:cubicBezTo>
                  <a:cubicBezTo>
                    <a:pt x="270" y="238"/>
                    <a:pt x="272" y="240"/>
                    <a:pt x="274" y="242"/>
                  </a:cubicBezTo>
                  <a:cubicBezTo>
                    <a:pt x="276" y="244"/>
                    <a:pt x="277" y="246"/>
                    <a:pt x="278" y="249"/>
                  </a:cubicBezTo>
                  <a:cubicBezTo>
                    <a:pt x="279" y="252"/>
                    <a:pt x="280" y="254"/>
                    <a:pt x="280" y="257"/>
                  </a:cubicBezTo>
                  <a:cubicBezTo>
                    <a:pt x="280" y="260"/>
                    <a:pt x="279" y="263"/>
                    <a:pt x="278" y="266"/>
                  </a:cubicBezTo>
                  <a:cubicBezTo>
                    <a:pt x="277" y="268"/>
                    <a:pt x="276" y="271"/>
                    <a:pt x="274" y="273"/>
                  </a:cubicBezTo>
                  <a:cubicBezTo>
                    <a:pt x="272" y="275"/>
                    <a:pt x="270" y="277"/>
                    <a:pt x="267" y="278"/>
                  </a:cubicBezTo>
                  <a:cubicBezTo>
                    <a:pt x="264" y="279"/>
                    <a:pt x="261" y="280"/>
                    <a:pt x="257" y="280"/>
                  </a:cubicBezTo>
                  <a:cubicBezTo>
                    <a:pt x="228" y="280"/>
                    <a:pt x="228" y="280"/>
                    <a:pt x="228" y="280"/>
                  </a:cubicBezTo>
                  <a:cubicBezTo>
                    <a:pt x="228" y="324"/>
                    <a:pt x="228" y="324"/>
                    <a:pt x="228" y="324"/>
                  </a:cubicBezTo>
                  <a:cubicBezTo>
                    <a:pt x="228" y="329"/>
                    <a:pt x="227" y="333"/>
                    <a:pt x="225" y="337"/>
                  </a:cubicBezTo>
                  <a:cubicBezTo>
                    <a:pt x="223" y="340"/>
                    <a:pt x="221" y="343"/>
                    <a:pt x="218" y="345"/>
                  </a:cubicBezTo>
                  <a:cubicBezTo>
                    <a:pt x="215" y="348"/>
                    <a:pt x="212" y="350"/>
                    <a:pt x="208" y="351"/>
                  </a:cubicBezTo>
                  <a:cubicBezTo>
                    <a:pt x="205" y="352"/>
                    <a:pt x="201" y="353"/>
                    <a:pt x="197" y="353"/>
                  </a:cubicBezTo>
                  <a:cubicBezTo>
                    <a:pt x="193" y="353"/>
                    <a:pt x="190" y="352"/>
                    <a:pt x="186" y="351"/>
                  </a:cubicBezTo>
                  <a:cubicBezTo>
                    <a:pt x="183" y="350"/>
                    <a:pt x="179" y="348"/>
                    <a:pt x="177" y="345"/>
                  </a:cubicBezTo>
                  <a:cubicBezTo>
                    <a:pt x="174" y="343"/>
                    <a:pt x="171" y="340"/>
                    <a:pt x="169" y="337"/>
                  </a:cubicBezTo>
                  <a:cubicBezTo>
                    <a:pt x="168" y="333"/>
                    <a:pt x="167" y="329"/>
                    <a:pt x="166" y="324"/>
                  </a:cubicBezTo>
                  <a:cubicBezTo>
                    <a:pt x="166" y="280"/>
                    <a:pt x="166" y="280"/>
                    <a:pt x="166" y="280"/>
                  </a:cubicBezTo>
                  <a:cubicBezTo>
                    <a:pt x="31" y="280"/>
                    <a:pt x="31" y="280"/>
                    <a:pt x="31" y="280"/>
                  </a:cubicBezTo>
                  <a:cubicBezTo>
                    <a:pt x="22" y="280"/>
                    <a:pt x="14" y="277"/>
                    <a:pt x="9" y="272"/>
                  </a:cubicBezTo>
                  <a:cubicBezTo>
                    <a:pt x="3" y="267"/>
                    <a:pt x="0" y="260"/>
                    <a:pt x="0" y="252"/>
                  </a:cubicBezTo>
                  <a:cubicBezTo>
                    <a:pt x="0" y="250"/>
                    <a:pt x="1" y="247"/>
                    <a:pt x="2" y="244"/>
                  </a:cubicBezTo>
                  <a:cubicBezTo>
                    <a:pt x="3" y="240"/>
                    <a:pt x="4" y="237"/>
                    <a:pt x="6" y="234"/>
                  </a:cubicBezTo>
                  <a:lnTo>
                    <a:pt x="130" y="32"/>
                  </a:lnTo>
                  <a:close/>
                  <a:moveTo>
                    <a:pt x="56" y="235"/>
                  </a:moveTo>
                  <a:cubicBezTo>
                    <a:pt x="166" y="235"/>
                    <a:pt x="166" y="235"/>
                    <a:pt x="166" y="235"/>
                  </a:cubicBezTo>
                  <a:cubicBezTo>
                    <a:pt x="166" y="52"/>
                    <a:pt x="166" y="52"/>
                    <a:pt x="166" y="52"/>
                  </a:cubicBezTo>
                  <a:lnTo>
                    <a:pt x="56" y="235"/>
                  </a:ln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grpSp>
          <p:nvGrpSpPr>
            <p:cNvPr id="34" name="组合 33"/>
            <p:cNvGrpSpPr/>
            <p:nvPr/>
          </p:nvGrpSpPr>
          <p:grpSpPr>
            <a:xfrm>
              <a:off x="6929153" y="4039925"/>
              <a:ext cx="448866" cy="451247"/>
              <a:chOff x="1475749" y="3052987"/>
              <a:chExt cx="598488" cy="601663"/>
            </a:xfrm>
            <a:solidFill>
              <a:schemeClr val="bg1"/>
            </a:solidFill>
          </p:grpSpPr>
          <p:sp>
            <p:nvSpPr>
              <p:cNvPr id="35" name="Oval 20"/>
              <p:cNvSpPr>
                <a:spLocks noChangeArrowheads="1"/>
              </p:cNvSpPr>
              <p:nvPr/>
            </p:nvSpPr>
            <p:spPr bwMode="auto">
              <a:xfrm>
                <a:off x="1488449" y="3448274"/>
                <a:ext cx="203200" cy="203200"/>
              </a:xfrm>
              <a:prstGeom prst="ellipse">
                <a:avLst/>
              </a:pr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36" name="Freeform 21"/>
              <p:cNvSpPr>
                <a:spLocks/>
              </p:cNvSpPr>
              <p:nvPr/>
            </p:nvSpPr>
            <p:spPr bwMode="auto">
              <a:xfrm>
                <a:off x="1485274" y="3246662"/>
                <a:ext cx="415925" cy="407988"/>
              </a:xfrm>
              <a:custGeom>
                <a:avLst/>
                <a:gdLst>
                  <a:gd name="T0" fmla="*/ 128 w 147"/>
                  <a:gd name="T1" fmla="*/ 144 h 144"/>
                  <a:gd name="T2" fmla="*/ 109 w 147"/>
                  <a:gd name="T3" fmla="*/ 124 h 144"/>
                  <a:gd name="T4" fmla="*/ 19 w 147"/>
                  <a:gd name="T5" fmla="*/ 38 h 144"/>
                  <a:gd name="T6" fmla="*/ 0 w 147"/>
                  <a:gd name="T7" fmla="*/ 19 h 144"/>
                  <a:gd name="T8" fmla="*/ 19 w 147"/>
                  <a:gd name="T9" fmla="*/ 0 h 144"/>
                  <a:gd name="T10" fmla="*/ 109 w 147"/>
                  <a:gd name="T11" fmla="*/ 36 h 144"/>
                  <a:gd name="T12" fmla="*/ 147 w 147"/>
                  <a:gd name="T13" fmla="*/ 124 h 144"/>
                  <a:gd name="T14" fmla="*/ 128 w 147"/>
                  <a:gd name="T15" fmla="*/ 144 h 1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7" h="144">
                    <a:moveTo>
                      <a:pt x="128" y="144"/>
                    </a:moveTo>
                    <a:cubicBezTo>
                      <a:pt x="117" y="144"/>
                      <a:pt x="109" y="135"/>
                      <a:pt x="109" y="124"/>
                    </a:cubicBezTo>
                    <a:cubicBezTo>
                      <a:pt x="109" y="78"/>
                      <a:pt x="68" y="38"/>
                      <a:pt x="19" y="38"/>
                    </a:cubicBezTo>
                    <a:cubicBezTo>
                      <a:pt x="9" y="38"/>
                      <a:pt x="0" y="29"/>
                      <a:pt x="0" y="19"/>
                    </a:cubicBezTo>
                    <a:cubicBezTo>
                      <a:pt x="0" y="8"/>
                      <a:pt x="9" y="0"/>
                      <a:pt x="19" y="0"/>
                    </a:cubicBezTo>
                    <a:cubicBezTo>
                      <a:pt x="52" y="0"/>
                      <a:pt x="84" y="13"/>
                      <a:pt x="109" y="36"/>
                    </a:cubicBezTo>
                    <a:cubicBezTo>
                      <a:pt x="133" y="60"/>
                      <a:pt x="147" y="91"/>
                      <a:pt x="147" y="124"/>
                    </a:cubicBezTo>
                    <a:cubicBezTo>
                      <a:pt x="147" y="135"/>
                      <a:pt x="138" y="144"/>
                      <a:pt x="128" y="144"/>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sp>
            <p:nvSpPr>
              <p:cNvPr id="37" name="Freeform 22"/>
              <p:cNvSpPr>
                <a:spLocks/>
              </p:cNvSpPr>
              <p:nvPr/>
            </p:nvSpPr>
            <p:spPr bwMode="auto">
              <a:xfrm>
                <a:off x="1475749" y="3052987"/>
                <a:ext cx="598488" cy="601663"/>
              </a:xfrm>
              <a:custGeom>
                <a:avLst/>
                <a:gdLst>
                  <a:gd name="T0" fmla="*/ 192 w 211"/>
                  <a:gd name="T1" fmla="*/ 212 h 212"/>
                  <a:gd name="T2" fmla="*/ 173 w 211"/>
                  <a:gd name="T3" fmla="*/ 192 h 212"/>
                  <a:gd name="T4" fmla="*/ 19 w 211"/>
                  <a:gd name="T5" fmla="*/ 39 h 212"/>
                  <a:gd name="T6" fmla="*/ 0 w 211"/>
                  <a:gd name="T7" fmla="*/ 19 h 212"/>
                  <a:gd name="T8" fmla="*/ 19 w 211"/>
                  <a:gd name="T9" fmla="*/ 0 h 212"/>
                  <a:gd name="T10" fmla="*/ 155 w 211"/>
                  <a:gd name="T11" fmla="*/ 56 h 212"/>
                  <a:gd name="T12" fmla="*/ 211 w 211"/>
                  <a:gd name="T13" fmla="*/ 192 h 212"/>
                  <a:gd name="T14" fmla="*/ 192 w 211"/>
                  <a:gd name="T15" fmla="*/ 212 h 2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1" h="212">
                    <a:moveTo>
                      <a:pt x="192" y="212"/>
                    </a:moveTo>
                    <a:cubicBezTo>
                      <a:pt x="181" y="212"/>
                      <a:pt x="173" y="203"/>
                      <a:pt x="173" y="192"/>
                    </a:cubicBezTo>
                    <a:cubicBezTo>
                      <a:pt x="173" y="106"/>
                      <a:pt x="105" y="39"/>
                      <a:pt x="19" y="39"/>
                    </a:cubicBezTo>
                    <a:cubicBezTo>
                      <a:pt x="8" y="39"/>
                      <a:pt x="0" y="30"/>
                      <a:pt x="0" y="19"/>
                    </a:cubicBezTo>
                    <a:cubicBezTo>
                      <a:pt x="0" y="9"/>
                      <a:pt x="8" y="0"/>
                      <a:pt x="19" y="0"/>
                    </a:cubicBezTo>
                    <a:cubicBezTo>
                      <a:pt x="71" y="0"/>
                      <a:pt x="119" y="20"/>
                      <a:pt x="155" y="56"/>
                    </a:cubicBezTo>
                    <a:cubicBezTo>
                      <a:pt x="191" y="92"/>
                      <a:pt x="211" y="141"/>
                      <a:pt x="211" y="192"/>
                    </a:cubicBezTo>
                    <a:cubicBezTo>
                      <a:pt x="211" y="203"/>
                      <a:pt x="203" y="212"/>
                      <a:pt x="192" y="212"/>
                    </a:cubicBezTo>
                    <a:close/>
                  </a:path>
                </a:pathLst>
              </a:custGeom>
              <a:blipFill>
                <a:blip r:embed="rId5"/>
                <a:stretch>
                  <a:fillRect b="-14000"/>
                </a:stretch>
              </a:blipFill>
              <a:ln w="28575" cap="rnd">
                <a:solidFill>
                  <a:schemeClr val="tx1">
                    <a:lumMod val="65000"/>
                    <a:lumOff val="35000"/>
                  </a:schemeClr>
                </a:solidFill>
                <a:prstDash val="solid"/>
                <a:round/>
              </a:ln>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sym typeface="+mn-lt"/>
                </a:endParaRPr>
              </a:p>
            </p:txBody>
          </p:sp>
        </p:grpSp>
        <p:sp>
          <p:nvSpPr>
            <p:cNvPr id="41" name="文本框 40"/>
            <p:cNvSpPr txBox="1"/>
            <p:nvPr/>
          </p:nvSpPr>
          <p:spPr>
            <a:xfrm>
              <a:off x="8550250" y="5231555"/>
              <a:ext cx="3384932" cy="346249"/>
            </a:xfrm>
            <a:prstGeom prst="rect">
              <a:avLst/>
            </a:prstGeom>
            <a:noFill/>
            <a:ln w="28575" cap="rnd">
              <a:no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ctr">
                <a:defRPr>
                  <a:solidFill>
                    <a:srgbClr val="605448"/>
                  </a:solidFill>
                  <a:latin typeface="+mn-lt"/>
                  <a:ea typeface="+mn-ea"/>
                  <a:cs typeface="+mn-ea"/>
                </a:defRPr>
              </a:lvl1pPr>
              <a:lvl2pPr>
                <a:defRPr>
                  <a:solidFill>
                    <a:schemeClr val="lt1"/>
                  </a:solidFill>
                  <a:latin typeface="+mn-lt"/>
                  <a:ea typeface="+mn-ea"/>
                </a:defRPr>
              </a:lvl2pPr>
              <a:lvl3pPr>
                <a:defRPr>
                  <a:solidFill>
                    <a:schemeClr val="lt1"/>
                  </a:solidFill>
                  <a:latin typeface="+mn-lt"/>
                  <a:ea typeface="+mn-ea"/>
                </a:defRPr>
              </a:lvl3pPr>
              <a:lvl4pPr>
                <a:defRPr>
                  <a:solidFill>
                    <a:schemeClr val="lt1"/>
                  </a:solidFill>
                  <a:latin typeface="+mn-lt"/>
                  <a:ea typeface="+mn-ea"/>
                </a:defRPr>
              </a:lvl4pPr>
              <a:lvl5pPr>
                <a:defRPr>
                  <a:solidFill>
                    <a:schemeClr val="lt1"/>
                  </a:solidFill>
                  <a:latin typeface="+mn-lt"/>
                  <a:ea typeface="+mn-ea"/>
                </a:defRPr>
              </a:lvl5pPr>
              <a:lvl6pPr>
                <a:defRPr>
                  <a:solidFill>
                    <a:schemeClr val="lt1"/>
                  </a:solidFill>
                  <a:latin typeface="+mn-lt"/>
                  <a:ea typeface="+mn-ea"/>
                </a:defRPr>
              </a:lvl6pPr>
              <a:lvl7pPr>
                <a:defRPr>
                  <a:solidFill>
                    <a:schemeClr val="lt1"/>
                  </a:solidFill>
                  <a:latin typeface="+mn-lt"/>
                  <a:ea typeface="+mn-ea"/>
                </a:defRPr>
              </a:lvl7pPr>
              <a:lvl8pPr>
                <a:defRPr>
                  <a:solidFill>
                    <a:schemeClr val="lt1"/>
                  </a:solidFill>
                  <a:latin typeface="+mn-lt"/>
                  <a:ea typeface="+mn-ea"/>
                </a:defRPr>
              </a:lvl8pPr>
              <a:lvl9pPr>
                <a:defRPr>
                  <a:solidFill>
                    <a:schemeClr val="lt1"/>
                  </a:solidFill>
                  <a:latin typeface="+mn-lt"/>
                  <a:ea typeface="+mn-ea"/>
                </a:defRPr>
              </a:lvl9pPr>
            </a:lstStyle>
            <a:p>
              <a:pPr defTabSz="914400" fontAlgn="base">
                <a:spcBef>
                  <a:spcPct val="0"/>
                </a:spcBef>
                <a:spcAft>
                  <a:spcPct val="0"/>
                </a:spcAft>
              </a:pPr>
              <a:r>
                <a:rPr lang="en-US" altLang="zh-CN" sz="1600" dirty="0">
                  <a:latin typeface="Times New Roman" panose="02020603050405020304" pitchFamily="18" charset="0"/>
                  <a:cs typeface="Times New Roman" panose="02020603050405020304" pitchFamily="18" charset="0"/>
                </a:rPr>
                <a:t>Recognition of Internet enterprises increased</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dirty="0">
                <a:ln>
                  <a:noFill/>
                </a:ln>
                <a:solidFill>
                  <a:srgbClr val="605448"/>
                </a:solidFill>
                <a:effectLst/>
                <a:uLnTx/>
                <a:uFillTx/>
                <a:ea typeface="方正静蕾简体"/>
                <a:sym typeface="+mn-lt"/>
              </a:endParaRPr>
            </a:p>
          </p:txBody>
        </p:sp>
        <p:sp>
          <p:nvSpPr>
            <p:cNvPr id="42" name="文本框 41"/>
            <p:cNvSpPr txBox="1"/>
            <p:nvPr/>
          </p:nvSpPr>
          <p:spPr>
            <a:xfrm>
              <a:off x="8982299" y="2547402"/>
              <a:ext cx="3013870" cy="346249"/>
            </a:xfrm>
            <a:prstGeom prst="rect">
              <a:avLst/>
            </a:prstGeom>
            <a:noFill/>
            <a:ln w="28575" cap="rnd">
              <a:no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ctr">
                <a:defRPr>
                  <a:solidFill>
                    <a:srgbClr val="605448"/>
                  </a:solidFill>
                  <a:latin typeface="+mn-lt"/>
                  <a:ea typeface="+mn-ea"/>
                  <a:cs typeface="+mn-ea"/>
                </a:defRPr>
              </a:lvl1pPr>
              <a:lvl2pPr>
                <a:defRPr>
                  <a:solidFill>
                    <a:schemeClr val="lt1"/>
                  </a:solidFill>
                  <a:latin typeface="+mn-lt"/>
                  <a:ea typeface="+mn-ea"/>
                </a:defRPr>
              </a:lvl2pPr>
              <a:lvl3pPr>
                <a:defRPr>
                  <a:solidFill>
                    <a:schemeClr val="lt1"/>
                  </a:solidFill>
                  <a:latin typeface="+mn-lt"/>
                  <a:ea typeface="+mn-ea"/>
                </a:defRPr>
              </a:lvl3pPr>
              <a:lvl4pPr>
                <a:defRPr>
                  <a:solidFill>
                    <a:schemeClr val="lt1"/>
                  </a:solidFill>
                  <a:latin typeface="+mn-lt"/>
                  <a:ea typeface="+mn-ea"/>
                </a:defRPr>
              </a:lvl4pPr>
              <a:lvl5pPr>
                <a:defRPr>
                  <a:solidFill>
                    <a:schemeClr val="lt1"/>
                  </a:solidFill>
                  <a:latin typeface="+mn-lt"/>
                  <a:ea typeface="+mn-ea"/>
                </a:defRPr>
              </a:lvl5pPr>
              <a:lvl6pPr>
                <a:defRPr>
                  <a:solidFill>
                    <a:schemeClr val="lt1"/>
                  </a:solidFill>
                  <a:latin typeface="+mn-lt"/>
                  <a:ea typeface="+mn-ea"/>
                </a:defRPr>
              </a:lvl6pPr>
              <a:lvl7pPr>
                <a:defRPr>
                  <a:solidFill>
                    <a:schemeClr val="lt1"/>
                  </a:solidFill>
                  <a:latin typeface="+mn-lt"/>
                  <a:ea typeface="+mn-ea"/>
                </a:defRPr>
              </a:lvl7pPr>
              <a:lvl8pPr>
                <a:defRPr>
                  <a:solidFill>
                    <a:schemeClr val="lt1"/>
                  </a:solidFill>
                  <a:latin typeface="+mn-lt"/>
                  <a:ea typeface="+mn-ea"/>
                </a:defRPr>
              </a:lvl8pPr>
              <a:lvl9pPr>
                <a:defRPr>
                  <a:solidFill>
                    <a:schemeClr val="lt1"/>
                  </a:solidFill>
                  <a:latin typeface="+mn-lt"/>
                  <a:ea typeface="+mn-ea"/>
                </a:defRPr>
              </a:lvl9pPr>
            </a:lstStyle>
            <a:p>
              <a:pPr defTabSz="914400" fontAlgn="base">
                <a:spcBef>
                  <a:spcPct val="0"/>
                </a:spcBef>
                <a:spcAft>
                  <a:spcPct val="0"/>
                </a:spcAft>
              </a:pPr>
              <a:r>
                <a:rPr lang="en-GB" altLang="zh-CN" dirty="0">
                  <a:latin typeface="Times New Roman" panose="02020603050405020304" pitchFamily="18" charset="0"/>
                  <a:cs typeface="Times New Roman" panose="02020603050405020304" pitchFamily="18" charset="0"/>
                </a:rPr>
                <a:t>Similar cultural appeal</a:t>
              </a:r>
            </a:p>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dirty="0">
                <a:ln>
                  <a:noFill/>
                </a:ln>
                <a:solidFill>
                  <a:srgbClr val="605448"/>
                </a:solidFill>
                <a:effectLst/>
                <a:uLnTx/>
                <a:uFillTx/>
                <a:ea typeface="方正静蕾简体"/>
                <a:sym typeface="+mn-lt"/>
              </a:endParaRPr>
            </a:p>
          </p:txBody>
        </p:sp>
        <p:sp>
          <p:nvSpPr>
            <p:cNvPr id="43" name="文本框 42"/>
            <p:cNvSpPr txBox="1"/>
            <p:nvPr/>
          </p:nvSpPr>
          <p:spPr>
            <a:xfrm>
              <a:off x="7383613" y="1261972"/>
              <a:ext cx="2425876" cy="346249"/>
            </a:xfrm>
            <a:prstGeom prst="rect">
              <a:avLst/>
            </a:prstGeom>
            <a:noFill/>
            <a:ln w="28575" cap="rnd">
              <a:no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ctr">
                <a:defRPr>
                  <a:solidFill>
                    <a:srgbClr val="605448"/>
                  </a:solidFill>
                  <a:latin typeface="+mn-lt"/>
                  <a:ea typeface="+mn-ea"/>
                  <a:cs typeface="+mn-ea"/>
                </a:defRPr>
              </a:lvl1pPr>
              <a:lvl2pPr>
                <a:defRPr>
                  <a:solidFill>
                    <a:schemeClr val="lt1"/>
                  </a:solidFill>
                  <a:latin typeface="+mn-lt"/>
                  <a:ea typeface="+mn-ea"/>
                </a:defRPr>
              </a:lvl2pPr>
              <a:lvl3pPr>
                <a:defRPr>
                  <a:solidFill>
                    <a:schemeClr val="lt1"/>
                  </a:solidFill>
                  <a:latin typeface="+mn-lt"/>
                  <a:ea typeface="+mn-ea"/>
                </a:defRPr>
              </a:lvl3pPr>
              <a:lvl4pPr>
                <a:defRPr>
                  <a:solidFill>
                    <a:schemeClr val="lt1"/>
                  </a:solidFill>
                  <a:latin typeface="+mn-lt"/>
                  <a:ea typeface="+mn-ea"/>
                </a:defRPr>
              </a:lvl4pPr>
              <a:lvl5pPr>
                <a:defRPr>
                  <a:solidFill>
                    <a:schemeClr val="lt1"/>
                  </a:solidFill>
                  <a:latin typeface="+mn-lt"/>
                  <a:ea typeface="+mn-ea"/>
                </a:defRPr>
              </a:lvl5pPr>
              <a:lvl6pPr>
                <a:defRPr>
                  <a:solidFill>
                    <a:schemeClr val="lt1"/>
                  </a:solidFill>
                  <a:latin typeface="+mn-lt"/>
                  <a:ea typeface="+mn-ea"/>
                </a:defRPr>
              </a:lvl6pPr>
              <a:lvl7pPr>
                <a:defRPr>
                  <a:solidFill>
                    <a:schemeClr val="lt1"/>
                  </a:solidFill>
                  <a:latin typeface="+mn-lt"/>
                  <a:ea typeface="+mn-ea"/>
                </a:defRPr>
              </a:lvl7pPr>
              <a:lvl8pPr>
                <a:defRPr>
                  <a:solidFill>
                    <a:schemeClr val="lt1"/>
                  </a:solidFill>
                  <a:latin typeface="+mn-lt"/>
                  <a:ea typeface="+mn-ea"/>
                </a:defRPr>
              </a:lvl8pPr>
              <a:lvl9pPr>
                <a:defRPr>
                  <a:solidFill>
                    <a:schemeClr val="lt1"/>
                  </a:solidFill>
                  <a:latin typeface="+mn-lt"/>
                  <a:ea typeface="+mn-ea"/>
                </a:defRPr>
              </a:lvl9pPr>
            </a:lstStyle>
            <a:p>
              <a:pPr lvl="0" defTabSz="914400" fontAlgn="base">
                <a:spcBef>
                  <a:spcPct val="0"/>
                </a:spcBef>
                <a:spcAft>
                  <a:spcPct val="0"/>
                </a:spcAft>
              </a:pPr>
              <a:r>
                <a:rPr lang="en-GB" altLang="zh-CN" dirty="0">
                  <a:latin typeface="Times New Roman" panose="02020603050405020304" pitchFamily="18" charset="0"/>
                  <a:cs typeface="Times New Roman" panose="02020603050405020304" pitchFamily="18" charset="0"/>
                </a:rPr>
                <a:t>Similar aesthetic</a:t>
              </a:r>
              <a:endParaRPr kumimoji="0" lang="zh-CN" altLang="en-US" sz="1800" b="0" i="0" u="none" strike="noStrike" kern="1200" cap="none" spc="0" normalizeH="0" baseline="0" noProof="0" dirty="0">
                <a:ln>
                  <a:noFill/>
                </a:ln>
                <a:solidFill>
                  <a:srgbClr val="605448"/>
                </a:solidFill>
                <a:effectLst/>
                <a:uLnTx/>
                <a:uFillTx/>
                <a:latin typeface="Times New Roman" panose="02020603050405020304" pitchFamily="18" charset="0"/>
                <a:ea typeface="方正静蕾简体"/>
                <a:cs typeface="Times New Roman" panose="02020603050405020304" pitchFamily="18" charset="0"/>
                <a:sym typeface="+mn-lt"/>
              </a:endParaRPr>
            </a:p>
          </p:txBody>
        </p:sp>
        <p:sp>
          <p:nvSpPr>
            <p:cNvPr id="44" name="文本框 43"/>
            <p:cNvSpPr txBox="1"/>
            <p:nvPr/>
          </p:nvSpPr>
          <p:spPr>
            <a:xfrm>
              <a:off x="3580598" y="4488790"/>
              <a:ext cx="2910464" cy="346249"/>
            </a:xfrm>
            <a:prstGeom prst="rect">
              <a:avLst/>
            </a:prstGeom>
            <a:noFill/>
            <a:ln w="28575" cap="rnd">
              <a:no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ctr">
                <a:defRPr>
                  <a:solidFill>
                    <a:srgbClr val="605448"/>
                  </a:solidFill>
                  <a:latin typeface="+mn-lt"/>
                  <a:ea typeface="+mn-ea"/>
                  <a:cs typeface="+mn-ea"/>
                </a:defRPr>
              </a:lvl1pPr>
              <a:lvl2pPr>
                <a:defRPr>
                  <a:solidFill>
                    <a:schemeClr val="lt1"/>
                  </a:solidFill>
                  <a:latin typeface="+mn-lt"/>
                  <a:ea typeface="+mn-ea"/>
                </a:defRPr>
              </a:lvl2pPr>
              <a:lvl3pPr>
                <a:defRPr>
                  <a:solidFill>
                    <a:schemeClr val="lt1"/>
                  </a:solidFill>
                  <a:latin typeface="+mn-lt"/>
                  <a:ea typeface="+mn-ea"/>
                </a:defRPr>
              </a:lvl3pPr>
              <a:lvl4pPr>
                <a:defRPr>
                  <a:solidFill>
                    <a:schemeClr val="lt1"/>
                  </a:solidFill>
                  <a:latin typeface="+mn-lt"/>
                  <a:ea typeface="+mn-ea"/>
                </a:defRPr>
              </a:lvl4pPr>
              <a:lvl5pPr>
                <a:defRPr>
                  <a:solidFill>
                    <a:schemeClr val="lt1"/>
                  </a:solidFill>
                  <a:latin typeface="+mn-lt"/>
                  <a:ea typeface="+mn-ea"/>
                </a:defRPr>
              </a:lvl5pPr>
              <a:lvl6pPr>
                <a:defRPr>
                  <a:solidFill>
                    <a:schemeClr val="lt1"/>
                  </a:solidFill>
                  <a:latin typeface="+mn-lt"/>
                  <a:ea typeface="+mn-ea"/>
                </a:defRPr>
              </a:lvl6pPr>
              <a:lvl7pPr>
                <a:defRPr>
                  <a:solidFill>
                    <a:schemeClr val="lt1"/>
                  </a:solidFill>
                  <a:latin typeface="+mn-lt"/>
                  <a:ea typeface="+mn-ea"/>
                </a:defRPr>
              </a:lvl7pPr>
              <a:lvl8pPr>
                <a:defRPr>
                  <a:solidFill>
                    <a:schemeClr val="lt1"/>
                  </a:solidFill>
                  <a:latin typeface="+mn-lt"/>
                  <a:ea typeface="+mn-ea"/>
                </a:defRPr>
              </a:lvl8pPr>
              <a:lvl9pPr>
                <a:defRPr>
                  <a:solidFill>
                    <a:schemeClr val="lt1"/>
                  </a:solidFill>
                  <a:latin typeface="+mn-lt"/>
                  <a:ea typeface="+mn-ea"/>
                </a:defRPr>
              </a:lvl9pPr>
            </a:lstStyle>
            <a:p>
              <a:pPr lvl="0" defTabSz="914400" fontAlgn="base">
                <a:spcBef>
                  <a:spcPct val="0"/>
                </a:spcBef>
                <a:spcAft>
                  <a:spcPct val="0"/>
                </a:spcAft>
              </a:pPr>
              <a:r>
                <a:rPr lang="en-GB" altLang="zh-CN" dirty="0">
                  <a:latin typeface="Times New Roman" panose="02020603050405020304" pitchFamily="18" charset="0"/>
                  <a:cs typeface="Times New Roman" panose="02020603050405020304" pitchFamily="18" charset="0"/>
                </a:rPr>
                <a:t>Sufficient employment</a:t>
              </a:r>
              <a:endParaRPr kumimoji="0" lang="zh-CN" altLang="en-US" sz="1800" b="0" i="0" u="none" strike="noStrike" kern="1200" cap="none" spc="0" normalizeH="0" baseline="0" noProof="0" dirty="0">
                <a:ln>
                  <a:noFill/>
                </a:ln>
                <a:solidFill>
                  <a:srgbClr val="605448"/>
                </a:solidFill>
                <a:effectLst/>
                <a:uLnTx/>
                <a:uFillTx/>
                <a:latin typeface="Times New Roman" panose="02020603050405020304" pitchFamily="18" charset="0"/>
                <a:ea typeface="方正静蕾简体"/>
                <a:cs typeface="Times New Roman" panose="02020603050405020304" pitchFamily="18" charset="0"/>
                <a:sym typeface="+mn-lt"/>
              </a:endParaRPr>
            </a:p>
          </p:txBody>
        </p:sp>
      </p:grpSp>
      <p:sp>
        <p:nvSpPr>
          <p:cNvPr id="45" name="文本框 86"/>
          <p:cNvSpPr txBox="1"/>
          <p:nvPr/>
        </p:nvSpPr>
        <p:spPr>
          <a:xfrm>
            <a:off x="204918" y="1267744"/>
            <a:ext cx="6704572" cy="4501232"/>
          </a:xfrm>
          <a:prstGeom prst="rect">
            <a:avLst/>
          </a:prstGeom>
          <a:noFill/>
        </p:spPr>
        <p:txBody>
          <a:bodyPr wrap="square" lIns="68580" tIns="34290" rIns="68580" bIns="34290" rtlCol="0">
            <a:spAutoFit/>
          </a:bodyPr>
          <a:lstStyle/>
          <a:p>
            <a:pPr marL="285750" lvl="0" indent="-285750" algn="just" defTabSz="914400" fontAlgn="base">
              <a:spcBef>
                <a:spcPct val="0"/>
              </a:spcBef>
              <a:spcAft>
                <a:spcPct val="0"/>
              </a:spcAft>
              <a:buFont typeface="Arial" panose="020B0604020202020204" pitchFamily="34" charset="0"/>
              <a:buChar char="•"/>
            </a:pPr>
            <a:r>
              <a:rPr lang="en-US" altLang="zh-CN" dirty="0"/>
              <a:t>the number of college graduates has increased year by year. From 2001 to 2017, the cumulative graduate population of Chinese college students reached 97.74 million (XIE Chen-ye, 2017)</a:t>
            </a:r>
          </a:p>
          <a:p>
            <a:pPr marL="285750" lvl="0" indent="-285750" algn="just" defTabSz="914400" fontAlgn="base">
              <a:spcBef>
                <a:spcPct val="0"/>
              </a:spcBef>
              <a:spcAft>
                <a:spcPct val="0"/>
              </a:spcAft>
              <a:buFont typeface="Arial" panose="020B0604020202020204" pitchFamily="34" charset="0"/>
              <a:buChar char="•"/>
            </a:pPr>
            <a:endParaRPr lang="en-US" altLang="zh-CN" dirty="0"/>
          </a:p>
          <a:p>
            <a:pPr marL="285750" lvl="0" indent="-285750" algn="just" defTabSz="914400" fontAlgn="base">
              <a:spcBef>
                <a:spcPct val="0"/>
              </a:spcBef>
              <a:spcAft>
                <a:spcPct val="0"/>
              </a:spcAft>
              <a:buFont typeface="Arial" panose="020B0604020202020204" pitchFamily="34" charset="0"/>
              <a:buChar char="•"/>
            </a:pPr>
            <a:r>
              <a:rPr lang="en-US" altLang="zh-CN" dirty="0"/>
              <a:t>Chinese people who have received Confucian culture from a young age have similar values and aesthetic concepts, and at the same time have the same cultural appeals</a:t>
            </a:r>
            <a:r>
              <a:rPr lang="en-GB" altLang="zh-CN" dirty="0"/>
              <a:t> (Lee, 2011)</a:t>
            </a:r>
            <a:r>
              <a:rPr lang="en-US" altLang="zh-CN" dirty="0"/>
              <a:t>.</a:t>
            </a:r>
          </a:p>
          <a:p>
            <a:pPr marL="285750" lvl="0" indent="-285750" algn="just" defTabSz="914400" fontAlgn="base">
              <a:spcBef>
                <a:spcPct val="0"/>
              </a:spcBef>
              <a:spcAft>
                <a:spcPct val="0"/>
              </a:spcAft>
              <a:buFont typeface="Arial" panose="020B0604020202020204" pitchFamily="34" charset="0"/>
              <a:buChar char="•"/>
            </a:pPr>
            <a:endParaRPr lang="en-US" altLang="zh-CN" dirty="0"/>
          </a:p>
          <a:p>
            <a:pPr marL="285750" lvl="0" indent="-285750" algn="just" defTabSz="914400" fontAlgn="base">
              <a:spcBef>
                <a:spcPct val="0"/>
              </a:spcBef>
              <a:spcAft>
                <a:spcPct val="0"/>
              </a:spcAft>
              <a:buFont typeface="Arial" panose="020B0604020202020204" pitchFamily="34" charset="0"/>
              <a:buChar char="•"/>
            </a:pPr>
            <a:r>
              <a:rPr lang="en-US" altLang="zh-CN" dirty="0"/>
              <a:t>With the development of the economy, society’s recognition of Internet companies is also rising.</a:t>
            </a:r>
          </a:p>
          <a:p>
            <a:pPr marL="285750" lvl="0" indent="-285750" defTabSz="914400" fontAlgn="base">
              <a:spcBef>
                <a:spcPct val="0"/>
              </a:spcBef>
              <a:spcAft>
                <a:spcPct val="0"/>
              </a:spcAft>
              <a:buFont typeface="Arial" panose="020B0604020202020204" pitchFamily="34" charset="0"/>
              <a:buChar char="•"/>
            </a:pPr>
            <a:endParaRPr lang="en-US" altLang="zh-CN" dirty="0"/>
          </a:p>
          <a:p>
            <a:pPr marL="285750" lvl="0" indent="-285750" defTabSz="914400" fontAlgn="base">
              <a:spcBef>
                <a:spcPct val="0"/>
              </a:spcBef>
              <a:spcAft>
                <a:spcPct val="0"/>
              </a:spcAft>
              <a:buFont typeface="Arial" panose="020B0604020202020204" pitchFamily="34" charset="0"/>
              <a:buChar char="•"/>
            </a:pPr>
            <a:endParaRPr lang="en-US" altLang="zh-CN" dirty="0"/>
          </a:p>
          <a:p>
            <a:pPr marL="285750" lvl="0" indent="-285750" defTabSz="914400" fontAlgn="base">
              <a:spcBef>
                <a:spcPct val="0"/>
              </a:spcBef>
              <a:spcAft>
                <a:spcPct val="0"/>
              </a:spcAft>
              <a:buFont typeface="Arial" panose="020B0604020202020204" pitchFamily="34" charset="0"/>
              <a:buChar char="•"/>
            </a:pPr>
            <a:endParaRPr kumimoji="0" lang="en-US" altLang="zh-CN" sz="1800" b="0" i="0" u="none" strike="noStrike" kern="1200" cap="none" spc="0" normalizeH="0" baseline="0" noProof="0" dirty="0">
              <a:ln>
                <a:noFill/>
              </a:ln>
              <a:solidFill>
                <a:srgbClr val="595959"/>
              </a:solidFill>
              <a:effectLst/>
              <a:uLnTx/>
              <a:uFillTx/>
              <a:latin typeface="+mn-lt"/>
              <a:ea typeface="方正静蕾简体"/>
              <a:cs typeface="+mn-ea"/>
              <a:sym typeface="+mn-lt"/>
            </a:endParaRPr>
          </a:p>
          <a:p>
            <a:pPr marL="285750" lvl="0" indent="-285750" defTabSz="914400" fontAlgn="base">
              <a:spcBef>
                <a:spcPct val="0"/>
              </a:spcBef>
              <a:spcAft>
                <a:spcPct val="0"/>
              </a:spcAft>
              <a:buFont typeface="Arial" panose="020B0604020202020204" pitchFamily="34" charset="0"/>
              <a:buChar char="•"/>
            </a:pPr>
            <a:endParaRPr kumimoji="0" lang="zh-CN" altLang="en-US" sz="1800" b="0" i="0" u="none" strike="noStrike" kern="1200" cap="none" spc="0" normalizeH="0" baseline="0" noProof="0" dirty="0">
              <a:ln>
                <a:noFill/>
              </a:ln>
              <a:solidFill>
                <a:srgbClr val="595959"/>
              </a:solidFill>
              <a:effectLst/>
              <a:uLnTx/>
              <a:uFillTx/>
              <a:latin typeface="+mn-lt"/>
              <a:ea typeface="方正静蕾简体"/>
              <a:cs typeface="+mn-ea"/>
              <a:sym typeface="+mn-lt"/>
            </a:endParaRPr>
          </a:p>
        </p:txBody>
      </p:sp>
      <p:sp>
        <p:nvSpPr>
          <p:cNvPr id="38" name="文本框 136"/>
          <p:cNvSpPr txBox="1">
            <a:spLocks noChangeArrowheads="1"/>
          </p:cNvSpPr>
          <p:nvPr/>
        </p:nvSpPr>
        <p:spPr bwMode="auto">
          <a:xfrm>
            <a:off x="204918" y="242585"/>
            <a:ext cx="171659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r"/>
            <a:r>
              <a:rPr lang="en-US" altLang="zh-CN" sz="4800" dirty="0">
                <a:latin typeface="Times New Roman" panose="02020603050405020304" pitchFamily="18" charset="0"/>
                <a:cs typeface="Times New Roman" panose="02020603050405020304" pitchFamily="18" charset="0"/>
              </a:rPr>
              <a:t>Social</a:t>
            </a:r>
            <a:endParaRPr lang="zh-CN" altLang="en-US" sz="4800" dirty="0">
              <a:latin typeface="Times New Roman" panose="02020603050405020304" pitchFamily="18" charset="0"/>
              <a:cs typeface="Times New Roman" panose="02020603050405020304" pitchFamily="18" charset="0"/>
              <a:sym typeface="+mn-lt"/>
            </a:endParaRPr>
          </a:p>
        </p:txBody>
      </p:sp>
      <p:pic>
        <p:nvPicPr>
          <p:cNvPr id="12" name="音频 11">
            <a:hlinkClick r:id="" action="ppaction://media"/>
            <a:extLst>
              <a:ext uri="{FF2B5EF4-FFF2-40B4-BE49-F238E27FC236}">
                <a16:creationId xmlns:a16="http://schemas.microsoft.com/office/drawing/2014/main" id="{5B2E2D83-90C1-4063-82F9-1CDE16C8E0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02338740"/>
      </p:ext>
    </p:extLst>
  </p:cSld>
  <p:clrMapOvr>
    <a:masterClrMapping/>
  </p:clrMapOvr>
  <mc:AlternateContent xmlns:mc="http://schemas.openxmlformats.org/markup-compatibility/2006">
    <mc:Choice xmlns:p14="http://schemas.microsoft.com/office/powerpoint/2010/main" Requires="p14">
      <p:transition spd="slow" p14:dur="1500" advTm="39512">
        <p:random/>
      </p:transition>
    </mc:Choice>
    <mc:Fallback>
      <p:transition spd="slow" advTm="39512">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 name="文本框 136"/>
          <p:cNvSpPr txBox="1">
            <a:spLocks noChangeArrowheads="1"/>
          </p:cNvSpPr>
          <p:nvPr/>
        </p:nvSpPr>
        <p:spPr bwMode="auto">
          <a:xfrm>
            <a:off x="122594" y="306224"/>
            <a:ext cx="597340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zh-CN" sz="4800" dirty="0">
                <a:latin typeface="Times New Roman" panose="02020603050405020304" pitchFamily="18" charset="0"/>
                <a:cs typeface="Times New Roman" panose="02020603050405020304" pitchFamily="18" charset="0"/>
              </a:rPr>
              <a:t>Technological</a:t>
            </a:r>
            <a:endParaRPr lang="zh-CN" altLang="zh-CN" sz="4800" dirty="0">
              <a:latin typeface="Times New Roman" panose="02020603050405020304" pitchFamily="18" charset="0"/>
              <a:cs typeface="Times New Roman" panose="02020603050405020304" pitchFamily="18" charset="0"/>
            </a:endParaRPr>
          </a:p>
        </p:txBody>
      </p:sp>
      <p:grpSp>
        <p:nvGrpSpPr>
          <p:cNvPr id="2" name="组合 1">
            <a:extLst>
              <a:ext uri="{FF2B5EF4-FFF2-40B4-BE49-F238E27FC236}">
                <a16:creationId xmlns:a16="http://schemas.microsoft.com/office/drawing/2014/main" id="{C47F0935-4814-4DFF-87CE-68818C4B12E8}"/>
              </a:ext>
            </a:extLst>
          </p:cNvPr>
          <p:cNvGrpSpPr/>
          <p:nvPr/>
        </p:nvGrpSpPr>
        <p:grpSpPr>
          <a:xfrm>
            <a:off x="0" y="1428005"/>
            <a:ext cx="5855772" cy="5370990"/>
            <a:chOff x="74511" y="532660"/>
            <a:chExt cx="5855772" cy="5370990"/>
          </a:xfrm>
        </p:grpSpPr>
        <p:sp>
          <p:nvSpPr>
            <p:cNvPr id="21" name="Freeform 56"/>
            <p:cNvSpPr/>
            <p:nvPr/>
          </p:nvSpPr>
          <p:spPr bwMode="auto">
            <a:xfrm>
              <a:off x="74511" y="532660"/>
              <a:ext cx="5855772" cy="5370990"/>
            </a:xfrm>
            <a:custGeom>
              <a:avLst/>
              <a:gdLst>
                <a:gd name="T0" fmla="*/ 145 w 153"/>
                <a:gd name="T1" fmla="*/ 2 h 52"/>
                <a:gd name="T2" fmla="*/ 143 w 153"/>
                <a:gd name="T3" fmla="*/ 4 h 52"/>
                <a:gd name="T4" fmla="*/ 121 w 153"/>
                <a:gd name="T5" fmla="*/ 3 h 52"/>
                <a:gd name="T6" fmla="*/ 84 w 153"/>
                <a:gd name="T7" fmla="*/ 4 h 52"/>
                <a:gd name="T8" fmla="*/ 29 w 153"/>
                <a:gd name="T9" fmla="*/ 3 h 52"/>
                <a:gd name="T10" fmla="*/ 23 w 153"/>
                <a:gd name="T11" fmla="*/ 4 h 52"/>
                <a:gd name="T12" fmla="*/ 7 w 153"/>
                <a:gd name="T13" fmla="*/ 4 h 52"/>
                <a:gd name="T14" fmla="*/ 4 w 153"/>
                <a:gd name="T15" fmla="*/ 33 h 52"/>
                <a:gd name="T16" fmla="*/ 5 w 153"/>
                <a:gd name="T17" fmla="*/ 45 h 52"/>
                <a:gd name="T18" fmla="*/ 17 w 153"/>
                <a:gd name="T19" fmla="*/ 49 h 52"/>
                <a:gd name="T20" fmla="*/ 27 w 153"/>
                <a:gd name="T21" fmla="*/ 49 h 52"/>
                <a:gd name="T22" fmla="*/ 38 w 153"/>
                <a:gd name="T23" fmla="*/ 48 h 52"/>
                <a:gd name="T24" fmla="*/ 41 w 153"/>
                <a:gd name="T25" fmla="*/ 49 h 52"/>
                <a:gd name="T26" fmla="*/ 57 w 153"/>
                <a:gd name="T27" fmla="*/ 48 h 52"/>
                <a:gd name="T28" fmla="*/ 61 w 153"/>
                <a:gd name="T29" fmla="*/ 49 h 52"/>
                <a:gd name="T30" fmla="*/ 68 w 153"/>
                <a:gd name="T31" fmla="*/ 49 h 52"/>
                <a:gd name="T32" fmla="*/ 102 w 153"/>
                <a:gd name="T33" fmla="*/ 49 h 52"/>
                <a:gd name="T34" fmla="*/ 149 w 153"/>
                <a:gd name="T35" fmla="*/ 49 h 52"/>
                <a:gd name="T36" fmla="*/ 150 w 153"/>
                <a:gd name="T37" fmla="*/ 24 h 52"/>
                <a:gd name="T38" fmla="*/ 150 w 153"/>
                <a:gd name="T39" fmla="*/ 3 h 52"/>
                <a:gd name="T40" fmla="*/ 151 w 153"/>
                <a:gd name="T41" fmla="*/ 1 h 52"/>
                <a:gd name="T42" fmla="*/ 153 w 153"/>
                <a:gd name="T43" fmla="*/ 3 h 52"/>
                <a:gd name="T44" fmla="*/ 152 w 153"/>
                <a:gd name="T45" fmla="*/ 5 h 52"/>
                <a:gd name="T46" fmla="*/ 152 w 153"/>
                <a:gd name="T47" fmla="*/ 24 h 52"/>
                <a:gd name="T48" fmla="*/ 151 w 153"/>
                <a:gd name="T49" fmla="*/ 27 h 52"/>
                <a:gd name="T50" fmla="*/ 152 w 153"/>
                <a:gd name="T51" fmla="*/ 36 h 52"/>
                <a:gd name="T52" fmla="*/ 153 w 153"/>
                <a:gd name="T53" fmla="*/ 49 h 52"/>
                <a:gd name="T54" fmla="*/ 152 w 153"/>
                <a:gd name="T55" fmla="*/ 52 h 52"/>
                <a:gd name="T56" fmla="*/ 135 w 153"/>
                <a:gd name="T57" fmla="*/ 49 h 52"/>
                <a:gd name="T58" fmla="*/ 109 w 153"/>
                <a:gd name="T59" fmla="*/ 50 h 52"/>
                <a:gd name="T60" fmla="*/ 100 w 153"/>
                <a:gd name="T61" fmla="*/ 51 h 52"/>
                <a:gd name="T62" fmla="*/ 72 w 153"/>
                <a:gd name="T63" fmla="*/ 52 h 52"/>
                <a:gd name="T64" fmla="*/ 57 w 153"/>
                <a:gd name="T65" fmla="*/ 50 h 52"/>
                <a:gd name="T66" fmla="*/ 17 w 153"/>
                <a:gd name="T67" fmla="*/ 51 h 52"/>
                <a:gd name="T68" fmla="*/ 3 w 153"/>
                <a:gd name="T69" fmla="*/ 52 h 52"/>
                <a:gd name="T70" fmla="*/ 3 w 153"/>
                <a:gd name="T71" fmla="*/ 46 h 52"/>
                <a:gd name="T72" fmla="*/ 2 w 153"/>
                <a:gd name="T73" fmla="*/ 43 h 52"/>
                <a:gd name="T74" fmla="*/ 4 w 153"/>
                <a:gd name="T75" fmla="*/ 4 h 52"/>
                <a:gd name="T76" fmla="*/ 0 w 153"/>
                <a:gd name="T77" fmla="*/ 3 h 52"/>
                <a:gd name="T78" fmla="*/ 3 w 153"/>
                <a:gd name="T79" fmla="*/ 2 h 52"/>
                <a:gd name="T80" fmla="*/ 19 w 153"/>
                <a:gd name="T81" fmla="*/ 2 h 52"/>
                <a:gd name="T82" fmla="*/ 27 w 153"/>
                <a:gd name="T83" fmla="*/ 1 h 52"/>
                <a:gd name="T84" fmla="*/ 35 w 153"/>
                <a:gd name="T85" fmla="*/ 2 h 52"/>
                <a:gd name="T86" fmla="*/ 44 w 153"/>
                <a:gd name="T87" fmla="*/ 1 h 52"/>
                <a:gd name="T88" fmla="*/ 83 w 153"/>
                <a:gd name="T89" fmla="*/ 2 h 52"/>
                <a:gd name="T90" fmla="*/ 92 w 153"/>
                <a:gd name="T91" fmla="*/ 2 h 52"/>
                <a:gd name="T92" fmla="*/ 123 w 153"/>
                <a:gd name="T93" fmla="*/ 1 h 52"/>
                <a:gd name="T94" fmla="*/ 135 w 153"/>
                <a:gd name="T95" fmla="*/ 1 h 52"/>
                <a:gd name="T96" fmla="*/ 145 w 153"/>
                <a:gd name="T97" fmla="*/ 2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53" h="52">
                  <a:moveTo>
                    <a:pt x="145" y="2"/>
                  </a:moveTo>
                  <a:cubicBezTo>
                    <a:pt x="145" y="4"/>
                    <a:pt x="142" y="3"/>
                    <a:pt x="143" y="4"/>
                  </a:cubicBezTo>
                  <a:cubicBezTo>
                    <a:pt x="135" y="4"/>
                    <a:pt x="129" y="2"/>
                    <a:pt x="121" y="3"/>
                  </a:cubicBezTo>
                  <a:cubicBezTo>
                    <a:pt x="110" y="3"/>
                    <a:pt x="98" y="4"/>
                    <a:pt x="84" y="4"/>
                  </a:cubicBezTo>
                  <a:cubicBezTo>
                    <a:pt x="66" y="4"/>
                    <a:pt x="47" y="3"/>
                    <a:pt x="29" y="3"/>
                  </a:cubicBezTo>
                  <a:cubicBezTo>
                    <a:pt x="27" y="3"/>
                    <a:pt x="25" y="4"/>
                    <a:pt x="23" y="4"/>
                  </a:cubicBezTo>
                  <a:cubicBezTo>
                    <a:pt x="18" y="4"/>
                    <a:pt x="12" y="3"/>
                    <a:pt x="7" y="4"/>
                  </a:cubicBezTo>
                  <a:cubicBezTo>
                    <a:pt x="4" y="13"/>
                    <a:pt x="4" y="23"/>
                    <a:pt x="4" y="33"/>
                  </a:cubicBezTo>
                  <a:cubicBezTo>
                    <a:pt x="4" y="37"/>
                    <a:pt x="4" y="41"/>
                    <a:pt x="5" y="45"/>
                  </a:cubicBezTo>
                  <a:cubicBezTo>
                    <a:pt x="3" y="51"/>
                    <a:pt x="12" y="49"/>
                    <a:pt x="17" y="49"/>
                  </a:cubicBezTo>
                  <a:cubicBezTo>
                    <a:pt x="20" y="49"/>
                    <a:pt x="24" y="49"/>
                    <a:pt x="27" y="49"/>
                  </a:cubicBezTo>
                  <a:cubicBezTo>
                    <a:pt x="31" y="49"/>
                    <a:pt x="33" y="48"/>
                    <a:pt x="38" y="48"/>
                  </a:cubicBezTo>
                  <a:cubicBezTo>
                    <a:pt x="39" y="48"/>
                    <a:pt x="40" y="49"/>
                    <a:pt x="41" y="49"/>
                  </a:cubicBezTo>
                  <a:cubicBezTo>
                    <a:pt x="47" y="49"/>
                    <a:pt x="51" y="48"/>
                    <a:pt x="57" y="48"/>
                  </a:cubicBezTo>
                  <a:cubicBezTo>
                    <a:pt x="59" y="48"/>
                    <a:pt x="60" y="49"/>
                    <a:pt x="61" y="49"/>
                  </a:cubicBezTo>
                  <a:cubicBezTo>
                    <a:pt x="63" y="50"/>
                    <a:pt x="66" y="49"/>
                    <a:pt x="68" y="49"/>
                  </a:cubicBezTo>
                  <a:cubicBezTo>
                    <a:pt x="79" y="50"/>
                    <a:pt x="91" y="50"/>
                    <a:pt x="102" y="49"/>
                  </a:cubicBezTo>
                  <a:cubicBezTo>
                    <a:pt x="118" y="48"/>
                    <a:pt x="132" y="47"/>
                    <a:pt x="149" y="49"/>
                  </a:cubicBezTo>
                  <a:cubicBezTo>
                    <a:pt x="149" y="40"/>
                    <a:pt x="150" y="33"/>
                    <a:pt x="150" y="24"/>
                  </a:cubicBezTo>
                  <a:cubicBezTo>
                    <a:pt x="150" y="16"/>
                    <a:pt x="149" y="11"/>
                    <a:pt x="150" y="3"/>
                  </a:cubicBezTo>
                  <a:cubicBezTo>
                    <a:pt x="151" y="3"/>
                    <a:pt x="151" y="2"/>
                    <a:pt x="151" y="1"/>
                  </a:cubicBezTo>
                  <a:cubicBezTo>
                    <a:pt x="152" y="1"/>
                    <a:pt x="153" y="3"/>
                    <a:pt x="153" y="3"/>
                  </a:cubicBezTo>
                  <a:cubicBezTo>
                    <a:pt x="153" y="4"/>
                    <a:pt x="152" y="4"/>
                    <a:pt x="152" y="5"/>
                  </a:cubicBezTo>
                  <a:cubicBezTo>
                    <a:pt x="151" y="12"/>
                    <a:pt x="152" y="18"/>
                    <a:pt x="152" y="24"/>
                  </a:cubicBezTo>
                  <a:cubicBezTo>
                    <a:pt x="152" y="25"/>
                    <a:pt x="151" y="26"/>
                    <a:pt x="151" y="27"/>
                  </a:cubicBezTo>
                  <a:cubicBezTo>
                    <a:pt x="151" y="30"/>
                    <a:pt x="152" y="33"/>
                    <a:pt x="152" y="36"/>
                  </a:cubicBezTo>
                  <a:cubicBezTo>
                    <a:pt x="151" y="41"/>
                    <a:pt x="149" y="47"/>
                    <a:pt x="153" y="49"/>
                  </a:cubicBezTo>
                  <a:cubicBezTo>
                    <a:pt x="152" y="50"/>
                    <a:pt x="152" y="51"/>
                    <a:pt x="152" y="52"/>
                  </a:cubicBezTo>
                  <a:cubicBezTo>
                    <a:pt x="147" y="49"/>
                    <a:pt x="140" y="51"/>
                    <a:pt x="135" y="49"/>
                  </a:cubicBezTo>
                  <a:cubicBezTo>
                    <a:pt x="128" y="49"/>
                    <a:pt x="116" y="50"/>
                    <a:pt x="109" y="50"/>
                  </a:cubicBezTo>
                  <a:cubicBezTo>
                    <a:pt x="107" y="51"/>
                    <a:pt x="103" y="51"/>
                    <a:pt x="100" y="51"/>
                  </a:cubicBezTo>
                  <a:cubicBezTo>
                    <a:pt x="91" y="51"/>
                    <a:pt x="81" y="52"/>
                    <a:pt x="72" y="52"/>
                  </a:cubicBezTo>
                  <a:cubicBezTo>
                    <a:pt x="67" y="52"/>
                    <a:pt x="61" y="52"/>
                    <a:pt x="57" y="50"/>
                  </a:cubicBezTo>
                  <a:cubicBezTo>
                    <a:pt x="44" y="50"/>
                    <a:pt x="30" y="51"/>
                    <a:pt x="17" y="51"/>
                  </a:cubicBezTo>
                  <a:cubicBezTo>
                    <a:pt x="13" y="52"/>
                    <a:pt x="7" y="52"/>
                    <a:pt x="3" y="52"/>
                  </a:cubicBezTo>
                  <a:cubicBezTo>
                    <a:pt x="2" y="50"/>
                    <a:pt x="3" y="48"/>
                    <a:pt x="3" y="46"/>
                  </a:cubicBezTo>
                  <a:cubicBezTo>
                    <a:pt x="3" y="45"/>
                    <a:pt x="2" y="44"/>
                    <a:pt x="2" y="43"/>
                  </a:cubicBezTo>
                  <a:cubicBezTo>
                    <a:pt x="1" y="30"/>
                    <a:pt x="3" y="19"/>
                    <a:pt x="4" y="4"/>
                  </a:cubicBezTo>
                  <a:cubicBezTo>
                    <a:pt x="4" y="3"/>
                    <a:pt x="1" y="4"/>
                    <a:pt x="0" y="3"/>
                  </a:cubicBezTo>
                  <a:cubicBezTo>
                    <a:pt x="1" y="1"/>
                    <a:pt x="2" y="1"/>
                    <a:pt x="3" y="2"/>
                  </a:cubicBezTo>
                  <a:cubicBezTo>
                    <a:pt x="8" y="1"/>
                    <a:pt x="14" y="2"/>
                    <a:pt x="19" y="2"/>
                  </a:cubicBezTo>
                  <a:cubicBezTo>
                    <a:pt x="22" y="2"/>
                    <a:pt x="25" y="1"/>
                    <a:pt x="27" y="1"/>
                  </a:cubicBezTo>
                  <a:cubicBezTo>
                    <a:pt x="30" y="1"/>
                    <a:pt x="32" y="2"/>
                    <a:pt x="35" y="2"/>
                  </a:cubicBezTo>
                  <a:cubicBezTo>
                    <a:pt x="38" y="2"/>
                    <a:pt x="41" y="2"/>
                    <a:pt x="44" y="1"/>
                  </a:cubicBezTo>
                  <a:cubicBezTo>
                    <a:pt x="56" y="1"/>
                    <a:pt x="70" y="2"/>
                    <a:pt x="83" y="2"/>
                  </a:cubicBezTo>
                  <a:cubicBezTo>
                    <a:pt x="86" y="2"/>
                    <a:pt x="89" y="2"/>
                    <a:pt x="92" y="2"/>
                  </a:cubicBezTo>
                  <a:cubicBezTo>
                    <a:pt x="101" y="2"/>
                    <a:pt x="113" y="1"/>
                    <a:pt x="123" y="1"/>
                  </a:cubicBezTo>
                  <a:cubicBezTo>
                    <a:pt x="127" y="1"/>
                    <a:pt x="131" y="1"/>
                    <a:pt x="135" y="1"/>
                  </a:cubicBezTo>
                  <a:cubicBezTo>
                    <a:pt x="138" y="2"/>
                    <a:pt x="142" y="0"/>
                    <a:pt x="145" y="2"/>
                  </a:cubicBezTo>
                  <a:close/>
                </a:path>
              </a:pathLst>
            </a:custGeom>
            <a:blipFill>
              <a:blip r:embed="rId6"/>
              <a:stretch>
                <a:fillRect b="-14000"/>
              </a:stretch>
            </a:blipFill>
            <a:ln w="28575" cap="rnd">
              <a:solidFill>
                <a:schemeClr val="tx1">
                  <a:lumMod val="65000"/>
                  <a:lumOff val="35000"/>
                </a:schemeClr>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605448"/>
                </a:solidFill>
                <a:effectLst/>
                <a:uLnTx/>
                <a:uFillTx/>
                <a:latin typeface="+mn-lt"/>
                <a:ea typeface="方正静蕾简体"/>
                <a:cs typeface="+mn-ea"/>
              </a:endParaRPr>
            </a:p>
          </p:txBody>
        </p:sp>
        <p:pic>
          <p:nvPicPr>
            <p:cNvPr id="9" name="图片 8">
              <a:extLst>
                <a:ext uri="{FF2B5EF4-FFF2-40B4-BE49-F238E27FC236}">
                  <a16:creationId xmlns:a16="http://schemas.microsoft.com/office/drawing/2014/main" id="{D87518FE-F525-4975-9280-D343BBA353A4}"/>
                </a:ext>
              </a:extLst>
            </p:cNvPr>
            <p:cNvPicPr/>
            <p:nvPr/>
          </p:nvPicPr>
          <p:blipFill>
            <a:blip r:embed="rId7">
              <a:extLst>
                <a:ext uri="{28A0092B-C50C-407E-A947-70E740481C1C}">
                  <a14:useLocalDpi xmlns:a14="http://schemas.microsoft.com/office/drawing/2010/main" val="0"/>
                </a:ext>
              </a:extLst>
            </a:blip>
            <a:stretch>
              <a:fillRect/>
            </a:stretch>
          </p:blipFill>
          <p:spPr bwMode="auto">
            <a:xfrm>
              <a:off x="368734" y="919129"/>
              <a:ext cx="5267325" cy="4486275"/>
            </a:xfrm>
            <a:prstGeom prst="rect">
              <a:avLst/>
            </a:prstGeom>
            <a:noFill/>
            <a:ln>
              <a:noFill/>
            </a:ln>
          </p:spPr>
        </p:pic>
      </p:grpSp>
      <p:grpSp>
        <p:nvGrpSpPr>
          <p:cNvPr id="22" name="组合 21">
            <a:extLst>
              <a:ext uri="{FF2B5EF4-FFF2-40B4-BE49-F238E27FC236}">
                <a16:creationId xmlns:a16="http://schemas.microsoft.com/office/drawing/2014/main" id="{0040E5DA-A86E-4C3B-A571-6B74D812C064}"/>
              </a:ext>
            </a:extLst>
          </p:cNvPr>
          <p:cNvGrpSpPr/>
          <p:nvPr/>
        </p:nvGrpSpPr>
        <p:grpSpPr>
          <a:xfrm>
            <a:off x="6629376" y="1580405"/>
            <a:ext cx="2764985" cy="1569985"/>
            <a:chOff x="1470499" y="1595070"/>
            <a:chExt cx="2764985" cy="1569985"/>
          </a:xfrm>
        </p:grpSpPr>
        <p:sp>
          <p:nvSpPr>
            <p:cNvPr id="23" name="椭圆 31">
              <a:extLst>
                <a:ext uri="{FF2B5EF4-FFF2-40B4-BE49-F238E27FC236}">
                  <a16:creationId xmlns:a16="http://schemas.microsoft.com/office/drawing/2014/main" id="{ADBD42A0-A3F3-4DC4-9543-12ED9EA92BFE}"/>
                </a:ext>
              </a:extLst>
            </p:cNvPr>
            <p:cNvSpPr/>
            <p:nvPr/>
          </p:nvSpPr>
          <p:spPr>
            <a:xfrm>
              <a:off x="1470499" y="1595070"/>
              <a:ext cx="2764985" cy="156998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solidFill>
              <a:schemeClr val="bg1"/>
            </a:solidFill>
            <a:ln w="25400" cap="rnd">
              <a:solidFill>
                <a:schemeClr val="tx1"/>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latin typeface="方正静蕾简体" panose="02000000000000000000" pitchFamily="2" charset="-122"/>
                <a:ea typeface="方正静蕾简体" panose="02000000000000000000" pitchFamily="2" charset="-122"/>
              </a:endParaRPr>
            </a:p>
          </p:txBody>
        </p:sp>
        <p:sp>
          <p:nvSpPr>
            <p:cNvPr id="24" name="TextBox 25">
              <a:extLst>
                <a:ext uri="{FF2B5EF4-FFF2-40B4-BE49-F238E27FC236}">
                  <a16:creationId xmlns:a16="http://schemas.microsoft.com/office/drawing/2014/main" id="{7DE33BF9-A7AC-487A-BEC2-D6299AAD3A73}"/>
                </a:ext>
              </a:extLst>
            </p:cNvPr>
            <p:cNvSpPr txBox="1"/>
            <p:nvPr/>
          </p:nvSpPr>
          <p:spPr>
            <a:xfrm>
              <a:off x="1594573" y="1872230"/>
              <a:ext cx="2516836" cy="1292662"/>
            </a:xfrm>
            <a:prstGeom prst="rect">
              <a:avLst/>
            </a:prstGeom>
            <a:noFill/>
          </p:spPr>
          <p:txBody>
            <a:bodyPr wrap="square" rtlCol="0">
              <a:spAutoFit/>
            </a:bodyPr>
            <a:lstStyle/>
            <a:p>
              <a:pPr lvl="0" algn="just">
                <a:spcBef>
                  <a:spcPct val="20000"/>
                </a:spcBef>
                <a:defRPr/>
              </a:pPr>
              <a:r>
                <a:rPr lang="en-US" altLang="zh-CN" sz="1200" dirty="0">
                  <a:latin typeface="Times New Roman" panose="02020603050405020304" pitchFamily="18" charset="0"/>
                  <a:cs typeface="Times New Roman" panose="02020603050405020304" pitchFamily="18" charset="0"/>
                </a:rPr>
                <a:t>After the great economic development, China began to increase the investment in science and technology, and many new products began to be put on the market</a:t>
              </a:r>
              <a:r>
                <a:rPr lang="en-GB" altLang="zh-CN" dirty="0"/>
                <a:t> </a:t>
              </a:r>
              <a:r>
                <a:rPr lang="en-GB" altLang="zh-CN" sz="1200" dirty="0">
                  <a:latin typeface="Times New Roman" panose="02020603050405020304" pitchFamily="18" charset="0"/>
                  <a:cs typeface="Times New Roman" panose="02020603050405020304" pitchFamily="18" charset="0"/>
                </a:rPr>
                <a:t>(Raul, 2018)</a:t>
              </a:r>
              <a:r>
                <a:rPr lang="en-US" altLang="zh-CN" sz="1200" dirty="0">
                  <a:latin typeface="Times New Roman" panose="02020603050405020304" pitchFamily="18" charset="0"/>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p:txBody>
        </p:sp>
      </p:grpSp>
      <p:grpSp>
        <p:nvGrpSpPr>
          <p:cNvPr id="5" name="组合 4">
            <a:extLst>
              <a:ext uri="{FF2B5EF4-FFF2-40B4-BE49-F238E27FC236}">
                <a16:creationId xmlns:a16="http://schemas.microsoft.com/office/drawing/2014/main" id="{A3C0B4C8-E816-4F15-8993-1BEEF3CD64B7}"/>
              </a:ext>
            </a:extLst>
          </p:cNvPr>
          <p:cNvGrpSpPr/>
          <p:nvPr/>
        </p:nvGrpSpPr>
        <p:grpSpPr>
          <a:xfrm>
            <a:off x="9132792" y="3114995"/>
            <a:ext cx="2764985" cy="1882540"/>
            <a:chOff x="9132792" y="3114995"/>
            <a:chExt cx="2764985" cy="1882540"/>
          </a:xfrm>
        </p:grpSpPr>
        <p:sp>
          <p:nvSpPr>
            <p:cNvPr id="16" name="椭圆 31">
              <a:extLst>
                <a:ext uri="{FF2B5EF4-FFF2-40B4-BE49-F238E27FC236}">
                  <a16:creationId xmlns:a16="http://schemas.microsoft.com/office/drawing/2014/main" id="{B7512572-1224-41D1-8F0E-970F3718D91F}"/>
                </a:ext>
              </a:extLst>
            </p:cNvPr>
            <p:cNvSpPr/>
            <p:nvPr/>
          </p:nvSpPr>
          <p:spPr>
            <a:xfrm>
              <a:off x="9132792" y="3427550"/>
              <a:ext cx="2764985" cy="156998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solidFill>
              <a:schemeClr val="bg1"/>
            </a:solidFill>
            <a:ln w="25400" cap="rnd">
              <a:solidFill>
                <a:schemeClr val="tx1"/>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just"/>
              <a:r>
                <a:rPr lang="en-US" altLang="zh-CN" sz="1200" dirty="0">
                  <a:solidFill>
                    <a:schemeClr val="tx1"/>
                  </a:solidFill>
                  <a:latin typeface="Times New Roman" panose="02020603050405020304" pitchFamily="18" charset="0"/>
                  <a:ea typeface="方正静蕾简体" panose="02000000000000000000" pitchFamily="2" charset="-122"/>
                  <a:cs typeface="Times New Roman" panose="02020603050405020304" pitchFamily="18" charset="0"/>
                </a:rPr>
                <a:t>In the process of placing products on the market, in order to accurately locate customers, technologies such as big data came into being, providing technical support for companies like NetEase Cloud that customized music for customers.</a:t>
              </a:r>
              <a:endParaRPr lang="zh-CN" altLang="en-US" sz="1200" dirty="0">
                <a:solidFill>
                  <a:schemeClr val="tx1"/>
                </a:solidFill>
                <a:latin typeface="Times New Roman" panose="02020603050405020304" pitchFamily="18" charset="0"/>
                <a:ea typeface="方正静蕾简体" panose="02000000000000000000" pitchFamily="2" charset="-122"/>
                <a:cs typeface="Times New Roman" panose="02020603050405020304" pitchFamily="18" charset="0"/>
              </a:endParaRPr>
            </a:p>
          </p:txBody>
        </p:sp>
        <p:sp>
          <p:nvSpPr>
            <p:cNvPr id="3" name="箭头: 右 2">
              <a:extLst>
                <a:ext uri="{FF2B5EF4-FFF2-40B4-BE49-F238E27FC236}">
                  <a16:creationId xmlns:a16="http://schemas.microsoft.com/office/drawing/2014/main" id="{1622D32C-0A90-4FB4-AD4E-0EB041632A87}"/>
                </a:ext>
              </a:extLst>
            </p:cNvPr>
            <p:cNvSpPr/>
            <p:nvPr/>
          </p:nvSpPr>
          <p:spPr>
            <a:xfrm rot="3227674">
              <a:off x="9270286" y="3150390"/>
              <a:ext cx="255454" cy="1846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 name="组合 5">
            <a:extLst>
              <a:ext uri="{FF2B5EF4-FFF2-40B4-BE49-F238E27FC236}">
                <a16:creationId xmlns:a16="http://schemas.microsoft.com/office/drawing/2014/main" id="{60CE4D01-DFC5-4441-AB32-9C7258EA42D8}"/>
              </a:ext>
            </a:extLst>
          </p:cNvPr>
          <p:cNvGrpSpPr/>
          <p:nvPr/>
        </p:nvGrpSpPr>
        <p:grpSpPr>
          <a:xfrm>
            <a:off x="6629376" y="3868383"/>
            <a:ext cx="2857318" cy="2979197"/>
            <a:chOff x="6629376" y="3868383"/>
            <a:chExt cx="2857318" cy="2979197"/>
          </a:xfrm>
        </p:grpSpPr>
        <p:grpSp>
          <p:nvGrpSpPr>
            <p:cNvPr id="11" name="组合 10">
              <a:extLst>
                <a:ext uri="{FF2B5EF4-FFF2-40B4-BE49-F238E27FC236}">
                  <a16:creationId xmlns:a16="http://schemas.microsoft.com/office/drawing/2014/main" id="{E09FE01E-034F-4B00-891E-DAEF8657700D}"/>
                </a:ext>
              </a:extLst>
            </p:cNvPr>
            <p:cNvGrpSpPr/>
            <p:nvPr/>
          </p:nvGrpSpPr>
          <p:grpSpPr>
            <a:xfrm>
              <a:off x="6629376" y="5277595"/>
              <a:ext cx="2764985" cy="1569985"/>
              <a:chOff x="1470499" y="1595070"/>
              <a:chExt cx="2764985" cy="1569985"/>
            </a:xfrm>
          </p:grpSpPr>
          <p:sp>
            <p:nvSpPr>
              <p:cNvPr id="12" name="椭圆 31">
                <a:extLst>
                  <a:ext uri="{FF2B5EF4-FFF2-40B4-BE49-F238E27FC236}">
                    <a16:creationId xmlns:a16="http://schemas.microsoft.com/office/drawing/2014/main" id="{84581BDA-3C78-43A8-8C17-AA6AF1FBA7EB}"/>
                  </a:ext>
                </a:extLst>
              </p:cNvPr>
              <p:cNvSpPr/>
              <p:nvPr/>
            </p:nvSpPr>
            <p:spPr>
              <a:xfrm>
                <a:off x="1470499" y="1595070"/>
                <a:ext cx="2764985" cy="1569985"/>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591" y="connsiteY0-592"/>
                  </a:cxn>
                  <a:cxn ang="0">
                    <a:pos x="connsiteX1-593" y="connsiteY1-594"/>
                  </a:cxn>
                  <a:cxn ang="0">
                    <a:pos x="connsiteX2-595" y="connsiteY2-596"/>
                  </a:cxn>
                  <a:cxn ang="0">
                    <a:pos x="connsiteX3-597" y="connsiteY3-598"/>
                  </a:cxn>
                  <a:cxn ang="0">
                    <a:pos x="connsiteX4-599" y="connsiteY4-60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solidFill>
                <a:schemeClr val="bg1"/>
              </a:solidFill>
              <a:ln w="25400" cap="rnd">
                <a:solidFill>
                  <a:schemeClr val="tx1"/>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tx1"/>
                  </a:solidFill>
                  <a:latin typeface="方正静蕾简体" panose="02000000000000000000" pitchFamily="2" charset="-122"/>
                  <a:ea typeface="方正静蕾简体" panose="02000000000000000000" pitchFamily="2" charset="-122"/>
                </a:endParaRPr>
              </a:p>
            </p:txBody>
          </p:sp>
          <p:sp>
            <p:nvSpPr>
              <p:cNvPr id="13" name="TextBox 25">
                <a:extLst>
                  <a:ext uri="{FF2B5EF4-FFF2-40B4-BE49-F238E27FC236}">
                    <a16:creationId xmlns:a16="http://schemas.microsoft.com/office/drawing/2014/main" id="{609FFF9B-3859-4425-9748-743252248B59}"/>
                  </a:ext>
                </a:extLst>
              </p:cNvPr>
              <p:cNvSpPr txBox="1"/>
              <p:nvPr/>
            </p:nvSpPr>
            <p:spPr>
              <a:xfrm>
                <a:off x="1594573" y="1675812"/>
                <a:ext cx="2516836" cy="1169551"/>
              </a:xfrm>
              <a:prstGeom prst="rect">
                <a:avLst/>
              </a:prstGeom>
              <a:noFill/>
            </p:spPr>
            <p:txBody>
              <a:bodyPr wrap="square" rtlCol="0">
                <a:spAutoFit/>
              </a:bodyPr>
              <a:lstStyle/>
              <a:p>
                <a:pPr lvl="0" algn="just">
                  <a:spcBef>
                    <a:spcPct val="20000"/>
                  </a:spcBef>
                  <a:defRPr/>
                </a:pPr>
                <a:r>
                  <a:rPr lang="en-US" altLang="zh-CN" sz="1400" dirty="0">
                    <a:latin typeface="Times New Roman" panose="02020603050405020304" pitchFamily="18" charset="0"/>
                    <a:cs typeface="Times New Roman" panose="02020603050405020304" pitchFamily="18" charset="0"/>
                  </a:rPr>
                  <a:t>After the enterprise makes profits, the capital flows into the science and technology field again through the way of paying taxes.</a:t>
                </a:r>
                <a:endParaRPr lang="en-US" sz="1400" dirty="0">
                  <a:latin typeface="Times New Roman" panose="02020603050405020304" pitchFamily="18" charset="0"/>
                  <a:ea typeface="华文细黑" panose="02010600040101010101" pitchFamily="2" charset="-122"/>
                  <a:cs typeface="Times New Roman" panose="02020603050405020304" pitchFamily="18" charset="0"/>
                </a:endParaRPr>
              </a:p>
            </p:txBody>
          </p:sp>
        </p:grpSp>
        <p:sp>
          <p:nvSpPr>
            <p:cNvPr id="28" name="箭头: 右 27">
              <a:extLst>
                <a:ext uri="{FF2B5EF4-FFF2-40B4-BE49-F238E27FC236}">
                  <a16:creationId xmlns:a16="http://schemas.microsoft.com/office/drawing/2014/main" id="{2E5BB61A-0EA3-462A-BA83-DF6CE1598FA2}"/>
                </a:ext>
              </a:extLst>
            </p:cNvPr>
            <p:cNvSpPr/>
            <p:nvPr/>
          </p:nvSpPr>
          <p:spPr>
            <a:xfrm rot="7844465">
              <a:off x="9266635" y="5024762"/>
              <a:ext cx="255454" cy="1846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箭头: 右 28">
              <a:extLst>
                <a:ext uri="{FF2B5EF4-FFF2-40B4-BE49-F238E27FC236}">
                  <a16:creationId xmlns:a16="http://schemas.microsoft.com/office/drawing/2014/main" id="{5FE3C9DB-82BC-4BD7-8ACB-A57C52CB15E7}"/>
                </a:ext>
              </a:extLst>
            </p:cNvPr>
            <p:cNvSpPr/>
            <p:nvPr/>
          </p:nvSpPr>
          <p:spPr>
            <a:xfrm rot="16200000">
              <a:off x="7532310" y="3871188"/>
              <a:ext cx="691218" cy="6856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pic>
        <p:nvPicPr>
          <p:cNvPr id="15" name="音频 14">
            <a:hlinkClick r:id="" action="ppaction://media"/>
            <a:extLst>
              <a:ext uri="{FF2B5EF4-FFF2-40B4-BE49-F238E27FC236}">
                <a16:creationId xmlns:a16="http://schemas.microsoft.com/office/drawing/2014/main" id="{B9F0BFFC-23FF-4EA3-8834-F96E1A6A3601}"/>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1500" advTm="48732">
        <p:random/>
      </p:transition>
    </mc:Choice>
    <mc:Fallback>
      <p:transition spd="slow" advTm="48732">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ppt_x"/>
                                          </p:val>
                                        </p:tav>
                                        <p:tav tm="100000">
                                          <p:val>
                                            <p:strVal val="#ppt_x"/>
                                          </p:val>
                                        </p:tav>
                                      </p:tavLst>
                                    </p:anim>
                                    <p:anim calcmode="lin" valueType="num">
                                      <p:cBhvr additive="base">
                                        <p:cTn id="1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 name="文本框 136"/>
          <p:cNvSpPr txBox="1">
            <a:spLocks noChangeArrowheads="1"/>
          </p:cNvSpPr>
          <p:nvPr/>
        </p:nvSpPr>
        <p:spPr bwMode="auto">
          <a:xfrm>
            <a:off x="150920" y="208570"/>
            <a:ext cx="351344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US" altLang="zh-CN" sz="4800" dirty="0">
                <a:latin typeface="Times New Roman" panose="02020603050405020304" pitchFamily="18" charset="0"/>
                <a:cs typeface="Times New Roman" panose="02020603050405020304" pitchFamily="18" charset="0"/>
              </a:rPr>
              <a:t>Environment</a:t>
            </a:r>
            <a:endParaRPr lang="zh-CN" altLang="zh-CN" sz="4800" dirty="0">
              <a:latin typeface="Times New Roman" panose="02020603050405020304" pitchFamily="18" charset="0"/>
              <a:cs typeface="Times New Roman" panose="02020603050405020304" pitchFamily="18" charset="0"/>
            </a:endParaRPr>
          </a:p>
        </p:txBody>
      </p:sp>
      <p:sp>
        <p:nvSpPr>
          <p:cNvPr id="25" name="文本框 24"/>
          <p:cNvSpPr txBox="1"/>
          <p:nvPr/>
        </p:nvSpPr>
        <p:spPr>
          <a:xfrm>
            <a:off x="150920" y="1519944"/>
            <a:ext cx="3824294" cy="4373120"/>
          </a:xfrm>
          <a:prstGeom prst="rect">
            <a:avLst/>
          </a:prstGeom>
          <a:noFill/>
        </p:spPr>
        <p:txBody>
          <a:bodyPr wrap="square" rtlCol="0">
            <a:spAutoFit/>
          </a:bodyPr>
          <a:lstStyle>
            <a:defPPr>
              <a:defRPr lang="zh-CN"/>
            </a:defPPr>
            <a:lvl1pPr algn="just">
              <a:lnSpc>
                <a:spcPct val="125000"/>
              </a:lnSpc>
              <a:defRPr sz="1600">
                <a:solidFill>
                  <a:schemeClr val="accent1">
                    <a:lumMod val="50000"/>
                  </a:schemeClr>
                </a:solidFill>
                <a:latin typeface="华文细黑" panose="02010600040101010101" pitchFamily="2" charset="-122"/>
                <a:ea typeface="华文细黑" panose="02010600040101010101" pitchFamily="2" charset="-122"/>
              </a:defRPr>
            </a:lvl1pPr>
          </a:lstStyle>
          <a:p>
            <a:pPr marL="285750" lvl="0" indent="-285750" defTabSz="914400" fontAlgn="base">
              <a:spcBef>
                <a:spcPct val="0"/>
              </a:spcBef>
              <a:spcAft>
                <a:spcPct val="0"/>
              </a:spcAft>
              <a:buFont typeface="Arial" panose="020B0604020202020204" pitchFamily="34" charset="0"/>
              <a:buChar char="•"/>
            </a:pPr>
            <a:r>
              <a:rPr lang="en-US" altLang="zh-CN" dirty="0">
                <a:solidFill>
                  <a:prstClr val="black"/>
                </a:solidFill>
                <a:latin typeface="方正静蕾简体" panose="02000000000000000000" pitchFamily="2" charset="-122"/>
                <a:ea typeface="方正静蕾简体" panose="02000000000000000000" pitchFamily="2" charset="-122"/>
              </a:rPr>
              <a:t>Before the emergence of NetEase Cloud Music, China's domestic music platform was mainly controlled by Tencent. Its QQ music and </a:t>
            </a:r>
            <a:r>
              <a:rPr lang="en-US" altLang="zh-CN" dirty="0" err="1">
                <a:solidFill>
                  <a:prstClr val="black"/>
                </a:solidFill>
                <a:latin typeface="方正静蕾简体" panose="02000000000000000000" pitchFamily="2" charset="-122"/>
                <a:ea typeface="方正静蕾简体" panose="02000000000000000000" pitchFamily="2" charset="-122"/>
              </a:rPr>
              <a:t>KuGou</a:t>
            </a:r>
            <a:r>
              <a:rPr lang="en-US" altLang="zh-CN" dirty="0">
                <a:solidFill>
                  <a:prstClr val="black"/>
                </a:solidFill>
                <a:latin typeface="方正静蕾简体" panose="02000000000000000000" pitchFamily="2" charset="-122"/>
                <a:ea typeface="方正静蕾简体" panose="02000000000000000000" pitchFamily="2" charset="-122"/>
              </a:rPr>
              <a:t> music held 81.4% of Chinese music downloads, However, NetEase cloud accounts for 9.2% in 2018, while QQ and </a:t>
            </a:r>
            <a:r>
              <a:rPr lang="en-US" altLang="zh-CN" dirty="0" err="1">
                <a:solidFill>
                  <a:prstClr val="black"/>
                </a:solidFill>
                <a:latin typeface="方正静蕾简体" panose="02000000000000000000" pitchFamily="2" charset="-122"/>
                <a:ea typeface="方正静蕾简体" panose="02000000000000000000" pitchFamily="2" charset="-122"/>
              </a:rPr>
              <a:t>KuGou</a:t>
            </a:r>
            <a:r>
              <a:rPr lang="en-US" altLang="zh-CN" dirty="0">
                <a:solidFill>
                  <a:prstClr val="black"/>
                </a:solidFill>
                <a:latin typeface="方正静蕾简体" panose="02000000000000000000" pitchFamily="2" charset="-122"/>
                <a:ea typeface="方正静蕾简体" panose="02000000000000000000" pitchFamily="2" charset="-122"/>
              </a:rPr>
              <a:t> music have dropped to 62.5%, which is a big breakthrough in China's music market, which has long been controlled by Tencent. (Meng,2018).</a:t>
            </a:r>
            <a:endParaRPr lang="zh-CN" altLang="en-US" dirty="0">
              <a:solidFill>
                <a:prstClr val="black"/>
              </a:solidFill>
              <a:latin typeface="方正静蕾简体" panose="02000000000000000000" pitchFamily="2" charset="-122"/>
              <a:ea typeface="方正静蕾简体" panose="02000000000000000000" pitchFamily="2" charset="-122"/>
              <a:sym typeface="宋体" pitchFamily="2" charset="-122"/>
            </a:endParaRPr>
          </a:p>
        </p:txBody>
      </p:sp>
      <p:sp>
        <p:nvSpPr>
          <p:cNvPr id="27" name="文本框 26"/>
          <p:cNvSpPr txBox="1"/>
          <p:nvPr/>
        </p:nvSpPr>
        <p:spPr>
          <a:xfrm>
            <a:off x="8424730" y="1519944"/>
            <a:ext cx="2790061" cy="2526013"/>
          </a:xfrm>
          <a:prstGeom prst="rect">
            <a:avLst/>
          </a:prstGeom>
          <a:noFill/>
        </p:spPr>
        <p:txBody>
          <a:bodyPr wrap="square" rtlCol="0">
            <a:spAutoFit/>
          </a:bodyPr>
          <a:lstStyle>
            <a:defPPr>
              <a:defRPr lang="zh-CN"/>
            </a:defPPr>
            <a:lvl1pPr algn="just">
              <a:lnSpc>
                <a:spcPct val="125000"/>
              </a:lnSpc>
              <a:defRPr sz="1600">
                <a:solidFill>
                  <a:schemeClr val="accent1">
                    <a:lumMod val="50000"/>
                  </a:schemeClr>
                </a:solidFill>
                <a:latin typeface="华文细黑" panose="02010600040101010101" pitchFamily="2" charset="-122"/>
                <a:ea typeface="华文细黑" panose="02010600040101010101" pitchFamily="2" charset="-122"/>
              </a:defRPr>
            </a:lvl1pPr>
          </a:lstStyle>
          <a:p>
            <a:pPr lvl="0" defTabSz="914400" fontAlgn="base">
              <a:spcBef>
                <a:spcPct val="0"/>
              </a:spcBef>
              <a:spcAft>
                <a:spcPct val="0"/>
              </a:spcAft>
            </a:pPr>
            <a:r>
              <a:rPr lang="en-US" altLang="zh-CN" dirty="0">
                <a:solidFill>
                  <a:prstClr val="black"/>
                </a:solidFill>
                <a:latin typeface="方正静蕾简体" panose="02000000000000000000" pitchFamily="2" charset="-122"/>
                <a:ea typeface="方正静蕾简体" panose="02000000000000000000" pitchFamily="2" charset="-122"/>
              </a:rPr>
              <a:t>The national copyright administration pushed Tencent music and NetEase cloud music to reach copyright cooperation and mutually authorize music works</a:t>
            </a:r>
            <a:r>
              <a:rPr lang="en-GB" altLang="zh-CN" dirty="0"/>
              <a:t> </a:t>
            </a:r>
            <a:r>
              <a:rPr lang="en-GB" altLang="zh-CN" dirty="0">
                <a:solidFill>
                  <a:prstClr val="black"/>
                </a:solidFill>
                <a:latin typeface="方正静蕾简体" panose="02000000000000000000" pitchFamily="2" charset="-122"/>
                <a:ea typeface="方正静蕾简体" panose="02000000000000000000" pitchFamily="2" charset="-122"/>
              </a:rPr>
              <a:t>(Wang, 2018)</a:t>
            </a:r>
            <a:r>
              <a:rPr lang="en-US" altLang="zh-CN" dirty="0">
                <a:solidFill>
                  <a:prstClr val="black"/>
                </a:solidFill>
                <a:latin typeface="方正静蕾简体" panose="02000000000000000000" pitchFamily="2" charset="-122"/>
                <a:ea typeface="方正静蕾简体" panose="02000000000000000000" pitchFamily="2" charset="-122"/>
              </a:rPr>
              <a:t>.</a:t>
            </a:r>
            <a:endParaRPr lang="zh-CN" altLang="en-US" dirty="0">
              <a:solidFill>
                <a:prstClr val="black"/>
              </a:solidFill>
              <a:latin typeface="方正静蕾简体" panose="02000000000000000000" pitchFamily="2" charset="-122"/>
              <a:ea typeface="方正静蕾简体" panose="02000000000000000000" pitchFamily="2" charset="-122"/>
              <a:sym typeface="宋体" pitchFamily="2" charset="-122"/>
            </a:endParaRPr>
          </a:p>
        </p:txBody>
      </p:sp>
      <p:pic>
        <p:nvPicPr>
          <p:cNvPr id="76" name="图片 75"/>
          <p:cNvPicPr>
            <a:picLocks noChangeAspect="1"/>
          </p:cNvPicPr>
          <p:nvPr/>
        </p:nvPicPr>
        <p:blipFill>
          <a:blip r:embed="rId5"/>
          <a:stretch>
            <a:fillRect/>
          </a:stretch>
        </p:blipFill>
        <p:spPr>
          <a:xfrm>
            <a:off x="4076625" y="2054082"/>
            <a:ext cx="4038750" cy="2497500"/>
          </a:xfrm>
          <a:prstGeom prst="rect">
            <a:avLst/>
          </a:prstGeom>
        </p:spPr>
      </p:pic>
      <p:pic>
        <p:nvPicPr>
          <p:cNvPr id="9" name="音频 8">
            <a:hlinkClick r:id="" action="ppaction://media"/>
            <a:extLst>
              <a:ext uri="{FF2B5EF4-FFF2-40B4-BE49-F238E27FC236}">
                <a16:creationId xmlns:a16="http://schemas.microsoft.com/office/drawing/2014/main" id="{1616ADEE-C7FC-405E-8136-D7EC86FBB5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advTm="53599">
        <p:random/>
      </p:transition>
    </mc:Choice>
    <mc:Fallback>
      <p:transition spd="slow" advTm="53599">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任意多边形 21"/>
          <p:cNvSpPr/>
          <p:nvPr/>
        </p:nvSpPr>
        <p:spPr>
          <a:xfrm flipH="1">
            <a:off x="-3810" y="2991485"/>
            <a:ext cx="12241530" cy="812165"/>
          </a:xfrm>
          <a:custGeom>
            <a:avLst/>
            <a:gdLst>
              <a:gd name="connisteX0" fmla="*/ 0 w 12666980"/>
              <a:gd name="connsiteY0" fmla="*/ 802004 h 1030604"/>
              <a:gd name="connisteX1" fmla="*/ 2589530 w 12666980"/>
              <a:gd name="connsiteY1" fmla="*/ 1904 h 1030604"/>
              <a:gd name="connisteX2" fmla="*/ 5675630 w 12666980"/>
              <a:gd name="connsiteY2" fmla="*/ 1011554 h 1030604"/>
              <a:gd name="connisteX3" fmla="*/ 8533130 w 12666980"/>
              <a:gd name="connsiteY3" fmla="*/ 78104 h 1030604"/>
              <a:gd name="connisteX4" fmla="*/ 12666980 w 12666980"/>
              <a:gd name="connsiteY4" fmla="*/ 1030604 h 1030604"/>
              <a:gd name="connisteX5" fmla="*/ 12781280 w 12666980"/>
              <a:gd name="connsiteY5" fmla="*/ 935354 h 1030604"/>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rect l="l" t="t" r="r" b="b"/>
            <a:pathLst>
              <a:path w="12666980" h="1030605">
                <a:moveTo>
                  <a:pt x="0" y="802005"/>
                </a:moveTo>
                <a:cubicBezTo>
                  <a:pt x="455930" y="621665"/>
                  <a:pt x="1454150" y="-40005"/>
                  <a:pt x="2589530" y="1905"/>
                </a:cubicBezTo>
                <a:cubicBezTo>
                  <a:pt x="3724910" y="43815"/>
                  <a:pt x="4486910" y="996315"/>
                  <a:pt x="5675630" y="1011555"/>
                </a:cubicBezTo>
                <a:cubicBezTo>
                  <a:pt x="6864350" y="1026795"/>
                  <a:pt x="7134860" y="74295"/>
                  <a:pt x="8533130" y="78105"/>
                </a:cubicBezTo>
                <a:cubicBezTo>
                  <a:pt x="9931400" y="81915"/>
                  <a:pt x="11817350" y="859155"/>
                  <a:pt x="12666980" y="1030605"/>
                </a:cubicBezTo>
              </a:path>
            </a:pathLst>
          </a:custGeom>
          <a:ln>
            <a:solidFill>
              <a:schemeClr val="accent3">
                <a:alpha val="50000"/>
              </a:schemeClr>
            </a:solidFill>
          </a:ln>
        </p:spPr>
        <p:style>
          <a:lnRef idx="2">
            <a:schemeClr val="accent3"/>
          </a:lnRef>
          <a:fillRef idx="0">
            <a:schemeClr val="accent3"/>
          </a:fillRef>
          <a:effectRef idx="1">
            <a:schemeClr val="accent3"/>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等线"/>
              <a:ea typeface="等线" panose="02010600030101010101" pitchFamily="2" charset="-122"/>
              <a:cs typeface="+mn-cs"/>
            </a:endParaRPr>
          </a:p>
        </p:txBody>
      </p:sp>
      <p:grpSp>
        <p:nvGrpSpPr>
          <p:cNvPr id="7" name="组合 6"/>
          <p:cNvGrpSpPr/>
          <p:nvPr/>
        </p:nvGrpSpPr>
        <p:grpSpPr>
          <a:xfrm>
            <a:off x="6016647" y="3287417"/>
            <a:ext cx="836885" cy="836885"/>
            <a:chOff x="6621" y="4066"/>
            <a:chExt cx="1672" cy="1672"/>
          </a:xfrm>
        </p:grpSpPr>
        <p:sp>
          <p:nvSpPr>
            <p:cNvPr id="43" name="圆角矩形 42"/>
            <p:cNvSpPr>
              <a:spLocks noChangeAspect="1" noChangeArrowheads="1"/>
            </p:cNvSpPr>
            <p:nvPr/>
          </p:nvSpPr>
          <p:spPr bwMode="auto">
            <a:xfrm rot="2700000">
              <a:off x="6621" y="4066"/>
              <a:ext cx="1672" cy="1672"/>
            </a:xfrm>
            <a:prstGeom prst="roundRect">
              <a:avLst>
                <a:gd name="adj" fmla="val 30000"/>
              </a:avLst>
            </a:prstGeom>
            <a:solidFill>
              <a:schemeClr val="bg1"/>
            </a:solidFill>
            <a:ln w="38100">
              <a:solidFill>
                <a:schemeClr val="bg2">
                  <a:lumMod val="50000"/>
                </a:schemeClr>
              </a:solidFill>
              <a:round/>
            </a:ln>
          </p:spPr>
          <p:txBody>
            <a:bodyPr anchor="ctr"/>
            <a:lstStyle>
              <a:lvl1pPr>
                <a:defRPr>
                  <a:solidFill>
                    <a:schemeClr val="tx1"/>
                  </a:solidFill>
                  <a:latin typeface="Segoe UI" panose="020B0502040204020203" pitchFamily="34" charset="0"/>
                  <a:ea typeface="微软雅黑" panose="020B0503020204020204" pitchFamily="34" charset="-122"/>
                </a:defRPr>
              </a:lvl1pPr>
              <a:lvl2pPr marL="742950" indent="-285750">
                <a:defRPr>
                  <a:solidFill>
                    <a:schemeClr val="tx1"/>
                  </a:solidFill>
                  <a:latin typeface="Segoe UI" panose="020B0502040204020203" pitchFamily="34" charset="0"/>
                  <a:ea typeface="微软雅黑" panose="020B0503020204020204" pitchFamily="34" charset="-122"/>
                </a:defRPr>
              </a:lvl2pPr>
              <a:lvl3pPr marL="1143000" indent="-228600">
                <a:defRPr>
                  <a:solidFill>
                    <a:schemeClr val="tx1"/>
                  </a:solidFill>
                  <a:latin typeface="Segoe UI" panose="020B0502040204020203" pitchFamily="34" charset="0"/>
                  <a:ea typeface="微软雅黑" panose="020B0503020204020204" pitchFamily="34" charset="-122"/>
                </a:defRPr>
              </a:lvl3pPr>
              <a:lvl4pPr marL="1600200" indent="-228600">
                <a:defRPr>
                  <a:solidFill>
                    <a:schemeClr val="tx1"/>
                  </a:solidFill>
                  <a:latin typeface="Segoe UI" panose="020B0502040204020203" pitchFamily="34" charset="0"/>
                  <a:ea typeface="微软雅黑" panose="020B0503020204020204" pitchFamily="34" charset="-122"/>
                </a:defRPr>
              </a:lvl4pPr>
              <a:lvl5pPr marL="2057400" indent="-228600">
                <a:defRPr>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Segoe UI" panose="020B0502040204020203" pitchFamily="34" charset="0"/>
                <a:ea typeface="微软雅黑" panose="020B0503020204020204" pitchFamily="34" charset="-122"/>
                <a:cs typeface="+mn-cs"/>
              </a:endParaRPr>
            </a:p>
          </p:txBody>
        </p:sp>
        <p:pic>
          <p:nvPicPr>
            <p:cNvPr id="35" name="图片 34" descr="2017.8.9-吐舌头眨眼（浅蓝色）-500x500px"/>
            <p:cNvPicPr>
              <a:picLocks noChangeAspect="1"/>
            </p:cNvPicPr>
            <p:nvPr/>
          </p:nvPicPr>
          <p:blipFill>
            <a:blip r:embed="rId4">
              <a:duotone>
                <a:schemeClr val="accent3">
                  <a:shade val="45000"/>
                  <a:satMod val="135000"/>
                </a:schemeClr>
                <a:prstClr val="white"/>
              </a:duotone>
              <a:extLst>
                <a:ext uri="{BEBA8EAE-BF5A-486C-A8C5-ECC9F3942E4B}">
                  <a14:imgProps xmlns:a14="http://schemas.microsoft.com/office/drawing/2010/main">
                    <a14:imgLayer r:embed="rId5">
                      <a14:imgEffect>
                        <a14:brightnessContrast contrast="-40000"/>
                      </a14:imgEffect>
                    </a14:imgLayer>
                  </a14:imgProps>
                </a:ext>
              </a:extLst>
            </a:blip>
            <a:stretch>
              <a:fillRect/>
            </a:stretch>
          </p:blipFill>
          <p:spPr>
            <a:xfrm>
              <a:off x="6960" y="4295"/>
              <a:ext cx="1078" cy="1215"/>
            </a:xfrm>
            <a:prstGeom prst="rect">
              <a:avLst/>
            </a:prstGeom>
          </p:spPr>
        </p:pic>
      </p:grpSp>
      <p:grpSp>
        <p:nvGrpSpPr>
          <p:cNvPr id="9" name="组合 8"/>
          <p:cNvGrpSpPr/>
          <p:nvPr/>
        </p:nvGrpSpPr>
        <p:grpSpPr>
          <a:xfrm>
            <a:off x="2691152" y="2705122"/>
            <a:ext cx="836885" cy="836885"/>
            <a:chOff x="2625" y="4066"/>
            <a:chExt cx="1672" cy="1672"/>
          </a:xfrm>
        </p:grpSpPr>
        <p:sp>
          <p:nvSpPr>
            <p:cNvPr id="41" name="圆角矩形 40"/>
            <p:cNvSpPr>
              <a:spLocks noChangeAspect="1" noChangeArrowheads="1"/>
            </p:cNvSpPr>
            <p:nvPr/>
          </p:nvSpPr>
          <p:spPr bwMode="auto">
            <a:xfrm rot="2700000">
              <a:off x="2625" y="4066"/>
              <a:ext cx="1672" cy="1672"/>
            </a:xfrm>
            <a:prstGeom prst="roundRect">
              <a:avLst>
                <a:gd name="adj" fmla="val 30000"/>
              </a:avLst>
            </a:prstGeom>
            <a:solidFill>
              <a:schemeClr val="bg1"/>
            </a:solidFill>
            <a:ln w="38100">
              <a:solidFill>
                <a:schemeClr val="accent2"/>
              </a:solidFill>
              <a:round/>
            </a:ln>
          </p:spPr>
          <p:txBody>
            <a:bodyPr anchor="ctr"/>
            <a:lstStyle>
              <a:lvl1pPr>
                <a:defRPr>
                  <a:solidFill>
                    <a:schemeClr val="tx1"/>
                  </a:solidFill>
                  <a:latin typeface="Segoe UI" panose="020B0502040204020203" pitchFamily="34" charset="0"/>
                  <a:ea typeface="微软雅黑" panose="020B0503020204020204" pitchFamily="34" charset="-122"/>
                </a:defRPr>
              </a:lvl1pPr>
              <a:lvl2pPr marL="742950" indent="-285750">
                <a:defRPr>
                  <a:solidFill>
                    <a:schemeClr val="tx1"/>
                  </a:solidFill>
                  <a:latin typeface="Segoe UI" panose="020B0502040204020203" pitchFamily="34" charset="0"/>
                  <a:ea typeface="微软雅黑" panose="020B0503020204020204" pitchFamily="34" charset="-122"/>
                </a:defRPr>
              </a:lvl2pPr>
              <a:lvl3pPr marL="1143000" indent="-228600">
                <a:defRPr>
                  <a:solidFill>
                    <a:schemeClr val="tx1"/>
                  </a:solidFill>
                  <a:latin typeface="Segoe UI" panose="020B0502040204020203" pitchFamily="34" charset="0"/>
                  <a:ea typeface="微软雅黑" panose="020B0503020204020204" pitchFamily="34" charset="-122"/>
                </a:defRPr>
              </a:lvl3pPr>
              <a:lvl4pPr marL="1600200" indent="-228600">
                <a:defRPr>
                  <a:solidFill>
                    <a:schemeClr val="tx1"/>
                  </a:solidFill>
                  <a:latin typeface="Segoe UI" panose="020B0502040204020203" pitchFamily="34" charset="0"/>
                  <a:ea typeface="微软雅黑" panose="020B0503020204020204" pitchFamily="34" charset="-122"/>
                </a:defRPr>
              </a:lvl4pPr>
              <a:lvl5pPr marL="2057400" indent="-228600">
                <a:defRPr>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Segoe UI" panose="020B0502040204020203" pitchFamily="34" charset="0"/>
                <a:ea typeface="微软雅黑" panose="020B0503020204020204" pitchFamily="34" charset="-122"/>
                <a:cs typeface="+mn-cs"/>
              </a:endParaRPr>
            </a:p>
          </p:txBody>
        </p:sp>
        <p:pic>
          <p:nvPicPr>
            <p:cNvPr id="37" name="图片 36" descr="2017.8.9-叉腰（浅蓝色）-500x500px"/>
            <p:cNvPicPr>
              <a:picLocks noChangeAspect="1"/>
            </p:cNvPicPr>
            <p:nvPr/>
          </p:nvPicPr>
          <p:blipFill>
            <a:blip r:embed="rId6">
              <a:duotone>
                <a:schemeClr val="accent3">
                  <a:shade val="45000"/>
                  <a:satMod val="135000"/>
                </a:schemeClr>
                <a:prstClr val="white"/>
              </a:duotone>
              <a:extLst>
                <a:ext uri="{BEBA8EAE-BF5A-486C-A8C5-ECC9F3942E4B}">
                  <a14:imgProps xmlns:a14="http://schemas.microsoft.com/office/drawing/2010/main">
                    <a14:imgLayer r:embed="rId7">
                      <a14:imgEffect>
                        <a14:brightnessContrast contrast="-40000"/>
                      </a14:imgEffect>
                    </a14:imgLayer>
                  </a14:imgProps>
                </a:ext>
              </a:extLst>
            </a:blip>
            <a:stretch>
              <a:fillRect/>
            </a:stretch>
          </p:blipFill>
          <p:spPr>
            <a:xfrm>
              <a:off x="2904" y="4346"/>
              <a:ext cx="1100" cy="1112"/>
            </a:xfrm>
            <a:prstGeom prst="rect">
              <a:avLst/>
            </a:prstGeom>
          </p:spPr>
        </p:pic>
      </p:grpSp>
      <p:grpSp>
        <p:nvGrpSpPr>
          <p:cNvPr id="6" name="组合 5"/>
          <p:cNvGrpSpPr/>
          <p:nvPr/>
        </p:nvGrpSpPr>
        <p:grpSpPr>
          <a:xfrm>
            <a:off x="9081157" y="2524782"/>
            <a:ext cx="836885" cy="836885"/>
            <a:chOff x="10781" y="4066"/>
            <a:chExt cx="1672" cy="1672"/>
          </a:xfrm>
        </p:grpSpPr>
        <p:sp>
          <p:nvSpPr>
            <p:cNvPr id="48" name="圆角矩形 47"/>
            <p:cNvSpPr>
              <a:spLocks noChangeAspect="1" noChangeArrowheads="1"/>
            </p:cNvSpPr>
            <p:nvPr/>
          </p:nvSpPr>
          <p:spPr bwMode="auto">
            <a:xfrm rot="2700000">
              <a:off x="10781" y="4066"/>
              <a:ext cx="1672" cy="1672"/>
            </a:xfrm>
            <a:prstGeom prst="roundRect">
              <a:avLst>
                <a:gd name="adj" fmla="val 30000"/>
              </a:avLst>
            </a:prstGeom>
            <a:solidFill>
              <a:schemeClr val="bg1"/>
            </a:solidFill>
            <a:ln w="38100">
              <a:solidFill>
                <a:schemeClr val="accent2"/>
              </a:solidFill>
              <a:round/>
            </a:ln>
          </p:spPr>
          <p:txBody>
            <a:bodyPr anchor="ctr"/>
            <a:lstStyle>
              <a:lvl1pPr>
                <a:defRPr>
                  <a:solidFill>
                    <a:schemeClr val="tx1"/>
                  </a:solidFill>
                  <a:latin typeface="Segoe UI" panose="020B0502040204020203" pitchFamily="34" charset="0"/>
                  <a:ea typeface="微软雅黑" panose="020B0503020204020204" pitchFamily="34" charset="-122"/>
                </a:defRPr>
              </a:lvl1pPr>
              <a:lvl2pPr marL="742950" indent="-285750">
                <a:defRPr>
                  <a:solidFill>
                    <a:schemeClr val="tx1"/>
                  </a:solidFill>
                  <a:latin typeface="Segoe UI" panose="020B0502040204020203" pitchFamily="34" charset="0"/>
                  <a:ea typeface="微软雅黑" panose="020B0503020204020204" pitchFamily="34" charset="-122"/>
                </a:defRPr>
              </a:lvl2pPr>
              <a:lvl3pPr marL="1143000" indent="-228600">
                <a:defRPr>
                  <a:solidFill>
                    <a:schemeClr val="tx1"/>
                  </a:solidFill>
                  <a:latin typeface="Segoe UI" panose="020B0502040204020203" pitchFamily="34" charset="0"/>
                  <a:ea typeface="微软雅黑" panose="020B0503020204020204" pitchFamily="34" charset="-122"/>
                </a:defRPr>
              </a:lvl3pPr>
              <a:lvl4pPr marL="1600200" indent="-228600">
                <a:defRPr>
                  <a:solidFill>
                    <a:schemeClr val="tx1"/>
                  </a:solidFill>
                  <a:latin typeface="Segoe UI" panose="020B0502040204020203" pitchFamily="34" charset="0"/>
                  <a:ea typeface="微软雅黑" panose="020B0503020204020204" pitchFamily="34" charset="-122"/>
                </a:defRPr>
              </a:lvl4pPr>
              <a:lvl5pPr marL="2057400" indent="-228600">
                <a:defRPr>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Segoe UI" panose="020B0502040204020203" pitchFamily="34" charset="0"/>
                  <a:ea typeface="微软雅黑" panose="020B0503020204020204" pitchFamily="34"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Segoe UI" panose="020B0502040204020203" pitchFamily="34" charset="0"/>
                <a:ea typeface="微软雅黑" panose="020B0503020204020204" pitchFamily="34" charset="-122"/>
                <a:cs typeface="+mn-cs"/>
              </a:endParaRPr>
            </a:p>
          </p:txBody>
        </p:sp>
        <p:pic>
          <p:nvPicPr>
            <p:cNvPr id="36" name="图片 35" descr="2017.8.9-眨眼正面翘手（浅蓝色）-500x500px"/>
            <p:cNvPicPr>
              <a:picLocks noChangeAspect="1"/>
            </p:cNvPicPr>
            <p:nvPr/>
          </p:nvPicPr>
          <p:blipFill>
            <a:blip r:embed="rId8">
              <a:duotone>
                <a:schemeClr val="accent3">
                  <a:shade val="45000"/>
                  <a:satMod val="135000"/>
                </a:schemeClr>
                <a:prstClr val="white"/>
              </a:duotone>
              <a:extLst>
                <a:ext uri="{BEBA8EAE-BF5A-486C-A8C5-ECC9F3942E4B}">
                  <a14:imgProps xmlns:a14="http://schemas.microsoft.com/office/drawing/2010/main">
                    <a14:imgLayer r:embed="rId9">
                      <a14:imgEffect>
                        <a14:brightnessContrast contrast="-40000"/>
                      </a14:imgEffect>
                    </a14:imgLayer>
                  </a14:imgProps>
                </a:ext>
              </a:extLst>
            </a:blip>
            <a:stretch>
              <a:fillRect/>
            </a:stretch>
          </p:blipFill>
          <p:spPr>
            <a:xfrm>
              <a:off x="11107" y="4327"/>
              <a:ext cx="1144" cy="1150"/>
            </a:xfrm>
            <a:prstGeom prst="rect">
              <a:avLst/>
            </a:prstGeom>
          </p:spPr>
        </p:pic>
      </p:grpSp>
      <p:sp>
        <p:nvSpPr>
          <p:cNvPr id="3" name="文本框 2"/>
          <p:cNvSpPr txBox="1"/>
          <p:nvPr/>
        </p:nvSpPr>
        <p:spPr>
          <a:xfrm>
            <a:off x="2115491" y="3820160"/>
            <a:ext cx="1981200" cy="923330"/>
          </a:xfrm>
          <a:prstGeom prst="rect">
            <a:avLst/>
          </a:prstGeom>
          <a:noFill/>
        </p:spPr>
        <p:txBody>
          <a:bodyPr wrap="square" rtlCol="0" anchor="t">
            <a:spAutoFit/>
          </a:bodyPr>
          <a:lstStyle/>
          <a:p>
            <a:pPr lvl="0" algn="just" defTabSz="914400"/>
            <a:r>
              <a:rPr lang="en-US" altLang="zh-CN" dirty="0">
                <a:solidFill>
                  <a:srgbClr val="E7E6E6">
                    <a:lumMod val="50000"/>
                  </a:srgbClr>
                </a:solidFill>
                <a:latin typeface="Times New Roman" panose="02020603050405020304" pitchFamily="18" charset="0"/>
                <a:ea typeface="微软雅黑" panose="020B0503020204020204" pitchFamily="34" charset="-122"/>
                <a:cs typeface="Times New Roman" panose="02020603050405020304" pitchFamily="18" charset="0"/>
                <a:sym typeface="+mn-ea"/>
              </a:rPr>
              <a:t>National legislation to protect music copyright</a:t>
            </a:r>
            <a:endParaRPr lang="zh-CN" altLang="en-US" dirty="0">
              <a:solidFill>
                <a:srgbClr val="E7E6E6">
                  <a:lumMod val="50000"/>
                </a:srgbClr>
              </a:solidFill>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
        <p:nvSpPr>
          <p:cNvPr id="8" name="文本框 7"/>
          <p:cNvSpPr txBox="1"/>
          <p:nvPr/>
        </p:nvSpPr>
        <p:spPr>
          <a:xfrm>
            <a:off x="5313997" y="1092239"/>
            <a:ext cx="1981200" cy="2031325"/>
          </a:xfrm>
          <a:prstGeom prst="rect">
            <a:avLst/>
          </a:prstGeom>
          <a:noFill/>
        </p:spPr>
        <p:txBody>
          <a:bodyPr wrap="square" rtlCol="0" anchor="t">
            <a:spAutoFit/>
          </a:bodyPr>
          <a:lstStyle/>
          <a:p>
            <a:pPr lvl="0" algn="just" defTabSz="914400"/>
            <a:r>
              <a:rPr lang="en-US" altLang="zh-CN" dirty="0">
                <a:solidFill>
                  <a:srgbClr val="E7E6E6">
                    <a:lumMod val="50000"/>
                  </a:srgbClr>
                </a:solidFill>
                <a:latin typeface="Times New Roman" panose="02020603050405020304" pitchFamily="18" charset="0"/>
                <a:ea typeface="微软雅黑" panose="020B0503020204020204" pitchFamily="34" charset="-122"/>
                <a:cs typeface="Times New Roman" panose="02020603050405020304" pitchFamily="18" charset="0"/>
                <a:sym typeface="+mn-ea"/>
              </a:rPr>
              <a:t>Gradually improve the legal system to ensure that the legitimate rights and interests of enterprises are not infringed.</a:t>
            </a:r>
            <a:endParaRPr kumimoji="0" lang="zh-CN" altLang="en-US" b="0" i="0" u="none" strike="noStrike" kern="1200" cap="none" spc="0" normalizeH="0" baseline="0" noProof="0" dirty="0">
              <a:ln>
                <a:noFill/>
              </a:ln>
              <a:solidFill>
                <a:srgbClr val="E7E6E6">
                  <a:lumMod val="50000"/>
                </a:srgbClr>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
        <p:nvSpPr>
          <p:cNvPr id="11" name="文本框 10"/>
          <p:cNvSpPr txBox="1"/>
          <p:nvPr/>
        </p:nvSpPr>
        <p:spPr>
          <a:xfrm>
            <a:off x="8773488" y="3585353"/>
            <a:ext cx="1981200" cy="2308324"/>
          </a:xfrm>
          <a:prstGeom prst="rect">
            <a:avLst/>
          </a:prstGeom>
          <a:noFill/>
        </p:spPr>
        <p:txBody>
          <a:bodyPr wrap="square" rtlCol="0" anchor="t">
            <a:spAutoFit/>
          </a:bodyPr>
          <a:lstStyle/>
          <a:p>
            <a:pPr lvl="0" algn="just" defTabSz="914400"/>
            <a:r>
              <a:rPr lang="en-US" altLang="zh-CN" sz="1600" dirty="0">
                <a:solidFill>
                  <a:srgbClr val="E7E6E6">
                    <a:lumMod val="50000"/>
                  </a:srgbClr>
                </a:solidFill>
                <a:latin typeface="Times New Roman" panose="02020603050405020304" pitchFamily="18" charset="0"/>
                <a:ea typeface="微软雅黑" panose="020B0503020204020204" pitchFamily="34" charset="-122"/>
                <a:cs typeface="Times New Roman" panose="02020603050405020304" pitchFamily="18" charset="0"/>
                <a:sym typeface="+mn-ea"/>
              </a:rPr>
              <a:t>Consumer Protection Law, allowing consumers to purchase products or services with greater confidence</a:t>
            </a:r>
            <a:r>
              <a:rPr lang="en-US" altLang="zh-CN" sz="1600" dirty="0">
                <a:solidFill>
                  <a:srgbClr val="E7E6E6">
                    <a:lumMod val="50000"/>
                  </a:srgbClr>
                </a:solidFill>
                <a:latin typeface="Times New Roman" panose="02020603050405020304" pitchFamily="18" charset="0"/>
                <a:ea typeface="微软雅黑" panose="020B0503020204020204" pitchFamily="34" charset="-122"/>
                <a:cs typeface="Times New Roman" panose="02020603050405020304" pitchFamily="18" charset="0"/>
              </a:rPr>
              <a:t> (Chinese Society of International Law, 2013)</a:t>
            </a:r>
            <a:r>
              <a:rPr lang="en-US" altLang="zh-CN" sz="1600" dirty="0">
                <a:solidFill>
                  <a:srgbClr val="E7E6E6">
                    <a:lumMod val="50000"/>
                  </a:srgbClr>
                </a:solidFill>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kumimoji="0" lang="zh-CN" altLang="en-US" sz="1600" b="0" i="0" u="none" strike="noStrike" kern="1200" cap="none" spc="0" normalizeH="0" baseline="0" noProof="0" dirty="0">
              <a:ln>
                <a:noFill/>
              </a:ln>
              <a:solidFill>
                <a:srgbClr val="E7E6E6">
                  <a:lumMod val="50000"/>
                </a:srgbClr>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
        <p:nvSpPr>
          <p:cNvPr id="13" name="标题 1"/>
          <p:cNvSpPr txBox="1"/>
          <p:nvPr/>
        </p:nvSpPr>
        <p:spPr>
          <a:xfrm>
            <a:off x="380363" y="298613"/>
            <a:ext cx="1661501" cy="770098"/>
          </a:xfrm>
          <a:prstGeom prst="rect">
            <a:avLst/>
          </a:prstGeom>
        </p:spPr>
        <p:txBody>
          <a:bodyPr vert="horz" lIns="91440" tIns="45720" rIns="91440" bIns="45720" rtlCol="0"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nSpc>
                <a:spcPct val="150000"/>
              </a:lnSpc>
              <a:buClr>
                <a:srgbClr val="E7E6E6"/>
              </a:buClr>
            </a:pPr>
            <a:r>
              <a:rPr lang="en-US" altLang="zh-CN" sz="4800" dirty="0">
                <a:latin typeface="Times New Roman" panose="02020603050405020304" pitchFamily="18" charset="0"/>
                <a:cs typeface="Times New Roman" panose="02020603050405020304" pitchFamily="18" charset="0"/>
              </a:rPr>
              <a:t>Legal</a:t>
            </a:r>
            <a:endParaRPr kumimoji="0" lang="zh-CN" altLang="zh-CN" sz="4800" b="1" i="0" u="none" strike="noStrike" kern="1200" cap="none" spc="0" normalizeH="0" baseline="0" noProof="0" dirty="0">
              <a:ln>
                <a:noFill/>
              </a:ln>
              <a:solidFill>
                <a:srgbClr val="ED7D31"/>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pic>
        <p:nvPicPr>
          <p:cNvPr id="4" name="音频 3">
            <a:hlinkClick r:id="" action="ppaction://media"/>
            <a:extLst>
              <a:ext uri="{FF2B5EF4-FFF2-40B4-BE49-F238E27FC236}">
                <a16:creationId xmlns:a16="http://schemas.microsoft.com/office/drawing/2014/main" id="{9D7A83B6-92E6-402E-8B2B-3F04D6DD960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086"/>
    </mc:Choice>
    <mc:Fallback>
      <p:transition spd="slow" advTm="26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3" name="组合 2">
            <a:extLst>
              <a:ext uri="{FF2B5EF4-FFF2-40B4-BE49-F238E27FC236}">
                <a16:creationId xmlns:a16="http://schemas.microsoft.com/office/drawing/2014/main" id="{66D56AA5-1FCD-4197-B97F-98DAAD338B43}"/>
              </a:ext>
            </a:extLst>
          </p:cNvPr>
          <p:cNvGrpSpPr/>
          <p:nvPr/>
        </p:nvGrpSpPr>
        <p:grpSpPr>
          <a:xfrm>
            <a:off x="2346763" y="4424893"/>
            <a:ext cx="9845237" cy="1744790"/>
            <a:chOff x="2346763" y="4424893"/>
            <a:chExt cx="9845237" cy="1744790"/>
          </a:xfrm>
        </p:grpSpPr>
        <p:grpSp>
          <p:nvGrpSpPr>
            <p:cNvPr id="40" name="组合 39"/>
            <p:cNvGrpSpPr/>
            <p:nvPr/>
          </p:nvGrpSpPr>
          <p:grpSpPr>
            <a:xfrm>
              <a:off x="2346763" y="4424893"/>
              <a:ext cx="3671378" cy="1744790"/>
              <a:chOff x="998946" y="2914230"/>
              <a:chExt cx="3671378" cy="1744790"/>
            </a:xfrm>
            <a:noFill/>
          </p:grpSpPr>
          <p:sp>
            <p:nvSpPr>
              <p:cNvPr id="41" name="Freeform 140"/>
              <p:cNvSpPr>
                <a:spLocks/>
              </p:cNvSpPr>
              <p:nvPr/>
            </p:nvSpPr>
            <p:spPr bwMode="auto">
              <a:xfrm>
                <a:off x="998946" y="2951606"/>
                <a:ext cx="1663015" cy="1707414"/>
              </a:xfrm>
              <a:custGeom>
                <a:avLst/>
                <a:gdLst>
                  <a:gd name="T0" fmla="*/ 437 w 2114"/>
                  <a:gd name="T1" fmla="*/ 0 h 2010"/>
                  <a:gd name="T2" fmla="*/ 0 w 2114"/>
                  <a:gd name="T3" fmla="*/ 599 h 2010"/>
                  <a:gd name="T4" fmla="*/ 2114 w 2114"/>
                  <a:gd name="T5" fmla="*/ 2010 h 2010"/>
                  <a:gd name="T6" fmla="*/ 2114 w 2114"/>
                  <a:gd name="T7" fmla="*/ 1125 h 2010"/>
                  <a:gd name="T8" fmla="*/ 437 w 2114"/>
                  <a:gd name="T9" fmla="*/ 0 h 2010"/>
                </a:gdLst>
                <a:ahLst/>
                <a:cxnLst>
                  <a:cxn ang="0">
                    <a:pos x="T0" y="T1"/>
                  </a:cxn>
                  <a:cxn ang="0">
                    <a:pos x="T2" y="T3"/>
                  </a:cxn>
                  <a:cxn ang="0">
                    <a:pos x="T4" y="T5"/>
                  </a:cxn>
                  <a:cxn ang="0">
                    <a:pos x="T6" y="T7"/>
                  </a:cxn>
                  <a:cxn ang="0">
                    <a:pos x="T8" y="T9"/>
                  </a:cxn>
                </a:cxnLst>
                <a:rect l="0" t="0" r="r" b="b"/>
                <a:pathLst>
                  <a:path w="2114" h="2010">
                    <a:moveTo>
                      <a:pt x="437" y="0"/>
                    </a:moveTo>
                    <a:lnTo>
                      <a:pt x="0" y="599"/>
                    </a:lnTo>
                    <a:lnTo>
                      <a:pt x="2114" y="2010"/>
                    </a:lnTo>
                    <a:lnTo>
                      <a:pt x="2114" y="1125"/>
                    </a:lnTo>
                    <a:lnTo>
                      <a:pt x="437" y="0"/>
                    </a:lnTo>
                    <a:close/>
                  </a:path>
                </a:pathLst>
              </a:custGeom>
              <a:grpFill/>
              <a:ln w="0">
                <a:solidFill>
                  <a:schemeClr val="tx1">
                    <a:lumMod val="65000"/>
                    <a:lumOff val="35000"/>
                  </a:schemeClr>
                </a:solidFill>
              </a:ln>
              <a:extLst/>
            </p:spPr>
            <p:txBody>
              <a:bodyPr vert="horz" wrap="square" lIns="68580" tIns="34290" rIns="68580" bIns="3429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dirty="0">
                  <a:ln>
                    <a:noFill/>
                  </a:ln>
                  <a:solidFill>
                    <a:prstClr val="black"/>
                  </a:solidFill>
                  <a:effectLst/>
                  <a:uLnTx/>
                  <a:uFillTx/>
                  <a:latin typeface="+mn-lt"/>
                  <a:ea typeface="方正静蕾简体"/>
                  <a:cs typeface="+mn-ea"/>
                  <a:sym typeface="+mn-lt"/>
                </a:endParaRPr>
              </a:p>
            </p:txBody>
          </p:sp>
          <p:sp>
            <p:nvSpPr>
              <p:cNvPr id="42" name="Freeform 141"/>
              <p:cNvSpPr>
                <a:spLocks/>
              </p:cNvSpPr>
              <p:nvPr/>
            </p:nvSpPr>
            <p:spPr bwMode="auto">
              <a:xfrm>
                <a:off x="2661961" y="2914230"/>
                <a:ext cx="2008363" cy="1744790"/>
              </a:xfrm>
              <a:custGeom>
                <a:avLst/>
                <a:gdLst>
                  <a:gd name="T0" fmla="*/ 0 w 2553"/>
                  <a:gd name="T1" fmla="*/ 1169 h 2054"/>
                  <a:gd name="T2" fmla="*/ 0 w 2553"/>
                  <a:gd name="T3" fmla="*/ 2054 h 2054"/>
                  <a:gd name="T4" fmla="*/ 2553 w 2553"/>
                  <a:gd name="T5" fmla="*/ 617 h 2054"/>
                  <a:gd name="T6" fmla="*/ 2004 w 2553"/>
                  <a:gd name="T7" fmla="*/ 0 h 2054"/>
                  <a:gd name="T8" fmla="*/ 0 w 2553"/>
                  <a:gd name="T9" fmla="*/ 1169 h 2054"/>
                </a:gdLst>
                <a:ahLst/>
                <a:cxnLst>
                  <a:cxn ang="0">
                    <a:pos x="T0" y="T1"/>
                  </a:cxn>
                  <a:cxn ang="0">
                    <a:pos x="T2" y="T3"/>
                  </a:cxn>
                  <a:cxn ang="0">
                    <a:pos x="T4" y="T5"/>
                  </a:cxn>
                  <a:cxn ang="0">
                    <a:pos x="T6" y="T7"/>
                  </a:cxn>
                  <a:cxn ang="0">
                    <a:pos x="T8" y="T9"/>
                  </a:cxn>
                </a:cxnLst>
                <a:rect l="0" t="0" r="r" b="b"/>
                <a:pathLst>
                  <a:path w="2553" h="2054">
                    <a:moveTo>
                      <a:pt x="0" y="1169"/>
                    </a:moveTo>
                    <a:lnTo>
                      <a:pt x="0" y="2054"/>
                    </a:lnTo>
                    <a:lnTo>
                      <a:pt x="2553" y="617"/>
                    </a:lnTo>
                    <a:lnTo>
                      <a:pt x="2004" y="0"/>
                    </a:lnTo>
                    <a:lnTo>
                      <a:pt x="0" y="1169"/>
                    </a:lnTo>
                    <a:close/>
                  </a:path>
                </a:pathLst>
              </a:custGeom>
              <a:grpFill/>
              <a:ln w="0">
                <a:solidFill>
                  <a:schemeClr val="tx1">
                    <a:lumMod val="65000"/>
                    <a:lumOff val="35000"/>
                  </a:schemeClr>
                </a:solid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dirty="0">
                  <a:ln>
                    <a:noFill/>
                  </a:ln>
                  <a:solidFill>
                    <a:prstClr val="black"/>
                  </a:solidFill>
                  <a:effectLst/>
                  <a:uLnTx/>
                  <a:uFillTx/>
                  <a:latin typeface="+mn-lt"/>
                  <a:ea typeface="方正静蕾简体"/>
                  <a:cs typeface="+mn-ea"/>
                  <a:sym typeface="+mn-lt"/>
                </a:endParaRPr>
              </a:p>
            </p:txBody>
          </p:sp>
        </p:grpSp>
        <p:grpSp>
          <p:nvGrpSpPr>
            <p:cNvPr id="49" name="组合 48"/>
            <p:cNvGrpSpPr/>
            <p:nvPr/>
          </p:nvGrpSpPr>
          <p:grpSpPr>
            <a:xfrm>
              <a:off x="6475202" y="4427999"/>
              <a:ext cx="384806" cy="367817"/>
              <a:chOff x="10175500" y="3476839"/>
              <a:chExt cx="513074" cy="490422"/>
            </a:xfrm>
            <a:noFill/>
          </p:grpSpPr>
          <p:sp>
            <p:nvSpPr>
              <p:cNvPr id="50" name="Rectangle 253"/>
              <p:cNvSpPr>
                <a:spLocks noChangeArrowheads="1"/>
              </p:cNvSpPr>
              <p:nvPr/>
            </p:nvSpPr>
            <p:spPr bwMode="auto">
              <a:xfrm>
                <a:off x="10175500" y="3476839"/>
                <a:ext cx="94007" cy="490422"/>
              </a:xfrm>
              <a:prstGeom prst="rect">
                <a:avLst/>
              </a:prstGeom>
              <a:grpFill/>
              <a:ln w="0">
                <a:solidFill>
                  <a:srgbClr val="000000"/>
                </a:solidFill>
                <a:miter lim="800000"/>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51" name="Rectangle 254"/>
              <p:cNvSpPr>
                <a:spLocks noChangeArrowheads="1"/>
              </p:cNvSpPr>
              <p:nvPr/>
            </p:nvSpPr>
            <p:spPr bwMode="auto">
              <a:xfrm>
                <a:off x="10314812" y="3703362"/>
                <a:ext cx="95139" cy="263899"/>
              </a:xfrm>
              <a:prstGeom prst="rect">
                <a:avLst/>
              </a:prstGeom>
              <a:grpFill/>
              <a:ln w="0">
                <a:solidFill>
                  <a:srgbClr val="000000"/>
                </a:solidFill>
                <a:miter lim="800000"/>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52" name="Rectangle 255"/>
              <p:cNvSpPr>
                <a:spLocks noChangeArrowheads="1"/>
              </p:cNvSpPr>
              <p:nvPr/>
            </p:nvSpPr>
            <p:spPr bwMode="auto">
              <a:xfrm>
                <a:off x="10455256" y="3644466"/>
                <a:ext cx="92874" cy="322795"/>
              </a:xfrm>
              <a:prstGeom prst="rect">
                <a:avLst/>
              </a:prstGeom>
              <a:grpFill/>
              <a:ln w="0">
                <a:solidFill>
                  <a:srgbClr val="000000"/>
                </a:solidFill>
                <a:miter lim="800000"/>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53" name="Rectangle 256"/>
              <p:cNvSpPr>
                <a:spLocks noChangeArrowheads="1"/>
              </p:cNvSpPr>
              <p:nvPr/>
            </p:nvSpPr>
            <p:spPr bwMode="auto">
              <a:xfrm>
                <a:off x="10595700" y="3583305"/>
                <a:ext cx="92874" cy="383956"/>
              </a:xfrm>
              <a:prstGeom prst="rect">
                <a:avLst/>
              </a:prstGeom>
              <a:grpFill/>
              <a:ln w="0">
                <a:solidFill>
                  <a:srgbClr val="000000"/>
                </a:solidFill>
                <a:miter lim="800000"/>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54" name="Freeform 257"/>
              <p:cNvSpPr>
                <a:spLocks/>
              </p:cNvSpPr>
              <p:nvPr/>
            </p:nvSpPr>
            <p:spPr bwMode="auto">
              <a:xfrm>
                <a:off x="10312546" y="3476839"/>
                <a:ext cx="231053" cy="188014"/>
              </a:xfrm>
              <a:custGeom>
                <a:avLst/>
                <a:gdLst>
                  <a:gd name="T0" fmla="*/ 0 w 102"/>
                  <a:gd name="T1" fmla="*/ 83 h 83"/>
                  <a:gd name="T2" fmla="*/ 60 w 102"/>
                  <a:gd name="T3" fmla="*/ 27 h 83"/>
                  <a:gd name="T4" fmla="*/ 39 w 102"/>
                  <a:gd name="T5" fmla="*/ 12 h 83"/>
                  <a:gd name="T6" fmla="*/ 92 w 102"/>
                  <a:gd name="T7" fmla="*/ 0 h 83"/>
                  <a:gd name="T8" fmla="*/ 102 w 102"/>
                  <a:gd name="T9" fmla="*/ 51 h 83"/>
                  <a:gd name="T10" fmla="*/ 79 w 102"/>
                  <a:gd name="T11" fmla="*/ 39 h 83"/>
                  <a:gd name="T12" fmla="*/ 0 w 102"/>
                  <a:gd name="T13" fmla="*/ 83 h 83"/>
                </a:gdLst>
                <a:ahLst/>
                <a:cxnLst>
                  <a:cxn ang="0">
                    <a:pos x="T0" y="T1"/>
                  </a:cxn>
                  <a:cxn ang="0">
                    <a:pos x="T2" y="T3"/>
                  </a:cxn>
                  <a:cxn ang="0">
                    <a:pos x="T4" y="T5"/>
                  </a:cxn>
                  <a:cxn ang="0">
                    <a:pos x="T6" y="T7"/>
                  </a:cxn>
                  <a:cxn ang="0">
                    <a:pos x="T8" y="T9"/>
                  </a:cxn>
                  <a:cxn ang="0">
                    <a:pos x="T10" y="T11"/>
                  </a:cxn>
                  <a:cxn ang="0">
                    <a:pos x="T12" y="T13"/>
                  </a:cxn>
                </a:cxnLst>
                <a:rect l="0" t="0" r="r" b="b"/>
                <a:pathLst>
                  <a:path w="102" h="83">
                    <a:moveTo>
                      <a:pt x="0" y="83"/>
                    </a:moveTo>
                    <a:cubicBezTo>
                      <a:pt x="0" y="83"/>
                      <a:pt x="54" y="68"/>
                      <a:pt x="60" y="27"/>
                    </a:cubicBezTo>
                    <a:cubicBezTo>
                      <a:pt x="39" y="12"/>
                      <a:pt x="39" y="12"/>
                      <a:pt x="39" y="12"/>
                    </a:cubicBezTo>
                    <a:cubicBezTo>
                      <a:pt x="92" y="0"/>
                      <a:pt x="92" y="0"/>
                      <a:pt x="92" y="0"/>
                    </a:cubicBezTo>
                    <a:cubicBezTo>
                      <a:pt x="102" y="51"/>
                      <a:pt x="102" y="51"/>
                      <a:pt x="102" y="51"/>
                    </a:cubicBezTo>
                    <a:cubicBezTo>
                      <a:pt x="79" y="39"/>
                      <a:pt x="79" y="39"/>
                      <a:pt x="79" y="39"/>
                    </a:cubicBezTo>
                    <a:cubicBezTo>
                      <a:pt x="79" y="39"/>
                      <a:pt x="65" y="83"/>
                      <a:pt x="0" y="83"/>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grpSp>
        <p:sp>
          <p:nvSpPr>
            <p:cNvPr id="71" name="文本框 79"/>
            <p:cNvSpPr txBox="1"/>
            <p:nvPr/>
          </p:nvSpPr>
          <p:spPr>
            <a:xfrm>
              <a:off x="6907362" y="4478707"/>
              <a:ext cx="5284638" cy="272895"/>
            </a:xfrm>
            <a:prstGeom prst="rect">
              <a:avLst/>
            </a:prstGeom>
            <a:noFill/>
          </p:spPr>
          <p:txBody>
            <a:bodyPr wrap="square" lIns="68580" tIns="34290" rIns="68580" bIns="34290" rtlCol="0">
              <a:spAutoFit/>
            </a:bodyPr>
            <a:lstStyle/>
            <a:p>
              <a:pPr lvl="0" algn="just" defTabSz="914400" fontAlgn="base">
                <a:lnSpc>
                  <a:spcPct val="121000"/>
                </a:lnSpc>
                <a:spcBef>
                  <a:spcPct val="0"/>
                </a:spcBef>
                <a:spcAft>
                  <a:spcPts val="600"/>
                </a:spcAft>
              </a:pPr>
              <a:r>
                <a:rPr lang="en-US" altLang="zh-CN" sz="1200" dirty="0">
                  <a:solidFill>
                    <a:prstClr val="black">
                      <a:lumMod val="75000"/>
                      <a:lumOff val="25000"/>
                    </a:prstClr>
                  </a:solidFill>
                  <a:latin typeface="Times New Roman" panose="02020603050405020304" pitchFamily="18" charset="0"/>
                  <a:cs typeface="Times New Roman" panose="02020603050405020304" pitchFamily="18" charset="0"/>
                  <a:sym typeface="+mn-lt"/>
                </a:rPr>
                <a:t>Policy tilt provides excellent social resources for NetEase Cloud Music Company</a:t>
              </a:r>
              <a:endParaRPr kumimoji="0" lang="en-US" altLang="zh-CN" sz="12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方正静蕾简体"/>
                <a:cs typeface="Times New Roman" panose="02020603050405020304" pitchFamily="18" charset="0"/>
                <a:sym typeface="+mn-lt"/>
              </a:endParaRPr>
            </a:p>
          </p:txBody>
        </p:sp>
      </p:grpSp>
      <p:grpSp>
        <p:nvGrpSpPr>
          <p:cNvPr id="4" name="组合 3">
            <a:extLst>
              <a:ext uri="{FF2B5EF4-FFF2-40B4-BE49-F238E27FC236}">
                <a16:creationId xmlns:a16="http://schemas.microsoft.com/office/drawing/2014/main" id="{7054FAEE-55D7-4E13-BFE5-8A5618F473B9}"/>
              </a:ext>
            </a:extLst>
          </p:cNvPr>
          <p:cNvGrpSpPr/>
          <p:nvPr/>
        </p:nvGrpSpPr>
        <p:grpSpPr>
          <a:xfrm>
            <a:off x="2764484" y="3881365"/>
            <a:ext cx="9193737" cy="1330725"/>
            <a:chOff x="2764484" y="3881365"/>
            <a:chExt cx="9193737" cy="1330725"/>
          </a:xfrm>
        </p:grpSpPr>
        <p:grpSp>
          <p:nvGrpSpPr>
            <p:cNvPr id="31" name="组合 30"/>
            <p:cNvGrpSpPr/>
            <p:nvPr/>
          </p:nvGrpSpPr>
          <p:grpSpPr>
            <a:xfrm>
              <a:off x="2764484" y="3889480"/>
              <a:ext cx="2747830" cy="1322610"/>
              <a:chOff x="1416667" y="2418145"/>
              <a:chExt cx="2747830" cy="1322610"/>
            </a:xfrm>
            <a:noFill/>
          </p:grpSpPr>
          <p:sp>
            <p:nvSpPr>
              <p:cNvPr id="32" name="Freeform 134"/>
              <p:cNvSpPr>
                <a:spLocks/>
              </p:cNvSpPr>
              <p:nvPr/>
            </p:nvSpPr>
            <p:spPr bwMode="auto">
              <a:xfrm>
                <a:off x="1416667" y="2448726"/>
                <a:ext cx="1242148" cy="1292029"/>
              </a:xfrm>
              <a:custGeom>
                <a:avLst/>
                <a:gdLst>
                  <a:gd name="T0" fmla="*/ 340 w 1579"/>
                  <a:gd name="T1" fmla="*/ 0 h 1521"/>
                  <a:gd name="T2" fmla="*/ 0 w 1579"/>
                  <a:gd name="T3" fmla="*/ 466 h 1521"/>
                  <a:gd name="T4" fmla="*/ 1579 w 1579"/>
                  <a:gd name="T5" fmla="*/ 1521 h 1521"/>
                  <a:gd name="T6" fmla="*/ 1579 w 1579"/>
                  <a:gd name="T7" fmla="*/ 829 h 1521"/>
                  <a:gd name="T8" fmla="*/ 340 w 1579"/>
                  <a:gd name="T9" fmla="*/ 0 h 1521"/>
                </a:gdLst>
                <a:ahLst/>
                <a:cxnLst>
                  <a:cxn ang="0">
                    <a:pos x="T0" y="T1"/>
                  </a:cxn>
                  <a:cxn ang="0">
                    <a:pos x="T2" y="T3"/>
                  </a:cxn>
                  <a:cxn ang="0">
                    <a:pos x="T4" y="T5"/>
                  </a:cxn>
                  <a:cxn ang="0">
                    <a:pos x="T6" y="T7"/>
                  </a:cxn>
                  <a:cxn ang="0">
                    <a:pos x="T8" y="T9"/>
                  </a:cxn>
                </a:cxnLst>
                <a:rect l="0" t="0" r="r" b="b"/>
                <a:pathLst>
                  <a:path w="1579" h="1521">
                    <a:moveTo>
                      <a:pt x="340" y="0"/>
                    </a:moveTo>
                    <a:lnTo>
                      <a:pt x="0" y="466"/>
                    </a:lnTo>
                    <a:lnTo>
                      <a:pt x="1579" y="1521"/>
                    </a:lnTo>
                    <a:lnTo>
                      <a:pt x="1579" y="829"/>
                    </a:lnTo>
                    <a:lnTo>
                      <a:pt x="340" y="0"/>
                    </a:lnTo>
                    <a:close/>
                  </a:path>
                </a:pathLst>
              </a:custGeom>
              <a:grpFill/>
              <a:ln w="0">
                <a:solidFill>
                  <a:schemeClr val="tx1">
                    <a:lumMod val="65000"/>
                    <a:lumOff val="35000"/>
                  </a:schemeClr>
                </a:solidFill>
              </a:ln>
              <a:extLst/>
            </p:spPr>
            <p:txBody>
              <a:bodyPr vert="horz" wrap="square" lIns="68580" tIns="34290" rIns="68580" bIns="3429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sp>
            <p:nvSpPr>
              <p:cNvPr id="33" name="Freeform 135"/>
              <p:cNvSpPr>
                <a:spLocks/>
              </p:cNvSpPr>
              <p:nvPr/>
            </p:nvSpPr>
            <p:spPr bwMode="auto">
              <a:xfrm>
                <a:off x="2658815" y="2418145"/>
                <a:ext cx="1505682" cy="1322609"/>
              </a:xfrm>
              <a:custGeom>
                <a:avLst/>
                <a:gdLst>
                  <a:gd name="T0" fmla="*/ 0 w 1914"/>
                  <a:gd name="T1" fmla="*/ 865 h 1557"/>
                  <a:gd name="T2" fmla="*/ 0 w 1914"/>
                  <a:gd name="T3" fmla="*/ 1557 h 1557"/>
                  <a:gd name="T4" fmla="*/ 1914 w 1914"/>
                  <a:gd name="T5" fmla="*/ 478 h 1557"/>
                  <a:gd name="T6" fmla="*/ 1486 w 1914"/>
                  <a:gd name="T7" fmla="*/ 0 h 1557"/>
                  <a:gd name="T8" fmla="*/ 0 w 1914"/>
                  <a:gd name="T9" fmla="*/ 865 h 1557"/>
                </a:gdLst>
                <a:ahLst/>
                <a:cxnLst>
                  <a:cxn ang="0">
                    <a:pos x="T0" y="T1"/>
                  </a:cxn>
                  <a:cxn ang="0">
                    <a:pos x="T2" y="T3"/>
                  </a:cxn>
                  <a:cxn ang="0">
                    <a:pos x="T4" y="T5"/>
                  </a:cxn>
                  <a:cxn ang="0">
                    <a:pos x="T6" y="T7"/>
                  </a:cxn>
                  <a:cxn ang="0">
                    <a:pos x="T8" y="T9"/>
                  </a:cxn>
                </a:cxnLst>
                <a:rect l="0" t="0" r="r" b="b"/>
                <a:pathLst>
                  <a:path w="1914" h="1557">
                    <a:moveTo>
                      <a:pt x="0" y="865"/>
                    </a:moveTo>
                    <a:lnTo>
                      <a:pt x="0" y="1557"/>
                    </a:lnTo>
                    <a:lnTo>
                      <a:pt x="1914" y="478"/>
                    </a:lnTo>
                    <a:lnTo>
                      <a:pt x="1486" y="0"/>
                    </a:lnTo>
                    <a:lnTo>
                      <a:pt x="0" y="865"/>
                    </a:lnTo>
                    <a:close/>
                  </a:path>
                </a:pathLst>
              </a:custGeom>
              <a:grpFill/>
              <a:ln w="0">
                <a:solidFill>
                  <a:schemeClr val="tx1">
                    <a:lumMod val="65000"/>
                    <a:lumOff val="35000"/>
                  </a:schemeClr>
                </a:solid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grpSp>
        <p:grpSp>
          <p:nvGrpSpPr>
            <p:cNvPr id="43" name="组合 42"/>
            <p:cNvGrpSpPr/>
            <p:nvPr/>
          </p:nvGrpSpPr>
          <p:grpSpPr>
            <a:xfrm>
              <a:off x="6001203" y="3881365"/>
              <a:ext cx="473999" cy="400946"/>
              <a:chOff x="9543502" y="2688540"/>
              <a:chExt cx="631998" cy="534594"/>
            </a:xfrm>
            <a:noFill/>
          </p:grpSpPr>
          <p:sp>
            <p:nvSpPr>
              <p:cNvPr id="44" name="Freeform 248"/>
              <p:cNvSpPr>
                <a:spLocks/>
              </p:cNvSpPr>
              <p:nvPr/>
            </p:nvSpPr>
            <p:spPr bwMode="auto">
              <a:xfrm>
                <a:off x="9543502" y="2774619"/>
                <a:ext cx="419067" cy="283153"/>
              </a:xfrm>
              <a:custGeom>
                <a:avLst/>
                <a:gdLst>
                  <a:gd name="T0" fmla="*/ 370 w 370"/>
                  <a:gd name="T1" fmla="*/ 0 h 250"/>
                  <a:gd name="T2" fmla="*/ 0 w 370"/>
                  <a:gd name="T3" fmla="*/ 54 h 250"/>
                  <a:gd name="T4" fmla="*/ 36 w 370"/>
                  <a:gd name="T5" fmla="*/ 250 h 250"/>
                  <a:gd name="T6" fmla="*/ 282 w 370"/>
                  <a:gd name="T7" fmla="*/ 250 h 250"/>
                  <a:gd name="T8" fmla="*/ 370 w 370"/>
                  <a:gd name="T9" fmla="*/ 0 h 250"/>
                </a:gdLst>
                <a:ahLst/>
                <a:cxnLst>
                  <a:cxn ang="0">
                    <a:pos x="T0" y="T1"/>
                  </a:cxn>
                  <a:cxn ang="0">
                    <a:pos x="T2" y="T3"/>
                  </a:cxn>
                  <a:cxn ang="0">
                    <a:pos x="T4" y="T5"/>
                  </a:cxn>
                  <a:cxn ang="0">
                    <a:pos x="T6" y="T7"/>
                  </a:cxn>
                  <a:cxn ang="0">
                    <a:pos x="T8" y="T9"/>
                  </a:cxn>
                </a:cxnLst>
                <a:rect l="0" t="0" r="r" b="b"/>
                <a:pathLst>
                  <a:path w="370" h="250">
                    <a:moveTo>
                      <a:pt x="370" y="0"/>
                    </a:moveTo>
                    <a:lnTo>
                      <a:pt x="0" y="54"/>
                    </a:lnTo>
                    <a:lnTo>
                      <a:pt x="36" y="250"/>
                    </a:lnTo>
                    <a:lnTo>
                      <a:pt x="282" y="250"/>
                    </a:lnTo>
                    <a:lnTo>
                      <a:pt x="370" y="0"/>
                    </a:ln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45" name="Freeform 249"/>
              <p:cNvSpPr>
                <a:spLocks/>
              </p:cNvSpPr>
              <p:nvPr/>
            </p:nvSpPr>
            <p:spPr bwMode="auto">
              <a:xfrm>
                <a:off x="9591072" y="2688540"/>
                <a:ext cx="584428" cy="432658"/>
              </a:xfrm>
              <a:custGeom>
                <a:avLst/>
                <a:gdLst>
                  <a:gd name="T0" fmla="*/ 250 w 258"/>
                  <a:gd name="T1" fmla="*/ 0 h 191"/>
                  <a:gd name="T2" fmla="*/ 200 w 258"/>
                  <a:gd name="T3" fmla="*/ 0 h 191"/>
                  <a:gd name="T4" fmla="*/ 200 w 258"/>
                  <a:gd name="T5" fmla="*/ 0 h 191"/>
                  <a:gd name="T6" fmla="*/ 198 w 258"/>
                  <a:gd name="T7" fmla="*/ 1 h 191"/>
                  <a:gd name="T8" fmla="*/ 197 w 258"/>
                  <a:gd name="T9" fmla="*/ 1 h 191"/>
                  <a:gd name="T10" fmla="*/ 195 w 258"/>
                  <a:gd name="T11" fmla="*/ 2 h 191"/>
                  <a:gd name="T12" fmla="*/ 194 w 258"/>
                  <a:gd name="T13" fmla="*/ 3 h 191"/>
                  <a:gd name="T14" fmla="*/ 193 w 258"/>
                  <a:gd name="T15" fmla="*/ 4 h 191"/>
                  <a:gd name="T16" fmla="*/ 193 w 258"/>
                  <a:gd name="T17" fmla="*/ 5 h 191"/>
                  <a:gd name="T18" fmla="*/ 192 w 258"/>
                  <a:gd name="T19" fmla="*/ 5 h 191"/>
                  <a:gd name="T20" fmla="*/ 130 w 258"/>
                  <a:gd name="T21" fmla="*/ 175 h 191"/>
                  <a:gd name="T22" fmla="*/ 7 w 258"/>
                  <a:gd name="T23" fmla="*/ 175 h 191"/>
                  <a:gd name="T24" fmla="*/ 0 w 258"/>
                  <a:gd name="T25" fmla="*/ 183 h 191"/>
                  <a:gd name="T26" fmla="*/ 7 w 258"/>
                  <a:gd name="T27" fmla="*/ 191 h 191"/>
                  <a:gd name="T28" fmla="*/ 135 w 258"/>
                  <a:gd name="T29" fmla="*/ 191 h 191"/>
                  <a:gd name="T30" fmla="*/ 138 w 258"/>
                  <a:gd name="T31" fmla="*/ 190 h 191"/>
                  <a:gd name="T32" fmla="*/ 139 w 258"/>
                  <a:gd name="T33" fmla="*/ 190 h 191"/>
                  <a:gd name="T34" fmla="*/ 140 w 258"/>
                  <a:gd name="T35" fmla="*/ 189 h 191"/>
                  <a:gd name="T36" fmla="*/ 141 w 258"/>
                  <a:gd name="T37" fmla="*/ 188 h 191"/>
                  <a:gd name="T38" fmla="*/ 142 w 258"/>
                  <a:gd name="T39" fmla="*/ 187 h 191"/>
                  <a:gd name="T40" fmla="*/ 143 w 258"/>
                  <a:gd name="T41" fmla="*/ 186 h 191"/>
                  <a:gd name="T42" fmla="*/ 143 w 258"/>
                  <a:gd name="T43" fmla="*/ 186 h 191"/>
                  <a:gd name="T44" fmla="*/ 205 w 258"/>
                  <a:gd name="T45" fmla="*/ 16 h 191"/>
                  <a:gd name="T46" fmla="*/ 250 w 258"/>
                  <a:gd name="T47" fmla="*/ 16 h 191"/>
                  <a:gd name="T48" fmla="*/ 258 w 258"/>
                  <a:gd name="T49" fmla="*/ 8 h 191"/>
                  <a:gd name="T50" fmla="*/ 250 w 258"/>
                  <a:gd name="T51" fmla="*/ 0 h 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58" h="191">
                    <a:moveTo>
                      <a:pt x="250" y="0"/>
                    </a:moveTo>
                    <a:cubicBezTo>
                      <a:pt x="200" y="0"/>
                      <a:pt x="200" y="0"/>
                      <a:pt x="200" y="0"/>
                    </a:cubicBezTo>
                    <a:cubicBezTo>
                      <a:pt x="200" y="0"/>
                      <a:pt x="200" y="0"/>
                      <a:pt x="200" y="0"/>
                    </a:cubicBezTo>
                    <a:cubicBezTo>
                      <a:pt x="199" y="0"/>
                      <a:pt x="198" y="1"/>
                      <a:pt x="198" y="1"/>
                    </a:cubicBezTo>
                    <a:cubicBezTo>
                      <a:pt x="197" y="1"/>
                      <a:pt x="197" y="1"/>
                      <a:pt x="197" y="1"/>
                    </a:cubicBezTo>
                    <a:cubicBezTo>
                      <a:pt x="196" y="1"/>
                      <a:pt x="196" y="2"/>
                      <a:pt x="195" y="2"/>
                    </a:cubicBezTo>
                    <a:cubicBezTo>
                      <a:pt x="195" y="2"/>
                      <a:pt x="195" y="2"/>
                      <a:pt x="194" y="3"/>
                    </a:cubicBezTo>
                    <a:cubicBezTo>
                      <a:pt x="194" y="3"/>
                      <a:pt x="194" y="3"/>
                      <a:pt x="193" y="4"/>
                    </a:cubicBezTo>
                    <a:cubicBezTo>
                      <a:pt x="193" y="4"/>
                      <a:pt x="193" y="5"/>
                      <a:pt x="193" y="5"/>
                    </a:cubicBezTo>
                    <a:cubicBezTo>
                      <a:pt x="193" y="5"/>
                      <a:pt x="193" y="5"/>
                      <a:pt x="192" y="5"/>
                    </a:cubicBezTo>
                    <a:cubicBezTo>
                      <a:pt x="130" y="175"/>
                      <a:pt x="130" y="175"/>
                      <a:pt x="130" y="175"/>
                    </a:cubicBezTo>
                    <a:cubicBezTo>
                      <a:pt x="7" y="175"/>
                      <a:pt x="7" y="175"/>
                      <a:pt x="7" y="175"/>
                    </a:cubicBezTo>
                    <a:cubicBezTo>
                      <a:pt x="3" y="175"/>
                      <a:pt x="0" y="179"/>
                      <a:pt x="0" y="183"/>
                    </a:cubicBezTo>
                    <a:cubicBezTo>
                      <a:pt x="0" y="188"/>
                      <a:pt x="3" y="191"/>
                      <a:pt x="7" y="191"/>
                    </a:cubicBezTo>
                    <a:cubicBezTo>
                      <a:pt x="135" y="191"/>
                      <a:pt x="135" y="191"/>
                      <a:pt x="135" y="191"/>
                    </a:cubicBezTo>
                    <a:cubicBezTo>
                      <a:pt x="136" y="191"/>
                      <a:pt x="137" y="191"/>
                      <a:pt x="138" y="190"/>
                    </a:cubicBezTo>
                    <a:cubicBezTo>
                      <a:pt x="138" y="190"/>
                      <a:pt x="139" y="190"/>
                      <a:pt x="139" y="190"/>
                    </a:cubicBezTo>
                    <a:cubicBezTo>
                      <a:pt x="139" y="190"/>
                      <a:pt x="140" y="189"/>
                      <a:pt x="140" y="189"/>
                    </a:cubicBezTo>
                    <a:cubicBezTo>
                      <a:pt x="141" y="189"/>
                      <a:pt x="141" y="189"/>
                      <a:pt x="141" y="188"/>
                    </a:cubicBezTo>
                    <a:cubicBezTo>
                      <a:pt x="141" y="188"/>
                      <a:pt x="142" y="187"/>
                      <a:pt x="142" y="187"/>
                    </a:cubicBezTo>
                    <a:cubicBezTo>
                      <a:pt x="142" y="186"/>
                      <a:pt x="142" y="186"/>
                      <a:pt x="143" y="186"/>
                    </a:cubicBezTo>
                    <a:cubicBezTo>
                      <a:pt x="143" y="186"/>
                      <a:pt x="143" y="186"/>
                      <a:pt x="143" y="186"/>
                    </a:cubicBezTo>
                    <a:cubicBezTo>
                      <a:pt x="205" y="16"/>
                      <a:pt x="205" y="16"/>
                      <a:pt x="205" y="16"/>
                    </a:cubicBezTo>
                    <a:cubicBezTo>
                      <a:pt x="250" y="16"/>
                      <a:pt x="250" y="16"/>
                      <a:pt x="250" y="16"/>
                    </a:cubicBezTo>
                    <a:cubicBezTo>
                      <a:pt x="254" y="16"/>
                      <a:pt x="258" y="12"/>
                      <a:pt x="258" y="8"/>
                    </a:cubicBezTo>
                    <a:cubicBezTo>
                      <a:pt x="258" y="4"/>
                      <a:pt x="254" y="0"/>
                      <a:pt x="250" y="0"/>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46" name="Oval 250"/>
              <p:cNvSpPr>
                <a:spLocks noChangeArrowheads="1"/>
              </p:cNvSpPr>
              <p:nvPr/>
            </p:nvSpPr>
            <p:spPr bwMode="auto">
              <a:xfrm>
                <a:off x="9611459" y="3143851"/>
                <a:ext cx="79283" cy="79283"/>
              </a:xfrm>
              <a:prstGeom prst="ellipse">
                <a:avLst/>
              </a:pr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47" name="Oval 251"/>
              <p:cNvSpPr>
                <a:spLocks noChangeArrowheads="1"/>
              </p:cNvSpPr>
              <p:nvPr/>
            </p:nvSpPr>
            <p:spPr bwMode="auto">
              <a:xfrm>
                <a:off x="9822125" y="3143851"/>
                <a:ext cx="79283" cy="79283"/>
              </a:xfrm>
              <a:prstGeom prst="ellipse">
                <a:avLst/>
              </a:pr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grpSp>
        <p:sp>
          <p:nvSpPr>
            <p:cNvPr id="72" name="文本框 79"/>
            <p:cNvSpPr txBox="1"/>
            <p:nvPr/>
          </p:nvSpPr>
          <p:spPr>
            <a:xfrm>
              <a:off x="6510454" y="3909036"/>
              <a:ext cx="5447767" cy="496354"/>
            </a:xfrm>
            <a:prstGeom prst="rect">
              <a:avLst/>
            </a:prstGeom>
            <a:noFill/>
          </p:spPr>
          <p:txBody>
            <a:bodyPr wrap="square" lIns="68580" tIns="34290" rIns="68580" bIns="34290" rtlCol="0">
              <a:spAutoFit/>
            </a:bodyPr>
            <a:lstStyle/>
            <a:p>
              <a:pPr lvl="0" algn="just" defTabSz="914400" fontAlgn="base">
                <a:lnSpc>
                  <a:spcPct val="121000"/>
                </a:lnSpc>
                <a:spcBef>
                  <a:spcPct val="0"/>
                </a:spcBef>
                <a:spcAft>
                  <a:spcPts val="600"/>
                </a:spcAft>
              </a:pPr>
              <a:r>
                <a:rPr lang="en-US" altLang="zh-CN" sz="1200" dirty="0">
                  <a:solidFill>
                    <a:prstClr val="black">
                      <a:lumMod val="75000"/>
                      <a:lumOff val="25000"/>
                    </a:prstClr>
                  </a:solidFill>
                  <a:latin typeface="Times New Roman" panose="02020603050405020304" pitchFamily="18" charset="0"/>
                  <a:cs typeface="Times New Roman" panose="02020603050405020304" pitchFamily="18" charset="0"/>
                  <a:sym typeface="+mn-lt"/>
                </a:rPr>
                <a:t>The fast-growing economy and society provide sufficient nutrients for the growth of NetEase Cloud.</a:t>
              </a:r>
              <a:endParaRPr kumimoji="0" lang="en-US" altLang="zh-CN" sz="12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方正静蕾简体"/>
                <a:cs typeface="Times New Roman" panose="02020603050405020304" pitchFamily="18" charset="0"/>
                <a:sym typeface="+mn-lt"/>
              </a:endParaRPr>
            </a:p>
          </p:txBody>
        </p:sp>
      </p:grpSp>
      <p:grpSp>
        <p:nvGrpSpPr>
          <p:cNvPr id="5" name="组合 4">
            <a:extLst>
              <a:ext uri="{FF2B5EF4-FFF2-40B4-BE49-F238E27FC236}">
                <a16:creationId xmlns:a16="http://schemas.microsoft.com/office/drawing/2014/main" id="{1689853E-7652-4442-8179-B9E664779FE3}"/>
              </a:ext>
            </a:extLst>
          </p:cNvPr>
          <p:cNvGrpSpPr/>
          <p:nvPr/>
        </p:nvGrpSpPr>
        <p:grpSpPr>
          <a:xfrm>
            <a:off x="3094885" y="3339229"/>
            <a:ext cx="8863336" cy="1076049"/>
            <a:chOff x="3094885" y="3339229"/>
            <a:chExt cx="8863336" cy="1076049"/>
          </a:xfrm>
        </p:grpSpPr>
        <p:grpSp>
          <p:nvGrpSpPr>
            <p:cNvPr id="34" name="组合 33"/>
            <p:cNvGrpSpPr/>
            <p:nvPr/>
          </p:nvGrpSpPr>
          <p:grpSpPr>
            <a:xfrm>
              <a:off x="3094885" y="3437549"/>
              <a:ext cx="2022522" cy="977729"/>
              <a:chOff x="1747068" y="2035038"/>
              <a:chExt cx="2022522" cy="977729"/>
            </a:xfrm>
            <a:noFill/>
          </p:grpSpPr>
          <p:sp>
            <p:nvSpPr>
              <p:cNvPr id="35" name="Freeform 136"/>
              <p:cNvSpPr>
                <a:spLocks/>
              </p:cNvSpPr>
              <p:nvPr/>
            </p:nvSpPr>
            <p:spPr bwMode="auto">
              <a:xfrm>
                <a:off x="1747068" y="2058823"/>
                <a:ext cx="919932" cy="953944"/>
              </a:xfrm>
              <a:custGeom>
                <a:avLst/>
                <a:gdLst>
                  <a:gd name="T0" fmla="*/ 254 w 1163"/>
                  <a:gd name="T1" fmla="*/ 0 h 1123"/>
                  <a:gd name="T2" fmla="*/ 0 w 1163"/>
                  <a:gd name="T3" fmla="*/ 347 h 1123"/>
                  <a:gd name="T4" fmla="*/ 1163 w 1163"/>
                  <a:gd name="T5" fmla="*/ 1123 h 1123"/>
                  <a:gd name="T6" fmla="*/ 1163 w 1163"/>
                  <a:gd name="T7" fmla="*/ 609 h 1123"/>
                  <a:gd name="T8" fmla="*/ 254 w 1163"/>
                  <a:gd name="T9" fmla="*/ 0 h 1123"/>
                </a:gdLst>
                <a:ahLst/>
                <a:cxnLst>
                  <a:cxn ang="0">
                    <a:pos x="T0" y="T1"/>
                  </a:cxn>
                  <a:cxn ang="0">
                    <a:pos x="T2" y="T3"/>
                  </a:cxn>
                  <a:cxn ang="0">
                    <a:pos x="T4" y="T5"/>
                  </a:cxn>
                  <a:cxn ang="0">
                    <a:pos x="T6" y="T7"/>
                  </a:cxn>
                  <a:cxn ang="0">
                    <a:pos x="T8" y="T9"/>
                  </a:cxn>
                </a:cxnLst>
                <a:rect l="0" t="0" r="r" b="b"/>
                <a:pathLst>
                  <a:path w="1163" h="1123">
                    <a:moveTo>
                      <a:pt x="254" y="0"/>
                    </a:moveTo>
                    <a:lnTo>
                      <a:pt x="0" y="347"/>
                    </a:lnTo>
                    <a:lnTo>
                      <a:pt x="1163" y="1123"/>
                    </a:lnTo>
                    <a:lnTo>
                      <a:pt x="1163" y="609"/>
                    </a:lnTo>
                    <a:lnTo>
                      <a:pt x="254" y="0"/>
                    </a:lnTo>
                    <a:close/>
                  </a:path>
                </a:pathLst>
              </a:custGeom>
              <a:grpFill/>
              <a:ln w="0">
                <a:solidFill>
                  <a:schemeClr val="tx1">
                    <a:lumMod val="65000"/>
                    <a:lumOff val="35000"/>
                  </a:schemeClr>
                </a:solidFill>
              </a:ln>
              <a:extLst/>
            </p:spPr>
            <p:txBody>
              <a:bodyPr vert="horz" wrap="square" lIns="68580" tIns="34290" rIns="68580" bIns="3429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sp>
            <p:nvSpPr>
              <p:cNvPr id="36" name="Freeform 137"/>
              <p:cNvSpPr>
                <a:spLocks/>
              </p:cNvSpPr>
              <p:nvPr/>
            </p:nvSpPr>
            <p:spPr bwMode="auto">
              <a:xfrm>
                <a:off x="2665108" y="2035038"/>
                <a:ext cx="1104482" cy="974331"/>
              </a:xfrm>
              <a:custGeom>
                <a:avLst/>
                <a:gdLst>
                  <a:gd name="T0" fmla="*/ 0 w 1404"/>
                  <a:gd name="T1" fmla="*/ 633 h 1147"/>
                  <a:gd name="T2" fmla="*/ 0 w 1404"/>
                  <a:gd name="T3" fmla="*/ 1147 h 1147"/>
                  <a:gd name="T4" fmla="*/ 1404 w 1404"/>
                  <a:gd name="T5" fmla="*/ 357 h 1147"/>
                  <a:gd name="T6" fmla="*/ 1083 w 1404"/>
                  <a:gd name="T7" fmla="*/ 0 h 1147"/>
                  <a:gd name="T8" fmla="*/ 0 w 1404"/>
                  <a:gd name="T9" fmla="*/ 633 h 1147"/>
                </a:gdLst>
                <a:ahLst/>
                <a:cxnLst>
                  <a:cxn ang="0">
                    <a:pos x="T0" y="T1"/>
                  </a:cxn>
                  <a:cxn ang="0">
                    <a:pos x="T2" y="T3"/>
                  </a:cxn>
                  <a:cxn ang="0">
                    <a:pos x="T4" y="T5"/>
                  </a:cxn>
                  <a:cxn ang="0">
                    <a:pos x="T6" y="T7"/>
                  </a:cxn>
                  <a:cxn ang="0">
                    <a:pos x="T8" y="T9"/>
                  </a:cxn>
                </a:cxnLst>
                <a:rect l="0" t="0" r="r" b="b"/>
                <a:pathLst>
                  <a:path w="1404" h="1147">
                    <a:moveTo>
                      <a:pt x="0" y="633"/>
                    </a:moveTo>
                    <a:lnTo>
                      <a:pt x="0" y="1147"/>
                    </a:lnTo>
                    <a:lnTo>
                      <a:pt x="1404" y="357"/>
                    </a:lnTo>
                    <a:lnTo>
                      <a:pt x="1083" y="0"/>
                    </a:lnTo>
                    <a:lnTo>
                      <a:pt x="0" y="633"/>
                    </a:lnTo>
                    <a:close/>
                  </a:path>
                </a:pathLst>
              </a:custGeom>
              <a:grpFill/>
              <a:ln w="0">
                <a:solidFill>
                  <a:schemeClr val="tx1">
                    <a:lumMod val="65000"/>
                    <a:lumOff val="35000"/>
                  </a:schemeClr>
                </a:solid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grpSp>
        <p:grpSp>
          <p:nvGrpSpPr>
            <p:cNvPr id="64" name="组合 63"/>
            <p:cNvGrpSpPr/>
            <p:nvPr/>
          </p:nvGrpSpPr>
          <p:grpSpPr>
            <a:xfrm>
              <a:off x="5531452" y="3387691"/>
              <a:ext cx="401795" cy="275225"/>
              <a:chOff x="8917167" y="2211710"/>
              <a:chExt cx="535726" cy="366967"/>
            </a:xfrm>
            <a:noFill/>
          </p:grpSpPr>
          <p:sp>
            <p:nvSpPr>
              <p:cNvPr id="65" name="Rectangle 266"/>
              <p:cNvSpPr>
                <a:spLocks noChangeArrowheads="1"/>
              </p:cNvSpPr>
              <p:nvPr/>
            </p:nvSpPr>
            <p:spPr bwMode="auto">
              <a:xfrm>
                <a:off x="9172005" y="2365745"/>
                <a:ext cx="11326" cy="151770"/>
              </a:xfrm>
              <a:prstGeom prst="rect">
                <a:avLst/>
              </a:prstGeom>
              <a:grpFill/>
              <a:ln w="0">
                <a:solidFill>
                  <a:srgbClr val="000000"/>
                </a:solidFill>
                <a:miter lim="800000"/>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6" name="Freeform 267"/>
              <p:cNvSpPr>
                <a:spLocks/>
              </p:cNvSpPr>
              <p:nvPr/>
            </p:nvSpPr>
            <p:spPr bwMode="auto">
              <a:xfrm>
                <a:off x="9133496" y="2469946"/>
                <a:ext cx="33978" cy="36244"/>
              </a:xfrm>
              <a:custGeom>
                <a:avLst/>
                <a:gdLst>
                  <a:gd name="T0" fmla="*/ 15 w 15"/>
                  <a:gd name="T1" fmla="*/ 10 h 16"/>
                  <a:gd name="T2" fmla="*/ 5 w 15"/>
                  <a:gd name="T3" fmla="*/ 0 h 16"/>
                  <a:gd name="T4" fmla="*/ 0 w 15"/>
                  <a:gd name="T5" fmla="*/ 1 h 16"/>
                  <a:gd name="T6" fmla="*/ 15 w 15"/>
                  <a:gd name="T7" fmla="*/ 16 h 16"/>
                  <a:gd name="T8" fmla="*/ 15 w 15"/>
                  <a:gd name="T9" fmla="*/ 10 h 16"/>
                </a:gdLst>
                <a:ahLst/>
                <a:cxnLst>
                  <a:cxn ang="0">
                    <a:pos x="T0" y="T1"/>
                  </a:cxn>
                  <a:cxn ang="0">
                    <a:pos x="T2" y="T3"/>
                  </a:cxn>
                  <a:cxn ang="0">
                    <a:pos x="T4" y="T5"/>
                  </a:cxn>
                  <a:cxn ang="0">
                    <a:pos x="T6" y="T7"/>
                  </a:cxn>
                  <a:cxn ang="0">
                    <a:pos x="T8" y="T9"/>
                  </a:cxn>
                </a:cxnLst>
                <a:rect l="0" t="0" r="r" b="b"/>
                <a:pathLst>
                  <a:path w="15" h="16">
                    <a:moveTo>
                      <a:pt x="15" y="10"/>
                    </a:moveTo>
                    <a:cubicBezTo>
                      <a:pt x="10" y="9"/>
                      <a:pt x="7" y="5"/>
                      <a:pt x="5" y="0"/>
                    </a:cubicBezTo>
                    <a:cubicBezTo>
                      <a:pt x="0" y="1"/>
                      <a:pt x="0" y="1"/>
                      <a:pt x="0" y="1"/>
                    </a:cubicBezTo>
                    <a:cubicBezTo>
                      <a:pt x="2" y="10"/>
                      <a:pt x="8" y="15"/>
                      <a:pt x="15" y="16"/>
                    </a:cubicBezTo>
                    <a:lnTo>
                      <a:pt x="15" y="10"/>
                    </a:ln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7" name="Freeform 268"/>
              <p:cNvSpPr>
                <a:spLocks/>
              </p:cNvSpPr>
              <p:nvPr/>
            </p:nvSpPr>
            <p:spPr bwMode="auto">
              <a:xfrm>
                <a:off x="9138026" y="2374806"/>
                <a:ext cx="29448" cy="67957"/>
              </a:xfrm>
              <a:custGeom>
                <a:avLst/>
                <a:gdLst>
                  <a:gd name="T0" fmla="*/ 0 w 13"/>
                  <a:gd name="T1" fmla="*/ 18 h 30"/>
                  <a:gd name="T2" fmla="*/ 13 w 13"/>
                  <a:gd name="T3" fmla="*/ 30 h 30"/>
                  <a:gd name="T4" fmla="*/ 13 w 13"/>
                  <a:gd name="T5" fmla="*/ 24 h 30"/>
                  <a:gd name="T6" fmla="*/ 5 w 13"/>
                  <a:gd name="T7" fmla="*/ 15 h 30"/>
                  <a:gd name="T8" fmla="*/ 13 w 13"/>
                  <a:gd name="T9" fmla="*/ 7 h 30"/>
                  <a:gd name="T10" fmla="*/ 13 w 13"/>
                  <a:gd name="T11" fmla="*/ 6 h 30"/>
                  <a:gd name="T12" fmla="*/ 13 w 13"/>
                  <a:gd name="T13" fmla="*/ 0 h 30"/>
                  <a:gd name="T14" fmla="*/ 11 w 13"/>
                  <a:gd name="T15" fmla="*/ 1 h 30"/>
                  <a:gd name="T16" fmla="*/ 1 w 13"/>
                  <a:gd name="T17" fmla="*/ 12 h 30"/>
                  <a:gd name="T18" fmla="*/ 0 w 13"/>
                  <a:gd name="T19" fmla="*/ 15 h 30"/>
                  <a:gd name="T20" fmla="*/ 0 w 13"/>
                  <a:gd name="T21" fmla="*/ 18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30">
                    <a:moveTo>
                      <a:pt x="0" y="18"/>
                    </a:moveTo>
                    <a:cubicBezTo>
                      <a:pt x="2" y="24"/>
                      <a:pt x="6" y="28"/>
                      <a:pt x="13" y="30"/>
                    </a:cubicBezTo>
                    <a:cubicBezTo>
                      <a:pt x="13" y="24"/>
                      <a:pt x="13" y="24"/>
                      <a:pt x="13" y="24"/>
                    </a:cubicBezTo>
                    <a:cubicBezTo>
                      <a:pt x="9" y="22"/>
                      <a:pt x="5" y="19"/>
                      <a:pt x="5" y="15"/>
                    </a:cubicBezTo>
                    <a:cubicBezTo>
                      <a:pt x="5" y="11"/>
                      <a:pt x="8" y="8"/>
                      <a:pt x="13" y="7"/>
                    </a:cubicBezTo>
                    <a:cubicBezTo>
                      <a:pt x="13" y="7"/>
                      <a:pt x="13" y="6"/>
                      <a:pt x="13" y="6"/>
                    </a:cubicBezTo>
                    <a:cubicBezTo>
                      <a:pt x="13" y="0"/>
                      <a:pt x="13" y="0"/>
                      <a:pt x="13" y="0"/>
                    </a:cubicBezTo>
                    <a:cubicBezTo>
                      <a:pt x="12" y="0"/>
                      <a:pt x="12" y="1"/>
                      <a:pt x="11" y="1"/>
                    </a:cubicBezTo>
                    <a:cubicBezTo>
                      <a:pt x="6" y="3"/>
                      <a:pt x="2" y="7"/>
                      <a:pt x="1" y="12"/>
                    </a:cubicBezTo>
                    <a:cubicBezTo>
                      <a:pt x="0" y="13"/>
                      <a:pt x="0" y="14"/>
                      <a:pt x="0" y="15"/>
                    </a:cubicBezTo>
                    <a:cubicBezTo>
                      <a:pt x="0" y="16"/>
                      <a:pt x="0" y="17"/>
                      <a:pt x="0" y="18"/>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8" name="Freeform 269"/>
              <p:cNvSpPr>
                <a:spLocks/>
              </p:cNvSpPr>
              <p:nvPr/>
            </p:nvSpPr>
            <p:spPr bwMode="auto">
              <a:xfrm>
                <a:off x="9187861" y="2374806"/>
                <a:ext cx="31713" cy="36244"/>
              </a:xfrm>
              <a:custGeom>
                <a:avLst/>
                <a:gdLst>
                  <a:gd name="T0" fmla="*/ 3 w 14"/>
                  <a:gd name="T1" fmla="*/ 8 h 16"/>
                  <a:gd name="T2" fmla="*/ 8 w 14"/>
                  <a:gd name="T3" fmla="*/ 16 h 16"/>
                  <a:gd name="T4" fmla="*/ 14 w 14"/>
                  <a:gd name="T5" fmla="*/ 14 h 16"/>
                  <a:gd name="T6" fmla="*/ 0 w 14"/>
                  <a:gd name="T7" fmla="*/ 0 h 16"/>
                  <a:gd name="T8" fmla="*/ 0 w 14"/>
                  <a:gd name="T9" fmla="*/ 6 h 16"/>
                  <a:gd name="T10" fmla="*/ 3 w 14"/>
                  <a:gd name="T11" fmla="*/ 8 h 16"/>
                </a:gdLst>
                <a:ahLst/>
                <a:cxnLst>
                  <a:cxn ang="0">
                    <a:pos x="T0" y="T1"/>
                  </a:cxn>
                  <a:cxn ang="0">
                    <a:pos x="T2" y="T3"/>
                  </a:cxn>
                  <a:cxn ang="0">
                    <a:pos x="T4" y="T5"/>
                  </a:cxn>
                  <a:cxn ang="0">
                    <a:pos x="T6" y="T7"/>
                  </a:cxn>
                  <a:cxn ang="0">
                    <a:pos x="T8" y="T9"/>
                  </a:cxn>
                  <a:cxn ang="0">
                    <a:pos x="T10" y="T11"/>
                  </a:cxn>
                </a:cxnLst>
                <a:rect l="0" t="0" r="r" b="b"/>
                <a:pathLst>
                  <a:path w="14" h="16">
                    <a:moveTo>
                      <a:pt x="3" y="8"/>
                    </a:moveTo>
                    <a:cubicBezTo>
                      <a:pt x="6" y="10"/>
                      <a:pt x="7" y="12"/>
                      <a:pt x="8" y="16"/>
                    </a:cubicBezTo>
                    <a:cubicBezTo>
                      <a:pt x="14" y="14"/>
                      <a:pt x="14" y="14"/>
                      <a:pt x="14" y="14"/>
                    </a:cubicBezTo>
                    <a:cubicBezTo>
                      <a:pt x="11" y="6"/>
                      <a:pt x="7" y="2"/>
                      <a:pt x="0" y="0"/>
                    </a:cubicBezTo>
                    <a:cubicBezTo>
                      <a:pt x="0" y="6"/>
                      <a:pt x="0" y="6"/>
                      <a:pt x="0" y="6"/>
                    </a:cubicBezTo>
                    <a:cubicBezTo>
                      <a:pt x="1" y="7"/>
                      <a:pt x="2" y="7"/>
                      <a:pt x="3" y="8"/>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9" name="Freeform 270"/>
              <p:cNvSpPr>
                <a:spLocks/>
              </p:cNvSpPr>
              <p:nvPr/>
            </p:nvSpPr>
            <p:spPr bwMode="auto">
              <a:xfrm>
                <a:off x="9187861" y="2433702"/>
                <a:ext cx="33978" cy="72487"/>
              </a:xfrm>
              <a:custGeom>
                <a:avLst/>
                <a:gdLst>
                  <a:gd name="T0" fmla="*/ 10 w 15"/>
                  <a:gd name="T1" fmla="*/ 16 h 32"/>
                  <a:gd name="T2" fmla="*/ 6 w 15"/>
                  <a:gd name="T3" fmla="*/ 24 h 32"/>
                  <a:gd name="T4" fmla="*/ 1 w 15"/>
                  <a:gd name="T5" fmla="*/ 26 h 32"/>
                  <a:gd name="T6" fmla="*/ 0 w 15"/>
                  <a:gd name="T7" fmla="*/ 26 h 32"/>
                  <a:gd name="T8" fmla="*/ 0 w 15"/>
                  <a:gd name="T9" fmla="*/ 32 h 32"/>
                  <a:gd name="T10" fmla="*/ 0 w 15"/>
                  <a:gd name="T11" fmla="*/ 32 h 32"/>
                  <a:gd name="T12" fmla="*/ 15 w 15"/>
                  <a:gd name="T13" fmla="*/ 16 h 32"/>
                  <a:gd name="T14" fmla="*/ 0 w 15"/>
                  <a:gd name="T15" fmla="*/ 0 h 32"/>
                  <a:gd name="T16" fmla="*/ 0 w 15"/>
                  <a:gd name="T17" fmla="*/ 6 h 32"/>
                  <a:gd name="T18" fmla="*/ 10 w 15"/>
                  <a:gd name="T19" fmla="*/ 16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5" h="32">
                    <a:moveTo>
                      <a:pt x="10" y="16"/>
                    </a:moveTo>
                    <a:cubicBezTo>
                      <a:pt x="10" y="19"/>
                      <a:pt x="8" y="22"/>
                      <a:pt x="6" y="24"/>
                    </a:cubicBezTo>
                    <a:cubicBezTo>
                      <a:pt x="4" y="25"/>
                      <a:pt x="3" y="26"/>
                      <a:pt x="1" y="26"/>
                    </a:cubicBezTo>
                    <a:cubicBezTo>
                      <a:pt x="1" y="26"/>
                      <a:pt x="0" y="26"/>
                      <a:pt x="0" y="26"/>
                    </a:cubicBezTo>
                    <a:cubicBezTo>
                      <a:pt x="0" y="32"/>
                      <a:pt x="0" y="32"/>
                      <a:pt x="0" y="32"/>
                    </a:cubicBezTo>
                    <a:cubicBezTo>
                      <a:pt x="0" y="32"/>
                      <a:pt x="0" y="32"/>
                      <a:pt x="0" y="32"/>
                    </a:cubicBezTo>
                    <a:cubicBezTo>
                      <a:pt x="9" y="29"/>
                      <a:pt x="15" y="23"/>
                      <a:pt x="15" y="16"/>
                    </a:cubicBezTo>
                    <a:cubicBezTo>
                      <a:pt x="15" y="9"/>
                      <a:pt x="9" y="3"/>
                      <a:pt x="0" y="0"/>
                    </a:cubicBezTo>
                    <a:cubicBezTo>
                      <a:pt x="0" y="6"/>
                      <a:pt x="0" y="6"/>
                      <a:pt x="0" y="6"/>
                    </a:cubicBezTo>
                    <a:cubicBezTo>
                      <a:pt x="6" y="8"/>
                      <a:pt x="10" y="12"/>
                      <a:pt x="10" y="16"/>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70" name="Freeform 271"/>
              <p:cNvSpPr>
                <a:spLocks noEditPoints="1"/>
              </p:cNvSpPr>
              <p:nvPr/>
            </p:nvSpPr>
            <p:spPr bwMode="auto">
              <a:xfrm>
                <a:off x="8917167" y="2211710"/>
                <a:ext cx="535726" cy="366967"/>
              </a:xfrm>
              <a:custGeom>
                <a:avLst/>
                <a:gdLst>
                  <a:gd name="T0" fmla="*/ 221 w 236"/>
                  <a:gd name="T1" fmla="*/ 0 h 162"/>
                  <a:gd name="T2" fmla="*/ 15 w 236"/>
                  <a:gd name="T3" fmla="*/ 0 h 162"/>
                  <a:gd name="T4" fmla="*/ 0 w 236"/>
                  <a:gd name="T5" fmla="*/ 14 h 162"/>
                  <a:gd name="T6" fmla="*/ 0 w 236"/>
                  <a:gd name="T7" fmla="*/ 148 h 162"/>
                  <a:gd name="T8" fmla="*/ 15 w 236"/>
                  <a:gd name="T9" fmla="*/ 162 h 162"/>
                  <a:gd name="T10" fmla="*/ 221 w 236"/>
                  <a:gd name="T11" fmla="*/ 162 h 162"/>
                  <a:gd name="T12" fmla="*/ 236 w 236"/>
                  <a:gd name="T13" fmla="*/ 148 h 162"/>
                  <a:gd name="T14" fmla="*/ 236 w 236"/>
                  <a:gd name="T15" fmla="*/ 14 h 162"/>
                  <a:gd name="T16" fmla="*/ 221 w 236"/>
                  <a:gd name="T17" fmla="*/ 0 h 162"/>
                  <a:gd name="T18" fmla="*/ 15 w 236"/>
                  <a:gd name="T19" fmla="*/ 7 h 162"/>
                  <a:gd name="T20" fmla="*/ 221 w 236"/>
                  <a:gd name="T21" fmla="*/ 7 h 162"/>
                  <a:gd name="T22" fmla="*/ 229 w 236"/>
                  <a:gd name="T23" fmla="*/ 14 h 162"/>
                  <a:gd name="T24" fmla="*/ 229 w 236"/>
                  <a:gd name="T25" fmla="*/ 21 h 162"/>
                  <a:gd name="T26" fmla="*/ 8 w 236"/>
                  <a:gd name="T27" fmla="*/ 21 h 162"/>
                  <a:gd name="T28" fmla="*/ 8 w 236"/>
                  <a:gd name="T29" fmla="*/ 14 h 162"/>
                  <a:gd name="T30" fmla="*/ 15 w 236"/>
                  <a:gd name="T31" fmla="*/ 7 h 162"/>
                  <a:gd name="T32" fmla="*/ 221 w 236"/>
                  <a:gd name="T33" fmla="*/ 155 h 162"/>
                  <a:gd name="T34" fmla="*/ 15 w 236"/>
                  <a:gd name="T35" fmla="*/ 155 h 162"/>
                  <a:gd name="T36" fmla="*/ 8 w 236"/>
                  <a:gd name="T37" fmla="*/ 148 h 162"/>
                  <a:gd name="T38" fmla="*/ 8 w 236"/>
                  <a:gd name="T39" fmla="*/ 53 h 162"/>
                  <a:gd name="T40" fmla="*/ 229 w 236"/>
                  <a:gd name="T41" fmla="*/ 53 h 162"/>
                  <a:gd name="T42" fmla="*/ 229 w 236"/>
                  <a:gd name="T43" fmla="*/ 148 h 162"/>
                  <a:gd name="T44" fmla="*/ 221 w 236"/>
                  <a:gd name="T45" fmla="*/ 155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36" h="162">
                    <a:moveTo>
                      <a:pt x="221" y="0"/>
                    </a:moveTo>
                    <a:cubicBezTo>
                      <a:pt x="15" y="0"/>
                      <a:pt x="15" y="0"/>
                      <a:pt x="15" y="0"/>
                    </a:cubicBezTo>
                    <a:cubicBezTo>
                      <a:pt x="7" y="0"/>
                      <a:pt x="0" y="6"/>
                      <a:pt x="0" y="14"/>
                    </a:cubicBezTo>
                    <a:cubicBezTo>
                      <a:pt x="0" y="148"/>
                      <a:pt x="0" y="148"/>
                      <a:pt x="0" y="148"/>
                    </a:cubicBezTo>
                    <a:cubicBezTo>
                      <a:pt x="0" y="156"/>
                      <a:pt x="7" y="162"/>
                      <a:pt x="15" y="162"/>
                    </a:cubicBezTo>
                    <a:cubicBezTo>
                      <a:pt x="221" y="162"/>
                      <a:pt x="221" y="162"/>
                      <a:pt x="221" y="162"/>
                    </a:cubicBezTo>
                    <a:cubicBezTo>
                      <a:pt x="229" y="162"/>
                      <a:pt x="236" y="156"/>
                      <a:pt x="236" y="148"/>
                    </a:cubicBezTo>
                    <a:cubicBezTo>
                      <a:pt x="236" y="14"/>
                      <a:pt x="236" y="14"/>
                      <a:pt x="236" y="14"/>
                    </a:cubicBezTo>
                    <a:cubicBezTo>
                      <a:pt x="236" y="6"/>
                      <a:pt x="229" y="0"/>
                      <a:pt x="221" y="0"/>
                    </a:cubicBezTo>
                    <a:close/>
                    <a:moveTo>
                      <a:pt x="15" y="7"/>
                    </a:moveTo>
                    <a:cubicBezTo>
                      <a:pt x="221" y="7"/>
                      <a:pt x="221" y="7"/>
                      <a:pt x="221" y="7"/>
                    </a:cubicBezTo>
                    <a:cubicBezTo>
                      <a:pt x="225" y="7"/>
                      <a:pt x="229" y="10"/>
                      <a:pt x="229" y="14"/>
                    </a:cubicBezTo>
                    <a:cubicBezTo>
                      <a:pt x="229" y="21"/>
                      <a:pt x="229" y="21"/>
                      <a:pt x="229" y="21"/>
                    </a:cubicBezTo>
                    <a:cubicBezTo>
                      <a:pt x="8" y="21"/>
                      <a:pt x="8" y="21"/>
                      <a:pt x="8" y="21"/>
                    </a:cubicBezTo>
                    <a:cubicBezTo>
                      <a:pt x="8" y="14"/>
                      <a:pt x="8" y="14"/>
                      <a:pt x="8" y="14"/>
                    </a:cubicBezTo>
                    <a:cubicBezTo>
                      <a:pt x="8" y="10"/>
                      <a:pt x="11" y="7"/>
                      <a:pt x="15" y="7"/>
                    </a:cubicBezTo>
                    <a:close/>
                    <a:moveTo>
                      <a:pt x="221" y="155"/>
                    </a:moveTo>
                    <a:cubicBezTo>
                      <a:pt x="15" y="155"/>
                      <a:pt x="15" y="155"/>
                      <a:pt x="15" y="155"/>
                    </a:cubicBezTo>
                    <a:cubicBezTo>
                      <a:pt x="11" y="155"/>
                      <a:pt x="8" y="152"/>
                      <a:pt x="8" y="148"/>
                    </a:cubicBezTo>
                    <a:cubicBezTo>
                      <a:pt x="8" y="53"/>
                      <a:pt x="8" y="53"/>
                      <a:pt x="8" y="53"/>
                    </a:cubicBezTo>
                    <a:cubicBezTo>
                      <a:pt x="229" y="53"/>
                      <a:pt x="229" y="53"/>
                      <a:pt x="229" y="53"/>
                    </a:cubicBezTo>
                    <a:cubicBezTo>
                      <a:pt x="229" y="148"/>
                      <a:pt x="229" y="148"/>
                      <a:pt x="229" y="148"/>
                    </a:cubicBezTo>
                    <a:cubicBezTo>
                      <a:pt x="229" y="152"/>
                      <a:pt x="225" y="155"/>
                      <a:pt x="221" y="155"/>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grpSp>
        <p:sp>
          <p:nvSpPr>
            <p:cNvPr id="73" name="文本框 79"/>
            <p:cNvSpPr txBox="1"/>
            <p:nvPr/>
          </p:nvSpPr>
          <p:spPr>
            <a:xfrm>
              <a:off x="6018064" y="3339229"/>
              <a:ext cx="5940157" cy="496354"/>
            </a:xfrm>
            <a:prstGeom prst="rect">
              <a:avLst/>
            </a:prstGeom>
            <a:noFill/>
          </p:spPr>
          <p:txBody>
            <a:bodyPr wrap="square" lIns="68580" tIns="34290" rIns="68580" bIns="34290" rtlCol="0">
              <a:spAutoFit/>
            </a:bodyPr>
            <a:lstStyle/>
            <a:p>
              <a:pPr lvl="0" algn="just" defTabSz="914400" fontAlgn="base">
                <a:lnSpc>
                  <a:spcPct val="121000"/>
                </a:lnSpc>
                <a:spcBef>
                  <a:spcPct val="0"/>
                </a:spcBef>
                <a:spcAft>
                  <a:spcPts val="600"/>
                </a:spcAft>
              </a:pPr>
              <a:r>
                <a:rPr lang="en-US" altLang="zh-CN" sz="1200" dirty="0">
                  <a:solidFill>
                    <a:prstClr val="black">
                      <a:lumMod val="75000"/>
                      <a:lumOff val="25000"/>
                    </a:prstClr>
                  </a:solidFill>
                  <a:latin typeface="Times New Roman" panose="02020603050405020304" pitchFamily="18" charset="0"/>
                  <a:cs typeface="Times New Roman" panose="02020603050405020304" pitchFamily="18" charset="0"/>
                  <a:sym typeface="+mn-lt"/>
                </a:rPr>
                <a:t>Technical update provides technical support for NetEase cloud music precision positioning customers</a:t>
              </a:r>
              <a:endParaRPr kumimoji="0" lang="en-US" altLang="zh-CN" sz="12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方正静蕾简体"/>
                <a:cs typeface="Times New Roman" panose="02020603050405020304" pitchFamily="18" charset="0"/>
                <a:sym typeface="+mn-lt"/>
              </a:endParaRPr>
            </a:p>
          </p:txBody>
        </p:sp>
      </p:grpSp>
      <p:grpSp>
        <p:nvGrpSpPr>
          <p:cNvPr id="6" name="组合 5">
            <a:extLst>
              <a:ext uri="{FF2B5EF4-FFF2-40B4-BE49-F238E27FC236}">
                <a16:creationId xmlns:a16="http://schemas.microsoft.com/office/drawing/2014/main" id="{51197B82-CE28-4F72-86AE-8483E9F1ED84}"/>
              </a:ext>
            </a:extLst>
          </p:cNvPr>
          <p:cNvGrpSpPr/>
          <p:nvPr/>
        </p:nvGrpSpPr>
        <p:grpSpPr>
          <a:xfrm>
            <a:off x="3362351" y="2757319"/>
            <a:ext cx="7850146" cy="1029105"/>
            <a:chOff x="3362351" y="2757319"/>
            <a:chExt cx="7850146" cy="1029105"/>
          </a:xfrm>
        </p:grpSpPr>
        <p:grpSp>
          <p:nvGrpSpPr>
            <p:cNvPr id="37" name="组合 36"/>
            <p:cNvGrpSpPr/>
            <p:nvPr/>
          </p:nvGrpSpPr>
          <p:grpSpPr>
            <a:xfrm>
              <a:off x="3362351" y="3094114"/>
              <a:ext cx="1434883" cy="692310"/>
              <a:chOff x="2014534" y="1730931"/>
              <a:chExt cx="1434883" cy="692310"/>
            </a:xfrm>
            <a:noFill/>
          </p:grpSpPr>
          <p:sp>
            <p:nvSpPr>
              <p:cNvPr id="38" name="Freeform 138"/>
              <p:cNvSpPr>
                <a:spLocks/>
              </p:cNvSpPr>
              <p:nvPr/>
            </p:nvSpPr>
            <p:spPr bwMode="auto">
              <a:xfrm>
                <a:off x="2014534" y="1744522"/>
                <a:ext cx="652148" cy="678719"/>
              </a:xfrm>
              <a:custGeom>
                <a:avLst/>
                <a:gdLst>
                  <a:gd name="T0" fmla="*/ 183 w 829"/>
                  <a:gd name="T1" fmla="*/ 0 h 799"/>
                  <a:gd name="T2" fmla="*/ 0 w 829"/>
                  <a:gd name="T3" fmla="*/ 248 h 799"/>
                  <a:gd name="T4" fmla="*/ 829 w 829"/>
                  <a:gd name="T5" fmla="*/ 799 h 799"/>
                  <a:gd name="T6" fmla="*/ 829 w 829"/>
                  <a:gd name="T7" fmla="*/ 432 h 799"/>
                  <a:gd name="T8" fmla="*/ 183 w 829"/>
                  <a:gd name="T9" fmla="*/ 0 h 799"/>
                </a:gdLst>
                <a:ahLst/>
                <a:cxnLst>
                  <a:cxn ang="0">
                    <a:pos x="T0" y="T1"/>
                  </a:cxn>
                  <a:cxn ang="0">
                    <a:pos x="T2" y="T3"/>
                  </a:cxn>
                  <a:cxn ang="0">
                    <a:pos x="T4" y="T5"/>
                  </a:cxn>
                  <a:cxn ang="0">
                    <a:pos x="T6" y="T7"/>
                  </a:cxn>
                  <a:cxn ang="0">
                    <a:pos x="T8" y="T9"/>
                  </a:cxn>
                </a:cxnLst>
                <a:rect l="0" t="0" r="r" b="b"/>
                <a:pathLst>
                  <a:path w="829" h="799">
                    <a:moveTo>
                      <a:pt x="183" y="0"/>
                    </a:moveTo>
                    <a:lnTo>
                      <a:pt x="0" y="248"/>
                    </a:lnTo>
                    <a:lnTo>
                      <a:pt x="829" y="799"/>
                    </a:lnTo>
                    <a:lnTo>
                      <a:pt x="829" y="432"/>
                    </a:lnTo>
                    <a:lnTo>
                      <a:pt x="183" y="0"/>
                    </a:lnTo>
                    <a:close/>
                  </a:path>
                </a:pathLst>
              </a:custGeom>
              <a:grpFill/>
              <a:ln w="0">
                <a:solidFill>
                  <a:schemeClr val="tx1">
                    <a:lumMod val="65000"/>
                    <a:lumOff val="35000"/>
                  </a:schemeClr>
                </a:solidFill>
              </a:ln>
              <a:extLst/>
            </p:spPr>
            <p:txBody>
              <a:bodyPr vert="horz" wrap="square" lIns="68580" tIns="34290" rIns="68580" bIns="3429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sp>
            <p:nvSpPr>
              <p:cNvPr id="39" name="Freeform 139"/>
              <p:cNvSpPr>
                <a:spLocks/>
              </p:cNvSpPr>
              <p:nvPr/>
            </p:nvSpPr>
            <p:spPr bwMode="auto">
              <a:xfrm>
                <a:off x="2666682" y="1730931"/>
                <a:ext cx="782735" cy="692310"/>
              </a:xfrm>
              <a:custGeom>
                <a:avLst/>
                <a:gdLst>
                  <a:gd name="T0" fmla="*/ 0 w 995"/>
                  <a:gd name="T1" fmla="*/ 448 h 815"/>
                  <a:gd name="T2" fmla="*/ 0 w 995"/>
                  <a:gd name="T3" fmla="*/ 815 h 815"/>
                  <a:gd name="T4" fmla="*/ 995 w 995"/>
                  <a:gd name="T5" fmla="*/ 256 h 815"/>
                  <a:gd name="T6" fmla="*/ 767 w 995"/>
                  <a:gd name="T7" fmla="*/ 0 h 815"/>
                  <a:gd name="T8" fmla="*/ 0 w 995"/>
                  <a:gd name="T9" fmla="*/ 448 h 815"/>
                </a:gdLst>
                <a:ahLst/>
                <a:cxnLst>
                  <a:cxn ang="0">
                    <a:pos x="T0" y="T1"/>
                  </a:cxn>
                  <a:cxn ang="0">
                    <a:pos x="T2" y="T3"/>
                  </a:cxn>
                  <a:cxn ang="0">
                    <a:pos x="T4" y="T5"/>
                  </a:cxn>
                  <a:cxn ang="0">
                    <a:pos x="T6" y="T7"/>
                  </a:cxn>
                  <a:cxn ang="0">
                    <a:pos x="T8" y="T9"/>
                  </a:cxn>
                </a:cxnLst>
                <a:rect l="0" t="0" r="r" b="b"/>
                <a:pathLst>
                  <a:path w="995" h="815">
                    <a:moveTo>
                      <a:pt x="0" y="448"/>
                    </a:moveTo>
                    <a:lnTo>
                      <a:pt x="0" y="815"/>
                    </a:lnTo>
                    <a:lnTo>
                      <a:pt x="995" y="256"/>
                    </a:lnTo>
                    <a:lnTo>
                      <a:pt x="767" y="0"/>
                    </a:lnTo>
                    <a:lnTo>
                      <a:pt x="0" y="448"/>
                    </a:lnTo>
                    <a:close/>
                  </a:path>
                </a:pathLst>
              </a:custGeom>
              <a:grpFill/>
              <a:ln w="0">
                <a:solidFill>
                  <a:schemeClr val="tx1">
                    <a:lumMod val="65000"/>
                    <a:lumOff val="35000"/>
                  </a:schemeClr>
                </a:solid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grpSp>
        <p:grpSp>
          <p:nvGrpSpPr>
            <p:cNvPr id="55" name="组合 54"/>
            <p:cNvGrpSpPr/>
            <p:nvPr/>
          </p:nvGrpSpPr>
          <p:grpSpPr>
            <a:xfrm>
              <a:off x="5237539" y="2787984"/>
              <a:ext cx="215763" cy="351677"/>
              <a:chOff x="8525283" y="1672586"/>
              <a:chExt cx="287684" cy="468902"/>
            </a:xfrm>
            <a:noFill/>
          </p:grpSpPr>
          <p:sp>
            <p:nvSpPr>
              <p:cNvPr id="56" name="Freeform 258"/>
              <p:cNvSpPr>
                <a:spLocks/>
              </p:cNvSpPr>
              <p:nvPr/>
            </p:nvSpPr>
            <p:spPr bwMode="auto">
              <a:xfrm>
                <a:off x="8634014" y="2121101"/>
                <a:ext cx="74752" cy="20387"/>
              </a:xfrm>
              <a:custGeom>
                <a:avLst/>
                <a:gdLst>
                  <a:gd name="T0" fmla="*/ 33 w 33"/>
                  <a:gd name="T1" fmla="*/ 4 h 9"/>
                  <a:gd name="T2" fmla="*/ 28 w 33"/>
                  <a:gd name="T3" fmla="*/ 9 h 9"/>
                  <a:gd name="T4" fmla="*/ 4 w 33"/>
                  <a:gd name="T5" fmla="*/ 9 h 9"/>
                  <a:gd name="T6" fmla="*/ 0 w 33"/>
                  <a:gd name="T7" fmla="*/ 4 h 9"/>
                  <a:gd name="T8" fmla="*/ 0 w 33"/>
                  <a:gd name="T9" fmla="*/ 4 h 9"/>
                  <a:gd name="T10" fmla="*/ 4 w 33"/>
                  <a:gd name="T11" fmla="*/ 0 h 9"/>
                  <a:gd name="T12" fmla="*/ 28 w 33"/>
                  <a:gd name="T13" fmla="*/ 0 h 9"/>
                  <a:gd name="T14" fmla="*/ 33 w 33"/>
                  <a:gd name="T15" fmla="*/ 4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3" h="9">
                    <a:moveTo>
                      <a:pt x="33" y="4"/>
                    </a:moveTo>
                    <a:cubicBezTo>
                      <a:pt x="33" y="7"/>
                      <a:pt x="31" y="9"/>
                      <a:pt x="28" y="9"/>
                    </a:cubicBezTo>
                    <a:cubicBezTo>
                      <a:pt x="4" y="9"/>
                      <a:pt x="4" y="9"/>
                      <a:pt x="4" y="9"/>
                    </a:cubicBezTo>
                    <a:cubicBezTo>
                      <a:pt x="2" y="9"/>
                      <a:pt x="0" y="7"/>
                      <a:pt x="0" y="4"/>
                    </a:cubicBezTo>
                    <a:cubicBezTo>
                      <a:pt x="0" y="4"/>
                      <a:pt x="0" y="4"/>
                      <a:pt x="0" y="4"/>
                    </a:cubicBezTo>
                    <a:cubicBezTo>
                      <a:pt x="0" y="2"/>
                      <a:pt x="2" y="0"/>
                      <a:pt x="4" y="0"/>
                    </a:cubicBezTo>
                    <a:cubicBezTo>
                      <a:pt x="28" y="0"/>
                      <a:pt x="28" y="0"/>
                      <a:pt x="28" y="0"/>
                    </a:cubicBezTo>
                    <a:cubicBezTo>
                      <a:pt x="31" y="0"/>
                      <a:pt x="33" y="2"/>
                      <a:pt x="33" y="4"/>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57" name="Freeform 259"/>
              <p:cNvSpPr>
                <a:spLocks/>
              </p:cNvSpPr>
              <p:nvPr/>
            </p:nvSpPr>
            <p:spPr bwMode="auto">
              <a:xfrm>
                <a:off x="8615892" y="2114305"/>
                <a:ext cx="110996" cy="15857"/>
              </a:xfrm>
              <a:custGeom>
                <a:avLst/>
                <a:gdLst>
                  <a:gd name="T0" fmla="*/ 6 w 49"/>
                  <a:gd name="T1" fmla="*/ 7 h 7"/>
                  <a:gd name="T2" fmla="*/ 42 w 49"/>
                  <a:gd name="T3" fmla="*/ 7 h 7"/>
                  <a:gd name="T4" fmla="*/ 45 w 49"/>
                  <a:gd name="T5" fmla="*/ 4 h 7"/>
                  <a:gd name="T6" fmla="*/ 49 w 49"/>
                  <a:gd name="T7" fmla="*/ 0 h 7"/>
                  <a:gd name="T8" fmla="*/ 0 w 49"/>
                  <a:gd name="T9" fmla="*/ 0 h 7"/>
                  <a:gd name="T10" fmla="*/ 0 w 49"/>
                  <a:gd name="T11" fmla="*/ 0 h 7"/>
                  <a:gd name="T12" fmla="*/ 6 w 49"/>
                  <a:gd name="T13" fmla="*/ 7 h 7"/>
                </a:gdLst>
                <a:ahLst/>
                <a:cxnLst>
                  <a:cxn ang="0">
                    <a:pos x="T0" y="T1"/>
                  </a:cxn>
                  <a:cxn ang="0">
                    <a:pos x="T2" y="T3"/>
                  </a:cxn>
                  <a:cxn ang="0">
                    <a:pos x="T4" y="T5"/>
                  </a:cxn>
                  <a:cxn ang="0">
                    <a:pos x="T6" y="T7"/>
                  </a:cxn>
                  <a:cxn ang="0">
                    <a:pos x="T8" y="T9"/>
                  </a:cxn>
                  <a:cxn ang="0">
                    <a:pos x="T10" y="T11"/>
                  </a:cxn>
                  <a:cxn ang="0">
                    <a:pos x="T12" y="T13"/>
                  </a:cxn>
                </a:cxnLst>
                <a:rect l="0" t="0" r="r" b="b"/>
                <a:pathLst>
                  <a:path w="49" h="7">
                    <a:moveTo>
                      <a:pt x="6" y="7"/>
                    </a:moveTo>
                    <a:cubicBezTo>
                      <a:pt x="42" y="7"/>
                      <a:pt x="42" y="7"/>
                      <a:pt x="42" y="7"/>
                    </a:cubicBezTo>
                    <a:cubicBezTo>
                      <a:pt x="43" y="6"/>
                      <a:pt x="44" y="6"/>
                      <a:pt x="45" y="4"/>
                    </a:cubicBezTo>
                    <a:cubicBezTo>
                      <a:pt x="47" y="2"/>
                      <a:pt x="48" y="1"/>
                      <a:pt x="49" y="0"/>
                    </a:cubicBezTo>
                    <a:cubicBezTo>
                      <a:pt x="0" y="0"/>
                      <a:pt x="0" y="0"/>
                      <a:pt x="0" y="0"/>
                    </a:cubicBezTo>
                    <a:cubicBezTo>
                      <a:pt x="0" y="0"/>
                      <a:pt x="0" y="0"/>
                      <a:pt x="0" y="0"/>
                    </a:cubicBezTo>
                    <a:cubicBezTo>
                      <a:pt x="0" y="1"/>
                      <a:pt x="5" y="6"/>
                      <a:pt x="6" y="7"/>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58" name="Freeform 260"/>
              <p:cNvSpPr>
                <a:spLocks/>
              </p:cNvSpPr>
              <p:nvPr/>
            </p:nvSpPr>
            <p:spPr bwMode="auto">
              <a:xfrm>
                <a:off x="8611362" y="2057675"/>
                <a:ext cx="120057" cy="11326"/>
              </a:xfrm>
              <a:custGeom>
                <a:avLst/>
                <a:gdLst>
                  <a:gd name="T0" fmla="*/ 53 w 53"/>
                  <a:gd name="T1" fmla="*/ 3 h 5"/>
                  <a:gd name="T2" fmla="*/ 51 w 53"/>
                  <a:gd name="T3" fmla="*/ 5 h 5"/>
                  <a:gd name="T4" fmla="*/ 2 w 53"/>
                  <a:gd name="T5" fmla="*/ 5 h 5"/>
                  <a:gd name="T6" fmla="*/ 0 w 53"/>
                  <a:gd name="T7" fmla="*/ 3 h 5"/>
                  <a:gd name="T8" fmla="*/ 0 w 53"/>
                  <a:gd name="T9" fmla="*/ 3 h 5"/>
                  <a:gd name="T10" fmla="*/ 2 w 53"/>
                  <a:gd name="T11" fmla="*/ 0 h 5"/>
                  <a:gd name="T12" fmla="*/ 51 w 53"/>
                  <a:gd name="T13" fmla="*/ 0 h 5"/>
                  <a:gd name="T14" fmla="*/ 53 w 53"/>
                  <a:gd name="T15" fmla="*/ 3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3" h="5">
                    <a:moveTo>
                      <a:pt x="53" y="3"/>
                    </a:moveTo>
                    <a:cubicBezTo>
                      <a:pt x="53" y="4"/>
                      <a:pt x="52" y="5"/>
                      <a:pt x="51" y="5"/>
                    </a:cubicBezTo>
                    <a:cubicBezTo>
                      <a:pt x="2" y="5"/>
                      <a:pt x="2" y="5"/>
                      <a:pt x="2" y="5"/>
                    </a:cubicBezTo>
                    <a:cubicBezTo>
                      <a:pt x="1" y="5"/>
                      <a:pt x="0" y="4"/>
                      <a:pt x="0" y="3"/>
                    </a:cubicBezTo>
                    <a:cubicBezTo>
                      <a:pt x="0" y="3"/>
                      <a:pt x="0" y="3"/>
                      <a:pt x="0" y="3"/>
                    </a:cubicBezTo>
                    <a:cubicBezTo>
                      <a:pt x="0" y="1"/>
                      <a:pt x="1" y="0"/>
                      <a:pt x="2" y="0"/>
                    </a:cubicBezTo>
                    <a:cubicBezTo>
                      <a:pt x="51" y="0"/>
                      <a:pt x="51" y="0"/>
                      <a:pt x="51" y="0"/>
                    </a:cubicBezTo>
                    <a:cubicBezTo>
                      <a:pt x="52" y="0"/>
                      <a:pt x="53" y="1"/>
                      <a:pt x="53" y="3"/>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59" name="Freeform 261"/>
              <p:cNvSpPr>
                <a:spLocks/>
              </p:cNvSpPr>
              <p:nvPr/>
            </p:nvSpPr>
            <p:spPr bwMode="auto">
              <a:xfrm>
                <a:off x="8611362" y="2075796"/>
                <a:ext cx="120057" cy="11326"/>
              </a:xfrm>
              <a:custGeom>
                <a:avLst/>
                <a:gdLst>
                  <a:gd name="T0" fmla="*/ 53 w 53"/>
                  <a:gd name="T1" fmla="*/ 2 h 5"/>
                  <a:gd name="T2" fmla="*/ 51 w 53"/>
                  <a:gd name="T3" fmla="*/ 5 h 5"/>
                  <a:gd name="T4" fmla="*/ 2 w 53"/>
                  <a:gd name="T5" fmla="*/ 5 h 5"/>
                  <a:gd name="T6" fmla="*/ 0 w 53"/>
                  <a:gd name="T7" fmla="*/ 2 h 5"/>
                  <a:gd name="T8" fmla="*/ 0 w 53"/>
                  <a:gd name="T9" fmla="*/ 2 h 5"/>
                  <a:gd name="T10" fmla="*/ 2 w 53"/>
                  <a:gd name="T11" fmla="*/ 0 h 5"/>
                  <a:gd name="T12" fmla="*/ 51 w 53"/>
                  <a:gd name="T13" fmla="*/ 0 h 5"/>
                  <a:gd name="T14" fmla="*/ 53 w 53"/>
                  <a:gd name="T15" fmla="*/ 2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3" h="5">
                    <a:moveTo>
                      <a:pt x="53" y="2"/>
                    </a:moveTo>
                    <a:cubicBezTo>
                      <a:pt x="53" y="4"/>
                      <a:pt x="52" y="5"/>
                      <a:pt x="51" y="5"/>
                    </a:cubicBezTo>
                    <a:cubicBezTo>
                      <a:pt x="2" y="5"/>
                      <a:pt x="2" y="5"/>
                      <a:pt x="2" y="5"/>
                    </a:cubicBezTo>
                    <a:cubicBezTo>
                      <a:pt x="1" y="5"/>
                      <a:pt x="0" y="4"/>
                      <a:pt x="0" y="2"/>
                    </a:cubicBezTo>
                    <a:cubicBezTo>
                      <a:pt x="0" y="2"/>
                      <a:pt x="0" y="2"/>
                      <a:pt x="0" y="2"/>
                    </a:cubicBezTo>
                    <a:cubicBezTo>
                      <a:pt x="0" y="1"/>
                      <a:pt x="1" y="0"/>
                      <a:pt x="2" y="0"/>
                    </a:cubicBezTo>
                    <a:cubicBezTo>
                      <a:pt x="51" y="0"/>
                      <a:pt x="51" y="0"/>
                      <a:pt x="51" y="0"/>
                    </a:cubicBezTo>
                    <a:cubicBezTo>
                      <a:pt x="52" y="0"/>
                      <a:pt x="53" y="1"/>
                      <a:pt x="53" y="2"/>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0" name="Freeform 262"/>
              <p:cNvSpPr>
                <a:spLocks/>
              </p:cNvSpPr>
              <p:nvPr/>
            </p:nvSpPr>
            <p:spPr bwMode="auto">
              <a:xfrm>
                <a:off x="8611362" y="2091653"/>
                <a:ext cx="120057" cy="11326"/>
              </a:xfrm>
              <a:custGeom>
                <a:avLst/>
                <a:gdLst>
                  <a:gd name="T0" fmla="*/ 53 w 53"/>
                  <a:gd name="T1" fmla="*/ 3 h 5"/>
                  <a:gd name="T2" fmla="*/ 51 w 53"/>
                  <a:gd name="T3" fmla="*/ 5 h 5"/>
                  <a:gd name="T4" fmla="*/ 2 w 53"/>
                  <a:gd name="T5" fmla="*/ 5 h 5"/>
                  <a:gd name="T6" fmla="*/ 0 w 53"/>
                  <a:gd name="T7" fmla="*/ 3 h 5"/>
                  <a:gd name="T8" fmla="*/ 0 w 53"/>
                  <a:gd name="T9" fmla="*/ 3 h 5"/>
                  <a:gd name="T10" fmla="*/ 2 w 53"/>
                  <a:gd name="T11" fmla="*/ 0 h 5"/>
                  <a:gd name="T12" fmla="*/ 51 w 53"/>
                  <a:gd name="T13" fmla="*/ 0 h 5"/>
                  <a:gd name="T14" fmla="*/ 53 w 53"/>
                  <a:gd name="T15" fmla="*/ 3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3" h="5">
                    <a:moveTo>
                      <a:pt x="53" y="3"/>
                    </a:moveTo>
                    <a:cubicBezTo>
                      <a:pt x="53" y="4"/>
                      <a:pt x="52" y="5"/>
                      <a:pt x="51" y="5"/>
                    </a:cubicBezTo>
                    <a:cubicBezTo>
                      <a:pt x="2" y="5"/>
                      <a:pt x="2" y="5"/>
                      <a:pt x="2" y="5"/>
                    </a:cubicBezTo>
                    <a:cubicBezTo>
                      <a:pt x="1" y="5"/>
                      <a:pt x="0" y="4"/>
                      <a:pt x="0" y="3"/>
                    </a:cubicBezTo>
                    <a:cubicBezTo>
                      <a:pt x="0" y="3"/>
                      <a:pt x="0" y="3"/>
                      <a:pt x="0" y="3"/>
                    </a:cubicBezTo>
                    <a:cubicBezTo>
                      <a:pt x="0" y="1"/>
                      <a:pt x="1" y="0"/>
                      <a:pt x="2" y="0"/>
                    </a:cubicBezTo>
                    <a:cubicBezTo>
                      <a:pt x="51" y="0"/>
                      <a:pt x="51" y="0"/>
                      <a:pt x="51" y="0"/>
                    </a:cubicBezTo>
                    <a:cubicBezTo>
                      <a:pt x="52" y="0"/>
                      <a:pt x="53" y="1"/>
                      <a:pt x="53" y="3"/>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1" name="Freeform 263"/>
              <p:cNvSpPr>
                <a:spLocks/>
              </p:cNvSpPr>
              <p:nvPr/>
            </p:nvSpPr>
            <p:spPr bwMode="auto">
              <a:xfrm>
                <a:off x="8611362" y="2107510"/>
                <a:ext cx="120057" cy="6796"/>
              </a:xfrm>
              <a:custGeom>
                <a:avLst/>
                <a:gdLst>
                  <a:gd name="T0" fmla="*/ 53 w 53"/>
                  <a:gd name="T1" fmla="*/ 1 h 3"/>
                  <a:gd name="T2" fmla="*/ 50 w 53"/>
                  <a:gd name="T3" fmla="*/ 3 h 3"/>
                  <a:gd name="T4" fmla="*/ 2 w 53"/>
                  <a:gd name="T5" fmla="*/ 3 h 3"/>
                  <a:gd name="T6" fmla="*/ 0 w 53"/>
                  <a:gd name="T7" fmla="*/ 1 h 3"/>
                  <a:gd name="T8" fmla="*/ 0 w 53"/>
                  <a:gd name="T9" fmla="*/ 1 h 3"/>
                  <a:gd name="T10" fmla="*/ 2 w 53"/>
                  <a:gd name="T11" fmla="*/ 0 h 3"/>
                  <a:gd name="T12" fmla="*/ 50 w 53"/>
                  <a:gd name="T13" fmla="*/ 0 h 3"/>
                  <a:gd name="T14" fmla="*/ 53 w 53"/>
                  <a:gd name="T15" fmla="*/ 1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3" h="3">
                    <a:moveTo>
                      <a:pt x="53" y="1"/>
                    </a:moveTo>
                    <a:cubicBezTo>
                      <a:pt x="53" y="2"/>
                      <a:pt x="52" y="3"/>
                      <a:pt x="50" y="3"/>
                    </a:cubicBezTo>
                    <a:cubicBezTo>
                      <a:pt x="2" y="3"/>
                      <a:pt x="2" y="3"/>
                      <a:pt x="2" y="3"/>
                    </a:cubicBezTo>
                    <a:cubicBezTo>
                      <a:pt x="1" y="3"/>
                      <a:pt x="0" y="2"/>
                      <a:pt x="0" y="1"/>
                    </a:cubicBezTo>
                    <a:cubicBezTo>
                      <a:pt x="0" y="1"/>
                      <a:pt x="0" y="1"/>
                      <a:pt x="0" y="1"/>
                    </a:cubicBezTo>
                    <a:cubicBezTo>
                      <a:pt x="0" y="1"/>
                      <a:pt x="1" y="0"/>
                      <a:pt x="2" y="0"/>
                    </a:cubicBezTo>
                    <a:cubicBezTo>
                      <a:pt x="50" y="0"/>
                      <a:pt x="50" y="0"/>
                      <a:pt x="50" y="0"/>
                    </a:cubicBezTo>
                    <a:cubicBezTo>
                      <a:pt x="52" y="0"/>
                      <a:pt x="53" y="1"/>
                      <a:pt x="53" y="1"/>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2" name="Freeform 264"/>
              <p:cNvSpPr>
                <a:spLocks/>
              </p:cNvSpPr>
              <p:nvPr/>
            </p:nvSpPr>
            <p:spPr bwMode="auto">
              <a:xfrm>
                <a:off x="8609096" y="2041818"/>
                <a:ext cx="122322" cy="11326"/>
              </a:xfrm>
              <a:custGeom>
                <a:avLst/>
                <a:gdLst>
                  <a:gd name="T0" fmla="*/ 54 w 54"/>
                  <a:gd name="T1" fmla="*/ 2 h 5"/>
                  <a:gd name="T2" fmla="*/ 52 w 54"/>
                  <a:gd name="T3" fmla="*/ 5 h 5"/>
                  <a:gd name="T4" fmla="*/ 3 w 54"/>
                  <a:gd name="T5" fmla="*/ 5 h 5"/>
                  <a:gd name="T6" fmla="*/ 0 w 54"/>
                  <a:gd name="T7" fmla="*/ 2 h 5"/>
                  <a:gd name="T8" fmla="*/ 0 w 54"/>
                  <a:gd name="T9" fmla="*/ 2 h 5"/>
                  <a:gd name="T10" fmla="*/ 3 w 54"/>
                  <a:gd name="T11" fmla="*/ 0 h 5"/>
                  <a:gd name="T12" fmla="*/ 52 w 54"/>
                  <a:gd name="T13" fmla="*/ 0 h 5"/>
                  <a:gd name="T14" fmla="*/ 54 w 54"/>
                  <a:gd name="T15" fmla="*/ 2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5">
                    <a:moveTo>
                      <a:pt x="54" y="2"/>
                    </a:moveTo>
                    <a:cubicBezTo>
                      <a:pt x="54" y="4"/>
                      <a:pt x="53" y="5"/>
                      <a:pt x="52" y="5"/>
                    </a:cubicBezTo>
                    <a:cubicBezTo>
                      <a:pt x="3" y="5"/>
                      <a:pt x="3" y="5"/>
                      <a:pt x="3" y="5"/>
                    </a:cubicBezTo>
                    <a:cubicBezTo>
                      <a:pt x="1" y="5"/>
                      <a:pt x="0" y="4"/>
                      <a:pt x="0" y="2"/>
                    </a:cubicBezTo>
                    <a:cubicBezTo>
                      <a:pt x="0" y="2"/>
                      <a:pt x="0" y="2"/>
                      <a:pt x="0" y="2"/>
                    </a:cubicBezTo>
                    <a:cubicBezTo>
                      <a:pt x="0" y="1"/>
                      <a:pt x="1" y="0"/>
                      <a:pt x="3" y="0"/>
                    </a:cubicBezTo>
                    <a:cubicBezTo>
                      <a:pt x="52" y="0"/>
                      <a:pt x="52" y="0"/>
                      <a:pt x="52" y="0"/>
                    </a:cubicBezTo>
                    <a:cubicBezTo>
                      <a:pt x="53" y="0"/>
                      <a:pt x="54" y="1"/>
                      <a:pt x="54" y="2"/>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63" name="Freeform 265"/>
              <p:cNvSpPr>
                <a:spLocks noEditPoints="1"/>
              </p:cNvSpPr>
              <p:nvPr/>
            </p:nvSpPr>
            <p:spPr bwMode="auto">
              <a:xfrm>
                <a:off x="8525283" y="1672586"/>
                <a:ext cx="287684" cy="357906"/>
              </a:xfrm>
              <a:custGeom>
                <a:avLst/>
                <a:gdLst>
                  <a:gd name="T0" fmla="*/ 41 w 127"/>
                  <a:gd name="T1" fmla="*/ 158 h 158"/>
                  <a:gd name="T2" fmla="*/ 39 w 127"/>
                  <a:gd name="T3" fmla="*/ 158 h 158"/>
                  <a:gd name="T4" fmla="*/ 37 w 127"/>
                  <a:gd name="T5" fmla="*/ 157 h 158"/>
                  <a:gd name="T6" fmla="*/ 29 w 127"/>
                  <a:gd name="T7" fmla="*/ 143 h 158"/>
                  <a:gd name="T8" fmla="*/ 28 w 127"/>
                  <a:gd name="T9" fmla="*/ 138 h 158"/>
                  <a:gd name="T10" fmla="*/ 27 w 127"/>
                  <a:gd name="T11" fmla="*/ 131 h 158"/>
                  <a:gd name="T12" fmla="*/ 20 w 127"/>
                  <a:gd name="T13" fmla="*/ 115 h 158"/>
                  <a:gd name="T14" fmla="*/ 17 w 127"/>
                  <a:gd name="T15" fmla="*/ 111 h 158"/>
                  <a:gd name="T16" fmla="*/ 16 w 127"/>
                  <a:gd name="T17" fmla="*/ 109 h 158"/>
                  <a:gd name="T18" fmla="*/ 6 w 127"/>
                  <a:gd name="T19" fmla="*/ 91 h 158"/>
                  <a:gd name="T20" fmla="*/ 0 w 127"/>
                  <a:gd name="T21" fmla="*/ 64 h 158"/>
                  <a:gd name="T22" fmla="*/ 0 w 127"/>
                  <a:gd name="T23" fmla="*/ 60 h 158"/>
                  <a:gd name="T24" fmla="*/ 6 w 127"/>
                  <a:gd name="T25" fmla="*/ 35 h 158"/>
                  <a:gd name="T26" fmla="*/ 19 w 127"/>
                  <a:gd name="T27" fmla="*/ 18 h 158"/>
                  <a:gd name="T28" fmla="*/ 60 w 127"/>
                  <a:gd name="T29" fmla="*/ 0 h 158"/>
                  <a:gd name="T30" fmla="*/ 65 w 127"/>
                  <a:gd name="T31" fmla="*/ 0 h 158"/>
                  <a:gd name="T32" fmla="*/ 109 w 127"/>
                  <a:gd name="T33" fmla="*/ 18 h 158"/>
                  <a:gd name="T34" fmla="*/ 127 w 127"/>
                  <a:gd name="T35" fmla="*/ 61 h 158"/>
                  <a:gd name="T36" fmla="*/ 127 w 127"/>
                  <a:gd name="T37" fmla="*/ 63 h 158"/>
                  <a:gd name="T38" fmla="*/ 113 w 127"/>
                  <a:gd name="T39" fmla="*/ 106 h 158"/>
                  <a:gd name="T40" fmla="*/ 111 w 127"/>
                  <a:gd name="T41" fmla="*/ 111 h 158"/>
                  <a:gd name="T42" fmla="*/ 108 w 127"/>
                  <a:gd name="T43" fmla="*/ 115 h 158"/>
                  <a:gd name="T44" fmla="*/ 101 w 127"/>
                  <a:gd name="T45" fmla="*/ 131 h 158"/>
                  <a:gd name="T46" fmla="*/ 99 w 127"/>
                  <a:gd name="T47" fmla="*/ 138 h 158"/>
                  <a:gd name="T48" fmla="*/ 91 w 127"/>
                  <a:gd name="T49" fmla="*/ 157 h 158"/>
                  <a:gd name="T50" fmla="*/ 90 w 127"/>
                  <a:gd name="T51" fmla="*/ 158 h 158"/>
                  <a:gd name="T52" fmla="*/ 86 w 127"/>
                  <a:gd name="T53" fmla="*/ 158 h 158"/>
                  <a:gd name="T54" fmla="*/ 73 w 127"/>
                  <a:gd name="T55" fmla="*/ 158 h 158"/>
                  <a:gd name="T56" fmla="*/ 60 w 127"/>
                  <a:gd name="T57" fmla="*/ 158 h 158"/>
                  <a:gd name="T58" fmla="*/ 41 w 127"/>
                  <a:gd name="T59" fmla="*/ 158 h 158"/>
                  <a:gd name="T60" fmla="*/ 64 w 127"/>
                  <a:gd name="T61" fmla="*/ 11 h 158"/>
                  <a:gd name="T62" fmla="*/ 60 w 127"/>
                  <a:gd name="T63" fmla="*/ 11 h 158"/>
                  <a:gd name="T64" fmla="*/ 27 w 127"/>
                  <a:gd name="T65" fmla="*/ 26 h 158"/>
                  <a:gd name="T66" fmla="*/ 16 w 127"/>
                  <a:gd name="T67" fmla="*/ 40 h 158"/>
                  <a:gd name="T68" fmla="*/ 12 w 127"/>
                  <a:gd name="T69" fmla="*/ 60 h 158"/>
                  <a:gd name="T70" fmla="*/ 12 w 127"/>
                  <a:gd name="T71" fmla="*/ 63 h 158"/>
                  <a:gd name="T72" fmla="*/ 16 w 127"/>
                  <a:gd name="T73" fmla="*/ 86 h 158"/>
                  <a:gd name="T74" fmla="*/ 26 w 127"/>
                  <a:gd name="T75" fmla="*/ 104 h 158"/>
                  <a:gd name="T76" fmla="*/ 27 w 127"/>
                  <a:gd name="T77" fmla="*/ 106 h 158"/>
                  <a:gd name="T78" fmla="*/ 29 w 127"/>
                  <a:gd name="T79" fmla="*/ 110 h 158"/>
                  <a:gd name="T80" fmla="*/ 37 w 127"/>
                  <a:gd name="T81" fmla="*/ 128 h 158"/>
                  <a:gd name="T82" fmla="*/ 39 w 127"/>
                  <a:gd name="T83" fmla="*/ 137 h 158"/>
                  <a:gd name="T84" fmla="*/ 40 w 127"/>
                  <a:gd name="T85" fmla="*/ 142 h 158"/>
                  <a:gd name="T86" fmla="*/ 43 w 127"/>
                  <a:gd name="T87" fmla="*/ 147 h 158"/>
                  <a:gd name="T88" fmla="*/ 60 w 127"/>
                  <a:gd name="T89" fmla="*/ 147 h 158"/>
                  <a:gd name="T90" fmla="*/ 73 w 127"/>
                  <a:gd name="T91" fmla="*/ 147 h 158"/>
                  <a:gd name="T92" fmla="*/ 86 w 127"/>
                  <a:gd name="T93" fmla="*/ 147 h 158"/>
                  <a:gd name="T94" fmla="*/ 88 w 127"/>
                  <a:gd name="T95" fmla="*/ 136 h 158"/>
                  <a:gd name="T96" fmla="*/ 90 w 127"/>
                  <a:gd name="T97" fmla="*/ 127 h 158"/>
                  <a:gd name="T98" fmla="*/ 99 w 127"/>
                  <a:gd name="T99" fmla="*/ 110 h 158"/>
                  <a:gd name="T100" fmla="*/ 101 w 127"/>
                  <a:gd name="T101" fmla="*/ 106 h 158"/>
                  <a:gd name="T102" fmla="*/ 104 w 127"/>
                  <a:gd name="T103" fmla="*/ 100 h 158"/>
                  <a:gd name="T104" fmla="*/ 116 w 127"/>
                  <a:gd name="T105" fmla="*/ 63 h 158"/>
                  <a:gd name="T106" fmla="*/ 116 w 127"/>
                  <a:gd name="T107" fmla="*/ 62 h 158"/>
                  <a:gd name="T108" fmla="*/ 101 w 127"/>
                  <a:gd name="T109" fmla="*/ 26 h 158"/>
                  <a:gd name="T110" fmla="*/ 64 w 127"/>
                  <a:gd name="T111" fmla="*/ 11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7" h="158">
                    <a:moveTo>
                      <a:pt x="41" y="158"/>
                    </a:moveTo>
                    <a:cubicBezTo>
                      <a:pt x="39" y="158"/>
                      <a:pt x="39" y="158"/>
                      <a:pt x="39" y="158"/>
                    </a:cubicBezTo>
                    <a:cubicBezTo>
                      <a:pt x="37" y="157"/>
                      <a:pt x="37" y="157"/>
                      <a:pt x="37" y="157"/>
                    </a:cubicBezTo>
                    <a:cubicBezTo>
                      <a:pt x="33" y="153"/>
                      <a:pt x="30" y="149"/>
                      <a:pt x="29" y="143"/>
                    </a:cubicBezTo>
                    <a:cubicBezTo>
                      <a:pt x="28" y="142"/>
                      <a:pt x="28" y="140"/>
                      <a:pt x="28" y="138"/>
                    </a:cubicBezTo>
                    <a:cubicBezTo>
                      <a:pt x="28" y="135"/>
                      <a:pt x="27" y="133"/>
                      <a:pt x="27" y="131"/>
                    </a:cubicBezTo>
                    <a:cubicBezTo>
                      <a:pt x="25" y="125"/>
                      <a:pt x="22" y="120"/>
                      <a:pt x="20" y="115"/>
                    </a:cubicBezTo>
                    <a:cubicBezTo>
                      <a:pt x="19" y="114"/>
                      <a:pt x="18" y="113"/>
                      <a:pt x="17" y="111"/>
                    </a:cubicBezTo>
                    <a:cubicBezTo>
                      <a:pt x="16" y="109"/>
                      <a:pt x="16" y="109"/>
                      <a:pt x="16" y="109"/>
                    </a:cubicBezTo>
                    <a:cubicBezTo>
                      <a:pt x="13" y="103"/>
                      <a:pt x="9" y="97"/>
                      <a:pt x="6" y="91"/>
                    </a:cubicBezTo>
                    <a:cubicBezTo>
                      <a:pt x="3" y="84"/>
                      <a:pt x="1" y="75"/>
                      <a:pt x="0" y="64"/>
                    </a:cubicBezTo>
                    <a:cubicBezTo>
                      <a:pt x="0" y="60"/>
                      <a:pt x="0" y="60"/>
                      <a:pt x="0" y="60"/>
                    </a:cubicBezTo>
                    <a:cubicBezTo>
                      <a:pt x="1" y="51"/>
                      <a:pt x="3" y="43"/>
                      <a:pt x="6" y="35"/>
                    </a:cubicBezTo>
                    <a:cubicBezTo>
                      <a:pt x="9" y="28"/>
                      <a:pt x="14" y="22"/>
                      <a:pt x="19" y="18"/>
                    </a:cubicBezTo>
                    <a:cubicBezTo>
                      <a:pt x="30" y="6"/>
                      <a:pt x="44" y="0"/>
                      <a:pt x="60" y="0"/>
                    </a:cubicBezTo>
                    <a:cubicBezTo>
                      <a:pt x="65" y="0"/>
                      <a:pt x="65" y="0"/>
                      <a:pt x="65" y="0"/>
                    </a:cubicBezTo>
                    <a:cubicBezTo>
                      <a:pt x="83" y="0"/>
                      <a:pt x="98" y="7"/>
                      <a:pt x="109" y="18"/>
                    </a:cubicBezTo>
                    <a:cubicBezTo>
                      <a:pt x="121" y="30"/>
                      <a:pt x="127" y="44"/>
                      <a:pt x="127" y="61"/>
                    </a:cubicBezTo>
                    <a:cubicBezTo>
                      <a:pt x="127" y="63"/>
                      <a:pt x="127" y="63"/>
                      <a:pt x="127" y="63"/>
                    </a:cubicBezTo>
                    <a:cubicBezTo>
                      <a:pt x="127" y="81"/>
                      <a:pt x="120" y="94"/>
                      <a:pt x="113" y="106"/>
                    </a:cubicBezTo>
                    <a:cubicBezTo>
                      <a:pt x="112" y="107"/>
                      <a:pt x="111" y="109"/>
                      <a:pt x="111" y="111"/>
                    </a:cubicBezTo>
                    <a:cubicBezTo>
                      <a:pt x="110" y="112"/>
                      <a:pt x="109" y="113"/>
                      <a:pt x="108" y="115"/>
                    </a:cubicBezTo>
                    <a:cubicBezTo>
                      <a:pt x="106" y="120"/>
                      <a:pt x="103" y="125"/>
                      <a:pt x="101" y="131"/>
                    </a:cubicBezTo>
                    <a:cubicBezTo>
                      <a:pt x="100" y="133"/>
                      <a:pt x="100" y="135"/>
                      <a:pt x="99" y="138"/>
                    </a:cubicBezTo>
                    <a:cubicBezTo>
                      <a:pt x="98" y="145"/>
                      <a:pt x="97" y="152"/>
                      <a:pt x="91" y="157"/>
                    </a:cubicBezTo>
                    <a:cubicBezTo>
                      <a:pt x="90" y="158"/>
                      <a:pt x="90" y="158"/>
                      <a:pt x="90" y="158"/>
                    </a:cubicBezTo>
                    <a:cubicBezTo>
                      <a:pt x="86" y="158"/>
                      <a:pt x="86" y="158"/>
                      <a:pt x="86" y="158"/>
                    </a:cubicBezTo>
                    <a:cubicBezTo>
                      <a:pt x="81" y="158"/>
                      <a:pt x="77" y="158"/>
                      <a:pt x="73" y="158"/>
                    </a:cubicBezTo>
                    <a:cubicBezTo>
                      <a:pt x="68" y="158"/>
                      <a:pt x="64" y="158"/>
                      <a:pt x="60" y="158"/>
                    </a:cubicBezTo>
                    <a:cubicBezTo>
                      <a:pt x="53" y="158"/>
                      <a:pt x="47" y="158"/>
                      <a:pt x="41" y="158"/>
                    </a:cubicBezTo>
                    <a:close/>
                    <a:moveTo>
                      <a:pt x="64" y="11"/>
                    </a:moveTo>
                    <a:cubicBezTo>
                      <a:pt x="60" y="11"/>
                      <a:pt x="60" y="11"/>
                      <a:pt x="60" y="11"/>
                    </a:cubicBezTo>
                    <a:cubicBezTo>
                      <a:pt x="47" y="11"/>
                      <a:pt x="36" y="16"/>
                      <a:pt x="27" y="26"/>
                    </a:cubicBezTo>
                    <a:cubicBezTo>
                      <a:pt x="23" y="29"/>
                      <a:pt x="19" y="34"/>
                      <a:pt x="16" y="40"/>
                    </a:cubicBezTo>
                    <a:cubicBezTo>
                      <a:pt x="13" y="46"/>
                      <a:pt x="12" y="53"/>
                      <a:pt x="12" y="60"/>
                    </a:cubicBezTo>
                    <a:cubicBezTo>
                      <a:pt x="12" y="63"/>
                      <a:pt x="12" y="63"/>
                      <a:pt x="12" y="63"/>
                    </a:cubicBezTo>
                    <a:cubicBezTo>
                      <a:pt x="12" y="73"/>
                      <a:pt x="14" y="80"/>
                      <a:pt x="16" y="86"/>
                    </a:cubicBezTo>
                    <a:cubicBezTo>
                      <a:pt x="19" y="92"/>
                      <a:pt x="22" y="98"/>
                      <a:pt x="26" y="104"/>
                    </a:cubicBezTo>
                    <a:cubicBezTo>
                      <a:pt x="27" y="106"/>
                      <a:pt x="27" y="106"/>
                      <a:pt x="27" y="106"/>
                    </a:cubicBezTo>
                    <a:cubicBezTo>
                      <a:pt x="28" y="107"/>
                      <a:pt x="28" y="108"/>
                      <a:pt x="29" y="110"/>
                    </a:cubicBezTo>
                    <a:cubicBezTo>
                      <a:pt x="32" y="115"/>
                      <a:pt x="36" y="121"/>
                      <a:pt x="37" y="128"/>
                    </a:cubicBezTo>
                    <a:cubicBezTo>
                      <a:pt x="38" y="131"/>
                      <a:pt x="39" y="134"/>
                      <a:pt x="39" y="137"/>
                    </a:cubicBezTo>
                    <a:cubicBezTo>
                      <a:pt x="39" y="138"/>
                      <a:pt x="39" y="140"/>
                      <a:pt x="40" y="142"/>
                    </a:cubicBezTo>
                    <a:cubicBezTo>
                      <a:pt x="40" y="143"/>
                      <a:pt x="41" y="145"/>
                      <a:pt x="43" y="147"/>
                    </a:cubicBezTo>
                    <a:cubicBezTo>
                      <a:pt x="48" y="147"/>
                      <a:pt x="53" y="147"/>
                      <a:pt x="60" y="147"/>
                    </a:cubicBezTo>
                    <a:cubicBezTo>
                      <a:pt x="64" y="147"/>
                      <a:pt x="68" y="147"/>
                      <a:pt x="73" y="147"/>
                    </a:cubicBezTo>
                    <a:cubicBezTo>
                      <a:pt x="77" y="147"/>
                      <a:pt x="81" y="147"/>
                      <a:pt x="86" y="147"/>
                    </a:cubicBezTo>
                    <a:cubicBezTo>
                      <a:pt x="87" y="145"/>
                      <a:pt x="88" y="140"/>
                      <a:pt x="88" y="136"/>
                    </a:cubicBezTo>
                    <a:cubicBezTo>
                      <a:pt x="89" y="133"/>
                      <a:pt x="89" y="130"/>
                      <a:pt x="90" y="127"/>
                    </a:cubicBezTo>
                    <a:cubicBezTo>
                      <a:pt x="93" y="121"/>
                      <a:pt x="96" y="115"/>
                      <a:pt x="99" y="110"/>
                    </a:cubicBezTo>
                    <a:cubicBezTo>
                      <a:pt x="99" y="108"/>
                      <a:pt x="100" y="107"/>
                      <a:pt x="101" y="106"/>
                    </a:cubicBezTo>
                    <a:cubicBezTo>
                      <a:pt x="102" y="104"/>
                      <a:pt x="103" y="102"/>
                      <a:pt x="104" y="100"/>
                    </a:cubicBezTo>
                    <a:cubicBezTo>
                      <a:pt x="110" y="89"/>
                      <a:pt x="116" y="78"/>
                      <a:pt x="116" y="63"/>
                    </a:cubicBezTo>
                    <a:cubicBezTo>
                      <a:pt x="116" y="62"/>
                      <a:pt x="116" y="62"/>
                      <a:pt x="116" y="62"/>
                    </a:cubicBezTo>
                    <a:cubicBezTo>
                      <a:pt x="116" y="47"/>
                      <a:pt x="111" y="35"/>
                      <a:pt x="101" y="26"/>
                    </a:cubicBezTo>
                    <a:cubicBezTo>
                      <a:pt x="92" y="16"/>
                      <a:pt x="80" y="11"/>
                      <a:pt x="64" y="11"/>
                    </a:cubicBezTo>
                    <a:close/>
                  </a:path>
                </a:pathLst>
              </a:custGeom>
              <a:grpFill/>
              <a:ln w="0">
                <a:solidFill>
                  <a:srgbClr val="000000"/>
                </a:solidFill>
                <a:round/>
                <a:headEnd/>
                <a:tailEnd/>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grpSp>
        <p:sp>
          <p:nvSpPr>
            <p:cNvPr id="76" name="文本框 79"/>
            <p:cNvSpPr txBox="1"/>
            <p:nvPr/>
          </p:nvSpPr>
          <p:spPr>
            <a:xfrm>
              <a:off x="5587554" y="2757319"/>
              <a:ext cx="5624943" cy="272895"/>
            </a:xfrm>
            <a:prstGeom prst="rect">
              <a:avLst/>
            </a:prstGeom>
            <a:noFill/>
          </p:spPr>
          <p:txBody>
            <a:bodyPr wrap="square" lIns="68580" tIns="34290" rIns="68580" bIns="34290" rtlCol="0">
              <a:spAutoFit/>
            </a:bodyPr>
            <a:lstStyle/>
            <a:p>
              <a:pPr lvl="0" algn="just" defTabSz="914400" fontAlgn="base">
                <a:lnSpc>
                  <a:spcPct val="121000"/>
                </a:lnSpc>
                <a:spcBef>
                  <a:spcPct val="0"/>
                </a:spcBef>
                <a:spcAft>
                  <a:spcPts val="600"/>
                </a:spcAft>
              </a:pPr>
              <a:r>
                <a:rPr lang="en-US" altLang="zh-CN" sz="1200" dirty="0">
                  <a:solidFill>
                    <a:prstClr val="black">
                      <a:lumMod val="75000"/>
                      <a:lumOff val="25000"/>
                    </a:prstClr>
                  </a:solidFill>
                  <a:latin typeface="Times New Roman" panose="02020603050405020304" pitchFamily="18" charset="0"/>
                  <a:cs typeface="Times New Roman" panose="02020603050405020304" pitchFamily="18" charset="0"/>
                  <a:sym typeface="+mn-lt"/>
                </a:rPr>
                <a:t>Cooperation in competition is another magic weapon for the rise of NetEase Cloud</a:t>
              </a:r>
              <a:endParaRPr kumimoji="0" lang="en-US" altLang="zh-CN" sz="12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方正静蕾简体"/>
                <a:cs typeface="Times New Roman" panose="02020603050405020304" pitchFamily="18" charset="0"/>
                <a:sym typeface="+mn-lt"/>
              </a:endParaRPr>
            </a:p>
          </p:txBody>
        </p:sp>
      </p:grpSp>
      <p:grpSp>
        <p:nvGrpSpPr>
          <p:cNvPr id="7" name="组合 6">
            <a:extLst>
              <a:ext uri="{FF2B5EF4-FFF2-40B4-BE49-F238E27FC236}">
                <a16:creationId xmlns:a16="http://schemas.microsoft.com/office/drawing/2014/main" id="{0D9EAC38-6C0B-4EA7-9EB1-F7A9D108F46B}"/>
              </a:ext>
            </a:extLst>
          </p:cNvPr>
          <p:cNvGrpSpPr/>
          <p:nvPr/>
        </p:nvGrpSpPr>
        <p:grpSpPr>
          <a:xfrm>
            <a:off x="3573964" y="2231861"/>
            <a:ext cx="7452102" cy="1064173"/>
            <a:chOff x="3573964" y="2231861"/>
            <a:chExt cx="7452102" cy="1064173"/>
          </a:xfrm>
        </p:grpSpPr>
        <p:grpSp>
          <p:nvGrpSpPr>
            <p:cNvPr id="28" name="组合 27"/>
            <p:cNvGrpSpPr/>
            <p:nvPr/>
          </p:nvGrpSpPr>
          <p:grpSpPr>
            <a:xfrm>
              <a:off x="3573964" y="2316607"/>
              <a:ext cx="971536" cy="979427"/>
              <a:chOff x="2226147" y="992752"/>
              <a:chExt cx="971536" cy="979427"/>
            </a:xfrm>
            <a:noFill/>
          </p:grpSpPr>
          <p:sp>
            <p:nvSpPr>
              <p:cNvPr id="29" name="Freeform 132"/>
              <p:cNvSpPr>
                <a:spLocks/>
              </p:cNvSpPr>
              <p:nvPr/>
            </p:nvSpPr>
            <p:spPr bwMode="auto">
              <a:xfrm>
                <a:off x="2668255" y="992752"/>
                <a:ext cx="529428" cy="979427"/>
              </a:xfrm>
              <a:custGeom>
                <a:avLst/>
                <a:gdLst>
                  <a:gd name="T0" fmla="*/ 0 w 673"/>
                  <a:gd name="T1" fmla="*/ 1153 h 1153"/>
                  <a:gd name="T2" fmla="*/ 0 w 673"/>
                  <a:gd name="T3" fmla="*/ 0 h 1153"/>
                  <a:gd name="T4" fmla="*/ 673 w 673"/>
                  <a:gd name="T5" fmla="*/ 761 h 1153"/>
                  <a:gd name="T6" fmla="*/ 0 w 673"/>
                  <a:gd name="T7" fmla="*/ 1153 h 1153"/>
                </a:gdLst>
                <a:ahLst/>
                <a:cxnLst>
                  <a:cxn ang="0">
                    <a:pos x="T0" y="T1"/>
                  </a:cxn>
                  <a:cxn ang="0">
                    <a:pos x="T2" y="T3"/>
                  </a:cxn>
                  <a:cxn ang="0">
                    <a:pos x="T4" y="T5"/>
                  </a:cxn>
                  <a:cxn ang="0">
                    <a:pos x="T6" y="T7"/>
                  </a:cxn>
                </a:cxnLst>
                <a:rect l="0" t="0" r="r" b="b"/>
                <a:pathLst>
                  <a:path w="673" h="1153">
                    <a:moveTo>
                      <a:pt x="0" y="1153"/>
                    </a:moveTo>
                    <a:lnTo>
                      <a:pt x="0" y="0"/>
                    </a:lnTo>
                    <a:lnTo>
                      <a:pt x="673" y="761"/>
                    </a:lnTo>
                    <a:lnTo>
                      <a:pt x="0" y="1153"/>
                    </a:lnTo>
                    <a:close/>
                  </a:path>
                </a:pathLst>
              </a:custGeom>
              <a:grpFill/>
              <a:ln w="0">
                <a:solidFill>
                  <a:schemeClr val="tx1">
                    <a:lumMod val="65000"/>
                    <a:lumOff val="35000"/>
                  </a:schemeClr>
                </a:solidFill>
              </a:ln>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sp>
            <p:nvSpPr>
              <p:cNvPr id="30" name="Freeform 133"/>
              <p:cNvSpPr>
                <a:spLocks/>
              </p:cNvSpPr>
              <p:nvPr/>
            </p:nvSpPr>
            <p:spPr bwMode="auto">
              <a:xfrm>
                <a:off x="2226147" y="992752"/>
                <a:ext cx="442108" cy="979427"/>
              </a:xfrm>
              <a:custGeom>
                <a:avLst/>
                <a:gdLst>
                  <a:gd name="T0" fmla="*/ 562 w 562"/>
                  <a:gd name="T1" fmla="*/ 0 h 1153"/>
                  <a:gd name="T2" fmla="*/ 0 w 562"/>
                  <a:gd name="T3" fmla="*/ 777 h 1153"/>
                  <a:gd name="T4" fmla="*/ 562 w 562"/>
                  <a:gd name="T5" fmla="*/ 1153 h 1153"/>
                  <a:gd name="T6" fmla="*/ 562 w 562"/>
                  <a:gd name="T7" fmla="*/ 0 h 1153"/>
                </a:gdLst>
                <a:ahLst/>
                <a:cxnLst>
                  <a:cxn ang="0">
                    <a:pos x="T0" y="T1"/>
                  </a:cxn>
                  <a:cxn ang="0">
                    <a:pos x="T2" y="T3"/>
                  </a:cxn>
                  <a:cxn ang="0">
                    <a:pos x="T4" y="T5"/>
                  </a:cxn>
                  <a:cxn ang="0">
                    <a:pos x="T6" y="T7"/>
                  </a:cxn>
                </a:cxnLst>
                <a:rect l="0" t="0" r="r" b="b"/>
                <a:pathLst>
                  <a:path w="562" h="1153">
                    <a:moveTo>
                      <a:pt x="562" y="0"/>
                    </a:moveTo>
                    <a:lnTo>
                      <a:pt x="0" y="777"/>
                    </a:lnTo>
                    <a:lnTo>
                      <a:pt x="562" y="1153"/>
                    </a:lnTo>
                    <a:lnTo>
                      <a:pt x="562" y="0"/>
                    </a:lnTo>
                    <a:close/>
                  </a:path>
                </a:pathLst>
              </a:custGeom>
              <a:grpFill/>
              <a:ln w="0">
                <a:solidFill>
                  <a:schemeClr val="tx1">
                    <a:lumMod val="65000"/>
                    <a:lumOff val="35000"/>
                  </a:schemeClr>
                </a:solidFill>
              </a:ln>
              <a:extLst/>
            </p:spPr>
            <p:txBody>
              <a:bodyPr vert="horz" wrap="square" lIns="68580" tIns="34290" rIns="68580" bIns="3429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mn-lt"/>
                  <a:ea typeface="方正静蕾简体"/>
                  <a:cs typeface="+mn-ea"/>
                  <a:sym typeface="+mn-lt"/>
                </a:endParaRPr>
              </a:p>
            </p:txBody>
          </p:sp>
        </p:grpSp>
        <p:sp>
          <p:nvSpPr>
            <p:cNvPr id="48" name="Freeform 252"/>
            <p:cNvSpPr>
              <a:spLocks/>
            </p:cNvSpPr>
            <p:nvPr/>
          </p:nvSpPr>
          <p:spPr bwMode="auto">
            <a:xfrm>
              <a:off x="4802616" y="2236193"/>
              <a:ext cx="358472" cy="337236"/>
            </a:xfrm>
            <a:custGeom>
              <a:avLst/>
              <a:gdLst>
                <a:gd name="T0" fmla="*/ 4 w 211"/>
                <a:gd name="T1" fmla="*/ 198 h 198"/>
                <a:gd name="T2" fmla="*/ 7 w 211"/>
                <a:gd name="T3" fmla="*/ 150 h 198"/>
                <a:gd name="T4" fmla="*/ 39 w 211"/>
                <a:gd name="T5" fmla="*/ 126 h 198"/>
                <a:gd name="T6" fmla="*/ 74 w 211"/>
                <a:gd name="T7" fmla="*/ 112 h 198"/>
                <a:gd name="T8" fmla="*/ 84 w 211"/>
                <a:gd name="T9" fmla="*/ 105 h 198"/>
                <a:gd name="T10" fmla="*/ 73 w 211"/>
                <a:gd name="T11" fmla="*/ 72 h 198"/>
                <a:gd name="T12" fmla="*/ 69 w 211"/>
                <a:gd name="T13" fmla="*/ 67 h 198"/>
                <a:gd name="T14" fmla="*/ 69 w 211"/>
                <a:gd name="T15" fmla="*/ 47 h 198"/>
                <a:gd name="T16" fmla="*/ 71 w 211"/>
                <a:gd name="T17" fmla="*/ 43 h 198"/>
                <a:gd name="T18" fmla="*/ 82 w 211"/>
                <a:gd name="T19" fmla="*/ 13 h 198"/>
                <a:gd name="T20" fmla="*/ 76 w 211"/>
                <a:gd name="T21" fmla="*/ 6 h 198"/>
                <a:gd name="T22" fmla="*/ 88 w 211"/>
                <a:gd name="T23" fmla="*/ 7 h 198"/>
                <a:gd name="T24" fmla="*/ 89 w 211"/>
                <a:gd name="T25" fmla="*/ 0 h 198"/>
                <a:gd name="T26" fmla="*/ 95 w 211"/>
                <a:gd name="T27" fmla="*/ 5 h 198"/>
                <a:gd name="T28" fmla="*/ 119 w 211"/>
                <a:gd name="T29" fmla="*/ 3 h 198"/>
                <a:gd name="T30" fmla="*/ 136 w 211"/>
                <a:gd name="T31" fmla="*/ 10 h 198"/>
                <a:gd name="T32" fmla="*/ 148 w 211"/>
                <a:gd name="T33" fmla="*/ 26 h 198"/>
                <a:gd name="T34" fmla="*/ 150 w 211"/>
                <a:gd name="T35" fmla="*/ 49 h 198"/>
                <a:gd name="T36" fmla="*/ 151 w 211"/>
                <a:gd name="T37" fmla="*/ 57 h 198"/>
                <a:gd name="T38" fmla="*/ 146 w 211"/>
                <a:gd name="T39" fmla="*/ 72 h 198"/>
                <a:gd name="T40" fmla="*/ 142 w 211"/>
                <a:gd name="T41" fmla="*/ 75 h 198"/>
                <a:gd name="T42" fmla="*/ 137 w 211"/>
                <a:gd name="T43" fmla="*/ 95 h 198"/>
                <a:gd name="T44" fmla="*/ 141 w 211"/>
                <a:gd name="T45" fmla="*/ 108 h 198"/>
                <a:gd name="T46" fmla="*/ 154 w 211"/>
                <a:gd name="T47" fmla="*/ 119 h 198"/>
                <a:gd name="T48" fmla="*/ 185 w 211"/>
                <a:gd name="T49" fmla="*/ 131 h 198"/>
                <a:gd name="T50" fmla="*/ 202 w 211"/>
                <a:gd name="T51" fmla="*/ 152 h 198"/>
                <a:gd name="T52" fmla="*/ 211 w 211"/>
                <a:gd name="T53" fmla="*/ 198 h 198"/>
                <a:gd name="T54" fmla="*/ 4 w 211"/>
                <a:gd name="T55" fmla="*/ 198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11" h="198">
                  <a:moveTo>
                    <a:pt x="4" y="198"/>
                  </a:moveTo>
                  <a:cubicBezTo>
                    <a:pt x="4" y="198"/>
                    <a:pt x="0" y="168"/>
                    <a:pt x="7" y="150"/>
                  </a:cubicBezTo>
                  <a:cubicBezTo>
                    <a:pt x="14" y="132"/>
                    <a:pt x="18" y="129"/>
                    <a:pt x="39" y="126"/>
                  </a:cubicBezTo>
                  <a:cubicBezTo>
                    <a:pt x="60" y="123"/>
                    <a:pt x="71" y="115"/>
                    <a:pt x="74" y="112"/>
                  </a:cubicBezTo>
                  <a:cubicBezTo>
                    <a:pt x="77" y="109"/>
                    <a:pt x="82" y="106"/>
                    <a:pt x="84" y="105"/>
                  </a:cubicBezTo>
                  <a:cubicBezTo>
                    <a:pt x="84" y="105"/>
                    <a:pt x="84" y="84"/>
                    <a:pt x="73" y="72"/>
                  </a:cubicBezTo>
                  <a:cubicBezTo>
                    <a:pt x="73" y="72"/>
                    <a:pt x="69" y="70"/>
                    <a:pt x="69" y="67"/>
                  </a:cubicBezTo>
                  <a:cubicBezTo>
                    <a:pt x="68" y="65"/>
                    <a:pt x="66" y="52"/>
                    <a:pt x="69" y="47"/>
                  </a:cubicBezTo>
                  <a:cubicBezTo>
                    <a:pt x="69" y="47"/>
                    <a:pt x="71" y="45"/>
                    <a:pt x="71" y="43"/>
                  </a:cubicBezTo>
                  <a:cubicBezTo>
                    <a:pt x="70" y="41"/>
                    <a:pt x="68" y="26"/>
                    <a:pt x="82" y="13"/>
                  </a:cubicBezTo>
                  <a:cubicBezTo>
                    <a:pt x="82" y="13"/>
                    <a:pt x="86" y="7"/>
                    <a:pt x="76" y="6"/>
                  </a:cubicBezTo>
                  <a:cubicBezTo>
                    <a:pt x="76" y="6"/>
                    <a:pt x="81" y="3"/>
                    <a:pt x="88" y="7"/>
                  </a:cubicBezTo>
                  <a:cubicBezTo>
                    <a:pt x="88" y="7"/>
                    <a:pt x="85" y="3"/>
                    <a:pt x="89" y="0"/>
                  </a:cubicBezTo>
                  <a:cubicBezTo>
                    <a:pt x="89" y="0"/>
                    <a:pt x="87" y="7"/>
                    <a:pt x="95" y="5"/>
                  </a:cubicBezTo>
                  <a:cubicBezTo>
                    <a:pt x="102" y="3"/>
                    <a:pt x="112" y="1"/>
                    <a:pt x="119" y="3"/>
                  </a:cubicBezTo>
                  <a:cubicBezTo>
                    <a:pt x="126" y="6"/>
                    <a:pt x="128" y="9"/>
                    <a:pt x="136" y="10"/>
                  </a:cubicBezTo>
                  <a:cubicBezTo>
                    <a:pt x="145" y="10"/>
                    <a:pt x="148" y="22"/>
                    <a:pt x="148" y="26"/>
                  </a:cubicBezTo>
                  <a:cubicBezTo>
                    <a:pt x="149" y="30"/>
                    <a:pt x="148" y="47"/>
                    <a:pt x="150" y="49"/>
                  </a:cubicBezTo>
                  <a:cubicBezTo>
                    <a:pt x="151" y="52"/>
                    <a:pt x="152" y="53"/>
                    <a:pt x="151" y="57"/>
                  </a:cubicBezTo>
                  <a:cubicBezTo>
                    <a:pt x="151" y="62"/>
                    <a:pt x="148" y="72"/>
                    <a:pt x="146" y="72"/>
                  </a:cubicBezTo>
                  <a:cubicBezTo>
                    <a:pt x="144" y="73"/>
                    <a:pt x="142" y="74"/>
                    <a:pt x="142" y="75"/>
                  </a:cubicBezTo>
                  <a:cubicBezTo>
                    <a:pt x="142" y="75"/>
                    <a:pt x="137" y="90"/>
                    <a:pt x="137" y="95"/>
                  </a:cubicBezTo>
                  <a:cubicBezTo>
                    <a:pt x="137" y="101"/>
                    <a:pt x="137" y="106"/>
                    <a:pt x="141" y="108"/>
                  </a:cubicBezTo>
                  <a:cubicBezTo>
                    <a:pt x="145" y="109"/>
                    <a:pt x="151" y="116"/>
                    <a:pt x="154" y="119"/>
                  </a:cubicBezTo>
                  <a:cubicBezTo>
                    <a:pt x="157" y="123"/>
                    <a:pt x="176" y="127"/>
                    <a:pt x="185" y="131"/>
                  </a:cubicBezTo>
                  <a:cubicBezTo>
                    <a:pt x="193" y="135"/>
                    <a:pt x="197" y="135"/>
                    <a:pt x="202" y="152"/>
                  </a:cubicBezTo>
                  <a:cubicBezTo>
                    <a:pt x="207" y="169"/>
                    <a:pt x="211" y="186"/>
                    <a:pt x="211" y="198"/>
                  </a:cubicBezTo>
                  <a:lnTo>
                    <a:pt x="4" y="198"/>
                  </a:lnTo>
                  <a:close/>
                </a:path>
              </a:pathLst>
            </a:custGeom>
            <a:noFill/>
            <a:ln w="0">
              <a:solidFill>
                <a:schemeClr val="tx1">
                  <a:lumMod val="65000"/>
                  <a:lumOff val="35000"/>
                </a:schemeClr>
              </a:solidFill>
            </a:ln>
            <a:extLst/>
          </p:spPr>
          <p:txBody>
            <a:bodyPr vert="horz" wrap="square" lIns="68580" tIns="34290" rIns="68580" bIns="3429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lumMod val="75000"/>
                    <a:lumOff val="25000"/>
                  </a:prstClr>
                </a:solidFill>
                <a:effectLst/>
                <a:uLnTx/>
                <a:uFillTx/>
                <a:latin typeface="+mn-lt"/>
                <a:ea typeface="方正静蕾简体"/>
                <a:cs typeface="+mn-ea"/>
                <a:sym typeface="+mn-lt"/>
              </a:endParaRPr>
            </a:p>
          </p:txBody>
        </p:sp>
        <p:sp>
          <p:nvSpPr>
            <p:cNvPr id="77" name="文本框 79"/>
            <p:cNvSpPr txBox="1"/>
            <p:nvPr/>
          </p:nvSpPr>
          <p:spPr>
            <a:xfrm>
              <a:off x="5299229" y="2231861"/>
              <a:ext cx="5726837" cy="272895"/>
            </a:xfrm>
            <a:prstGeom prst="rect">
              <a:avLst/>
            </a:prstGeom>
            <a:noFill/>
          </p:spPr>
          <p:txBody>
            <a:bodyPr wrap="square" lIns="68580" tIns="34290" rIns="68580" bIns="34290" rtlCol="0">
              <a:spAutoFit/>
            </a:bodyPr>
            <a:lstStyle/>
            <a:p>
              <a:pPr lvl="0" algn="just" defTabSz="914400" fontAlgn="base">
                <a:lnSpc>
                  <a:spcPct val="121000"/>
                </a:lnSpc>
                <a:spcBef>
                  <a:spcPct val="0"/>
                </a:spcBef>
                <a:spcAft>
                  <a:spcPts val="600"/>
                </a:spcAft>
              </a:pPr>
              <a:r>
                <a:rPr lang="en-US" altLang="zh-CN" sz="1200" dirty="0">
                  <a:solidFill>
                    <a:prstClr val="black">
                      <a:lumMod val="75000"/>
                      <a:lumOff val="25000"/>
                    </a:prstClr>
                  </a:solidFill>
                  <a:latin typeface="Times New Roman" panose="02020603050405020304" pitchFamily="18" charset="0"/>
                  <a:cs typeface="Times New Roman" panose="02020603050405020304" pitchFamily="18" charset="0"/>
                  <a:sym typeface="+mn-lt"/>
                </a:rPr>
                <a:t>An increasingly well-established legal system protects the development of the company</a:t>
              </a:r>
              <a:endParaRPr kumimoji="0" lang="en-US" altLang="zh-CN" sz="1200" b="0" i="0" u="none" strike="noStrike" kern="1200" cap="none" spc="0" normalizeH="0" baseline="0" noProof="0" dirty="0">
                <a:ln>
                  <a:noFill/>
                </a:ln>
                <a:solidFill>
                  <a:prstClr val="black">
                    <a:lumMod val="75000"/>
                    <a:lumOff val="25000"/>
                  </a:prstClr>
                </a:solidFill>
                <a:effectLst/>
                <a:uLnTx/>
                <a:uFillTx/>
                <a:latin typeface="Times New Roman" panose="02020603050405020304" pitchFamily="18" charset="0"/>
                <a:ea typeface="方正静蕾简体"/>
                <a:cs typeface="Times New Roman" panose="02020603050405020304" pitchFamily="18" charset="0"/>
                <a:sym typeface="+mn-lt"/>
              </a:endParaRPr>
            </a:p>
          </p:txBody>
        </p:sp>
      </p:grpSp>
      <p:sp>
        <p:nvSpPr>
          <p:cNvPr id="74" name="文本框 136"/>
          <p:cNvSpPr txBox="1">
            <a:spLocks noChangeArrowheads="1"/>
          </p:cNvSpPr>
          <p:nvPr/>
        </p:nvSpPr>
        <p:spPr bwMode="auto">
          <a:xfrm>
            <a:off x="144155" y="368368"/>
            <a:ext cx="310087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altLang="zh-CN" sz="4800" b="1" dirty="0">
                <a:latin typeface="Times New Roman" panose="02020603050405020304" pitchFamily="18" charset="0"/>
                <a:cs typeface="Times New Roman" panose="02020603050405020304" pitchFamily="18" charset="0"/>
              </a:rPr>
              <a:t>Conclusion</a:t>
            </a:r>
          </a:p>
        </p:txBody>
      </p:sp>
      <p:pic>
        <p:nvPicPr>
          <p:cNvPr id="18" name="音频 17">
            <a:hlinkClick r:id="" action="ppaction://media"/>
            <a:extLst>
              <a:ext uri="{FF2B5EF4-FFF2-40B4-BE49-F238E27FC236}">
                <a16:creationId xmlns:a16="http://schemas.microsoft.com/office/drawing/2014/main" id="{252D1849-A00E-4490-B73B-5EA95B25A69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975650390"/>
      </p:ext>
    </p:extLst>
  </p:cSld>
  <p:clrMapOvr>
    <a:masterClrMapping/>
  </p:clrMapOvr>
  <mc:AlternateContent xmlns:mc="http://schemas.openxmlformats.org/markup-compatibility/2006">
    <mc:Choice xmlns:p14="http://schemas.microsoft.com/office/powerpoint/2010/main" Requires="p14">
      <p:transition spd="slow" p14:dur="1500" advTm="69359">
        <p:random/>
      </p:transition>
    </mc:Choice>
    <mc:Fallback>
      <p:transition spd="slow" advTm="69359">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36">
            <a:extLst>
              <a:ext uri="{FF2B5EF4-FFF2-40B4-BE49-F238E27FC236}">
                <a16:creationId xmlns:a16="http://schemas.microsoft.com/office/drawing/2014/main" id="{6CA5208D-AED7-4676-8784-903A57D51ED6}"/>
              </a:ext>
            </a:extLst>
          </p:cNvPr>
          <p:cNvSpPr txBox="1">
            <a:spLocks noChangeArrowheads="1"/>
          </p:cNvSpPr>
          <p:nvPr/>
        </p:nvSpPr>
        <p:spPr bwMode="auto">
          <a:xfrm>
            <a:off x="144155" y="368368"/>
            <a:ext cx="494275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altLang="zh-CN" sz="4800" b="1" dirty="0">
                <a:latin typeface="Times New Roman" panose="02020603050405020304" pitchFamily="18" charset="0"/>
                <a:cs typeface="Times New Roman" panose="02020603050405020304" pitchFamily="18" charset="0"/>
              </a:rPr>
              <a:t>Recommendation</a:t>
            </a:r>
          </a:p>
        </p:txBody>
      </p:sp>
      <p:sp>
        <p:nvSpPr>
          <p:cNvPr id="3" name="矩形 2">
            <a:extLst>
              <a:ext uri="{FF2B5EF4-FFF2-40B4-BE49-F238E27FC236}">
                <a16:creationId xmlns:a16="http://schemas.microsoft.com/office/drawing/2014/main" id="{803E8BEF-3D38-4B6F-A4C9-D9CE84195030}"/>
              </a:ext>
            </a:extLst>
          </p:cNvPr>
          <p:cNvSpPr/>
          <p:nvPr/>
        </p:nvSpPr>
        <p:spPr>
          <a:xfrm>
            <a:off x="452761" y="1540026"/>
            <a:ext cx="11558726" cy="3719736"/>
          </a:xfrm>
          <a:prstGeom prst="rect">
            <a:avLst/>
          </a:prstGeom>
        </p:spPr>
        <p:txBody>
          <a:bodyPr wrap="square">
            <a:spAutoFit/>
          </a:bodyPr>
          <a:lstStyle/>
          <a:p>
            <a:pPr marL="285750" indent="-285750">
              <a:lnSpc>
                <a:spcPct val="120000"/>
              </a:lnSpc>
              <a:buFont typeface="Arial" panose="020B0604020202020204" pitchFamily="34" charset="0"/>
              <a:buChar char="•"/>
            </a:pPr>
            <a:r>
              <a:rPr lang="en-US" altLang="zh-CN"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rPr>
              <a:t>China’s per capita music consumption is only 0.69% in Japan, 0.91% in the US, 1% in Germany, 0.772% in the UK, and 0.77% in Switzerland (Meng,2018). The music market to be discovered in China is still very large.</a:t>
            </a:r>
          </a:p>
          <a:p>
            <a:pPr marL="285750" indent="-285750">
              <a:lnSpc>
                <a:spcPct val="120000"/>
              </a:lnSpc>
              <a:buFont typeface="Arial" panose="020B0604020202020204" pitchFamily="34" charset="0"/>
              <a:buChar char="•"/>
            </a:pPr>
            <a:endParaRPr lang="en-US" altLang="zh-CN"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endParaRPr>
          </a:p>
          <a:p>
            <a:pPr marL="285750" indent="-285750">
              <a:lnSpc>
                <a:spcPct val="120000"/>
              </a:lnSpc>
              <a:buFont typeface="Arial" panose="020B0604020202020204" pitchFamily="34" charset="0"/>
              <a:buChar char="•"/>
            </a:pPr>
            <a:r>
              <a:rPr lang="en-US" altLang="zh-CN"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rPr>
              <a:t>For the music platform with similar functions that has already appeared on the market, NetEase Cloud Music Company should increase the acquisition of digital albums and form industry barriers.</a:t>
            </a:r>
          </a:p>
          <a:p>
            <a:pPr marL="285750" indent="-285750">
              <a:lnSpc>
                <a:spcPct val="120000"/>
              </a:lnSpc>
              <a:buFont typeface="Arial" panose="020B0604020202020204" pitchFamily="34" charset="0"/>
              <a:buChar char="•"/>
            </a:pPr>
            <a:endParaRPr lang="en-US" altLang="zh-CN"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endParaRPr>
          </a:p>
          <a:p>
            <a:pPr marL="285750" indent="-285750">
              <a:lnSpc>
                <a:spcPct val="120000"/>
              </a:lnSpc>
              <a:buFont typeface="Arial" panose="020B0604020202020204" pitchFamily="34" charset="0"/>
              <a:buChar char="•"/>
            </a:pPr>
            <a:r>
              <a:rPr lang="en-US" altLang="zh-CN"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rPr>
              <a:t>More attention and fight against piracy. The existence of piracy directly threatens the sales performance of NetEase Cloud Music.</a:t>
            </a:r>
          </a:p>
          <a:p>
            <a:pPr marL="285750" indent="-285750">
              <a:lnSpc>
                <a:spcPct val="120000"/>
              </a:lnSpc>
              <a:buFont typeface="Arial" panose="020B0604020202020204" pitchFamily="34" charset="0"/>
              <a:buChar char="•"/>
            </a:pPr>
            <a:endParaRPr lang="en-US" altLang="zh-CN"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endParaRPr>
          </a:p>
          <a:p>
            <a:pPr marL="285750" indent="-285750">
              <a:lnSpc>
                <a:spcPct val="120000"/>
              </a:lnSpc>
              <a:buFont typeface="Arial" panose="020B0604020202020204" pitchFamily="34" charset="0"/>
              <a:buChar char="•"/>
            </a:pPr>
            <a:r>
              <a:rPr lang="en-US" altLang="zh-CN"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rPr>
              <a:t>Pay attention to the customer journey, invite the stars to perform offline fan meetings or concerts, and give back to the fans while also transforming the potential customer groups into actual consumer groups.</a:t>
            </a:r>
            <a:endParaRPr lang="zh-CN" altLang="en-US" dirty="0">
              <a:solidFill>
                <a:prstClr val="black"/>
              </a:solidFill>
              <a:latin typeface="Times New Roman" panose="02020603050405020304" pitchFamily="18" charset="0"/>
              <a:ea typeface="方正静蕾简体" panose="02000000000000000000" pitchFamily="2" charset="-122"/>
              <a:cs typeface="Times New Roman" panose="02020603050405020304" pitchFamily="18" charset="0"/>
            </a:endParaRPr>
          </a:p>
        </p:txBody>
      </p:sp>
      <p:pic>
        <p:nvPicPr>
          <p:cNvPr id="9" name="音频 8">
            <a:hlinkClick r:id="" action="ppaction://media"/>
            <a:extLst>
              <a:ext uri="{FF2B5EF4-FFF2-40B4-BE49-F238E27FC236}">
                <a16:creationId xmlns:a16="http://schemas.microsoft.com/office/drawing/2014/main" id="{55390C85-56AD-44FA-8B39-4E0EBCFBC6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24671496"/>
      </p:ext>
    </p:extLst>
  </p:cSld>
  <p:clrMapOvr>
    <a:masterClrMapping/>
  </p:clrMapOvr>
  <p:transition spd="slow" advTm="74301">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36">
            <a:extLst>
              <a:ext uri="{FF2B5EF4-FFF2-40B4-BE49-F238E27FC236}">
                <a16:creationId xmlns:a16="http://schemas.microsoft.com/office/drawing/2014/main" id="{0A40AD26-970E-44B5-B329-E2DCA1A60243}"/>
              </a:ext>
            </a:extLst>
          </p:cNvPr>
          <p:cNvSpPr txBox="1">
            <a:spLocks noChangeArrowheads="1"/>
          </p:cNvSpPr>
          <p:nvPr/>
        </p:nvSpPr>
        <p:spPr bwMode="auto">
          <a:xfrm>
            <a:off x="144155" y="368368"/>
            <a:ext cx="494275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altLang="zh-CN" sz="4800" b="1" dirty="0">
                <a:latin typeface="Times New Roman" panose="02020603050405020304" pitchFamily="18" charset="0"/>
                <a:cs typeface="Times New Roman" panose="02020603050405020304" pitchFamily="18" charset="0"/>
              </a:rPr>
              <a:t>Reference</a:t>
            </a:r>
          </a:p>
        </p:txBody>
      </p:sp>
      <p:sp>
        <p:nvSpPr>
          <p:cNvPr id="4" name="矩形 3">
            <a:extLst>
              <a:ext uri="{FF2B5EF4-FFF2-40B4-BE49-F238E27FC236}">
                <a16:creationId xmlns:a16="http://schemas.microsoft.com/office/drawing/2014/main" id="{A2BE0000-96C8-4C32-B132-5A5C21A1BB23}"/>
              </a:ext>
            </a:extLst>
          </p:cNvPr>
          <p:cNvSpPr/>
          <p:nvPr/>
        </p:nvSpPr>
        <p:spPr>
          <a:xfrm>
            <a:off x="301840" y="1502364"/>
            <a:ext cx="11301274" cy="1938992"/>
          </a:xfrm>
          <a:prstGeom prst="rect">
            <a:avLst/>
          </a:prstGeom>
        </p:spPr>
        <p:txBody>
          <a:bodyPr wrap="square">
            <a:spAutoFit/>
          </a:bodyPr>
          <a:lstStyle/>
          <a:p>
            <a:pPr algn="just">
              <a:spcAft>
                <a:spcPts val="0"/>
              </a:spcAft>
            </a:pPr>
            <a:r>
              <a:rPr lang="en-US" altLang="zh-CN" sz="1200" kern="100" dirty="0">
                <a:solidFill>
                  <a:srgbClr val="222222"/>
                </a:solidFill>
                <a:latin typeface="Times New Roman" panose="02020603050405020304" pitchFamily="18" charset="0"/>
                <a:ea typeface="等线" panose="02010600030101010101" pitchFamily="2" charset="-122"/>
                <a:cs typeface="Times New Roman" panose="02020603050405020304" pitchFamily="18" charset="0"/>
              </a:rPr>
              <a:t>Aguilar, Francis. Scanning the Business Environment. New York: Macmillan. 2006.</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Chinese Society of International Law. (2013). </a:t>
            </a:r>
            <a:r>
              <a:rPr lang="zh-CN" altLang="zh-CN" sz="1200" i="1" kern="100" dirty="0">
                <a:latin typeface="Times New Roman" panose="02020603050405020304" pitchFamily="18" charset="0"/>
                <a:ea typeface="等线" panose="02010600030101010101" pitchFamily="2" charset="-122"/>
                <a:cs typeface="Times New Roman" panose="02020603050405020304" pitchFamily="18" charset="0"/>
              </a:rPr>
              <a:t>Chinese Journal of International Law</a:t>
            </a:r>
            <a:r>
              <a:rPr lang="zh-CN" altLang="zh-CN" sz="1200" kern="100" dirty="0">
                <a:latin typeface="Times New Roman" panose="02020603050405020304" pitchFamily="18" charset="0"/>
                <a:ea typeface="等线" panose="02010600030101010101" pitchFamily="2" charset="-122"/>
                <a:cs typeface="Times New Roman" panose="02020603050405020304" pitchFamily="18" charset="0"/>
              </a:rPr>
              <a:t>, 12(1), p.NP-NP.</a:t>
            </a: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Luo, B. and Chong, T. (2017). Entrepreneurial activities and institutional environment in China. </a:t>
            </a:r>
            <a:r>
              <a:rPr lang="zh-CN" altLang="zh-CN" sz="1200" i="1" kern="100" dirty="0">
                <a:latin typeface="Times New Roman" panose="02020603050405020304" pitchFamily="18" charset="0"/>
                <a:ea typeface="等线" panose="02010600030101010101" pitchFamily="2" charset="-122"/>
                <a:cs typeface="Times New Roman" panose="02020603050405020304" pitchFamily="18" charset="0"/>
              </a:rPr>
              <a:t>Economic and Political Studies</a:t>
            </a:r>
            <a:r>
              <a:rPr lang="zh-CN" altLang="zh-CN" sz="1200" kern="100" dirty="0">
                <a:latin typeface="Times New Roman" panose="02020603050405020304" pitchFamily="18" charset="0"/>
                <a:ea typeface="等线" panose="02010600030101010101" pitchFamily="2" charset="-122"/>
                <a:cs typeface="Times New Roman" panose="02020603050405020304" pitchFamily="18" charset="0"/>
              </a:rPr>
              <a:t>, 5(2), pp.179-194.</a:t>
            </a: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Meng, R. (2018). </a:t>
            </a:r>
            <a:r>
              <a:rPr lang="zh-CN" altLang="zh-CN" sz="1200" i="1" kern="100" dirty="0">
                <a:latin typeface="Times New Roman" panose="02020603050405020304" pitchFamily="18" charset="0"/>
                <a:ea typeface="等线" panose="02010600030101010101" pitchFamily="2" charset="-122"/>
                <a:cs typeface="Times New Roman" panose="02020603050405020304" pitchFamily="18" charset="0"/>
              </a:rPr>
              <a:t>Tencent, Netease Cloud, Ali Music Platform Who is the media music master?</a:t>
            </a:r>
            <a:r>
              <a:rPr lang="zh-CN" altLang="zh-CN" sz="1200" kern="100" dirty="0">
                <a:latin typeface="Times New Roman" panose="02020603050405020304" pitchFamily="18" charset="0"/>
                <a:ea typeface="等线" panose="02010600030101010101" pitchFamily="2" charset="-122"/>
                <a:cs typeface="Times New Roman" panose="02020603050405020304" pitchFamily="18" charset="0"/>
              </a:rPr>
              <a:t>. [online] Finance.sina.com.cn. Available at: http://finance.sina.com.cn/zmt/2018-09-20/doc-ifxeuwwr6394274.shtml [Accessed 25 Apr. 2019].</a:t>
            </a: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hlinkClick r:id="rId4"/>
              </a:rPr>
              <a:t>"Report for Selected Country Groups and Subjects (PPP valuation of country GDP)"</a:t>
            </a: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IMF. Retrieved 24 October 2017.</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p:txBody>
      </p:sp>
      <p:sp>
        <p:nvSpPr>
          <p:cNvPr id="5" name="矩形 4">
            <a:extLst>
              <a:ext uri="{FF2B5EF4-FFF2-40B4-BE49-F238E27FC236}">
                <a16:creationId xmlns:a16="http://schemas.microsoft.com/office/drawing/2014/main" id="{DEFFFE99-C53C-4927-94EE-FD7C616B1915}"/>
              </a:ext>
            </a:extLst>
          </p:cNvPr>
          <p:cNvSpPr/>
          <p:nvPr/>
        </p:nvSpPr>
        <p:spPr>
          <a:xfrm>
            <a:off x="301841" y="3429000"/>
            <a:ext cx="11700770" cy="2492990"/>
          </a:xfrm>
          <a:prstGeom prst="rect">
            <a:avLst/>
          </a:prstGeom>
        </p:spPr>
        <p:txBody>
          <a:bodyPr wrap="square">
            <a:spAutoFit/>
          </a:bodyPr>
          <a:lstStyle/>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Raul (2018). </a:t>
            </a:r>
            <a:r>
              <a:rPr lang="zh-CN" altLang="zh-CN" sz="1200" i="1" kern="100" dirty="0">
                <a:latin typeface="Times New Roman" panose="02020603050405020304" pitchFamily="18" charset="0"/>
                <a:ea typeface="等线" panose="02010600030101010101" pitchFamily="2" charset="-122"/>
                <a:cs typeface="Times New Roman" panose="02020603050405020304" pitchFamily="18" charset="0"/>
              </a:rPr>
              <a:t>Find Out How Much Your Country Spends on Research &amp; Development</a:t>
            </a:r>
            <a:r>
              <a:rPr lang="zh-CN" altLang="zh-CN" sz="1200" kern="100" dirty="0">
                <a:latin typeface="Times New Roman" panose="02020603050405020304" pitchFamily="18" charset="0"/>
                <a:ea typeface="等线" panose="02010600030101010101" pitchFamily="2" charset="-122"/>
                <a:cs typeface="Times New Roman" panose="02020603050405020304" pitchFamily="18" charset="0"/>
              </a:rPr>
              <a:t>. [online] HOW MUCH.COM. Available at: https://howmuch.net/articles/research-development-spending-by-country [Accessed 25 Apr. 2019].</a:t>
            </a: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err="1">
                <a:solidFill>
                  <a:srgbClr val="000000"/>
                </a:solidFill>
                <a:latin typeface="Times New Roman" panose="02020603050405020304" pitchFamily="18" charset="0"/>
                <a:ea typeface="等线" panose="02010600030101010101" pitchFamily="2" charset="-122"/>
                <a:cs typeface="Times New Roman" panose="02020603050405020304" pitchFamily="18" charset="0"/>
              </a:rPr>
              <a:t>Sisi</a:t>
            </a: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L. (2016). </a:t>
            </a:r>
            <a:r>
              <a:rPr lang="en-US" altLang="zh-CN" sz="1200" i="1" kern="100" dirty="0" err="1">
                <a:solidFill>
                  <a:srgbClr val="000000"/>
                </a:solidFill>
                <a:latin typeface="Times New Roman" panose="02020603050405020304" pitchFamily="18" charset="0"/>
                <a:ea typeface="等线" panose="02010600030101010101" pitchFamily="2" charset="-122"/>
                <a:cs typeface="Times New Roman" panose="02020603050405020304" pitchFamily="18" charset="0"/>
              </a:rPr>
              <a:t>Netease</a:t>
            </a:r>
            <a:r>
              <a:rPr lang="en-US" altLang="zh-CN" sz="1200" i="1"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cloud music: 3 years of user growth of 200 million, the word of mouth is the best marketing tool</a:t>
            </a: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[online] Mediaclub.cc. Available at: http://www.mediaclub.cc/News/infos/id/6695 [Accessed 17 Apr. 2019]</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Wang, Y. (2018). </a:t>
            </a:r>
            <a:r>
              <a:rPr lang="zh-CN" altLang="zh-CN" sz="1200" i="1" kern="100" dirty="0">
                <a:latin typeface="Times New Roman" panose="02020603050405020304" pitchFamily="18" charset="0"/>
                <a:ea typeface="等线" panose="02010600030101010101" pitchFamily="2" charset="-122"/>
                <a:cs typeface="Times New Roman" panose="02020603050405020304" pitchFamily="18" charset="0"/>
              </a:rPr>
              <a:t>The national copyright administration pushed Tencent music and Netease cloud music to reach copyright cooperation and mutually authorize music works</a:t>
            </a:r>
            <a:r>
              <a:rPr lang="zh-CN" altLang="zh-CN" sz="1200" kern="100" dirty="0">
                <a:latin typeface="Times New Roman" panose="02020603050405020304" pitchFamily="18" charset="0"/>
                <a:ea typeface="等线" panose="02010600030101010101" pitchFamily="2" charset="-122"/>
                <a:cs typeface="Times New Roman" panose="02020603050405020304" pitchFamily="18" charset="0"/>
              </a:rPr>
              <a:t>. Beijing: Xinhua.</a:t>
            </a: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XIE Chen-ye (2017). A Study of the Employment Situation of English Major Graduates of Application-Oriented Universities in China—A Case Study of Ningbo </a:t>
            </a:r>
            <a:r>
              <a:rPr lang="en-US" altLang="zh-CN" sz="1200" kern="100" dirty="0" err="1">
                <a:solidFill>
                  <a:srgbClr val="000000"/>
                </a:solidFill>
                <a:latin typeface="Times New Roman" panose="02020603050405020304" pitchFamily="18" charset="0"/>
                <a:ea typeface="等线" panose="02010600030101010101" pitchFamily="2" charset="-122"/>
                <a:cs typeface="Times New Roman" panose="02020603050405020304" pitchFamily="18" charset="0"/>
              </a:rPr>
              <a:t>Dahongying</a:t>
            </a: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University. </a:t>
            </a:r>
            <a:r>
              <a:rPr lang="en-US" altLang="zh-CN" sz="1200" i="1"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US-China Foreign Language</a:t>
            </a: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15(5).</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latin typeface="Times New Roman" panose="02020603050405020304" pitchFamily="18" charset="0"/>
              <a:ea typeface="等线" panose="02010600030101010101" pitchFamily="2" charset="-122"/>
              <a:cs typeface="Times New Roman" panose="02020603050405020304" pitchFamily="18" charset="0"/>
            </a:endParaRPr>
          </a:p>
          <a:p>
            <a:pPr algn="just">
              <a:spcAft>
                <a:spcPts val="0"/>
              </a:spcAft>
            </a:pPr>
            <a:r>
              <a:rPr lang="en-US" altLang="zh-CN" sz="1200" kern="100" dirty="0">
                <a:solidFill>
                  <a:srgbClr val="000000"/>
                </a:solidFill>
                <a:latin typeface="Times New Roman" panose="02020603050405020304" pitchFamily="18" charset="0"/>
                <a:ea typeface="等线" panose="02010600030101010101" pitchFamily="2" charset="-122"/>
                <a:cs typeface="Times New Roman" panose="02020603050405020304" pitchFamily="18" charset="0"/>
              </a:rPr>
              <a:t>Lee, Y. (2011). Theory of Confucian Knowledge. </a:t>
            </a:r>
            <a:r>
              <a:rPr lang="zh-CN" altLang="zh-CN" sz="1200" i="1" kern="100" dirty="0">
                <a:latin typeface="Times New Roman" panose="02020603050405020304" pitchFamily="18" charset="0"/>
                <a:ea typeface="等线" panose="02010600030101010101" pitchFamily="2" charset="-122"/>
                <a:cs typeface="Times New Roman" panose="02020603050405020304" pitchFamily="18" charset="0"/>
              </a:rPr>
              <a:t>Jonrnal of Social Thoughts and Culture</a:t>
            </a:r>
            <a:r>
              <a:rPr lang="zh-CN" altLang="zh-CN" sz="1200" kern="100" dirty="0">
                <a:latin typeface="Times New Roman" panose="02020603050405020304" pitchFamily="18" charset="0"/>
                <a:ea typeface="等线" panose="02010600030101010101" pitchFamily="2" charset="-122"/>
                <a:cs typeface="Times New Roman" panose="02020603050405020304" pitchFamily="18" charset="0"/>
              </a:rPr>
              <a:t>, 23, p.5.</a:t>
            </a:r>
          </a:p>
        </p:txBody>
      </p:sp>
      <p:pic>
        <p:nvPicPr>
          <p:cNvPr id="3" name="音频 2">
            <a:hlinkClick r:id="" action="ppaction://media"/>
            <a:extLst>
              <a:ext uri="{FF2B5EF4-FFF2-40B4-BE49-F238E27FC236}">
                <a16:creationId xmlns:a16="http://schemas.microsoft.com/office/drawing/2014/main" id="{52552BFE-405A-4D98-B6FE-DCC9CBEF81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53756025"/>
      </p:ext>
    </p:extLst>
  </p:cSld>
  <p:clrMapOvr>
    <a:masterClrMapping/>
  </p:clrMapOvr>
  <p:transition spd="slow" advTm="2905">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8"/>
          <p:cNvSpPr txBox="1"/>
          <p:nvPr/>
        </p:nvSpPr>
        <p:spPr>
          <a:xfrm>
            <a:off x="4402941" y="2076003"/>
            <a:ext cx="8024812" cy="212365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6600" b="1" dirty="0">
                <a:solidFill>
                  <a:srgbClr val="3F3F3F"/>
                </a:solidFill>
                <a:latin typeface="微软雅黑" panose="020B0503020204020204" pitchFamily="34" charset="-122"/>
                <a:ea typeface="微软雅黑" panose="020B0503020204020204" pitchFamily="34" charset="-122"/>
              </a:rPr>
              <a:t>Thank you for your guidance</a:t>
            </a:r>
            <a:endParaRPr kumimoji="0" lang="zh-CN" altLang="en-US" sz="6600" b="1" i="0" u="none" strike="noStrike" kern="1200" cap="none" spc="0" normalizeH="0" baseline="0" noProof="0" dirty="0">
              <a:ln>
                <a:noFill/>
              </a:ln>
              <a:solidFill>
                <a:srgbClr val="3F3F3F"/>
              </a:solidFill>
              <a:effectLst/>
              <a:uLnTx/>
              <a:uFillTx/>
              <a:latin typeface="微软雅黑" panose="020B0503020204020204" pitchFamily="34" charset="-122"/>
              <a:ea typeface="微软雅黑" panose="020B0503020204020204" pitchFamily="34" charset="-122"/>
              <a:cs typeface="+mn-cs"/>
            </a:endParaRPr>
          </a:p>
        </p:txBody>
      </p:sp>
      <p:pic>
        <p:nvPicPr>
          <p:cNvPr id="12" name="图片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77800" y="2216938"/>
            <a:ext cx="1841788" cy="1841788"/>
          </a:xfrm>
          <a:prstGeom prst="rect">
            <a:avLst/>
          </a:prstGeom>
        </p:spPr>
      </p:pic>
      <p:pic>
        <p:nvPicPr>
          <p:cNvPr id="2" name="音频 1">
            <a:hlinkClick r:id="" action="ppaction://media"/>
            <a:extLst>
              <a:ext uri="{FF2B5EF4-FFF2-40B4-BE49-F238E27FC236}">
                <a16:creationId xmlns:a16="http://schemas.microsoft.com/office/drawing/2014/main" id="{CB7F4B75-D0FC-4DC5-AD8C-B9B54E5594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58370081"/>
      </p:ext>
    </p:extLst>
  </p:cSld>
  <p:clrMapOvr>
    <a:masterClrMapping/>
  </p:clrMapOvr>
  <mc:AlternateContent xmlns:mc="http://schemas.openxmlformats.org/markup-compatibility/2006">
    <mc:Choice xmlns:p14="http://schemas.microsoft.com/office/powerpoint/2010/main" Requires="p14">
      <p:transition spd="slow" p14:dur="1500" advTm="4524">
        <p:random/>
      </p:transition>
    </mc:Choice>
    <mc:Fallback>
      <p:transition spd="slow" advTm="4524">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1.5"/>
</p:tagLst>
</file>

<file path=ppt/tags/tag2.xml><?xml version="1.0" encoding="utf-8"?>
<p:tagLst xmlns:a="http://schemas.openxmlformats.org/drawingml/2006/main" xmlns:r="http://schemas.openxmlformats.org/officeDocument/2006/relationships" xmlns:p="http://schemas.openxmlformats.org/presentationml/2006/main">
  <p:tag name="TIMING" val="|2.9|18.3|16.9"/>
</p:tagLst>
</file>

<file path=ppt/tags/tag3.xml><?xml version="1.0" encoding="utf-8"?>
<p:tagLst xmlns:a="http://schemas.openxmlformats.org/drawingml/2006/main" xmlns:r="http://schemas.openxmlformats.org/officeDocument/2006/relationships" xmlns:p="http://schemas.openxmlformats.org/presentationml/2006/main">
  <p:tag name="TIMING" val="|3.8|13.5|9"/>
</p:tagLst>
</file>

<file path=ppt/tags/tag4.xml><?xml version="1.0" encoding="utf-8"?>
<p:tagLst xmlns:a="http://schemas.openxmlformats.org/drawingml/2006/main" xmlns:r="http://schemas.openxmlformats.org/officeDocument/2006/relationships" xmlns:p="http://schemas.openxmlformats.org/presentationml/2006/main">
  <p:tag name="TIMING" val="|1.7|0.7|11.2|19.2"/>
</p:tagLst>
</file>

<file path=ppt/tags/tag5.xml><?xml version="1.0" encoding="utf-8"?>
<p:tagLst xmlns:a="http://schemas.openxmlformats.org/drawingml/2006/main" xmlns:r="http://schemas.openxmlformats.org/officeDocument/2006/relationships" xmlns:p="http://schemas.openxmlformats.org/presentationml/2006/main">
  <p:tag name="TIMING" val="|3.4|19.1|7.8|9.1|8.8"/>
</p:tagLst>
</file>

<file path=ppt/theme/theme1.xml><?xml version="1.0" encoding="utf-8"?>
<a:theme xmlns:a="http://schemas.openxmlformats.org/drawingml/2006/main" name="水滴">
  <a:themeElements>
    <a:clrScheme name="水滴">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水滴">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水滴">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主题">
  <a:themeElements>
    <a:clrScheme name="自定义 3094">
      <a:dk1>
        <a:srgbClr val="000000"/>
      </a:dk1>
      <a:lt1>
        <a:srgbClr val="FFFFFF"/>
      </a:lt1>
      <a:dk2>
        <a:srgbClr val="1C2B7D"/>
      </a:dk2>
      <a:lt2>
        <a:srgbClr val="8745E5"/>
      </a:lt2>
      <a:accent1>
        <a:srgbClr val="8745E5"/>
      </a:accent1>
      <a:accent2>
        <a:srgbClr val="1C2B7D"/>
      </a:accent2>
      <a:accent3>
        <a:srgbClr val="8745E5"/>
      </a:accent3>
      <a:accent4>
        <a:srgbClr val="1C2B7D"/>
      </a:accent4>
      <a:accent5>
        <a:srgbClr val="8745E5"/>
      </a:accent5>
      <a:accent6>
        <a:srgbClr val="1C2B7D"/>
      </a:accent6>
      <a:hlink>
        <a:srgbClr val="0563C1"/>
      </a:hlink>
      <a:folHlink>
        <a:srgbClr val="954F72"/>
      </a:folHlink>
    </a:clrScheme>
    <a:fontScheme name="自定义 1">
      <a:majorFont>
        <a:latin typeface="Calibri"/>
        <a:ea typeface="微软雅黑"/>
        <a:cs typeface=""/>
      </a:majorFont>
      <a:minorFont>
        <a:latin typeface="Calibri"/>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Temp">
      <a:majorFont>
        <a:latin typeface="微软雅黑"/>
        <a:ea typeface="微软雅黑"/>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主题">
  <a:themeElements>
    <a:clrScheme name="红橙色">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Temp">
      <a:majorFont>
        <a:latin typeface="方正静蕾简体"/>
        <a:ea typeface="方正静蕾简体"/>
        <a:cs typeface=""/>
      </a:majorFont>
      <a:minorFont>
        <a:latin typeface="方正静蕾简体"/>
        <a:ea typeface="方正静蕾简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3_Office 主题">
  <a:themeElements>
    <a:clrScheme name="自定义 306">
      <a:dk1>
        <a:sysClr val="windowText" lastClr="000000"/>
      </a:dk1>
      <a:lt1>
        <a:sysClr val="window" lastClr="FFFFFF"/>
      </a:lt1>
      <a:dk2>
        <a:srgbClr val="3F3F3F"/>
      </a:dk2>
      <a:lt2>
        <a:srgbClr val="262626"/>
      </a:lt2>
      <a:accent1>
        <a:srgbClr val="262626"/>
      </a:accent1>
      <a:accent2>
        <a:srgbClr val="3F3F3F"/>
      </a:accent2>
      <a:accent3>
        <a:srgbClr val="262626"/>
      </a:accent3>
      <a:accent4>
        <a:srgbClr val="3F3F3F"/>
      </a:accent4>
      <a:accent5>
        <a:srgbClr val="262626"/>
      </a:accent5>
      <a:accent6>
        <a:srgbClr val="3F3F3F"/>
      </a:accent6>
      <a:hlink>
        <a:srgbClr val="0563C1"/>
      </a:hlink>
      <a:folHlink>
        <a:srgbClr val="954F72"/>
      </a:folHlink>
    </a:clrScheme>
    <a:fontScheme name="Temp">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1410</TotalTime>
  <Words>1040</Words>
  <Application>Microsoft Office PowerPoint</Application>
  <PresentationFormat>宽屏</PresentationFormat>
  <Paragraphs>113</Paragraphs>
  <Slides>14</Slides>
  <Notes>5</Notes>
  <HiddenSlides>0</HiddenSlides>
  <MMClips>14</MMClips>
  <ScaleCrop>false</ScaleCrop>
  <HeadingPairs>
    <vt:vector size="6" baseType="variant">
      <vt:variant>
        <vt:lpstr>已用的字体</vt:lpstr>
      </vt:variant>
      <vt:variant>
        <vt:i4>12</vt:i4>
      </vt:variant>
      <vt:variant>
        <vt:lpstr>主题</vt:lpstr>
      </vt:variant>
      <vt:variant>
        <vt:i4>6</vt:i4>
      </vt:variant>
      <vt:variant>
        <vt:lpstr>幻灯片标题</vt:lpstr>
      </vt:variant>
      <vt:variant>
        <vt:i4>14</vt:i4>
      </vt:variant>
    </vt:vector>
  </HeadingPairs>
  <TitlesOfParts>
    <vt:vector size="32" baseType="lpstr">
      <vt:lpstr>Dotum</vt:lpstr>
      <vt:lpstr>等线</vt:lpstr>
      <vt:lpstr>等线 Light</vt:lpstr>
      <vt:lpstr>方正静蕾简体</vt:lpstr>
      <vt:lpstr>华文细黑</vt:lpstr>
      <vt:lpstr>微软雅黑</vt:lpstr>
      <vt:lpstr>Arial</vt:lpstr>
      <vt:lpstr>Calibri</vt:lpstr>
      <vt:lpstr>Calibri Light</vt:lpstr>
      <vt:lpstr>Segoe UI</vt:lpstr>
      <vt:lpstr>Times New Roman</vt:lpstr>
      <vt:lpstr>Tw Cen MT</vt:lpstr>
      <vt:lpstr>水滴</vt:lpstr>
      <vt:lpstr>Office 主题</vt:lpstr>
      <vt:lpstr>1_Office 主题</vt:lpstr>
      <vt:lpstr>2_Office 主题</vt:lpstr>
      <vt:lpstr>Office 主题​​</vt:lpstr>
      <vt:lpstr>3_Office 主题</vt:lpstr>
      <vt:lpstr>Analysis of the success of Netease Music from the external environment</vt:lpstr>
      <vt:lpstr>brief introduction</vt:lpstr>
      <vt:lpstr>PowerPoint 演示文稿</vt:lpstr>
      <vt:lpstr>What Is PESTEL Analysis ?</vt:lpstr>
      <vt:lpstr>Political</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the success of Netease Music from the external environment</dc:title>
  <dc:creator>志宇 刘</dc:creator>
  <cp:lastModifiedBy>志宇 刘</cp:lastModifiedBy>
  <cp:revision>52</cp:revision>
  <dcterms:created xsi:type="dcterms:W3CDTF">2019-04-20T08:27:06Z</dcterms:created>
  <dcterms:modified xsi:type="dcterms:W3CDTF">2019-04-26T11:04:59Z</dcterms:modified>
</cp:coreProperties>
</file>