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9"/>
  </p:notesMasterIdLst>
  <p:sldIdLst>
    <p:sldId id="256" r:id="rId2"/>
    <p:sldId id="257" r:id="rId3"/>
    <p:sldId id="258" r:id="rId4"/>
    <p:sldId id="259" r:id="rId5"/>
    <p:sldId id="267" r:id="rId6"/>
    <p:sldId id="262" r:id="rId7"/>
    <p:sldId id="269" r:id="rId8"/>
    <p:sldId id="263" r:id="rId9"/>
    <p:sldId id="260" r:id="rId10"/>
    <p:sldId id="264" r:id="rId11"/>
    <p:sldId id="268" r:id="rId12"/>
    <p:sldId id="270" r:id="rId13"/>
    <p:sldId id="265" r:id="rId14"/>
    <p:sldId id="266" r:id="rId15"/>
    <p:sldId id="261"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6391" autoAdjust="0"/>
  </p:normalViewPr>
  <p:slideViewPr>
    <p:cSldViewPr snapToGrid="0">
      <p:cViewPr varScale="1">
        <p:scale>
          <a:sx n="52" d="100"/>
          <a:sy n="52" d="100"/>
        </p:scale>
        <p:origin x="96" y="14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13BF6B-ECD3-4D33-934B-DDE1338259DE}" type="datetimeFigureOut">
              <a:rPr lang="en-GB" smtClean="0"/>
              <a:t>23/02/2021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F5F044-4DD7-449E-B231-9BA47C4E8C4A}" type="slidenum">
              <a:rPr lang="en-GB" smtClean="0"/>
              <a:t>‹#›</a:t>
            </a:fld>
            <a:endParaRPr lang="en-GB"/>
          </a:p>
        </p:txBody>
      </p:sp>
    </p:spTree>
    <p:extLst>
      <p:ext uri="{BB962C8B-B14F-4D97-AF65-F5344CB8AC3E}">
        <p14:creationId xmlns:p14="http://schemas.microsoft.com/office/powerpoint/2010/main" val="482395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F5F044-4DD7-449E-B231-9BA47C4E8C4A}" type="slidenum">
              <a:rPr lang="en-GB" smtClean="0"/>
              <a:t>3</a:t>
            </a:fld>
            <a:endParaRPr lang="en-GB"/>
          </a:p>
        </p:txBody>
      </p:sp>
    </p:spTree>
    <p:extLst>
      <p:ext uri="{BB962C8B-B14F-4D97-AF65-F5344CB8AC3E}">
        <p14:creationId xmlns:p14="http://schemas.microsoft.com/office/powerpoint/2010/main" val="948824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F5F044-4DD7-449E-B231-9BA47C4E8C4A}" type="slidenum">
              <a:rPr lang="en-GB" smtClean="0"/>
              <a:t>4</a:t>
            </a:fld>
            <a:endParaRPr lang="en-GB"/>
          </a:p>
        </p:txBody>
      </p:sp>
    </p:spTree>
    <p:extLst>
      <p:ext uri="{BB962C8B-B14F-4D97-AF65-F5344CB8AC3E}">
        <p14:creationId xmlns:p14="http://schemas.microsoft.com/office/powerpoint/2010/main" val="25850439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F5F044-4DD7-449E-B231-9BA47C4E8C4A}" type="slidenum">
              <a:rPr lang="en-GB" smtClean="0"/>
              <a:t>6</a:t>
            </a:fld>
            <a:endParaRPr lang="en-GB"/>
          </a:p>
        </p:txBody>
      </p:sp>
    </p:spTree>
    <p:extLst>
      <p:ext uri="{BB962C8B-B14F-4D97-AF65-F5344CB8AC3E}">
        <p14:creationId xmlns:p14="http://schemas.microsoft.com/office/powerpoint/2010/main" val="1583978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F1C314D-6323-458A-AC06-5C89045FF6FA}"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B0B7DD-A1FF-41C1-B96B-A95DB3650513}"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045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1C314D-6323-458A-AC06-5C89045FF6FA}"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B0B7DD-A1FF-41C1-B96B-A95DB3650513}" type="slidenum">
              <a:rPr lang="en-GB" smtClean="0"/>
              <a:t>‹#›</a:t>
            </a:fld>
            <a:endParaRPr lang="en-GB"/>
          </a:p>
        </p:txBody>
      </p:sp>
    </p:spTree>
    <p:extLst>
      <p:ext uri="{BB962C8B-B14F-4D97-AF65-F5344CB8AC3E}">
        <p14:creationId xmlns:p14="http://schemas.microsoft.com/office/powerpoint/2010/main" val="4131926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1C314D-6323-458A-AC06-5C89045FF6FA}"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B0B7DD-A1FF-41C1-B96B-A95DB3650513}"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1019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1C314D-6323-458A-AC06-5C89045FF6FA}" type="datetimeFigureOut">
              <a:rPr lang="en-GB" smtClean="0"/>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B0B7DD-A1FF-41C1-B96B-A95DB3650513}" type="slidenum">
              <a:rPr lang="en-GB" smtClean="0"/>
              <a:t>‹#›</a:t>
            </a:fld>
            <a:endParaRPr lang="en-GB"/>
          </a:p>
        </p:txBody>
      </p:sp>
    </p:spTree>
    <p:extLst>
      <p:ext uri="{BB962C8B-B14F-4D97-AF65-F5344CB8AC3E}">
        <p14:creationId xmlns:p14="http://schemas.microsoft.com/office/powerpoint/2010/main" val="1017623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1C314D-6323-458A-AC06-5C89045FF6FA}" type="datetimeFigureOut">
              <a:rPr lang="en-GB" smtClean="0"/>
              <a:t>23/02/2021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B0B7DD-A1FF-41C1-B96B-A95DB3650513}" type="slidenum">
              <a:rPr lang="en-GB" smtClean="0"/>
              <a:t>‹#›</a:t>
            </a:fld>
            <a:endParaRPr lang="en-GB"/>
          </a:p>
        </p:txBody>
      </p:sp>
    </p:spTree>
    <p:extLst>
      <p:ext uri="{BB962C8B-B14F-4D97-AF65-F5344CB8AC3E}">
        <p14:creationId xmlns:p14="http://schemas.microsoft.com/office/powerpoint/2010/main" val="3705988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1C314D-6323-458A-AC06-5C89045FF6FA}" type="datetimeFigureOut">
              <a:rPr lang="en-GB" smtClean="0"/>
              <a:t>23/02/2021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B0B7DD-A1FF-41C1-B96B-A95DB3650513}" type="slidenum">
              <a:rPr lang="en-GB" smtClean="0"/>
              <a:t>‹#›</a:t>
            </a:fld>
            <a:endParaRPr lang="en-GB"/>
          </a:p>
        </p:txBody>
      </p:sp>
    </p:spTree>
    <p:extLst>
      <p:ext uri="{BB962C8B-B14F-4D97-AF65-F5344CB8AC3E}">
        <p14:creationId xmlns:p14="http://schemas.microsoft.com/office/powerpoint/2010/main" val="8435376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F1C314D-6323-458A-AC06-5C89045FF6FA}" type="datetimeFigureOut">
              <a:rPr lang="en-GB" smtClean="0"/>
              <a:t>23/02/2021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16B0B7DD-A1FF-41C1-B96B-A95DB3650513}" type="slidenum">
              <a:rPr lang="en-GB" smtClean="0"/>
              <a:t>‹#›</a:t>
            </a:fld>
            <a:endParaRPr lang="en-GB"/>
          </a:p>
        </p:txBody>
      </p:sp>
    </p:spTree>
    <p:extLst>
      <p:ext uri="{BB962C8B-B14F-4D97-AF65-F5344CB8AC3E}">
        <p14:creationId xmlns:p14="http://schemas.microsoft.com/office/powerpoint/2010/main" val="1047085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F1C314D-6323-458A-AC06-5C89045FF6FA}" type="datetimeFigureOut">
              <a:rPr lang="en-GB" smtClean="0"/>
              <a:t>23/02/2021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6B0B7DD-A1FF-41C1-B96B-A95DB3650513}" type="slidenum">
              <a:rPr lang="en-GB" smtClean="0"/>
              <a:t>‹#›</a:t>
            </a:fld>
            <a:endParaRPr lang="en-GB"/>
          </a:p>
        </p:txBody>
      </p:sp>
    </p:spTree>
    <p:extLst>
      <p:ext uri="{BB962C8B-B14F-4D97-AF65-F5344CB8AC3E}">
        <p14:creationId xmlns:p14="http://schemas.microsoft.com/office/powerpoint/2010/main" val="3616044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F1C314D-6323-458A-AC06-5C89045FF6FA}" type="datetimeFigureOut">
              <a:rPr lang="en-GB" smtClean="0"/>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B0B7DD-A1FF-41C1-B96B-A95DB3650513}" type="slidenum">
              <a:rPr lang="en-GB" smtClean="0"/>
              <a:t>‹#›</a:t>
            </a:fld>
            <a:endParaRPr lang="en-GB"/>
          </a:p>
        </p:txBody>
      </p:sp>
    </p:spTree>
    <p:extLst>
      <p:ext uri="{BB962C8B-B14F-4D97-AF65-F5344CB8AC3E}">
        <p14:creationId xmlns:p14="http://schemas.microsoft.com/office/powerpoint/2010/main" val="279987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1C314D-6323-458A-AC06-5C89045FF6FA}"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B0B7DD-A1FF-41C1-B96B-A95DB3650513}" type="slidenum">
              <a:rPr lang="en-GB" smtClean="0"/>
              <a:t>‹#›</a:t>
            </a:fld>
            <a:endParaRPr lang="en-GB"/>
          </a:p>
        </p:txBody>
      </p:sp>
    </p:spTree>
    <p:extLst>
      <p:ext uri="{BB962C8B-B14F-4D97-AF65-F5344CB8AC3E}">
        <p14:creationId xmlns:p14="http://schemas.microsoft.com/office/powerpoint/2010/main" val="3944405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1C314D-6323-458A-AC06-5C89045FF6FA}"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B0B7DD-A1FF-41C1-B96B-A95DB3650513}" type="slidenum">
              <a:rPr lang="en-GB" smtClean="0"/>
              <a:t>‹#›</a:t>
            </a:fld>
            <a:endParaRPr lang="en-GB"/>
          </a:p>
        </p:txBody>
      </p:sp>
    </p:spTree>
    <p:extLst>
      <p:ext uri="{BB962C8B-B14F-4D97-AF65-F5344CB8AC3E}">
        <p14:creationId xmlns:p14="http://schemas.microsoft.com/office/powerpoint/2010/main" val="1406398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F1C314D-6323-458A-AC06-5C89045FF6FA}" type="datetimeFigureOut">
              <a:rPr lang="en-GB" smtClean="0"/>
              <a:t>23/02/2021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6B0B7DD-A1FF-41C1-B96B-A95DB3650513}"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940035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verywellfamily.com/reasons-why-teens-bully-others-460532" TargetMode="External"/><Relationship Id="rId2" Type="http://schemas.openxmlformats.org/officeDocument/2006/relationships/hyperlink" Target="https://www.bullybusters.org.uk/" TargetMode="External"/><Relationship Id="rId1" Type="http://schemas.openxmlformats.org/officeDocument/2006/relationships/slideLayout" Target="../slideLayouts/slideLayout2.xml"/><Relationship Id="rId6" Type="http://schemas.openxmlformats.org/officeDocument/2006/relationships/hyperlink" Target="https://www.anti-bullyingalliance.org.uk/tools-information/if-youre-being-bullied/find-help-and-support" TargetMode="External"/><Relationship Id="rId5" Type="http://schemas.openxmlformats.org/officeDocument/2006/relationships/hyperlink" Target="https://www.nspcc.org.uk/what-is-child-abuse/types-of-abuse/bullying-and-cyberbullying/" TargetMode="External"/><Relationship Id="rId4" Type="http://schemas.openxmlformats.org/officeDocument/2006/relationships/hyperlink" Target="https://youngminds.org.uk/find-help/feelings-and-symptoms/bullying/"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www.bullybusters.org.uk/young_people/why_do_people_bully/"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BDF5C-1D69-4288-AE30-14514D61EF2C}"/>
              </a:ext>
            </a:extLst>
          </p:cNvPr>
          <p:cNvSpPr>
            <a:spLocks noGrp="1"/>
          </p:cNvSpPr>
          <p:nvPr>
            <p:ph type="ctrTitle"/>
          </p:nvPr>
        </p:nvSpPr>
        <p:spPr/>
        <p:txBody>
          <a:bodyPr>
            <a:normAutofit/>
          </a:bodyPr>
          <a:lstStyle/>
          <a:p>
            <a:r>
              <a:rPr lang="en-GB" dirty="0">
                <a:latin typeface="Arial" panose="020B0604020202020204" pitchFamily="34" charset="0"/>
                <a:cs typeface="Arial" panose="020B0604020202020204" pitchFamily="34" charset="0"/>
              </a:rPr>
              <a:t>ECYW6003: Young People In Focus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Assignment</a:t>
            </a:r>
          </a:p>
        </p:txBody>
      </p:sp>
      <p:sp>
        <p:nvSpPr>
          <p:cNvPr id="3" name="Subtitle 2">
            <a:extLst>
              <a:ext uri="{FF2B5EF4-FFF2-40B4-BE49-F238E27FC236}">
                <a16:creationId xmlns:a16="http://schemas.microsoft.com/office/drawing/2014/main" id="{EB1CCC1C-91AF-4EF1-B523-73FE4F792B40}"/>
              </a:ext>
            </a:extLst>
          </p:cNvPr>
          <p:cNvSpPr>
            <a:spLocks noGrp="1"/>
          </p:cNvSpPr>
          <p:nvPr>
            <p:ph type="subTitle" idx="1"/>
          </p:nvPr>
        </p:nvSpPr>
        <p:spPr>
          <a:xfrm>
            <a:off x="10500971" y="6430910"/>
            <a:ext cx="1540476" cy="282146"/>
          </a:xfrm>
        </p:spPr>
        <p:txBody>
          <a:bodyPr>
            <a:noAutofit/>
          </a:bodyPr>
          <a:lstStyle/>
          <a:p>
            <a:r>
              <a:rPr lang="en-GB" sz="2000" b="1" dirty="0">
                <a:solidFill>
                  <a:schemeClr val="tx1"/>
                </a:solidFill>
              </a:rPr>
              <a:t>1804400</a:t>
            </a:r>
          </a:p>
        </p:txBody>
      </p:sp>
    </p:spTree>
    <p:extLst>
      <p:ext uri="{BB962C8B-B14F-4D97-AF65-F5344CB8AC3E}">
        <p14:creationId xmlns:p14="http://schemas.microsoft.com/office/powerpoint/2010/main" val="1941691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52511E-B974-4909-A1FE-39BE6BB15DA6}"/>
              </a:ext>
            </a:extLst>
          </p:cNvPr>
          <p:cNvSpPr>
            <a:spLocks noGrp="1"/>
          </p:cNvSpPr>
          <p:nvPr>
            <p:ph idx="1"/>
          </p:nvPr>
        </p:nvSpPr>
        <p:spPr>
          <a:xfrm>
            <a:off x="939338" y="665327"/>
            <a:ext cx="10058400" cy="4023360"/>
          </a:xfrm>
        </p:spPr>
        <p:txBody>
          <a:bodyPr>
            <a:normAutofit/>
          </a:bodyPr>
          <a:lstStyle/>
          <a:p>
            <a:pPr marL="0" indent="0" algn="ctr">
              <a:buNone/>
            </a:pPr>
            <a:r>
              <a:rPr lang="en-GB" sz="3600" dirty="0">
                <a:latin typeface="Arial" panose="020B0604020202020204" pitchFamily="34" charset="0"/>
                <a:cs typeface="Arial" panose="020B0604020202020204" pitchFamily="34" charset="0"/>
              </a:rPr>
              <a:t>The topic I have choose to look at and discuss is bullying</a:t>
            </a:r>
          </a:p>
        </p:txBody>
      </p:sp>
      <p:sp>
        <p:nvSpPr>
          <p:cNvPr id="4" name="Content Placeholder 2">
            <a:extLst>
              <a:ext uri="{FF2B5EF4-FFF2-40B4-BE49-F238E27FC236}">
                <a16:creationId xmlns:a16="http://schemas.microsoft.com/office/drawing/2014/main" id="{90D1AFD3-6CD8-40C8-9DCC-E7E6B22BE95E}"/>
              </a:ext>
            </a:extLst>
          </p:cNvPr>
          <p:cNvSpPr txBox="1">
            <a:spLocks/>
          </p:cNvSpPr>
          <p:nvPr/>
        </p:nvSpPr>
        <p:spPr>
          <a:xfrm>
            <a:off x="1097279" y="1845734"/>
            <a:ext cx="10349345" cy="4023360"/>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ctr">
              <a:buNone/>
            </a:pPr>
            <a:r>
              <a:rPr lang="en-GB" dirty="0">
                <a:latin typeface="Arial" panose="020B0604020202020204" pitchFamily="34" charset="0"/>
                <a:cs typeface="Arial" panose="020B0604020202020204" pitchFamily="34" charset="0"/>
              </a:rPr>
              <a:t>This presentation will look at bullying, why it happens and occurs and how as youth practitioners, can tackle the topic in our line of work when working with young people</a:t>
            </a:r>
          </a:p>
          <a:p>
            <a:pPr marL="0" indent="0">
              <a:buFont typeface="Calibri" panose="020F0502020204030204" pitchFamily="34" charset="0"/>
              <a:buNone/>
            </a:pPr>
            <a:endParaRPr lang="en-GB"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2127961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F382F-6643-422E-9EB4-C81B8A68980E}"/>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What is Adverse Childhood Experiences (ACEs)</a:t>
            </a:r>
          </a:p>
        </p:txBody>
      </p:sp>
      <p:sp>
        <p:nvSpPr>
          <p:cNvPr id="3" name="Content Placeholder 2">
            <a:extLst>
              <a:ext uri="{FF2B5EF4-FFF2-40B4-BE49-F238E27FC236}">
                <a16:creationId xmlns:a16="http://schemas.microsoft.com/office/drawing/2014/main" id="{D0F07FDE-EB76-44D6-984A-5B00F383ADFA}"/>
              </a:ext>
            </a:extLst>
          </p:cNvPr>
          <p:cNvSpPr>
            <a:spLocks noGrp="1"/>
          </p:cNvSpPr>
          <p:nvPr>
            <p:ph idx="1"/>
          </p:nvPr>
        </p:nvSpPr>
        <p:spPr/>
        <p:txBody>
          <a:bodyPr/>
          <a:lstStyle/>
          <a:p>
            <a:pPr algn="just"/>
            <a:r>
              <a:rPr lang="en-GB" b="0" i="1" dirty="0">
                <a:solidFill>
                  <a:srgbClr val="212529"/>
                </a:solidFill>
                <a:effectLst/>
                <a:latin typeface="Arial" panose="020B0604020202020204" pitchFamily="34" charset="0"/>
              </a:rPr>
              <a:t>Adverse childhood experiences (ACEs) are traumatic events occurring before age 18. ACEs include all types of abuse and neglect as well as parental mental illness, substance use, divorce, incarceration, and domestic violence. A landmark study in the 1990s found a significant relationship between the number of ACEs a person experienced and a variety of negative outcomes in adulthood, including poor physical and mental health, substance abuse, and risky behaviors.										       </a:t>
            </a:r>
            <a:r>
              <a:rPr lang="en-GB" sz="1800" dirty="0">
                <a:effectLst/>
                <a:latin typeface="Calibri" panose="020F0502020204030204" pitchFamily="34" charset="0"/>
                <a:ea typeface="Calibri" panose="020F0502020204030204" pitchFamily="34" charset="0"/>
                <a:cs typeface="Times New Roman" panose="02020603050405020304" pitchFamily="18" charset="0"/>
              </a:rPr>
              <a:t>(Childwelfare.gov, 2021)</a:t>
            </a:r>
          </a:p>
          <a:p>
            <a:pPr algn="just"/>
            <a:endParaRPr lang="en-GB" i="1" dirty="0"/>
          </a:p>
        </p:txBody>
      </p:sp>
    </p:spTree>
    <p:extLst>
      <p:ext uri="{BB962C8B-B14F-4D97-AF65-F5344CB8AC3E}">
        <p14:creationId xmlns:p14="http://schemas.microsoft.com/office/powerpoint/2010/main" val="3513479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C95DA-F463-4D84-AC2A-B14012AA240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Bullying</a:t>
            </a:r>
          </a:p>
        </p:txBody>
      </p:sp>
      <p:sp>
        <p:nvSpPr>
          <p:cNvPr id="3" name="Content Placeholder 2">
            <a:extLst>
              <a:ext uri="{FF2B5EF4-FFF2-40B4-BE49-F238E27FC236}">
                <a16:creationId xmlns:a16="http://schemas.microsoft.com/office/drawing/2014/main" id="{D17C481C-A9EB-4810-A716-75D30A670858}"/>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Bullying is an action in which negative actions are carried out against another person. Bullying is never done unintentionally, it is always done on purpose.</a:t>
            </a:r>
          </a:p>
          <a:p>
            <a:pPr algn="just"/>
            <a:r>
              <a:rPr lang="en-GB" dirty="0">
                <a:latin typeface="Arial" panose="020B0604020202020204" pitchFamily="34" charset="0"/>
                <a:cs typeface="Arial" panose="020B0604020202020204" pitchFamily="34" charset="0"/>
              </a:rPr>
              <a:t>Bully Busters says the following about bullying:</a:t>
            </a:r>
          </a:p>
          <a:p>
            <a:pPr marL="0" indent="0" algn="just">
              <a:buNone/>
            </a:pPr>
            <a:br>
              <a:rPr lang="en-GB"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a:t>
            </a:r>
            <a:r>
              <a:rPr lang="en-GB" b="0" i="1" dirty="0">
                <a:solidFill>
                  <a:srgbClr val="444444"/>
                </a:solidFill>
                <a:effectLst/>
                <a:latin typeface="Arial" panose="020B0604020202020204" pitchFamily="34" charset="0"/>
                <a:cs typeface="Arial" panose="020B0604020202020204" pitchFamily="34" charset="0"/>
              </a:rPr>
              <a:t>It is done on purpose, it’s not an accident, if someone hurts you during a game by accident this is not bullying, but if every time you played a game they hurt you, or your feelings this would be bullying”.																         </a:t>
            </a:r>
            <a:r>
              <a:rPr lang="en-GB" sz="1800" dirty="0">
                <a:effectLst/>
                <a:latin typeface="Arial" panose="020B0604020202020204" pitchFamily="34" charset="0"/>
                <a:ea typeface="Calibri" panose="020F0502020204030204" pitchFamily="34" charset="0"/>
                <a:cs typeface="Arial" panose="020B0604020202020204" pitchFamily="34" charset="0"/>
              </a:rPr>
              <a:t>(BullyBusters, 2021)</a:t>
            </a:r>
          </a:p>
          <a:p>
            <a:pPr marL="0" indent="0" algn="just">
              <a:buNone/>
            </a:pPr>
            <a:endParaRPr lang="en-GB" dirty="0"/>
          </a:p>
          <a:p>
            <a:endParaRPr lang="en-GB" dirty="0"/>
          </a:p>
        </p:txBody>
      </p:sp>
    </p:spTree>
    <p:extLst>
      <p:ext uri="{BB962C8B-B14F-4D97-AF65-F5344CB8AC3E}">
        <p14:creationId xmlns:p14="http://schemas.microsoft.com/office/powerpoint/2010/main" val="1852494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4BE3E-FAC2-4737-8EDD-74CC48E6F70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Three Types of Bullying</a:t>
            </a:r>
          </a:p>
        </p:txBody>
      </p:sp>
      <p:sp>
        <p:nvSpPr>
          <p:cNvPr id="3" name="Content Placeholder 2">
            <a:extLst>
              <a:ext uri="{FF2B5EF4-FFF2-40B4-BE49-F238E27FC236}">
                <a16:creationId xmlns:a16="http://schemas.microsoft.com/office/drawing/2014/main" id="{5A0B0BBC-5856-48D7-A5CE-4E21CBBC6D93}"/>
              </a:ext>
            </a:extLst>
          </p:cNvPr>
          <p:cNvSpPr>
            <a:spLocks noGrp="1"/>
          </p:cNvSpPr>
          <p:nvPr>
            <p:ph idx="1"/>
          </p:nvPr>
        </p:nvSpPr>
        <p:spPr>
          <a:xfrm>
            <a:off x="1097280" y="2217682"/>
            <a:ext cx="10058400" cy="1318115"/>
          </a:xfrm>
        </p:spPr>
        <p:txBody>
          <a:bodyPr>
            <a:noAutofit/>
          </a:bodyPr>
          <a:lstStyle/>
          <a:p>
            <a:pPr marL="457200" indent="-457200">
              <a:buFont typeface="+mj-lt"/>
              <a:buAutoNum type="arabicPeriod"/>
            </a:pPr>
            <a:r>
              <a:rPr lang="en-GB" dirty="0">
                <a:latin typeface="Arial" panose="020B0604020202020204" pitchFamily="34" charset="0"/>
                <a:cs typeface="Arial" panose="020B0604020202020204" pitchFamily="34" charset="0"/>
              </a:rPr>
              <a:t>Physical Bullying: This is an action carried out by a bully that is physical which the 			          intention is to cause harm to another person.</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457200" indent="-457200">
              <a:buFont typeface="+mj-lt"/>
              <a:buAutoNum type="arabicPeriod"/>
            </a:pPr>
            <a:r>
              <a:rPr lang="en-GB" dirty="0">
                <a:latin typeface="Arial" panose="020B0604020202020204" pitchFamily="34" charset="0"/>
                <a:cs typeface="Arial" panose="020B0604020202020204" pitchFamily="34" charset="0"/>
              </a:rPr>
              <a:t>Verbal Bullying:  This is an action when the bully uses their own words to verbally 		                     abuse another person, which can cause emotional harm and stress.</a:t>
            </a:r>
          </a:p>
          <a:p>
            <a:pPr marL="457200" indent="-457200">
              <a:buFont typeface="+mj-lt"/>
              <a:buAutoNum type="arabicPeriod"/>
            </a:pPr>
            <a:r>
              <a:rPr lang="en-GB" dirty="0">
                <a:latin typeface="Arial" panose="020B0604020202020204" pitchFamily="34" charset="0"/>
                <a:cs typeface="Arial" panose="020B0604020202020204" pitchFamily="34" charset="0"/>
              </a:rPr>
              <a:t>Cyber bullying:    This is like Mental Bullying, except it is carried out over physical 			        devices like computers, mobiles by using social media and 				        messaging services to bully their intended target.</a:t>
            </a:r>
          </a:p>
        </p:txBody>
      </p:sp>
    </p:spTree>
    <p:extLst>
      <p:ext uri="{BB962C8B-B14F-4D97-AF65-F5344CB8AC3E}">
        <p14:creationId xmlns:p14="http://schemas.microsoft.com/office/powerpoint/2010/main" val="7481015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C6B0D-56D1-4B9E-9FF0-1540C5612BAA}"/>
              </a:ext>
            </a:extLst>
          </p:cNvPr>
          <p:cNvSpPr>
            <a:spLocks noGrp="1"/>
          </p:cNvSpPr>
          <p:nvPr>
            <p:ph type="title"/>
          </p:nvPr>
        </p:nvSpPr>
        <p:spPr>
          <a:xfrm>
            <a:off x="1066799" y="31366"/>
            <a:ext cx="10058400" cy="1450757"/>
          </a:xfrm>
        </p:spPr>
        <p:txBody>
          <a:bodyPr/>
          <a:lstStyle/>
          <a:p>
            <a:pPr algn="ctr"/>
            <a:r>
              <a:rPr lang="en-GB" b="1" dirty="0">
                <a:latin typeface="Arial" panose="020B0604020202020204" pitchFamily="34" charset="0"/>
                <a:cs typeface="Arial" panose="020B0604020202020204" pitchFamily="34" charset="0"/>
              </a:rPr>
              <a:t>Why do children/young People bully?</a:t>
            </a:r>
          </a:p>
        </p:txBody>
      </p:sp>
      <p:sp>
        <p:nvSpPr>
          <p:cNvPr id="3" name="Content Placeholder 2">
            <a:extLst>
              <a:ext uri="{FF2B5EF4-FFF2-40B4-BE49-F238E27FC236}">
                <a16:creationId xmlns:a16="http://schemas.microsoft.com/office/drawing/2014/main" id="{115B80FD-CC4A-485D-B8A6-02BB3086C1BB}"/>
              </a:ext>
            </a:extLst>
          </p:cNvPr>
          <p:cNvSpPr>
            <a:spLocks noGrp="1"/>
          </p:cNvSpPr>
          <p:nvPr>
            <p:ph idx="1"/>
          </p:nvPr>
        </p:nvSpPr>
        <p:spPr>
          <a:xfrm>
            <a:off x="838200" y="1739972"/>
            <a:ext cx="10515600" cy="2546678"/>
          </a:xfrm>
        </p:spPr>
        <p:txBody>
          <a:bodyPr>
            <a:normAutofit/>
          </a:bodyPr>
          <a:lstStyle/>
          <a:p>
            <a:pPr marL="0" indent="0">
              <a:buNone/>
            </a:pPr>
            <a:r>
              <a:rPr lang="en-GB" sz="1800" dirty="0">
                <a:latin typeface="Arial" panose="020B0604020202020204" pitchFamily="34" charset="0"/>
                <a:cs typeface="Arial" panose="020B0604020202020204" pitchFamily="34" charset="0"/>
              </a:rPr>
              <a:t>There are many reasons to why children/young people start to or bully. But it is a lot easier to say that they are just being horrible for the fun or it or, they are doing so because they are bored.</a:t>
            </a:r>
          </a:p>
          <a:p>
            <a:pPr marL="0" indent="0">
              <a:buNone/>
            </a:pPr>
            <a:r>
              <a:rPr lang="en-GB" sz="1800" dirty="0">
                <a:latin typeface="Arial" panose="020B0604020202020204" pitchFamily="34" charset="0"/>
                <a:cs typeface="Arial" panose="020B0604020202020204" pitchFamily="34" charset="0"/>
              </a:rPr>
              <a:t>This is not the case. There are many reasons why a young person will start to bully. Here are just some examples: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0" indent="0">
              <a:buNone/>
            </a:pPr>
            <a:endParaRPr lang="en-GB" dirty="0"/>
          </a:p>
        </p:txBody>
      </p:sp>
      <p:graphicFrame>
        <p:nvGraphicFramePr>
          <p:cNvPr id="4" name="Table 4">
            <a:extLst>
              <a:ext uri="{FF2B5EF4-FFF2-40B4-BE49-F238E27FC236}">
                <a16:creationId xmlns:a16="http://schemas.microsoft.com/office/drawing/2014/main" id="{02EF3D90-AEC1-4380-B709-AF12C7722317}"/>
              </a:ext>
            </a:extLst>
          </p:cNvPr>
          <p:cNvGraphicFramePr>
            <a:graphicFrameLocks noGrp="1"/>
          </p:cNvGraphicFramePr>
          <p:nvPr>
            <p:extLst>
              <p:ext uri="{D42A27DB-BD31-4B8C-83A1-F6EECF244321}">
                <p14:modId xmlns:p14="http://schemas.microsoft.com/office/powerpoint/2010/main" val="675771618"/>
              </p:ext>
            </p:extLst>
          </p:nvPr>
        </p:nvGraphicFramePr>
        <p:xfrm>
          <a:off x="3394843" y="3013311"/>
          <a:ext cx="5574590" cy="3383280"/>
        </p:xfrm>
        <a:graphic>
          <a:graphicData uri="http://schemas.openxmlformats.org/drawingml/2006/table">
            <a:tbl>
              <a:tblPr firstRow="1" bandRow="1">
                <a:tableStyleId>{F5AB1C69-6EDB-4FF4-983F-18BD219EF322}</a:tableStyleId>
              </a:tblPr>
              <a:tblGrid>
                <a:gridCol w="5574590">
                  <a:extLst>
                    <a:ext uri="{9D8B030D-6E8A-4147-A177-3AD203B41FA5}">
                      <a16:colId xmlns:a16="http://schemas.microsoft.com/office/drawing/2014/main" val="3002557701"/>
                    </a:ext>
                  </a:extLst>
                </a:gridCol>
              </a:tblGrid>
              <a:tr h="2790496">
                <a:tc>
                  <a:txBody>
                    <a:bodyPr/>
                    <a:lstStyle/>
                    <a:p>
                      <a:pPr marL="285750" indent="-285750">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No Attention at home</a:t>
                      </a:r>
                    </a:p>
                    <a:p>
                      <a:pPr marL="285750" indent="-285750">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Abuse and Neglect</a:t>
                      </a:r>
                    </a:p>
                    <a:p>
                      <a:pPr marL="285750" indent="-285750">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Mimicking parents behaviour</a:t>
                      </a:r>
                    </a:p>
                    <a:p>
                      <a:pPr marL="285750" indent="-285750">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Jealousy</a:t>
                      </a:r>
                    </a:p>
                    <a:p>
                      <a:pPr marL="285750" indent="-285750">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Think they look like the “big person” or to impress others</a:t>
                      </a:r>
                    </a:p>
                    <a:p>
                      <a:pPr marL="285750" indent="-285750">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Thinking that they are being the “good friend”</a:t>
                      </a:r>
                    </a:p>
                    <a:p>
                      <a:pPr marL="285750" indent="-285750">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Because they do not understand the person</a:t>
                      </a:r>
                    </a:p>
                    <a:p>
                      <a:pPr marL="0" indent="0">
                        <a:buFont typeface="Arial" panose="020B0604020202020204" pitchFamily="34" charset="0"/>
                        <a:buNone/>
                      </a:pPr>
                      <a:r>
                        <a:rPr lang="en-GB" sz="1800" dirty="0">
                          <a:solidFill>
                            <a:schemeClr val="tx1"/>
                          </a:solidFill>
                          <a:latin typeface="Arial" panose="020B0604020202020204" pitchFamily="34" charset="0"/>
                          <a:cs typeface="Arial" panose="020B0604020202020204" pitchFamily="34" charset="0"/>
                        </a:rPr>
                        <a:t> </a:t>
                      </a:r>
                    </a:p>
                    <a:p>
                      <a:pPr marL="0" indent="0">
                        <a:buFont typeface="Arial" panose="020B0604020202020204" pitchFamily="34" charset="0"/>
                        <a:buNone/>
                      </a:pPr>
                      <a:r>
                        <a:rPr lang="en-GB" sz="1800" dirty="0">
                          <a:solidFill>
                            <a:schemeClr val="tx1"/>
                          </a:solidFill>
                          <a:latin typeface="Arial" panose="020B0604020202020204" pitchFamily="34" charset="0"/>
                          <a:cs typeface="Arial" panose="020B0604020202020204" pitchFamily="34" charset="0"/>
                        </a:rPr>
                        <a:t>and many more reason</a:t>
                      </a:r>
                    </a:p>
                    <a:p>
                      <a:pPr marL="285750" indent="-285750">
                        <a:buFont typeface="Arial" panose="020B0604020202020204" pitchFamily="34" charset="0"/>
                        <a:buChar char="•"/>
                      </a:pPr>
                      <a:endParaRPr lang="en-GB" dirty="0">
                        <a:solidFill>
                          <a:schemeClr val="tx1"/>
                        </a:solidFill>
                      </a:endParaRPr>
                    </a:p>
                    <a:p>
                      <a:pPr marL="285750" indent="-285750">
                        <a:buFont typeface="Arial" panose="020B0604020202020204" pitchFamily="34" charset="0"/>
                        <a:buChar char="•"/>
                      </a:pPr>
                      <a:endParaRPr lang="en-GB" dirty="0">
                        <a:solidFill>
                          <a:schemeClr val="tx1"/>
                        </a:solidFill>
                      </a:endParaRPr>
                    </a:p>
                  </a:txBody>
                  <a:tcPr>
                    <a:solidFill>
                      <a:schemeClr val="bg1"/>
                    </a:solidFill>
                  </a:tcPr>
                </a:tc>
                <a:extLst>
                  <a:ext uri="{0D108BD9-81ED-4DB2-BD59-A6C34878D82A}">
                    <a16:rowId xmlns:a16="http://schemas.microsoft.com/office/drawing/2014/main" val="501448499"/>
                  </a:ext>
                </a:extLst>
              </a:tr>
            </a:tbl>
          </a:graphicData>
        </a:graphic>
      </p:graphicFrame>
    </p:spTree>
    <p:extLst>
      <p:ext uri="{BB962C8B-B14F-4D97-AF65-F5344CB8AC3E}">
        <p14:creationId xmlns:p14="http://schemas.microsoft.com/office/powerpoint/2010/main" val="1378150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739F5-88AC-4601-9F87-1FFB491807D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Why is someone bullied?</a:t>
            </a:r>
          </a:p>
        </p:txBody>
      </p:sp>
      <p:sp>
        <p:nvSpPr>
          <p:cNvPr id="3" name="Content Placeholder 2">
            <a:extLst>
              <a:ext uri="{FF2B5EF4-FFF2-40B4-BE49-F238E27FC236}">
                <a16:creationId xmlns:a16="http://schemas.microsoft.com/office/drawing/2014/main" id="{FC5F8162-38B8-452E-B527-8709A4074BCC}"/>
              </a:ext>
            </a:extLst>
          </p:cNvPr>
          <p:cNvSpPr>
            <a:spLocks noGrp="1"/>
          </p:cNvSpPr>
          <p:nvPr>
            <p:ph idx="1"/>
          </p:nvPr>
        </p:nvSpPr>
        <p:spPr>
          <a:xfrm>
            <a:off x="1097280" y="1845734"/>
            <a:ext cx="2926080" cy="4023360"/>
          </a:xfrm>
        </p:spPr>
        <p:txBody>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Gender</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Sexual Orientation</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Religion</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Race</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Lack of wealth</a:t>
            </a:r>
          </a:p>
          <a:p>
            <a:pPr marL="0" indent="0">
              <a:buNone/>
            </a:pPr>
            <a:endParaRPr lang="en-GB" dirty="0"/>
          </a:p>
          <a:p>
            <a:pPr>
              <a:buFont typeface="Wingdings" panose="05000000000000000000" pitchFamily="2" charset="2"/>
              <a:buChar char="§"/>
            </a:pPr>
            <a:endParaRPr lang="en-GB" dirty="0"/>
          </a:p>
        </p:txBody>
      </p:sp>
      <p:sp>
        <p:nvSpPr>
          <p:cNvPr id="5" name="Content Placeholder 2">
            <a:extLst>
              <a:ext uri="{FF2B5EF4-FFF2-40B4-BE49-F238E27FC236}">
                <a16:creationId xmlns:a16="http://schemas.microsoft.com/office/drawing/2014/main" id="{EF95835F-5AB2-4F3C-9E3F-D68DB5BA84D0}"/>
              </a:ext>
            </a:extLst>
          </p:cNvPr>
          <p:cNvSpPr txBox="1">
            <a:spLocks/>
          </p:cNvSpPr>
          <p:nvPr/>
        </p:nvSpPr>
        <p:spPr>
          <a:xfrm>
            <a:off x="4023360" y="1845734"/>
            <a:ext cx="2926080" cy="4023360"/>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Intelligence</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Disability</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Beliefs/opinions</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Control/Manipulation</a:t>
            </a:r>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3829076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54F546-4A4E-4469-88FF-FB6E9D83004A}"/>
              </a:ext>
            </a:extLst>
          </p:cNvPr>
          <p:cNvSpPr>
            <a:spLocks noGrp="1"/>
          </p:cNvSpPr>
          <p:nvPr>
            <p:ph idx="1"/>
          </p:nvPr>
        </p:nvSpPr>
        <p:spPr>
          <a:xfrm>
            <a:off x="1097280" y="1723697"/>
            <a:ext cx="10058400" cy="4550979"/>
          </a:xfrm>
        </p:spPr>
        <p:txBody>
          <a:bodyPr/>
          <a:lstStyle/>
          <a:p>
            <a:r>
              <a:rPr lang="en-GB" dirty="0">
                <a:latin typeface="Arial" panose="020B0604020202020204" pitchFamily="34" charset="0"/>
                <a:cs typeface="Arial" panose="020B0604020202020204" pitchFamily="34" charset="0"/>
              </a:rPr>
              <a:t>An organisation called Very Well Family has website says the following reasons why young people bully. Here is what they say about bullies:</a:t>
            </a:r>
          </a:p>
          <a:p>
            <a:pPr algn="just"/>
            <a:r>
              <a:rPr lang="en-GB" b="0" i="1" dirty="0">
                <a:solidFill>
                  <a:srgbClr val="212121"/>
                </a:solidFill>
                <a:effectLst/>
                <a:latin typeface="Arial" panose="020B0604020202020204" pitchFamily="34" charset="0"/>
                <a:cs typeface="Arial" panose="020B0604020202020204" pitchFamily="34" charset="0"/>
              </a:rPr>
              <a:t>“Assumptions about bullies include believing that all bullies are loners or lack self-esteem. However, the reasons behind bullying can run the gamut from lack of impulse control and anger management issues to revenge and a longing to fit in.”				 							   </a:t>
            </a:r>
            <a:r>
              <a:rPr lang="en-GB" sz="1800" dirty="0">
                <a:effectLst/>
                <a:latin typeface="Arial" panose="020B0604020202020204" pitchFamily="34" charset="0"/>
                <a:ea typeface="Calibri" panose="020F0502020204030204" pitchFamily="34" charset="0"/>
                <a:cs typeface="Arial" panose="020B0604020202020204" pitchFamily="34" charset="0"/>
              </a:rPr>
              <a:t> (Gordon, 2021) 	</a:t>
            </a:r>
          </a:p>
          <a:p>
            <a:pPr algn="just"/>
            <a:r>
              <a:rPr lang="en-GB" sz="1800" b="0" i="1" dirty="0">
                <a:solidFill>
                  <a:srgbClr val="212121"/>
                </a:solidFill>
                <a:latin typeface="Arial" panose="020B0604020202020204" pitchFamily="34" charset="0"/>
                <a:cs typeface="Arial" panose="020B0604020202020204" pitchFamily="34" charset="0"/>
              </a:rPr>
              <a:t>They list the following as reasons why young people bully:</a:t>
            </a:r>
          </a:p>
          <a:p>
            <a:pPr algn="just"/>
            <a:r>
              <a:rPr lang="en-GB" sz="1800" i="1" dirty="0">
                <a:solidFill>
                  <a:srgbClr val="212121"/>
                </a:solidFill>
                <a:effectLst/>
                <a:latin typeface="Arial" panose="020B0604020202020204" pitchFamily="34" charset="0"/>
                <a:cs typeface="Arial" panose="020B0604020202020204" pitchFamily="34" charset="0"/>
              </a:rPr>
              <a:t>1. power	2</a:t>
            </a:r>
            <a:r>
              <a:rPr lang="en-GB" sz="1800" i="1" dirty="0">
                <a:solidFill>
                  <a:srgbClr val="212121"/>
                </a:solidFill>
                <a:latin typeface="Arial" panose="020B0604020202020204" pitchFamily="34" charset="0"/>
                <a:cs typeface="Arial" panose="020B0604020202020204" pitchFamily="34" charset="0"/>
              </a:rPr>
              <a:t>. Popularity	3. Payback	4.Problems	5. Pleasure	</a:t>
            </a:r>
          </a:p>
          <a:p>
            <a:pPr algn="just"/>
            <a:r>
              <a:rPr lang="en-GB" sz="1800" i="1" dirty="0">
                <a:solidFill>
                  <a:srgbClr val="212121"/>
                </a:solidFill>
                <a:latin typeface="Arial" panose="020B0604020202020204" pitchFamily="34" charset="0"/>
                <a:cs typeface="Arial" panose="020B0604020202020204" pitchFamily="34" charset="0"/>
              </a:rPr>
              <a:t>6. Prejudices	7. Peer Pressure</a:t>
            </a:r>
            <a:endParaRPr lang="en-GB" b="0" i="1" dirty="0">
              <a:solidFill>
                <a:srgbClr val="21212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8187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0D3C1-2680-430E-9A51-E03B696DB91D}"/>
              </a:ext>
            </a:extLst>
          </p:cNvPr>
          <p:cNvSpPr>
            <a:spLocks noGrp="1"/>
          </p:cNvSpPr>
          <p:nvPr>
            <p:ph type="title"/>
          </p:nvPr>
        </p:nvSpPr>
        <p:spPr>
          <a:xfrm>
            <a:off x="1097279" y="286603"/>
            <a:ext cx="10211851" cy="1450757"/>
          </a:xfrm>
        </p:spPr>
        <p:txBody>
          <a:bodyPr/>
          <a:lstStyle/>
          <a:p>
            <a:r>
              <a:rPr lang="en-GB" b="1" dirty="0">
                <a:latin typeface="Arial" panose="020B0604020202020204" pitchFamily="34" charset="0"/>
                <a:cs typeface="Arial" panose="020B0604020202020204" pitchFamily="34" charset="0"/>
              </a:rPr>
              <a:t>What can we do to help prevent bullying?</a:t>
            </a:r>
          </a:p>
        </p:txBody>
      </p:sp>
      <p:sp>
        <p:nvSpPr>
          <p:cNvPr id="3" name="Content Placeholder 2">
            <a:extLst>
              <a:ext uri="{FF2B5EF4-FFF2-40B4-BE49-F238E27FC236}">
                <a16:creationId xmlns:a16="http://schemas.microsoft.com/office/drawing/2014/main" id="{64E9EB4B-4693-4682-8EC5-13684A44F760}"/>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Youth workers are in a great position to work with young people who are either experiencing bullying in their own personal lives or has been labelled as a bully. The position we are in allows us to engage with young people to challenge their perceptions on bullying.</a:t>
            </a:r>
          </a:p>
          <a:p>
            <a:r>
              <a:rPr lang="en-GB" dirty="0">
                <a:latin typeface="Arial" panose="020B0604020202020204" pitchFamily="34" charset="0"/>
                <a:cs typeface="Arial" panose="020B0604020202020204" pitchFamily="34" charset="0"/>
              </a:rPr>
              <a:t>We can help young people engage on the topic, provide information and learn about why a bully does what they are doing. We can work with a young person to help them understand what they are doing, why they are doing it and to help them seek support and help if they themselves are in a bad situation.</a:t>
            </a:r>
          </a:p>
        </p:txBody>
      </p:sp>
    </p:spTree>
    <p:extLst>
      <p:ext uri="{BB962C8B-B14F-4D97-AF65-F5344CB8AC3E}">
        <p14:creationId xmlns:p14="http://schemas.microsoft.com/office/powerpoint/2010/main" val="1606869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3FA49-0E52-467F-863F-B749331DC0C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Are bullies inherently bad?</a:t>
            </a:r>
          </a:p>
        </p:txBody>
      </p:sp>
      <p:sp>
        <p:nvSpPr>
          <p:cNvPr id="3" name="Content Placeholder 2">
            <a:extLst>
              <a:ext uri="{FF2B5EF4-FFF2-40B4-BE49-F238E27FC236}">
                <a16:creationId xmlns:a16="http://schemas.microsoft.com/office/drawing/2014/main" id="{A3A305D8-FEAD-440D-B277-363635F48767}"/>
              </a:ext>
            </a:extLst>
          </p:cNvPr>
          <p:cNvSpPr>
            <a:spLocks noGrp="1"/>
          </p:cNvSpPr>
          <p:nvPr>
            <p:ph idx="1"/>
          </p:nvPr>
        </p:nvSpPr>
        <p:spPr/>
        <p:txBody>
          <a:bodyPr/>
          <a:lstStyle/>
          <a:p>
            <a:pPr algn="ctr"/>
            <a:r>
              <a:rPr lang="en-GB" dirty="0">
                <a:latin typeface="Arial" panose="020B0604020202020204" pitchFamily="34" charset="0"/>
                <a:cs typeface="Arial" panose="020B0604020202020204" pitchFamily="34" charset="0"/>
              </a:rPr>
              <a:t>A Question we should ask ourselves when it comes to dealing with a bully is</a:t>
            </a:r>
            <a:br>
              <a:rPr lang="en-GB" dirty="0">
                <a:latin typeface="Arial" panose="020B0604020202020204" pitchFamily="34" charset="0"/>
                <a:cs typeface="Arial" panose="020B0604020202020204" pitchFamily="34" charset="0"/>
              </a:rPr>
            </a:b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“Are they a product of their environment?”</a:t>
            </a:r>
          </a:p>
          <a:p>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At the end of the day, many of us will not understand what a young person is going through, whether that is personally at  home, school or socially. If we just write them off, then they will never get help and will end up as another negative statistic.</a:t>
            </a:r>
          </a:p>
        </p:txBody>
      </p:sp>
    </p:spTree>
    <p:extLst>
      <p:ext uri="{BB962C8B-B14F-4D97-AF65-F5344CB8AC3E}">
        <p14:creationId xmlns:p14="http://schemas.microsoft.com/office/powerpoint/2010/main" val="2291925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CD23D-2B2D-41D2-8424-11C0A0ECBD58}"/>
              </a:ext>
            </a:extLst>
          </p:cNvPr>
          <p:cNvSpPr>
            <a:spLocks noGrp="1"/>
          </p:cNvSpPr>
          <p:nvPr>
            <p:ph type="title"/>
          </p:nvPr>
        </p:nvSpPr>
        <p:spPr>
          <a:xfrm>
            <a:off x="1097280" y="286603"/>
            <a:ext cx="10058400" cy="1450757"/>
          </a:xfrm>
        </p:spPr>
        <p:txBody>
          <a:bodyPr/>
          <a:lstStyle/>
          <a:p>
            <a:r>
              <a:rPr lang="en-GB" dirty="0">
                <a:latin typeface="Arial" panose="020B0604020202020204" pitchFamily="34" charset="0"/>
                <a:cs typeface="Arial" panose="020B0604020202020204" pitchFamily="34" charset="0"/>
              </a:rPr>
              <a:t>Youth Work Policies and National Occupational Standards (NOS)</a:t>
            </a:r>
          </a:p>
        </p:txBody>
      </p:sp>
      <p:sp>
        <p:nvSpPr>
          <p:cNvPr id="3" name="Content Placeholder 2">
            <a:extLst>
              <a:ext uri="{FF2B5EF4-FFF2-40B4-BE49-F238E27FC236}">
                <a16:creationId xmlns:a16="http://schemas.microsoft.com/office/drawing/2014/main" id="{0D3AC6BA-E5BC-41CC-8109-FC94FC6AB84D}"/>
              </a:ext>
            </a:extLst>
          </p:cNvPr>
          <p:cNvSpPr>
            <a:spLocks noGrp="1"/>
          </p:cNvSpPr>
          <p:nvPr>
            <p:ph idx="1"/>
          </p:nvPr>
        </p:nvSpPr>
        <p:spPr/>
        <p:txBody>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Make use of your organisations Policies and Procedures when dealing with Specific topics and issues such as bullying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Is the young person who is the bully have issues at home? Do they require safeguarding? If so, make use of the safeguarding procedure your organisation follows.</a:t>
            </a:r>
          </a:p>
          <a:p>
            <a:pPr>
              <a:buFont typeface="Arial" panose="020B0604020202020204" pitchFamily="34" charset="0"/>
              <a:buChar char="•"/>
            </a:pPr>
            <a:r>
              <a:rPr lang="en-GB" dirty="0">
                <a:latin typeface="Arial" panose="020B0604020202020204" pitchFamily="34" charset="0"/>
                <a:cs typeface="Arial" panose="020B0604020202020204" pitchFamily="34" charset="0"/>
              </a:rPr>
              <a:t>Use the Five pillars of youth work (Educative, expressive, Participative, Inclusive and Empowering)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Youth work strategy for wales</a:t>
            </a:r>
          </a:p>
          <a:p>
            <a:pPr marL="0" indent="0">
              <a:buNone/>
            </a:pPr>
            <a:endParaRPr lang="en-GB" dirty="0"/>
          </a:p>
          <a:p>
            <a:pPr marL="0" indent="0">
              <a:buNone/>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263554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AC772-E85B-4309-8423-0B723D08962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National Occupational Standards</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283261E9-65D4-4FA3-B6A1-9E9B85AFF926}"/>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This document not only allows us to work and develop as youth workers, but some of the standards mentioned below allow us to not only engage with the young people, but to know when there is something amiss:</a:t>
            </a:r>
          </a:p>
          <a:p>
            <a:r>
              <a:rPr lang="en-GB" dirty="0">
                <a:latin typeface="Arial" panose="020B0604020202020204" pitchFamily="34" charset="0"/>
                <a:cs typeface="Arial" panose="020B0604020202020204" pitchFamily="34" charset="0"/>
              </a:rPr>
              <a:t>YW01 - Initiate, build and maintain relationships with young people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YW09   - Support young people to become responsible citizens through active involvement with youth work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YW15 - Assist young people to assess risk and make informed choices in the management of their health and well-being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YW16 - Equip young people with safeguarding techniques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t>
            </a:r>
            <a:r>
              <a:rPr lang="en-GB" sz="1800" dirty="0">
                <a:effectLst/>
                <a:latin typeface="Arial" panose="020B0604020202020204" pitchFamily="34" charset="0"/>
                <a:ea typeface="Times New Roman" panose="02020603050405020304" pitchFamily="18" charset="0"/>
                <a:cs typeface="Arial" panose="020B0604020202020204" pitchFamily="34" charset="0"/>
              </a:rPr>
              <a:t>(CLD standard council, 2019)</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76701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5D20C-20B8-4E54-B552-2A43D0E4D35E}"/>
              </a:ext>
            </a:extLst>
          </p:cNvPr>
          <p:cNvSpPr>
            <a:spLocks noGrp="1"/>
          </p:cNvSpPr>
          <p:nvPr>
            <p:ph type="title"/>
          </p:nvPr>
        </p:nvSpPr>
        <p:spPr/>
        <p:txBody>
          <a:bodyPr/>
          <a:lstStyle/>
          <a:p>
            <a:r>
              <a:rPr lang="en-GB" dirty="0"/>
              <a:t>Youth work is Accessible and Inclusive</a:t>
            </a:r>
          </a:p>
        </p:txBody>
      </p:sp>
      <p:sp>
        <p:nvSpPr>
          <p:cNvPr id="3" name="Content Placeholder 2">
            <a:extLst>
              <a:ext uri="{FF2B5EF4-FFF2-40B4-BE49-F238E27FC236}">
                <a16:creationId xmlns:a16="http://schemas.microsoft.com/office/drawing/2014/main" id="{2868EC26-3348-4E43-87B8-489289BEEF90}"/>
              </a:ext>
            </a:extLst>
          </p:cNvPr>
          <p:cNvSpPr>
            <a:spLocks noGrp="1"/>
          </p:cNvSpPr>
          <p:nvPr>
            <p:ph idx="1"/>
          </p:nvPr>
        </p:nvSpPr>
        <p:spPr/>
        <p:txBody>
          <a:bodyPr/>
          <a:lstStyle/>
          <a:p>
            <a:pPr algn="just"/>
            <a:r>
              <a:rPr lang="en-GB" i="1" dirty="0">
                <a:latin typeface="Arial" panose="020B0604020202020204" pitchFamily="34" charset="0"/>
                <a:cs typeface="Arial" panose="020B0604020202020204" pitchFamily="34" charset="0"/>
              </a:rPr>
              <a:t>“Quality youth work is a social interaction, but doesn’t have to be limited to specific organisations or distinct geographical locations. The strength of the youth work approach is its adaptability to different situations and contexts. It is driven by informed, competent, committed individuals and organisations across the voluntary, statutory and private sectors and, at its heart, creates safe spaces for young people to learn and grow.” </a:t>
            </a:r>
            <a:r>
              <a:rPr lang="en-GB" dirty="0">
                <a:latin typeface="Arial" panose="020B0604020202020204" pitchFamily="34" charset="0"/>
                <a:cs typeface="Arial" panose="020B0604020202020204" pitchFamily="34" charset="0"/>
              </a:rPr>
              <a:t>								             </a:t>
            </a:r>
            <a:r>
              <a:rPr lang="en-GB" sz="1800" dirty="0">
                <a:effectLst/>
                <a:latin typeface="Arial" panose="020B0604020202020204" pitchFamily="34" charset="0"/>
                <a:ea typeface="Calibri" panose="020F0502020204030204" pitchFamily="34" charset="0"/>
                <a:cs typeface="Arial" panose="020B0604020202020204" pitchFamily="34" charset="0"/>
              </a:rPr>
              <a:t>(Welsh Government, 2019)</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863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BA58E-7D7E-44D3-8EE6-B596F170572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Weblinks for help on bullying</a:t>
            </a:r>
          </a:p>
        </p:txBody>
      </p:sp>
      <p:sp>
        <p:nvSpPr>
          <p:cNvPr id="3" name="Content Placeholder 2">
            <a:extLst>
              <a:ext uri="{FF2B5EF4-FFF2-40B4-BE49-F238E27FC236}">
                <a16:creationId xmlns:a16="http://schemas.microsoft.com/office/drawing/2014/main" id="{4D76AE88-9D4A-43DE-9B90-AD262075ACC3}"/>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Bully Busters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hlinkClick r:id="rId2"/>
              </a:rPr>
              <a:t>https://www.bullybusters.org.uk/</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Very Well Family</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hlinkClick r:id="rId3"/>
              </a:rPr>
              <a:t>https://www.verywellfamily.com/reasons-why-teens-bully-others-460532</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Young minds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hlinkClick r:id="rId4"/>
              </a:rPr>
              <a:t>https://youngminds.org.uk/find-help/feelings-and-symptoms/bullying/</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NSPCC</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hlinkClick r:id="rId5"/>
              </a:rPr>
              <a:t>https://www.nspcc.org.uk/what-is-child-abuse/types-of-abuse/bullying-and-cyberbullying/</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Anti-Bullying Alliance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hlinkClick r:id="rId6"/>
              </a:rPr>
              <a:t>https://www.anti-bullyingalliance.org.uk/tools-information/if-youre-being-bullied/find-help-and-support</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42519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32783-AF30-4691-923F-8F32CB8B69B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7" name="Rectangle 4">
            <a:extLst>
              <a:ext uri="{FF2B5EF4-FFF2-40B4-BE49-F238E27FC236}">
                <a16:creationId xmlns:a16="http://schemas.microsoft.com/office/drawing/2014/main" id="{FD301E9C-CF32-402E-BEEA-7895E54AF50B}"/>
              </a:ext>
            </a:extLst>
          </p:cNvPr>
          <p:cNvSpPr>
            <a:spLocks noChangeArrowheads="1"/>
          </p:cNvSpPr>
          <p:nvPr/>
        </p:nvSpPr>
        <p:spPr bwMode="auto">
          <a:xfrm>
            <a:off x="1097280" y="1737360"/>
            <a:ext cx="6805068" cy="41857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BullyBusters, 2021.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Why do people bully?.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https://www.bullybusters.org.uk/young_people/why_do_people_bully/</a:t>
            </a:r>
            <a:endPar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10 February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Childwelfare.gov, 2021.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ADVERSE CHILDHOOD EXPERIENCES (ACEs).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https://www.childwelfare.gov/topics/preventing/preventionmonth/resources/ace/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10 February 2021].</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latin typeface="Calibri" panose="020F0502020204030204" pitchFamily="34" charset="0"/>
              <a:ea typeface="Calibri" panose="020F0502020204030204" pitchFamily="34" charset="0"/>
              <a:cs typeface="Times New Roman" panose="02020603050405020304" pitchFamily="18" charset="0"/>
            </a:endParaRPr>
          </a:p>
          <a:p>
            <a:pPr defTabSz="914400" eaLnBrk="0" fontAlgn="base" hangingPunct="0">
              <a:spcBef>
                <a:spcPct val="0"/>
              </a:spcBef>
              <a:spcAft>
                <a:spcPct val="0"/>
              </a:spcAft>
            </a:pPr>
            <a:r>
              <a:rPr lang="en-US" sz="1200" dirty="0">
                <a:effectLst/>
                <a:latin typeface="Arial" panose="020B0604020202020204" pitchFamily="34" charset="0"/>
                <a:ea typeface="Calibri" panose="020F0502020204030204" pitchFamily="34" charset="0"/>
                <a:cs typeface="Arial" panose="020B0604020202020204" pitchFamily="34" charset="0"/>
              </a:rPr>
              <a:t>CLD standard council, 2019. </a:t>
            </a:r>
            <a:r>
              <a:rPr lang="en-US" sz="1200" i="1" dirty="0">
                <a:effectLst/>
                <a:latin typeface="Arial" panose="020B0604020202020204" pitchFamily="34" charset="0"/>
                <a:ea typeface="Calibri" panose="020F0502020204030204" pitchFamily="34" charset="0"/>
                <a:cs typeface="Arial" panose="020B0604020202020204" pitchFamily="34" charset="0"/>
              </a:rPr>
              <a:t>National Occupational Standards. </a:t>
            </a:r>
            <a:r>
              <a:rPr lang="en-US" sz="1200" dirty="0">
                <a:effectLst/>
                <a:latin typeface="Arial" panose="020B0604020202020204" pitchFamily="34" charset="0"/>
                <a:ea typeface="Calibri" panose="020F0502020204030204" pitchFamily="34" charset="0"/>
                <a:cs typeface="Arial" panose="020B0604020202020204" pitchFamily="34" charset="0"/>
              </a:rPr>
              <a:t>[Online] </a:t>
            </a:r>
            <a:br>
              <a:rPr lang="en-US" sz="1200" dirty="0">
                <a:effectLst/>
                <a:latin typeface="Arial" panose="020B0604020202020204" pitchFamily="34" charset="0"/>
                <a:ea typeface="Calibri" panose="020F0502020204030204" pitchFamily="34" charset="0"/>
                <a:cs typeface="Arial" panose="020B0604020202020204" pitchFamily="34" charset="0"/>
              </a:rPr>
            </a:br>
            <a:r>
              <a:rPr lang="en-US" sz="1200" dirty="0">
                <a:effectLst/>
                <a:latin typeface="Arial" panose="020B0604020202020204" pitchFamily="34" charset="0"/>
                <a:ea typeface="Calibri" panose="020F0502020204030204" pitchFamily="34" charset="0"/>
                <a:cs typeface="Arial" panose="020B0604020202020204" pitchFamily="34" charset="0"/>
              </a:rPr>
              <a:t>Available at: </a:t>
            </a:r>
            <a:r>
              <a:rPr lang="en-US" sz="1200" u="sng" dirty="0">
                <a:effectLst/>
                <a:latin typeface="Arial" panose="020B0604020202020204" pitchFamily="34" charset="0"/>
                <a:ea typeface="Calibri" panose="020F0502020204030204" pitchFamily="34" charset="0"/>
                <a:cs typeface="Arial" panose="020B0604020202020204" pitchFamily="34" charset="0"/>
              </a:rPr>
              <a:t>https://cldstandardscouncil.org.uk/wp-content/uploads/CombinedYouthWorkNOS.pdf</a:t>
            </a:r>
            <a:br>
              <a:rPr lang="en-US" sz="1200" dirty="0">
                <a:effectLst/>
                <a:latin typeface="Arial" panose="020B0604020202020204" pitchFamily="34" charset="0"/>
                <a:ea typeface="Calibri" panose="020F0502020204030204" pitchFamily="34" charset="0"/>
                <a:cs typeface="Arial" panose="020B0604020202020204" pitchFamily="34" charset="0"/>
              </a:rPr>
            </a:br>
            <a:r>
              <a:rPr lang="en-US" sz="1200" dirty="0">
                <a:effectLst/>
                <a:latin typeface="Arial" panose="020B0604020202020204" pitchFamily="34" charset="0"/>
                <a:ea typeface="Calibri" panose="020F0502020204030204" pitchFamily="34" charset="0"/>
                <a:cs typeface="Arial" panose="020B0604020202020204" pitchFamily="34" charset="0"/>
              </a:rPr>
              <a:t>[Accessed 15 February 21].</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Gordon, S., 2021.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8 Reasons Why Teens Bully Others.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https://www.verywellfamily.com/reasons-why-teens-bully-others-460532</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13 February 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Welsh Government,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Youth work strategy 2019.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https://gov.wales/sites/default/files/publications/2019-06/youth-work-strategy-for-wales.pdf</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12 February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697589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53D71-FE3E-4FED-9B90-CA5F964D0B47}"/>
              </a:ext>
            </a:extLst>
          </p:cNvPr>
          <p:cNvSpPr>
            <a:spLocks noGrp="1"/>
          </p:cNvSpPr>
          <p:nvPr>
            <p:ph type="title"/>
          </p:nvPr>
        </p:nvSpPr>
        <p:spPr>
          <a:xfrm>
            <a:off x="4206240" y="286603"/>
            <a:ext cx="3192087" cy="1450757"/>
          </a:xfrm>
        </p:spPr>
        <p:txBody>
          <a:bodyPr/>
          <a:lstStyle/>
          <a:p>
            <a:r>
              <a:rPr lang="en-GB" dirty="0"/>
              <a:t>Questions?</a:t>
            </a:r>
          </a:p>
        </p:txBody>
      </p:sp>
      <p:sp>
        <p:nvSpPr>
          <p:cNvPr id="4" name="Content Placeholder 2">
            <a:extLst>
              <a:ext uri="{FF2B5EF4-FFF2-40B4-BE49-F238E27FC236}">
                <a16:creationId xmlns:a16="http://schemas.microsoft.com/office/drawing/2014/main" id="{BBA75714-CD1F-4896-A6C9-513975A6F641}"/>
              </a:ext>
            </a:extLst>
          </p:cNvPr>
          <p:cNvSpPr>
            <a:spLocks noGrp="1"/>
          </p:cNvSpPr>
          <p:nvPr>
            <p:ph idx="1"/>
          </p:nvPr>
        </p:nvSpPr>
        <p:spPr>
          <a:xfrm>
            <a:off x="940107" y="1737360"/>
            <a:ext cx="10058400" cy="4023360"/>
          </a:xfrm>
        </p:spPr>
        <p:txBody>
          <a:bodyPr/>
          <a:lstStyle/>
          <a:p>
            <a:pPr marL="0" indent="0" algn="ctr">
              <a:buNone/>
            </a:pPr>
            <a:r>
              <a:rPr lang="en-GB" i="1" dirty="0">
                <a:latin typeface="Arial" panose="020B0604020202020204" pitchFamily="34" charset="0"/>
                <a:cs typeface="Arial" panose="020B0604020202020204" pitchFamily="34" charset="0"/>
              </a:rPr>
              <a:t>Any Questions for me, please ask</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47043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25B51-C93A-47F6-9FB5-A72D3F598A4D}"/>
              </a:ext>
            </a:extLst>
          </p:cNvPr>
          <p:cNvSpPr>
            <a:spLocks noGrp="1"/>
          </p:cNvSpPr>
          <p:nvPr>
            <p:ph type="title"/>
          </p:nvPr>
        </p:nvSpPr>
        <p:spPr>
          <a:xfrm>
            <a:off x="2942705" y="303228"/>
            <a:ext cx="10058400" cy="1450757"/>
          </a:xfrm>
        </p:spPr>
        <p:txBody>
          <a:bodyPr/>
          <a:lstStyle/>
          <a:p>
            <a:r>
              <a:rPr lang="en-GB" dirty="0"/>
              <a:t>Thank you for listening</a:t>
            </a:r>
          </a:p>
        </p:txBody>
      </p:sp>
    </p:spTree>
    <p:extLst>
      <p:ext uri="{BB962C8B-B14F-4D97-AF65-F5344CB8AC3E}">
        <p14:creationId xmlns:p14="http://schemas.microsoft.com/office/powerpoint/2010/main" val="274858184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592</TotalTime>
  <Words>1456</Words>
  <Application>Microsoft Office PowerPoint</Application>
  <PresentationFormat>Widescreen</PresentationFormat>
  <Paragraphs>84</Paragraphs>
  <Slides>17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vt:lpstr>
      <vt:lpstr>Retrospect</vt:lpstr>
      <vt:lpstr>ECYW6003: Young People In Focus Assignment</vt:lpstr>
      <vt:lpstr>PowerPoint Presentation</vt:lpstr>
      <vt:lpstr>What is Adverse Childhood Experiences (ACEs)</vt:lpstr>
      <vt:lpstr>Bullying</vt:lpstr>
      <vt:lpstr>Three Types of Bullying</vt:lpstr>
      <vt:lpstr>Why do children/young People bully?</vt:lpstr>
      <vt:lpstr>Why is someone bullied?</vt:lpstr>
      <vt:lpstr>PowerPoint Presentation</vt:lpstr>
      <vt:lpstr>What can we do to help prevent bullying?</vt:lpstr>
      <vt:lpstr>Are bullies inherently bad?</vt:lpstr>
      <vt:lpstr>Youth Work Policies and National Occupational Standards (NOS)</vt:lpstr>
      <vt:lpstr>National Occupational Standards </vt:lpstr>
      <vt:lpstr>Youth work is Accessible and Inclusive</vt:lpstr>
      <vt:lpstr>Weblinks for help on bullying</vt:lpstr>
      <vt:lpstr>References</vt:lpstr>
      <vt:lpstr>Questions?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ECYW6003: Young People In Focus Assignment</dc:title>
  <dc:creator>Tomas Darren Jessett (1804400)</dc:creator>
  <cp:lastModifiedBy>Tomas Darren Jessett (1804400)</cp:lastModifiedBy>
  <cp:revision>28</cp:revision>
  <dcterms:created xsi:type="dcterms:W3CDTF">2021-02-19T17:47:54Z</dcterms:created>
  <dcterms:modified xsi:type="dcterms:W3CDTF">2021-02-23T11:13:06Z</dcterms:modified>
</cp:coreProperties>
</file>