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2" r:id="rId1"/>
  </p:sldMasterIdLst>
  <p:sldIdLst>
    <p:sldId id="256" r:id="rId2"/>
    <p:sldId id="258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033" autoAdjust="0"/>
  </p:normalViewPr>
  <p:slideViewPr>
    <p:cSldViewPr snapToGrid="0">
      <p:cViewPr varScale="1">
        <p:scale>
          <a:sx n="59" d="100"/>
          <a:sy n="59" d="100"/>
        </p:scale>
        <p:origin x="256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9D2E-E9CB-4CF4-A097-D47BF9B515F9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6910-6508-4355-AF22-43D5AC116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089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9D2E-E9CB-4CF4-A097-D47BF9B515F9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6910-6508-4355-AF22-43D5AC116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064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9D2E-E9CB-4CF4-A097-D47BF9B515F9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6910-6508-4355-AF22-43D5AC116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510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9D2E-E9CB-4CF4-A097-D47BF9B515F9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6910-6508-4355-AF22-43D5AC116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852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9D2E-E9CB-4CF4-A097-D47BF9B515F9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6910-6508-4355-AF22-43D5AC116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799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9D2E-E9CB-4CF4-A097-D47BF9B515F9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6910-6508-4355-AF22-43D5AC116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995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9D2E-E9CB-4CF4-A097-D47BF9B515F9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6910-6508-4355-AF22-43D5AC116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774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9D2E-E9CB-4CF4-A097-D47BF9B515F9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6910-6508-4355-AF22-43D5AC116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499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9D2E-E9CB-4CF4-A097-D47BF9B515F9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6910-6508-4355-AF22-43D5AC116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172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9D2E-E9CB-4CF4-A097-D47BF9B515F9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6910-6508-4355-AF22-43D5AC116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614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9D2E-E9CB-4CF4-A097-D47BF9B515F9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6910-6508-4355-AF22-43D5AC116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360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0F9D2E-E9CB-4CF4-A097-D47BF9B515F9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496910-6508-4355-AF22-43D5AC116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500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slugas.swansea@stoneup.co.uk" TargetMode="Externa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>
                <a:lumMod val="95000"/>
                <a:lumOff val="5000"/>
              </a:schemeClr>
            </a:gs>
            <a:gs pos="94000">
              <a:schemeClr val="tx1">
                <a:lumMod val="73000"/>
              </a:schemeClr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266C9165-E0FE-B145-3176-9292191B0B22}"/>
              </a:ext>
            </a:extLst>
          </p:cNvPr>
          <p:cNvSpPr/>
          <p:nvPr/>
        </p:nvSpPr>
        <p:spPr>
          <a:xfrm>
            <a:off x="-1" y="0"/>
            <a:ext cx="2733964" cy="990600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FDC05F8F-AA62-7C73-14B8-6C28CB05AD2A}"/>
              </a:ext>
            </a:extLst>
          </p:cNvPr>
          <p:cNvSpPr txBox="1"/>
          <p:nvPr/>
        </p:nvSpPr>
        <p:spPr>
          <a:xfrm>
            <a:off x="2782282" y="1086860"/>
            <a:ext cx="4032262" cy="3373488"/>
          </a:xfrm>
          <a:prstGeom prst="rect">
            <a:avLst/>
          </a:prstGeom>
          <a:gradFill>
            <a:gsLst>
              <a:gs pos="0">
                <a:srgbClr val="000000"/>
              </a:gs>
              <a:gs pos="94000">
                <a:schemeClr val="tx1">
                  <a:lumMod val="73000"/>
                </a:schemeClr>
              </a:gs>
            </a:gsLst>
            <a:lin ang="0" scaled="1"/>
          </a:gradFill>
        </p:spPr>
        <p:txBody>
          <a:bodyPr wrap="square" rtlCol="0">
            <a:sp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SOUTHERN-FRIED CHICKEN GOUJONS</a:t>
            </a:r>
            <a:r>
              <a:rPr lang="en-GB" sz="1400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 | 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£ 6.05</a:t>
            </a:r>
            <a:endParaRPr lang="en-GB" sz="1400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w</a:t>
            </a: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ith BBQ sauce. 427 kcal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CHICKEN WINGS Glazed | 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£7.05</a:t>
            </a:r>
            <a:endParaRPr lang="en-GB" sz="1400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with sticky BBQ sauce 262 kcal, peri-peri 247 kcal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PANKO-CRUMB CALAMARI STICKS | 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£ </a:t>
            </a: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8.06</a:t>
            </a:r>
            <a:endParaRPr lang="en-GB" sz="1400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w</a:t>
            </a: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ith lemon mayo. 407 kcal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GARLIC BREADED MUSHROOMS (V) | 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£ 10.10</a:t>
            </a:r>
            <a:endParaRPr lang="en-GB" sz="1400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w</a:t>
            </a: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ith garlic mayo. 674 kcal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GYOZA | 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£ 11.20</a:t>
            </a:r>
            <a:endParaRPr lang="en-GB" sz="1400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Japanese-style dumplings glazed with sweet chilli sauce and toasted sesame seeds. Choose Chicken 223 kcal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C5FFAB30-09CA-5FCE-5563-4EDE68908667}"/>
              </a:ext>
            </a:extLst>
          </p:cNvPr>
          <p:cNvSpPr txBox="1"/>
          <p:nvPr/>
        </p:nvSpPr>
        <p:spPr>
          <a:xfrm>
            <a:off x="2847537" y="476858"/>
            <a:ext cx="37859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chemeClr val="bg1"/>
                </a:solidFill>
                <a:latin typeface="Agency FB" panose="020B0503020202020204" pitchFamily="34" charset="0"/>
                <a:cs typeface="Leelawadee UI Semilight" panose="020B0402040204020203" pitchFamily="34" charset="-34"/>
              </a:rPr>
              <a:t>STARTERS</a:t>
            </a:r>
            <a:endParaRPr lang="en-GB" sz="2400" b="1" dirty="0">
              <a:solidFill>
                <a:schemeClr val="bg1"/>
              </a:solidFill>
              <a:latin typeface="Agency FB" panose="020B0503020202020204" pitchFamily="34" charset="0"/>
              <a:cs typeface="Leelawadee UI Semilight" panose="020B0402040204020203" pitchFamily="34" charset="-34"/>
            </a:endParaRPr>
          </a:p>
        </p:txBody>
      </p:sp>
      <p:pic>
        <p:nvPicPr>
          <p:cNvPr id="19" name="Picture 6" descr="Slug &amp; Lettuce Swansea - Home | Facebook">
            <a:extLst>
              <a:ext uri="{FF2B5EF4-FFF2-40B4-BE49-F238E27FC236}">
                <a16:creationId xmlns="" xmlns:a16="http://schemas.microsoft.com/office/drawing/2014/main" id="{B315E5C2-D58A-76AD-9166-23E2FEBAD0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112" y="104010"/>
            <a:ext cx="1131028" cy="940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76B4F45B-788B-D278-09AC-04FAFFB5122E}"/>
              </a:ext>
            </a:extLst>
          </p:cNvPr>
          <p:cNvSpPr txBox="1"/>
          <p:nvPr/>
        </p:nvSpPr>
        <p:spPr>
          <a:xfrm>
            <a:off x="1481017" y="112555"/>
            <a:ext cx="14341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0" dirty="0">
                <a:solidFill>
                  <a:srgbClr val="E4E6EB"/>
                </a:solidFill>
                <a:effectLst/>
                <a:latin typeface="Segoe UI Historic" panose="020B0502040204020203" pitchFamily="34" charset="0"/>
              </a:rPr>
              <a:t>Slug &amp; Lettuce Swansea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609EF759-3606-A16B-312F-DACEC1F0E42D}"/>
              </a:ext>
            </a:extLst>
          </p:cNvPr>
          <p:cNvSpPr txBox="1"/>
          <p:nvPr/>
        </p:nvSpPr>
        <p:spPr>
          <a:xfrm>
            <a:off x="2804163" y="5049339"/>
            <a:ext cx="3983637" cy="4473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SCAMPI AND CHIPS | 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£ 11.69</a:t>
            </a:r>
            <a:endParaRPr lang="en-GB" sz="1400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With tartare sauce and peas. 921 kcal Swap to mushy peas +36 kcal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VEG THAI CURRY (VG) | 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£15.15</a:t>
            </a:r>
            <a:endParaRPr lang="en-GB" sz="1400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With cauliflower rice. 286 kcal Swap to basmati rice +250 kcal</a:t>
            </a:r>
            <a:endParaRPr lang="en-GB" sz="14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SUPER MIXED SALAD (VG)  | 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£17.79</a:t>
            </a:r>
            <a:endParaRPr lang="en-GB" sz="1400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Mixed leaves tossed in a lemon &amp; olive oil dressing with cucumber, onion, avocado, peppers peas, and grilled tomato. 1093 kcal</a:t>
            </a:r>
            <a:endParaRPr lang="en-GB" sz="14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MEAT-LESS BURGER (V) | 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£ 11.25</a:t>
            </a:r>
            <a:endParaRPr lang="en-GB" sz="1400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Moving Mountains 1153 </a:t>
            </a:r>
            <a:r>
              <a:rPr lang="en-GB" sz="1400" i="1" dirty="0" smtClean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kcal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 smtClean="0">
                <a:solidFill>
                  <a:schemeClr val="bg1"/>
                </a:solidFill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SQUID FRY | </a:t>
            </a:r>
            <a:r>
              <a:rPr lang="en-GB" sz="1400" b="1" dirty="0">
                <a:solidFill>
                  <a:schemeClr val="bg1"/>
                </a:solidFill>
                <a:latin typeface="Montserrat" panose="020B0604020202020204" pitchFamily="2" charset="0"/>
              </a:rPr>
              <a:t>£ 11.25</a:t>
            </a:r>
            <a:endParaRPr lang="en-GB" sz="1400" dirty="0">
              <a:solidFill>
                <a:schemeClr val="bg1"/>
              </a:solidFill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i="1" dirty="0" smtClean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Deep fried with cornflower coating and served with salads 1153 kcal</a:t>
            </a:r>
            <a:endParaRPr lang="en-GB" sz="1400" i="1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="" xmlns:a16="http://schemas.microsoft.com/office/drawing/2014/main" id="{765AD3D0-BF8A-2044-0687-197D9E1D51CC}"/>
              </a:ext>
            </a:extLst>
          </p:cNvPr>
          <p:cNvGrpSpPr/>
          <p:nvPr/>
        </p:nvGrpSpPr>
        <p:grpSpPr>
          <a:xfrm>
            <a:off x="195386" y="1414808"/>
            <a:ext cx="2336801" cy="7076384"/>
            <a:chOff x="195386" y="1414808"/>
            <a:chExt cx="2336801" cy="7076384"/>
          </a:xfrm>
        </p:grpSpPr>
        <p:pic>
          <p:nvPicPr>
            <p:cNvPr id="1034" name="Picture 10" descr="Simple, healthy and refreshing salads you can make at home this season">
              <a:extLst>
                <a:ext uri="{FF2B5EF4-FFF2-40B4-BE49-F238E27FC236}">
                  <a16:creationId xmlns="" xmlns:a16="http://schemas.microsoft.com/office/drawing/2014/main" id="{18FB0889-E628-EB08-EE17-35642E44964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0094" y="6788400"/>
              <a:ext cx="2282092" cy="1702792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8" descr="Camparnaud ESPRIT rosé | Official website">
              <a:extLst>
                <a:ext uri="{FF2B5EF4-FFF2-40B4-BE49-F238E27FC236}">
                  <a16:creationId xmlns="" xmlns:a16="http://schemas.microsoft.com/office/drawing/2014/main" id="{1F8F9213-F32D-E857-50DC-6B9C8156D97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0113" y="5049881"/>
              <a:ext cx="2272074" cy="1720581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Deep Fried Gyoza Crispy And Golden Colour Set On Black Plate With Studio  Lighting. Stock Photo, Picture And Royalty Free Image. Image 82599828.">
              <a:extLst>
                <a:ext uri="{FF2B5EF4-FFF2-40B4-BE49-F238E27FC236}">
                  <a16:creationId xmlns="" xmlns:a16="http://schemas.microsoft.com/office/drawing/2014/main" id="{D306554E-03E6-E70C-796B-9E1DAF7A8B1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0094" y="3347048"/>
              <a:ext cx="2282092" cy="1684894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Honey-glazed chicken wings recipe | BBC Good Food">
              <a:extLst>
                <a:ext uri="{FF2B5EF4-FFF2-40B4-BE49-F238E27FC236}">
                  <a16:creationId xmlns="" xmlns:a16="http://schemas.microsoft.com/office/drawing/2014/main" id="{67432277-9B79-DE56-42EF-3B691387498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386" y="1414808"/>
              <a:ext cx="2336800" cy="1914301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D66716C8-64F6-0779-D783-EEA63173C647}"/>
              </a:ext>
            </a:extLst>
          </p:cNvPr>
          <p:cNvSpPr txBox="1"/>
          <p:nvPr/>
        </p:nvSpPr>
        <p:spPr>
          <a:xfrm>
            <a:off x="2915138" y="4483234"/>
            <a:ext cx="3694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chemeClr val="bg1"/>
                </a:solidFill>
                <a:latin typeface="Agency FB" panose="020B0503020202020204" pitchFamily="34" charset="0"/>
                <a:cs typeface="Leelawadee UI Semilight" panose="020B0402040204020203" pitchFamily="34" charset="-34"/>
              </a:rPr>
              <a:t>MAINS</a:t>
            </a:r>
            <a:endParaRPr lang="en-GB" sz="2400" b="1" dirty="0">
              <a:solidFill>
                <a:schemeClr val="bg1"/>
              </a:solidFill>
              <a:latin typeface="Agency FB" panose="020B0503020202020204" pitchFamily="34" charset="0"/>
              <a:cs typeface="Leelawadee UI Semilight" panose="020B0402040204020203" pitchFamily="34" charset="-34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="" xmlns:a16="http://schemas.microsoft.com/office/drawing/2014/main" id="{0C295E66-D3A2-22C5-3A37-1E7EFD70ECC7}"/>
              </a:ext>
            </a:extLst>
          </p:cNvPr>
          <p:cNvSpPr/>
          <p:nvPr/>
        </p:nvSpPr>
        <p:spPr>
          <a:xfrm flipV="1">
            <a:off x="2623040" y="912344"/>
            <a:ext cx="4234960" cy="787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="" xmlns:a16="http://schemas.microsoft.com/office/drawing/2014/main" id="{A995DE30-54B8-F975-7734-7AC144A23A4B}"/>
              </a:ext>
            </a:extLst>
          </p:cNvPr>
          <p:cNvSpPr/>
          <p:nvPr/>
        </p:nvSpPr>
        <p:spPr>
          <a:xfrm>
            <a:off x="2623040" y="4889585"/>
            <a:ext cx="4234960" cy="787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="" xmlns:a16="http://schemas.microsoft.com/office/drawing/2014/main" id="{A2E823DA-813A-474B-0CE5-0D40B82CFB23}"/>
              </a:ext>
            </a:extLst>
          </p:cNvPr>
          <p:cNvSpPr/>
          <p:nvPr/>
        </p:nvSpPr>
        <p:spPr>
          <a:xfrm rot="5400000">
            <a:off x="-2268882" y="4891921"/>
            <a:ext cx="9906001" cy="1221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06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>
                <a:lumMod val="95000"/>
                <a:lumOff val="5000"/>
              </a:schemeClr>
            </a:gs>
            <a:gs pos="94000">
              <a:schemeClr val="tx1">
                <a:lumMod val="73000"/>
              </a:schemeClr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266C9165-E0FE-B145-3176-9292191B0B22}"/>
              </a:ext>
            </a:extLst>
          </p:cNvPr>
          <p:cNvSpPr/>
          <p:nvPr/>
        </p:nvSpPr>
        <p:spPr>
          <a:xfrm>
            <a:off x="0" y="0"/>
            <a:ext cx="2733964" cy="9906000"/>
          </a:xfrm>
          <a:prstGeom prst="rect">
            <a:avLst/>
          </a:prstGeom>
          <a:gradFill>
            <a:gsLst>
              <a:gs pos="0">
                <a:schemeClr val="bg2">
                  <a:lumMod val="25000"/>
                </a:schemeClr>
              </a:gs>
              <a:gs pos="94000">
                <a:schemeClr val="accent1">
                  <a:lumMod val="50000"/>
                </a:schemeClr>
              </a:gs>
            </a:gsLst>
            <a:lin ang="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="" xmlns:a16="http://schemas.microsoft.com/office/drawing/2014/main" id="{FA07E124-A036-1706-850F-4D61FC5A10C1}"/>
              </a:ext>
            </a:extLst>
          </p:cNvPr>
          <p:cNvSpPr/>
          <p:nvPr/>
        </p:nvSpPr>
        <p:spPr>
          <a:xfrm>
            <a:off x="2761217" y="614695"/>
            <a:ext cx="4124036" cy="981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AA3753E1-AD31-70B6-6B52-7E83ACE45DB9}"/>
              </a:ext>
            </a:extLst>
          </p:cNvPr>
          <p:cNvSpPr/>
          <p:nvPr/>
        </p:nvSpPr>
        <p:spPr>
          <a:xfrm rot="5400000" flipV="1">
            <a:off x="-2232283" y="4893037"/>
            <a:ext cx="9906000" cy="1199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72AFE382-F0F8-3257-DDCA-1FFA305FA08C}"/>
              </a:ext>
            </a:extLst>
          </p:cNvPr>
          <p:cNvSpPr/>
          <p:nvPr/>
        </p:nvSpPr>
        <p:spPr>
          <a:xfrm>
            <a:off x="2767689" y="2563693"/>
            <a:ext cx="4124036" cy="981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B8B21E32-99CD-DF4E-117F-70792D6EFA4C}"/>
              </a:ext>
            </a:extLst>
          </p:cNvPr>
          <p:cNvSpPr/>
          <p:nvPr/>
        </p:nvSpPr>
        <p:spPr>
          <a:xfrm>
            <a:off x="2780680" y="7990766"/>
            <a:ext cx="4168990" cy="981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6">
            <a:extLst>
              <a:ext uri="{FF2B5EF4-FFF2-40B4-BE49-F238E27FC236}">
                <a16:creationId xmlns="" xmlns:a16="http://schemas.microsoft.com/office/drawing/2014/main" id="{F7D9FF82-9931-9A33-66B1-577A6D951C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123" y="215443"/>
            <a:ext cx="2018322" cy="1678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AF347C29-7A1F-3BC5-5C0F-2CCC8D88D5AC}"/>
              </a:ext>
            </a:extLst>
          </p:cNvPr>
          <p:cNvSpPr txBox="1"/>
          <p:nvPr/>
        </p:nvSpPr>
        <p:spPr>
          <a:xfrm>
            <a:off x="164261" y="2061470"/>
            <a:ext cx="23789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i="0" dirty="0">
                <a:solidFill>
                  <a:srgbClr val="E4E6EB"/>
                </a:solidFill>
                <a:effectLst/>
                <a:latin typeface="Segoe UI Historic" panose="020B0502040204020203" pitchFamily="34" charset="0"/>
              </a:rPr>
              <a:t>Slug &amp; Lettuce Swansea</a:t>
            </a:r>
            <a:endParaRPr lang="en-GB" sz="1600" dirty="0"/>
          </a:p>
        </p:txBody>
      </p:sp>
      <p:graphicFrame>
        <p:nvGraphicFramePr>
          <p:cNvPr id="12" name="Table 11">
            <a:extLst>
              <a:ext uri="{FF2B5EF4-FFF2-40B4-BE49-F238E27FC236}">
                <a16:creationId xmlns="" xmlns:a16="http://schemas.microsoft.com/office/drawing/2014/main" id="{CD4A5C98-0827-5AD3-5D4D-10B5AA151A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40702"/>
              </p:ext>
            </p:extLst>
          </p:nvPr>
        </p:nvGraphicFramePr>
        <p:xfrm>
          <a:off x="2660754" y="8189628"/>
          <a:ext cx="4191866" cy="1716372"/>
        </p:xfrm>
        <a:graphic>
          <a:graphicData uri="http://schemas.openxmlformats.org/drawingml/2006/table">
            <a:tbl>
              <a:tblPr>
                <a:tableStyleId>{E929F9F4-4A8F-4326-A1B4-22849713DDAB}</a:tableStyleId>
              </a:tblPr>
              <a:tblGrid>
                <a:gridCol w="598838">
                  <a:extLst>
                    <a:ext uri="{9D8B030D-6E8A-4147-A177-3AD203B41FA5}">
                      <a16:colId xmlns="" xmlns:a16="http://schemas.microsoft.com/office/drawing/2014/main" val="1418445694"/>
                    </a:ext>
                  </a:extLst>
                </a:gridCol>
                <a:gridCol w="598838">
                  <a:extLst>
                    <a:ext uri="{9D8B030D-6E8A-4147-A177-3AD203B41FA5}">
                      <a16:colId xmlns="" xmlns:a16="http://schemas.microsoft.com/office/drawing/2014/main" val="1283411704"/>
                    </a:ext>
                  </a:extLst>
                </a:gridCol>
                <a:gridCol w="598838">
                  <a:extLst>
                    <a:ext uri="{9D8B030D-6E8A-4147-A177-3AD203B41FA5}">
                      <a16:colId xmlns="" xmlns:a16="http://schemas.microsoft.com/office/drawing/2014/main" val="3848224418"/>
                    </a:ext>
                  </a:extLst>
                </a:gridCol>
                <a:gridCol w="598838">
                  <a:extLst>
                    <a:ext uri="{9D8B030D-6E8A-4147-A177-3AD203B41FA5}">
                      <a16:colId xmlns="" xmlns:a16="http://schemas.microsoft.com/office/drawing/2014/main" val="3389334135"/>
                    </a:ext>
                  </a:extLst>
                </a:gridCol>
                <a:gridCol w="598838">
                  <a:extLst>
                    <a:ext uri="{9D8B030D-6E8A-4147-A177-3AD203B41FA5}">
                      <a16:colId xmlns="" xmlns:a16="http://schemas.microsoft.com/office/drawing/2014/main" val="3593780257"/>
                    </a:ext>
                  </a:extLst>
                </a:gridCol>
                <a:gridCol w="598838">
                  <a:extLst>
                    <a:ext uri="{9D8B030D-6E8A-4147-A177-3AD203B41FA5}">
                      <a16:colId xmlns="" xmlns:a16="http://schemas.microsoft.com/office/drawing/2014/main" val="1711845634"/>
                    </a:ext>
                  </a:extLst>
                </a:gridCol>
                <a:gridCol w="598838">
                  <a:extLst>
                    <a:ext uri="{9D8B030D-6E8A-4147-A177-3AD203B41FA5}">
                      <a16:colId xmlns="" xmlns:a16="http://schemas.microsoft.com/office/drawing/2014/main" val="1226087777"/>
                    </a:ext>
                  </a:extLst>
                </a:gridCol>
              </a:tblGrid>
              <a:tr h="57212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300" dirty="0">
                          <a:effectLst/>
                        </a:rPr>
                        <a:t>M</a:t>
                      </a:r>
                      <a:r>
                        <a:rPr lang="en-GB" sz="1300" dirty="0">
                          <a:effectLst/>
                        </a:rPr>
                        <a:t>on</a:t>
                      </a:r>
                      <a:endParaRPr lang="en-GB" sz="1300" b="0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28868" marR="28868" marT="43302" marB="43302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dirty="0">
                          <a:effectLst/>
                        </a:rPr>
                        <a:t>Tue</a:t>
                      </a:r>
                      <a:endParaRPr lang="en-GB" sz="1300" b="0" dirty="0">
                        <a:effectLst/>
                      </a:endParaRPr>
                    </a:p>
                  </a:txBody>
                  <a:tcPr marL="28868" marR="28868" marT="43302" marB="43302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dirty="0">
                          <a:effectLst/>
                        </a:rPr>
                        <a:t>Wed</a:t>
                      </a:r>
                      <a:endParaRPr lang="en-GB" sz="1300" b="0" dirty="0">
                        <a:effectLst/>
                      </a:endParaRPr>
                    </a:p>
                  </a:txBody>
                  <a:tcPr marL="28868" marR="28868" marT="43302" marB="43302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dirty="0">
                          <a:effectLst/>
                        </a:rPr>
                        <a:t>Thu</a:t>
                      </a:r>
                      <a:endParaRPr lang="en-GB" sz="1300" b="0" dirty="0">
                        <a:effectLst/>
                      </a:endParaRPr>
                    </a:p>
                  </a:txBody>
                  <a:tcPr marL="28868" marR="28868" marT="43302" marB="43302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dirty="0">
                          <a:effectLst/>
                        </a:rPr>
                        <a:t>Fri</a:t>
                      </a:r>
                      <a:endParaRPr lang="en-GB" sz="1300" b="0" dirty="0">
                        <a:effectLst/>
                      </a:endParaRPr>
                    </a:p>
                  </a:txBody>
                  <a:tcPr marL="28868" marR="28868" marT="43302" marB="43302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dirty="0">
                          <a:effectLst/>
                        </a:rPr>
                        <a:t>Sat</a:t>
                      </a:r>
                      <a:endParaRPr lang="en-GB" sz="1300" b="0" dirty="0">
                        <a:effectLst/>
                      </a:endParaRPr>
                    </a:p>
                  </a:txBody>
                  <a:tcPr marL="28868" marR="28868" marT="43302" marB="43302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dirty="0">
                          <a:effectLst/>
                        </a:rPr>
                        <a:t>Sun</a:t>
                      </a:r>
                      <a:endParaRPr lang="en-GB" sz="1300" b="0" dirty="0">
                        <a:effectLst/>
                      </a:endParaRPr>
                    </a:p>
                  </a:txBody>
                  <a:tcPr marL="28868" marR="28868" marT="43302" marB="43302" anchor="b"/>
                </a:tc>
                <a:extLst>
                  <a:ext uri="{0D108BD9-81ED-4DB2-BD59-A6C34878D82A}">
                    <a16:rowId xmlns="" xmlns:a16="http://schemas.microsoft.com/office/drawing/2014/main" val="3172421307"/>
                  </a:ext>
                </a:extLst>
              </a:tr>
              <a:tr h="572124">
                <a:tc>
                  <a:txBody>
                    <a:bodyPr/>
                    <a:lstStyle/>
                    <a:p>
                      <a:pPr algn="ctr"/>
                      <a:r>
                        <a:rPr lang="en-GB" sz="1300">
                          <a:effectLst/>
                        </a:rPr>
                        <a:t>10:00 am</a:t>
                      </a:r>
                      <a:endParaRPr lang="en-GB" sz="130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28868" marR="28868" marT="43302" marB="4330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effectLst/>
                        </a:rPr>
                        <a:t>10:00 am</a:t>
                      </a:r>
                    </a:p>
                  </a:txBody>
                  <a:tcPr marL="28868" marR="28868" marT="43302" marB="4330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effectLst/>
                        </a:rPr>
                        <a:t>10:00 am</a:t>
                      </a:r>
                    </a:p>
                  </a:txBody>
                  <a:tcPr marL="28868" marR="28868" marT="43302" marB="4330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effectLst/>
                        </a:rPr>
                        <a:t>10:00 am</a:t>
                      </a:r>
                    </a:p>
                  </a:txBody>
                  <a:tcPr marL="28868" marR="28868" marT="43302" marB="4330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effectLst/>
                        </a:rPr>
                        <a:t>10:00 am</a:t>
                      </a:r>
                    </a:p>
                  </a:txBody>
                  <a:tcPr marL="28868" marR="28868" marT="43302" marB="4330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effectLst/>
                        </a:rPr>
                        <a:t>10:00 am</a:t>
                      </a:r>
                    </a:p>
                  </a:txBody>
                  <a:tcPr marL="28868" marR="28868" marT="43302" marB="4330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effectLst/>
                        </a:rPr>
                        <a:t>10:00 am</a:t>
                      </a:r>
                    </a:p>
                  </a:txBody>
                  <a:tcPr marL="28868" marR="28868" marT="43302" marB="43302" anchor="ctr"/>
                </a:tc>
                <a:extLst>
                  <a:ext uri="{0D108BD9-81ED-4DB2-BD59-A6C34878D82A}">
                    <a16:rowId xmlns="" xmlns:a16="http://schemas.microsoft.com/office/drawing/2014/main" val="1896897129"/>
                  </a:ext>
                </a:extLst>
              </a:tr>
              <a:tr h="572124"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effectLst/>
                        </a:rPr>
                        <a:t>10:00 pm</a:t>
                      </a:r>
                      <a:endParaRPr lang="en-GB" sz="1300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28868" marR="28868" marT="43302" marB="4330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effectLst/>
                        </a:rPr>
                        <a:t>10:00 pm</a:t>
                      </a:r>
                    </a:p>
                  </a:txBody>
                  <a:tcPr marL="28868" marR="28868" marT="43302" marB="4330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effectLst/>
                        </a:rPr>
                        <a:t>10:00 pm</a:t>
                      </a:r>
                    </a:p>
                  </a:txBody>
                  <a:tcPr marL="28868" marR="28868" marT="43302" marB="4330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>
                          <a:effectLst/>
                        </a:rPr>
                        <a:t>10:00 pm</a:t>
                      </a:r>
                    </a:p>
                  </a:txBody>
                  <a:tcPr marL="28868" marR="28868" marT="43302" marB="4330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effectLst/>
                        </a:rPr>
                        <a:t>10:00 pm</a:t>
                      </a:r>
                    </a:p>
                  </a:txBody>
                  <a:tcPr marL="28868" marR="28868" marT="43302" marB="4330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>
                          <a:effectLst/>
                        </a:rPr>
                        <a:t>10:00 pm</a:t>
                      </a:r>
                    </a:p>
                  </a:txBody>
                  <a:tcPr marL="28868" marR="28868" marT="43302" marB="4330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effectLst/>
                        </a:rPr>
                        <a:t>10:00 pm</a:t>
                      </a:r>
                    </a:p>
                  </a:txBody>
                  <a:tcPr marL="28868" marR="28868" marT="43302" marB="43302" anchor="ctr"/>
                </a:tc>
                <a:extLst>
                  <a:ext uri="{0D108BD9-81ED-4DB2-BD59-A6C34878D82A}">
                    <a16:rowId xmlns="" xmlns:a16="http://schemas.microsoft.com/office/drawing/2014/main" val="2436491428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FC11C415-BCD5-66CE-AECA-724A26257F41}"/>
              </a:ext>
            </a:extLst>
          </p:cNvPr>
          <p:cNvSpPr txBox="1"/>
          <p:nvPr/>
        </p:nvSpPr>
        <p:spPr>
          <a:xfrm>
            <a:off x="2814662" y="838092"/>
            <a:ext cx="3975881" cy="13052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SEA BASS &amp; PINOT GRIS | 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£ 25.25</a:t>
            </a:r>
            <a:endParaRPr lang="en-GB" sz="1400" b="1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R="0" lvl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YELLOWTAIL &amp; CHENIN BLANC | 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£ </a:t>
            </a:r>
            <a:r>
              <a:rPr lang="en-GB" sz="1400" b="1" dirty="0">
                <a:solidFill>
                  <a:schemeClr val="bg1"/>
                </a:solidFill>
                <a:latin typeface="Montserrat" panose="020B0604020202020204" pitchFamily="2" charset="0"/>
              </a:rPr>
              <a:t>15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.71</a:t>
            </a:r>
            <a:endParaRPr lang="en-GB" sz="1400" b="1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SALMON &amp; PINOT NOIR | 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£ 35.50</a:t>
            </a:r>
            <a:endParaRPr lang="en-GB" sz="1400" b="1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TUNA STEAK &amp; ROSÉ | 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£ 30.75</a:t>
            </a:r>
            <a:endParaRPr lang="en-GB" sz="1400" b="1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3BA66884-BFDC-47C7-ED05-8ACD74437219}"/>
              </a:ext>
            </a:extLst>
          </p:cNvPr>
          <p:cNvSpPr txBox="1"/>
          <p:nvPr/>
        </p:nvSpPr>
        <p:spPr>
          <a:xfrm>
            <a:off x="3026273" y="185026"/>
            <a:ext cx="3505156" cy="4875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400" b="1" dirty="0" smtClean="0">
                <a:solidFill>
                  <a:schemeClr val="bg1"/>
                </a:solidFill>
                <a:latin typeface="Agency FB" panose="020B0503020202020204" pitchFamily="34" charset="0"/>
                <a:ea typeface="Calibri" panose="020F0502020204030204" pitchFamily="34" charset="0"/>
                <a:cs typeface="Leelawadee UI Semilight" panose="020B0402040204020203" pitchFamily="34" charset="-34"/>
              </a:rPr>
              <a:t>W</a:t>
            </a:r>
            <a:r>
              <a:rPr lang="en-GB" sz="2400" b="1" dirty="0" smtClean="0">
                <a:solidFill>
                  <a:schemeClr val="bg1"/>
                </a:solidFill>
                <a:latin typeface="Agency FB" panose="020B0503020202020204" pitchFamily="34" charset="0"/>
                <a:ea typeface="Calibri" panose="020F0502020204030204" pitchFamily="34" charset="0"/>
                <a:cs typeface="Leelawadee UI Semilight" panose="020B0402040204020203" pitchFamily="34" charset="-34"/>
              </a:rPr>
              <a:t>INE AND SEA FOOD</a:t>
            </a:r>
            <a:endParaRPr lang="en-GB" sz="2400" b="1" dirty="0">
              <a:solidFill>
                <a:schemeClr val="bg1"/>
              </a:solidFill>
              <a:effectLst/>
              <a:latin typeface="Agency FB" panose="020B0503020202020204" pitchFamily="34" charset="0"/>
              <a:ea typeface="Calibri" panose="020F0502020204030204" pitchFamily="34" charset="0"/>
              <a:cs typeface="Leelawadee UI Semilight" panose="020B0402040204020203" pitchFamily="34" charset="-34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="" xmlns:a16="http://schemas.microsoft.com/office/drawing/2014/main" id="{895F9AE8-69B1-CD0B-2089-F0416D382D59}"/>
              </a:ext>
            </a:extLst>
          </p:cNvPr>
          <p:cNvGrpSpPr/>
          <p:nvPr/>
        </p:nvGrpSpPr>
        <p:grpSpPr>
          <a:xfrm>
            <a:off x="350123" y="2462119"/>
            <a:ext cx="1992820" cy="5054074"/>
            <a:chOff x="350123" y="2462119"/>
            <a:chExt cx="1992820" cy="5054074"/>
          </a:xfrm>
        </p:grpSpPr>
        <p:pic>
          <p:nvPicPr>
            <p:cNvPr id="15" name="Picture 14" descr="A plate of food and a glass of wine&#10;&#10;Description automatically generated with medium confidence">
              <a:extLst>
                <a:ext uri="{FF2B5EF4-FFF2-40B4-BE49-F238E27FC236}">
                  <a16:creationId xmlns="" xmlns:a16="http://schemas.microsoft.com/office/drawing/2014/main" id="{50D768D2-153D-AB6E-DAB4-EDBF66F7C28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8483" y="2462119"/>
              <a:ext cx="1843789" cy="1661476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16" name="Picture 15" descr="7 ways to pair seafood and wine this holiday">
              <a:extLst>
                <a:ext uri="{FF2B5EF4-FFF2-40B4-BE49-F238E27FC236}">
                  <a16:creationId xmlns="" xmlns:a16="http://schemas.microsoft.com/office/drawing/2014/main" id="{EF75A93E-1434-9918-F37E-565C3B6E403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226" y="4123595"/>
              <a:ext cx="1900302" cy="1731123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17" name="Picture 16" descr="Wine Pairing with Salmon : What Wine Goes With Salmon ? | Millesima -  millesima-usa.com">
              <a:extLst>
                <a:ext uri="{FF2B5EF4-FFF2-40B4-BE49-F238E27FC236}">
                  <a16:creationId xmlns="" xmlns:a16="http://schemas.microsoft.com/office/drawing/2014/main" id="{55C6838D-A69F-61EB-C087-6AAEB70440B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0123" y="5958590"/>
              <a:ext cx="1992820" cy="1557603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</p:grp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42F4A84B-6FDD-D5EA-3974-A3BA7274B27C}"/>
              </a:ext>
            </a:extLst>
          </p:cNvPr>
          <p:cNvSpPr txBox="1"/>
          <p:nvPr/>
        </p:nvSpPr>
        <p:spPr>
          <a:xfrm>
            <a:off x="0" y="7636892"/>
            <a:ext cx="2614038" cy="20701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Address:</a:t>
            </a:r>
          </a:p>
          <a:p>
            <a:pPr marR="0" lvl="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SzPts val="1000"/>
              <a:tabLst>
                <a:tab pos="457200" algn="l"/>
              </a:tabLst>
            </a:pPr>
            <a:r>
              <a:rPr lang="en-GB" sz="12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Times New Roman" panose="02020603050405020304" pitchFamily="18" charset="0"/>
                <a:cs typeface="Leelawadee UI Semilight" panose="020B0402040204020203" pitchFamily="34" charset="-34"/>
              </a:rPr>
              <a:t>Slug &amp; Lettuce Swansea</a:t>
            </a:r>
            <a:r>
              <a:rPr lang="en-GB" sz="1200" b="1" dirty="0">
                <a:solidFill>
                  <a:schemeClr val="bg1"/>
                </a:solidFill>
                <a:latin typeface="Leelawadee UI Semilight" panose="020B0402040204020203" pitchFamily="34" charset="-34"/>
                <a:ea typeface="Times New Roman" panose="02020603050405020304" pitchFamily="18" charset="0"/>
                <a:cs typeface="Leelawadee UI Semilight" panose="020B0402040204020203" pitchFamily="34" charset="-34"/>
              </a:rPr>
              <a:t>, </a:t>
            </a:r>
            <a:r>
              <a:rPr lang="en-GB" sz="12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Times New Roman" panose="02020603050405020304" pitchFamily="18" charset="0"/>
                <a:cs typeface="Leelawadee UI Semilight" panose="020B0402040204020203" pitchFamily="34" charset="-34"/>
              </a:rPr>
              <a:t>1 - 4 </a:t>
            </a:r>
            <a:r>
              <a:rPr lang="en-GB" sz="1200" b="1" dirty="0" err="1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Times New Roman" panose="02020603050405020304" pitchFamily="18" charset="0"/>
                <a:cs typeface="Leelawadee UI Semilight" panose="020B0402040204020203" pitchFamily="34" charset="-34"/>
              </a:rPr>
              <a:t>Caer</a:t>
            </a:r>
            <a:r>
              <a:rPr lang="en-GB" sz="12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Times New Roman" panose="02020603050405020304" pitchFamily="18" charset="0"/>
                <a:cs typeface="Leelawadee UI Semilight" panose="020B0402040204020203" pitchFamily="34" charset="-34"/>
              </a:rPr>
              <a:t> Street</a:t>
            </a:r>
            <a:r>
              <a:rPr lang="en-GB" sz="1200" b="1" dirty="0">
                <a:solidFill>
                  <a:schemeClr val="bg1"/>
                </a:solidFill>
                <a:latin typeface="Leelawadee UI Semilight" panose="020B0402040204020203" pitchFamily="34" charset="-34"/>
                <a:ea typeface="Times New Roman" panose="02020603050405020304" pitchFamily="18" charset="0"/>
                <a:cs typeface="Leelawadee UI Semilight" panose="020B0402040204020203" pitchFamily="34" charset="-34"/>
              </a:rPr>
              <a:t> </a:t>
            </a:r>
            <a:r>
              <a:rPr lang="en-GB" sz="12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Times New Roman" panose="02020603050405020304" pitchFamily="18" charset="0"/>
                <a:cs typeface="Leelawadee UI Semilight" panose="020B0402040204020203" pitchFamily="34" charset="-34"/>
              </a:rPr>
              <a:t>Swansea</a:t>
            </a:r>
            <a:r>
              <a:rPr lang="en-GB" sz="1200" b="1" dirty="0">
                <a:solidFill>
                  <a:schemeClr val="bg1"/>
                </a:solidFill>
                <a:latin typeface="Leelawadee UI Semilight" panose="020B0402040204020203" pitchFamily="34" charset="-34"/>
                <a:ea typeface="Times New Roman" panose="02020603050405020304" pitchFamily="18" charset="0"/>
                <a:cs typeface="Leelawadee UI Semilight" panose="020B0402040204020203" pitchFamily="34" charset="-34"/>
              </a:rPr>
              <a:t>, </a:t>
            </a:r>
            <a:r>
              <a:rPr lang="en-GB" sz="12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Times New Roman" panose="02020603050405020304" pitchFamily="18" charset="0"/>
                <a:cs typeface="Leelawadee UI Semilight" panose="020B0402040204020203" pitchFamily="34" charset="-34"/>
              </a:rPr>
              <a:t>Swansea</a:t>
            </a:r>
            <a:r>
              <a:rPr lang="en-GB" sz="1200" b="1" dirty="0">
                <a:solidFill>
                  <a:schemeClr val="bg1"/>
                </a:solidFill>
                <a:latin typeface="Leelawadee UI Semilight" panose="020B0402040204020203" pitchFamily="34" charset="-34"/>
                <a:ea typeface="Times New Roman" panose="02020603050405020304" pitchFamily="18" charset="0"/>
                <a:cs typeface="Leelawadee UI Semilight" panose="020B0402040204020203" pitchFamily="34" charset="-34"/>
              </a:rPr>
              <a:t>, </a:t>
            </a:r>
            <a:r>
              <a:rPr lang="en-GB" sz="12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Times New Roman" panose="02020603050405020304" pitchFamily="18" charset="0"/>
                <a:cs typeface="Leelawadee UI Semilight" panose="020B0402040204020203" pitchFamily="34" charset="-34"/>
              </a:rPr>
              <a:t>SA1 3PP</a:t>
            </a:r>
            <a:r>
              <a:rPr lang="en-GB" sz="1200" b="1" dirty="0">
                <a:solidFill>
                  <a:schemeClr val="bg1"/>
                </a:solidFill>
                <a:latin typeface="Leelawadee UI Semilight" panose="020B0402040204020203" pitchFamily="34" charset="-34"/>
                <a:ea typeface="Times New Roman" panose="02020603050405020304" pitchFamily="18" charset="0"/>
                <a:cs typeface="Leelawadee UI Semilight" panose="020B0402040204020203" pitchFamily="34" charset="-34"/>
              </a:rPr>
              <a:t>, </a:t>
            </a:r>
            <a:r>
              <a:rPr lang="en-GB" sz="12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Times New Roman" panose="02020603050405020304" pitchFamily="18" charset="0"/>
                <a:cs typeface="Leelawadee UI Semilight" panose="020B0402040204020203" pitchFamily="34" charset="-34"/>
              </a:rPr>
              <a:t>Wales</a:t>
            </a:r>
          </a:p>
          <a:p>
            <a:pPr algn="just"/>
            <a:r>
              <a:rPr lang="en-US" sz="1400" dirty="0">
                <a:solidFill>
                  <a:schemeClr val="bg1"/>
                </a:solidFill>
              </a:rPr>
              <a:t>Tel:</a:t>
            </a:r>
            <a:r>
              <a:rPr lang="en-GB" sz="1400" dirty="0">
                <a:solidFill>
                  <a:srgbClr val="E4E6EB"/>
                </a:solidFill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+44 1792 472440</a:t>
            </a:r>
            <a:endParaRPr lang="en-US" sz="1400" dirty="0"/>
          </a:p>
          <a:p>
            <a:pPr algn="just"/>
            <a:r>
              <a:rPr lang="en-US" sz="1400" dirty="0" smtClean="0">
                <a:solidFill>
                  <a:schemeClr val="bg1"/>
                </a:solidFill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Email: </a:t>
            </a:r>
            <a:r>
              <a:rPr lang="en-GB" sz="1400" strike="noStrike" dirty="0" smtClean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  <a:hlinkClick r:id="rId6"/>
              </a:rPr>
              <a:t>slugas.swansea@stoneup.co.uk</a:t>
            </a:r>
            <a:endParaRPr lang="en-US" sz="1400" dirty="0">
              <a:solidFill>
                <a:schemeClr val="bg1"/>
              </a:solidFill>
              <a:latin typeface="Leelawadee UI Semilight" panose="020B0402040204020203" pitchFamily="34" charset="-34"/>
              <a:cs typeface="Leelawadee UI Semilight" panose="020B0402040204020203" pitchFamily="34" charset="-34"/>
            </a:endParaRPr>
          </a:p>
          <a:p>
            <a:r>
              <a:rPr lang="en-GB" sz="1400" b="1" dirty="0">
                <a:solidFill>
                  <a:schemeClr val="bg1"/>
                </a:solidFill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Payment  Method : </a:t>
            </a:r>
            <a:r>
              <a:rPr lang="en-GB" sz="1400" dirty="0">
                <a:solidFill>
                  <a:schemeClr val="bg1"/>
                </a:solidFill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Credit Card</a:t>
            </a:r>
          </a:p>
          <a:p>
            <a:endParaRPr lang="en-GB" sz="1400" dirty="0">
              <a:solidFill>
                <a:schemeClr val="bg1"/>
              </a:solidFill>
              <a:latin typeface="Leelawadee UI Semilight" panose="020B0402040204020203" pitchFamily="34" charset="-34"/>
              <a:cs typeface="Leelawadee UI Semilight" panose="020B0402040204020203" pitchFamily="34" charset="-34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1463ECAE-5A43-0A1A-D335-331F3390DF8A}"/>
              </a:ext>
            </a:extLst>
          </p:cNvPr>
          <p:cNvSpPr txBox="1"/>
          <p:nvPr/>
        </p:nvSpPr>
        <p:spPr>
          <a:xfrm>
            <a:off x="2853264" y="2690318"/>
            <a:ext cx="3921393" cy="2551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CHEESE SLICE (V) +41 kcal  | </a:t>
            </a: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£ 20.25</a:t>
            </a:r>
            <a:endParaRPr lang="en-GB" sz="1400" b="1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SMOKIN’ BBQ SOYA (VG) +117 kcal  | </a:t>
            </a: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£ 14.99</a:t>
            </a:r>
            <a:endParaRPr lang="en-GB" sz="1400" b="1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FRIED EGG (V) +104 kcal  | </a:t>
            </a: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£ </a:t>
            </a:r>
            <a:r>
              <a:rPr lang="en-GB" sz="1400" b="1" dirty="0" smtClean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5.00</a:t>
            </a:r>
            <a:endParaRPr lang="en-GB" sz="1400" b="1" dirty="0">
              <a:solidFill>
                <a:schemeClr val="bg1"/>
              </a:solidFill>
              <a:latin typeface="Leelawadee UI Semilight" panose="020B0402040204020203" pitchFamily="34" charset="-34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J</a:t>
            </a:r>
            <a:r>
              <a:rPr lang="en-GB" sz="1400" b="1" dirty="0" smtClean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ALAPEÑOS </a:t>
            </a: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(VG) +5 kcal  | </a:t>
            </a: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£ 3.15</a:t>
            </a:r>
            <a:endParaRPr lang="en-GB" sz="1400" b="1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MUSHROOMS (VG) +26 kcal  | </a:t>
            </a: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£4.15</a:t>
            </a:r>
            <a:endParaRPr lang="en-GB" sz="1400" b="1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BEER-BATTERED ONION RINGS (V-M) +198 kcal  | </a:t>
            </a: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£ 5.59</a:t>
            </a:r>
            <a:endParaRPr lang="en-GB" sz="1400" b="1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HALLOUMI (V) +200 kcal  | </a:t>
            </a: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£6.12</a:t>
            </a:r>
            <a:endParaRPr lang="en-GB" sz="1400" b="1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5CA026ED-AD23-505E-FC34-5CECEE1D5B4B}"/>
              </a:ext>
            </a:extLst>
          </p:cNvPr>
          <p:cNvSpPr txBox="1"/>
          <p:nvPr/>
        </p:nvSpPr>
        <p:spPr>
          <a:xfrm>
            <a:off x="3026274" y="2151597"/>
            <a:ext cx="3505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chemeClr val="bg1"/>
                </a:solidFill>
                <a:latin typeface="Agency FB" panose="020B0503020202020204" pitchFamily="34" charset="0"/>
                <a:cs typeface="Leelawadee UI Semilight" panose="020B0402040204020203" pitchFamily="34" charset="-34"/>
              </a:rPr>
              <a:t>BURGER</a:t>
            </a:r>
            <a:endParaRPr lang="en-GB" sz="2400" b="1" dirty="0">
              <a:solidFill>
                <a:schemeClr val="bg1"/>
              </a:solidFill>
              <a:latin typeface="Agency FB" panose="020B0503020202020204" pitchFamily="34" charset="0"/>
              <a:cs typeface="Leelawadee UI Semilight" panose="020B0402040204020203" pitchFamily="34" charset="-34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0E6A4E1A-C341-BE63-69F2-C9269FB95FE2}"/>
              </a:ext>
            </a:extLst>
          </p:cNvPr>
          <p:cNvSpPr txBox="1"/>
          <p:nvPr/>
        </p:nvSpPr>
        <p:spPr>
          <a:xfrm>
            <a:off x="3026273" y="5090293"/>
            <a:ext cx="3505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chemeClr val="bg1"/>
                </a:solidFill>
                <a:latin typeface="Agency FB" panose="020B0503020202020204" pitchFamily="34" charset="0"/>
                <a:cs typeface="Leelawadee UI Semilight" panose="020B0402040204020203" pitchFamily="34" charset="-34"/>
              </a:rPr>
              <a:t>SIDES</a:t>
            </a:r>
            <a:endParaRPr lang="en-GB" sz="2400" b="1" dirty="0">
              <a:solidFill>
                <a:schemeClr val="bg1"/>
              </a:solidFill>
              <a:latin typeface="Agency FB" panose="020B0503020202020204" pitchFamily="34" charset="0"/>
              <a:cs typeface="Leelawadee UI Semilight" panose="020B0402040204020203" pitchFamily="34" charset="-34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37B5E49C-4AA3-C86B-5FAD-91D37BDD2521}"/>
              </a:ext>
            </a:extLst>
          </p:cNvPr>
          <p:cNvSpPr txBox="1"/>
          <p:nvPr/>
        </p:nvSpPr>
        <p:spPr>
          <a:xfrm>
            <a:off x="2861637" y="5661608"/>
            <a:ext cx="3831472" cy="1885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REGAL FRIES  | 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£ 8.15</a:t>
            </a:r>
            <a:endParaRPr lang="en-GB" sz="1400" b="1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Smolin’ BBQ soya and Italian hard cheese (V) Perfect to share with 2 of your </a:t>
            </a:r>
            <a:r>
              <a:rPr lang="en-GB" sz="1400" i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faves</a:t>
            </a:r>
            <a:r>
              <a:rPr lang="en-GB" sz="14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1047 kcal</a:t>
            </a:r>
            <a:endParaRPr lang="en-GB" sz="14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GARLIC BREAD (V) </a:t>
            </a:r>
            <a:r>
              <a:rPr lang="en-GB" sz="1400" b="1" i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283 kcal   | 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£ 10.89</a:t>
            </a:r>
            <a:endParaRPr lang="en-GB" sz="1400" b="1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BUTTERY MASH (V) 328 kcal  | 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£ 11.49</a:t>
            </a:r>
            <a:endParaRPr lang="en-GB" sz="1400" b="1" dirty="0">
              <a:solidFill>
                <a:schemeClr val="bg1"/>
              </a:solidFill>
              <a:effectLst/>
              <a:latin typeface="Leelawadee UI Semilight" panose="020B0402040204020203" pitchFamily="34" charset="-34"/>
              <a:ea typeface="Calibri" panose="020F0502020204030204" pitchFamily="34" charset="0"/>
              <a:cs typeface="Leelawadee UI Semilight" panose="020B0402040204020203" pitchFamily="34" charset="-34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400" b="1" dirty="0">
                <a:solidFill>
                  <a:schemeClr val="bg1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  <a:cs typeface="Leelawadee UI Semilight" panose="020B0402040204020203" pitchFamily="34" charset="-34"/>
              </a:rPr>
              <a:t>SIDE SALAD (VG)  | 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£</a:t>
            </a:r>
            <a:r>
              <a:rPr lang="en-GB" sz="1400" b="1" i="0" dirty="0" smtClean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  <a:t>5.15</a:t>
            </a:r>
            <a:r>
              <a:rPr lang="en-GB" sz="1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4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64F4FDF6-BDF3-7C61-3A43-F24664348A73}"/>
              </a:ext>
            </a:extLst>
          </p:cNvPr>
          <p:cNvSpPr txBox="1"/>
          <p:nvPr/>
        </p:nvSpPr>
        <p:spPr>
          <a:xfrm>
            <a:off x="2898225" y="7623773"/>
            <a:ext cx="38314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Leelawadee UI Semilight" panose="020B0402040204020203" pitchFamily="34" charset="-34"/>
                <a:cs typeface="Leelawadee UI Semilight" panose="020B0402040204020203" pitchFamily="34" charset="-34"/>
              </a:rPr>
              <a:t>Food and Beverage Delivery time </a:t>
            </a:r>
            <a:endParaRPr lang="en-GB" sz="1600" b="1" dirty="0">
              <a:solidFill>
                <a:schemeClr val="bg1"/>
              </a:solidFill>
              <a:latin typeface="Leelawadee UI Semilight" panose="020B0402040204020203" pitchFamily="34" charset="-34"/>
              <a:cs typeface="Leelawadee UI Semilight" panose="020B0402040204020203" pitchFamily="34" charset="-3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="" xmlns:a16="http://schemas.microsoft.com/office/drawing/2014/main" id="{2532BA2F-1E72-1C15-0B86-34F22B465CD1}"/>
              </a:ext>
            </a:extLst>
          </p:cNvPr>
          <p:cNvSpPr/>
          <p:nvPr/>
        </p:nvSpPr>
        <p:spPr>
          <a:xfrm>
            <a:off x="2660753" y="5457286"/>
            <a:ext cx="4224499" cy="1028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154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434</Words>
  <Application>Microsoft Office PowerPoint</Application>
  <PresentationFormat>A4 Paper (210x297 mm)</PresentationFormat>
  <Paragraphs>70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1" baseType="lpstr">
      <vt:lpstr>Agency FB</vt:lpstr>
      <vt:lpstr>Arial</vt:lpstr>
      <vt:lpstr>Calibri</vt:lpstr>
      <vt:lpstr>Calibri Light</vt:lpstr>
      <vt:lpstr>Leelawadee UI Semilight</vt:lpstr>
      <vt:lpstr>Montserrat</vt:lpstr>
      <vt:lpstr>Segoe UI Historic</vt:lpstr>
      <vt:lpstr>Times New Roman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2022-06-07T18:11:06Z</dcterms:created>
  <dcterms:modified xsi:type="dcterms:W3CDTF">2022-06-07T18:11:14Z</dcterms:modified>
</cp:coreProperties>
</file>