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AC2AC60-3960-4E54-AB10-93981B72B86D}">
          <p14:sldIdLst>
            <p14:sldId id="256"/>
            <p14:sldId id="257"/>
            <p14:sldId id="258"/>
            <p14:sldId id="259"/>
            <p14:sldId id="260"/>
            <p14:sldId id="261"/>
            <p14:sldId id="262"/>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90" d="100"/>
          <a:sy n="90" d="100"/>
        </p:scale>
        <p:origin x="81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5396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morning. My name is </a:t>
            </a:r>
            <a:r>
              <a:rPr lang="en-US" sz="1200" dirty="0" err="1">
                <a:solidFill>
                  <a:srgbClr val="CADCFC"/>
                </a:solidFill>
                <a:latin typeface="Calibri" pitchFamily="34" charset="0"/>
                <a:ea typeface="Calibri" pitchFamily="34" charset="-122"/>
                <a:cs typeface="Calibri" pitchFamily="34" charset="-120"/>
              </a:rPr>
              <a:t>Shughla</a:t>
            </a:r>
            <a:r>
              <a:rPr lang="en-US" sz="1200" dirty="0">
                <a:solidFill>
                  <a:srgbClr val="CADCFC"/>
                </a:solidFill>
                <a:latin typeface="Calibri" pitchFamily="34" charset="0"/>
                <a:ea typeface="Calibri" pitchFamily="34" charset="-122"/>
                <a:cs typeface="Calibri" pitchFamily="34" charset="-120"/>
              </a:rPr>
              <a:t> </a:t>
            </a:r>
            <a:r>
              <a:rPr lang="en-US" sz="1200" dirty="0" err="1">
                <a:solidFill>
                  <a:srgbClr val="CADCFC"/>
                </a:solidFill>
                <a:latin typeface="Calibri" pitchFamily="34" charset="0"/>
                <a:ea typeface="Calibri" pitchFamily="34" charset="-122"/>
                <a:cs typeface="Calibri" pitchFamily="34" charset="-120"/>
              </a:rPr>
              <a:t>Jabarkhel</a:t>
            </a:r>
            <a:r>
              <a:rPr lang="en-US" dirty="0"/>
              <a:t> , and my presentation is about effective communication in health and social care. Communication is an important skill because health and social care workers speak with service users, families and other staff every day. In this presentation, I will explain what effective communication means, why it is important, and how I would use it in a care-home situation.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means sharing information in a clear, respectful and understandable way. It is not only about speaking. It also includes listening, body language and written information. In health and social care, good communication helps service users understand their care and feel involved in decisions. NHS England also highlights the importance of clear communication with people receiving care.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important because it helps to build trust between staff and service users. It allows staff to understand a person’s individual needs, wishes and concerns. It also promotes dignity, choice and respect. Clear communication can reduce misunderstandings and mistakes, which supports safe and person-</a:t>
            </a:r>
            <a:r>
              <a:rPr lang="en-US" dirty="0" err="1"/>
              <a:t>centred</a:t>
            </a:r>
            <a:r>
              <a:rPr lang="en-US" dirty="0"/>
              <a:t> care. Skills for Care identifies effective communication as an important skill for care workers.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communicate effectively, staff should use clear and simple language and speak in a calm, polite way. They should listen without interrupting and use positive body language, such as eye contact and an open posture. It is also important to ask questions and check that the person understands. Some people may need extra support, such as pictures, an interpreter or communication aids.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practical example from a care-home setting. </a:t>
            </a:r>
            <a:r>
              <a:rPr lang="en-US" dirty="0" err="1"/>
              <a:t>Mrs</a:t>
            </a:r>
            <a:r>
              <a:rPr lang="en-US" dirty="0"/>
              <a:t> Ahmed looks upset and refuses her lunch. I would speak to her privately and calmly, so that she feels comfortable and respected. I would ask a simple question, such as, ‘Are you feeling okay today?’ I would listen carefully to her answer and observe her body language. If she explained that she had tooth pain, I would reassure her, report the concern to the nurse and record it clearly in her care notes. I would only share this information with the appropriate care team to maintain confidentiality.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communication has positive results for </a:t>
            </a:r>
            <a:r>
              <a:rPr lang="en-US" dirty="0" err="1"/>
              <a:t>Mrs</a:t>
            </a:r>
            <a:r>
              <a:rPr lang="en-US" dirty="0"/>
              <a:t> Ahmed. She feels listened to and respected, and her pain can be identified quickly. The nurse can arrange suitable support, and her meal needs can be reviewed. Clear care notes also help other staff understand her situation. This can improve her comfort, wellbeing and the quality of care she receives.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effective communication is a very important skill in health and social care. It helps service users feel safe, respected and involved in their own care. Staff should use clear language, listen carefully and adapt their communication to each person’s needs.</a:t>
            </a:r>
          </a:p>
          <a:p>
            <a:r>
              <a:rPr lang="en-US" dirty="0"/>
              <a:t>In the example of </a:t>
            </a:r>
            <a:r>
              <a:rPr lang="en-US" dirty="0" err="1"/>
              <a:t>Mrs</a:t>
            </a:r>
            <a:r>
              <a:rPr lang="en-US" dirty="0"/>
              <a:t> Ahmed, good communication helped to identify her tooth pain and ensured that she received the right support. This shows that effective communication can improve a person’s comfort, wellbeing and quality of care.</a:t>
            </a:r>
          </a:p>
          <a:p>
            <a:r>
              <a:rPr lang="en-US" dirty="0"/>
              <a:t>Thank you for listening. </a:t>
            </a:r>
            <a:r>
              <a:rPr lang="en-US"/>
              <a:t>I am happy to answer any questions.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7040880" y="-1188720"/>
            <a:ext cx="3291840" cy="3291840"/>
          </a:xfrm>
          <a:prstGeom prst="ellipse">
            <a:avLst/>
          </a:prstGeom>
          <a:solidFill>
            <a:srgbClr val="141B49"/>
          </a:solidFill>
          <a:ln/>
        </p:spPr>
      </p:sp>
      <p:sp>
        <p:nvSpPr>
          <p:cNvPr id="3" name="Shape 1"/>
          <p:cNvSpPr/>
          <p:nvPr/>
        </p:nvSpPr>
        <p:spPr>
          <a:xfrm>
            <a:off x="-1280160" y="3291840"/>
            <a:ext cx="2926080" cy="2926080"/>
          </a:xfrm>
          <a:prstGeom prst="ellipse">
            <a:avLst/>
          </a:prstGeom>
          <a:solidFill>
            <a:srgbClr val="141B49"/>
          </a:solidFill>
          <a:ln/>
        </p:spPr>
      </p:sp>
      <p:sp>
        <p:nvSpPr>
          <p:cNvPr id="4" name="Text 2"/>
          <p:cNvSpPr/>
          <p:nvPr/>
        </p:nvSpPr>
        <p:spPr>
          <a:xfrm>
            <a:off x="640080" y="1417320"/>
            <a:ext cx="7863840" cy="1554480"/>
          </a:xfrm>
          <a:prstGeom prst="rect">
            <a:avLst/>
          </a:prstGeom>
          <a:noFill/>
          <a:ln/>
        </p:spPr>
        <p:txBody>
          <a:bodyPr wrap="square" lIns="0" tIns="0" rIns="0" bIns="0" rtlCol="0" anchor="t"/>
          <a:lstStyle/>
          <a:p>
            <a:pPr marL="0" indent="0" algn="l">
              <a:lnSpc>
                <a:spcPct val="108000"/>
              </a:lnSpc>
              <a:buNone/>
            </a:pPr>
            <a:r>
              <a:rPr lang="en-US" sz="3400" b="1" dirty="0">
                <a:solidFill>
                  <a:srgbClr val="FFFFFF"/>
                </a:solidFill>
                <a:latin typeface="Cambria" pitchFamily="34" charset="0"/>
                <a:ea typeface="Cambria" pitchFamily="34" charset="-122"/>
                <a:cs typeface="Cambria" pitchFamily="34" charset="-120"/>
              </a:rPr>
              <a:t>Effective Communication in</a:t>
            </a:r>
            <a:endParaRPr lang="en-US" sz="3400" dirty="0"/>
          </a:p>
          <a:p>
            <a:pPr marL="0" indent="0" algn="l">
              <a:lnSpc>
                <a:spcPct val="108000"/>
              </a:lnSpc>
              <a:buNone/>
            </a:pPr>
            <a:r>
              <a:rPr lang="en-US" sz="3400" b="1" dirty="0">
                <a:solidFill>
                  <a:srgbClr val="FFFFFF"/>
                </a:solidFill>
                <a:latin typeface="Cambria" pitchFamily="34" charset="0"/>
                <a:ea typeface="Cambria" pitchFamily="34" charset="-122"/>
                <a:cs typeface="Cambria" pitchFamily="34" charset="-120"/>
              </a:rPr>
              <a:t>Health and Social Care</a:t>
            </a:r>
            <a:endParaRPr lang="en-US" sz="3400" dirty="0"/>
          </a:p>
        </p:txBody>
      </p:sp>
      <p:sp>
        <p:nvSpPr>
          <p:cNvPr id="5" name="Shape 3"/>
          <p:cNvSpPr/>
          <p:nvPr/>
        </p:nvSpPr>
        <p:spPr>
          <a:xfrm>
            <a:off x="658368" y="3063240"/>
            <a:ext cx="1463040" cy="27432"/>
          </a:xfrm>
          <a:prstGeom prst="rect">
            <a:avLst/>
          </a:prstGeom>
          <a:solidFill>
            <a:srgbClr val="CADCFC"/>
          </a:solidFill>
          <a:ln/>
        </p:spPr>
      </p:sp>
      <p:sp>
        <p:nvSpPr>
          <p:cNvPr id="6" name="Text 4"/>
          <p:cNvSpPr/>
          <p:nvPr/>
        </p:nvSpPr>
        <p:spPr>
          <a:xfrm>
            <a:off x="658368" y="3246120"/>
            <a:ext cx="5943600" cy="1463040"/>
          </a:xfrm>
          <a:prstGeom prst="rect">
            <a:avLst/>
          </a:prstGeom>
          <a:noFill/>
          <a:ln/>
        </p:spPr>
        <p:txBody>
          <a:bodyPr wrap="square" lIns="0" tIns="0" rIns="0" bIns="0" rtlCol="0" anchor="ctr"/>
          <a:lstStyle/>
          <a:p>
            <a:pPr>
              <a:lnSpc>
                <a:spcPct val="135000"/>
              </a:lnSpc>
            </a:pPr>
            <a:r>
              <a:rPr lang="en-US" sz="1500" dirty="0">
                <a:solidFill>
                  <a:srgbClr val="CADCFC"/>
                </a:solidFill>
                <a:latin typeface="Calibri" pitchFamily="34" charset="0"/>
                <a:ea typeface="Calibri" pitchFamily="34" charset="-122"/>
                <a:cs typeface="Calibri" pitchFamily="34" charset="-120"/>
              </a:rPr>
              <a:t>Your Name:  </a:t>
            </a:r>
            <a:r>
              <a:rPr lang="en-US" sz="1500" dirty="0" err="1">
                <a:solidFill>
                  <a:srgbClr val="CADCFC"/>
                </a:solidFill>
                <a:latin typeface="Calibri" pitchFamily="34" charset="0"/>
                <a:ea typeface="Calibri" pitchFamily="34" charset="-122"/>
                <a:cs typeface="Calibri" pitchFamily="34" charset="-120"/>
              </a:rPr>
              <a:t>Shughla</a:t>
            </a:r>
            <a:r>
              <a:rPr lang="en-US" sz="1500" dirty="0">
                <a:solidFill>
                  <a:srgbClr val="CADCFC"/>
                </a:solidFill>
                <a:latin typeface="Calibri" pitchFamily="34" charset="0"/>
                <a:ea typeface="Calibri" pitchFamily="34" charset="-122"/>
                <a:cs typeface="Calibri" pitchFamily="34" charset="-120"/>
              </a:rPr>
              <a:t> </a:t>
            </a:r>
            <a:r>
              <a:rPr lang="en-US" sz="1500" dirty="0" err="1">
                <a:solidFill>
                  <a:srgbClr val="CADCFC"/>
                </a:solidFill>
                <a:latin typeface="Calibri" pitchFamily="34" charset="0"/>
                <a:ea typeface="Calibri" pitchFamily="34" charset="-122"/>
                <a:cs typeface="Calibri" pitchFamily="34" charset="-120"/>
              </a:rPr>
              <a:t>Jabarkhel</a:t>
            </a:r>
            <a:endParaRPr lang="en-US" sz="1500" dirty="0"/>
          </a:p>
          <a:p>
            <a:pPr>
              <a:lnSpc>
                <a:spcPct val="135000"/>
              </a:lnSpc>
            </a:pPr>
            <a:r>
              <a:rPr lang="en-US" sz="1500" dirty="0">
                <a:solidFill>
                  <a:srgbClr val="CADCFC"/>
                </a:solidFill>
                <a:latin typeface="Calibri" pitchFamily="34" charset="0"/>
                <a:ea typeface="Calibri" pitchFamily="34" charset="-122"/>
                <a:cs typeface="Calibri" pitchFamily="34" charset="-120"/>
              </a:rPr>
              <a:t>Student ID:   2513885</a:t>
            </a:r>
            <a:endParaRPr lang="en-US" sz="1500" dirty="0"/>
          </a:p>
          <a:p>
            <a:pPr marL="0" indent="0">
              <a:lnSpc>
                <a:spcPct val="135000"/>
              </a:lnSpc>
              <a:buNone/>
            </a:pPr>
            <a:r>
              <a:rPr lang="en-US" sz="1500" dirty="0">
                <a:solidFill>
                  <a:srgbClr val="CADCFC"/>
                </a:solidFill>
                <a:latin typeface="Calibri" pitchFamily="34" charset="0"/>
                <a:ea typeface="Calibri" pitchFamily="34" charset="-122"/>
                <a:cs typeface="Calibri" pitchFamily="34" charset="-120"/>
              </a:rPr>
              <a:t>Module: LCHS4009</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640080"/>
          </a:xfrm>
          <a:prstGeom prst="rect">
            <a:avLst/>
          </a:prstGeom>
          <a:noFill/>
          <a:ln/>
        </p:spPr>
        <p:txBody>
          <a:bodyPr wrap="square" lIns="0" tIns="0" rIns="0" bIns="0" rtlCol="0" anchor="t"/>
          <a:lstStyle/>
          <a:p>
            <a:pPr marL="0" indent="0" algn="l">
              <a:buNone/>
            </a:pPr>
            <a:r>
              <a:rPr lang="en-US" sz="2800" b="1" dirty="0">
                <a:solidFill>
                  <a:srgbClr val="1E2761"/>
                </a:solidFill>
                <a:latin typeface="Cambria" pitchFamily="34" charset="0"/>
                <a:ea typeface="Cambria" pitchFamily="34" charset="-122"/>
                <a:cs typeface="Cambria" pitchFamily="34" charset="-120"/>
              </a:rPr>
              <a:t>What Is Effective Communication?</a:t>
            </a:r>
            <a:endParaRPr lang="en-US" sz="2800" dirty="0"/>
          </a:p>
        </p:txBody>
      </p:sp>
      <p:sp>
        <p:nvSpPr>
          <p:cNvPr id="3" name="Text 1"/>
          <p:cNvSpPr/>
          <p:nvPr/>
        </p:nvSpPr>
        <p:spPr>
          <a:xfrm>
            <a:off x="457200" y="1234440"/>
            <a:ext cx="4937760" cy="3200400"/>
          </a:xfrm>
          <a:prstGeom prst="rect">
            <a:avLst/>
          </a:prstGeom>
          <a:noFill/>
          <a:ln/>
        </p:spPr>
        <p:txBody>
          <a:bodyPr wrap="square" lIns="0" tIns="0" rIns="0" bIns="0" rtlCol="0" anchor="t"/>
          <a:lstStyle/>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Sharing information clearly and respectfully</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Includes speaking, listening and body language</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Helps people understand their care</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Makes service users feel valued</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Supports involvement in care decisions</a:t>
            </a:r>
            <a:endParaRPr lang="en-US" sz="1600" dirty="0"/>
          </a:p>
        </p:txBody>
      </p:sp>
      <p:sp>
        <p:nvSpPr>
          <p:cNvPr id="4" name="Shape 2"/>
          <p:cNvSpPr/>
          <p:nvPr/>
        </p:nvSpPr>
        <p:spPr>
          <a:xfrm>
            <a:off x="6040755" y="1143000"/>
            <a:ext cx="2737485" cy="3611880"/>
          </a:xfrm>
          <a:prstGeom prst="roundRect">
            <a:avLst>
              <a:gd name="adj" fmla="val 4676"/>
            </a:avLst>
          </a:prstGeom>
          <a:solidFill>
            <a:srgbClr val="EEF3FD"/>
          </a:solidFill>
          <a:ln/>
          <a:effectLst>
            <a:outerShdw blurRad="127000" dist="38100" dir="5400000" algn="bl" rotWithShape="0">
              <a:srgbClr val="1E2761">
                <a:alpha val="14000"/>
              </a:srgbClr>
            </a:outerShdw>
          </a:effectLst>
        </p:spPr>
      </p:sp>
      <p:pic>
        <p:nvPicPr>
          <p:cNvPr id="5" name="Image 0" descr="assets/photo_listening.png"/>
          <p:cNvPicPr>
            <a:picLocks noChangeAspect="1"/>
          </p:cNvPicPr>
          <p:nvPr/>
        </p:nvPicPr>
        <p:blipFill>
          <a:blip r:embed="rId3"/>
          <a:stretch>
            <a:fillRect/>
          </a:stretch>
        </p:blipFill>
        <p:spPr>
          <a:xfrm>
            <a:off x="6132195" y="1234440"/>
            <a:ext cx="2554605" cy="3429000"/>
          </a:xfrm>
          <a:prstGeom prst="rect">
            <a:avLst/>
          </a:prstGeom>
        </p:spPr>
      </p:pic>
      <p:sp>
        <p:nvSpPr>
          <p:cNvPr id="6" name="Text 3"/>
          <p:cNvSpPr/>
          <p:nvPr/>
        </p:nvSpPr>
        <p:spPr>
          <a:xfrm>
            <a:off x="457200" y="4759452"/>
            <a:ext cx="8229600" cy="292608"/>
          </a:xfrm>
          <a:prstGeom prst="rect">
            <a:avLst/>
          </a:prstGeom>
          <a:noFill/>
          <a:ln/>
        </p:spPr>
        <p:txBody>
          <a:bodyPr wrap="square" lIns="0" tIns="0" rIns="0" bIns="0" rtlCol="0" anchor="ctr"/>
          <a:lstStyle/>
          <a:p>
            <a:pPr marL="0" indent="0">
              <a:buNone/>
            </a:pPr>
            <a:r>
              <a:rPr lang="en-US" sz="1100" i="1" dirty="0">
                <a:solidFill>
                  <a:srgbClr val="6B7280"/>
                </a:solidFill>
                <a:latin typeface="Calibri" pitchFamily="34" charset="0"/>
                <a:ea typeface="Calibri" pitchFamily="34" charset="-122"/>
                <a:cs typeface="Calibri" pitchFamily="34" charset="-120"/>
              </a:rPr>
              <a:t>(NHS England, 2023)</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640080"/>
          </a:xfrm>
          <a:prstGeom prst="rect">
            <a:avLst/>
          </a:prstGeom>
          <a:noFill/>
          <a:ln/>
        </p:spPr>
        <p:txBody>
          <a:bodyPr wrap="square" lIns="0" tIns="0" rIns="0" bIns="0" rtlCol="0" anchor="t"/>
          <a:lstStyle/>
          <a:p>
            <a:pPr marL="0" indent="0" algn="l">
              <a:buNone/>
            </a:pPr>
            <a:r>
              <a:rPr lang="en-US" sz="2800" b="1" dirty="0">
                <a:solidFill>
                  <a:srgbClr val="1E2761"/>
                </a:solidFill>
                <a:latin typeface="Cambria" pitchFamily="34" charset="0"/>
                <a:ea typeface="Cambria" pitchFamily="34" charset="-122"/>
                <a:cs typeface="Cambria" pitchFamily="34" charset="-120"/>
              </a:rPr>
              <a:t>Why Is Communication Important?</a:t>
            </a:r>
            <a:endParaRPr lang="en-US" sz="2800" dirty="0"/>
          </a:p>
        </p:txBody>
      </p:sp>
      <p:sp>
        <p:nvSpPr>
          <p:cNvPr id="3" name="Text 1"/>
          <p:cNvSpPr/>
          <p:nvPr/>
        </p:nvSpPr>
        <p:spPr>
          <a:xfrm>
            <a:off x="457200" y="1234440"/>
            <a:ext cx="6126480" cy="3200400"/>
          </a:xfrm>
          <a:prstGeom prst="rect">
            <a:avLst/>
          </a:prstGeom>
          <a:noFill/>
          <a:ln/>
        </p:spPr>
        <p:txBody>
          <a:bodyPr wrap="square" lIns="0" tIns="0" rIns="0" bIns="0" rtlCol="0" anchor="t"/>
          <a:lstStyle/>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Builds trust between staff and service users</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Helps staff understand individual needs</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Promotes dignity, choice and respect</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Reduces misunderstandings and mistakes</a:t>
            </a:r>
            <a:endParaRPr lang="en-US" sz="1600" dirty="0"/>
          </a:p>
          <a:p>
            <a:pPr marL="228600" indent="-228600">
              <a:lnSpc>
                <a:spcPct val="105000"/>
              </a:lnSpc>
              <a:spcAft>
                <a:spcPts val="1400"/>
              </a:spcAft>
              <a:buSzPct val="100000"/>
              <a:buChar char="●"/>
            </a:pPr>
            <a:r>
              <a:rPr lang="en-US" sz="1600" dirty="0">
                <a:solidFill>
                  <a:srgbClr val="262626"/>
                </a:solidFill>
                <a:latin typeface="Calibri" pitchFamily="34" charset="0"/>
                <a:ea typeface="Calibri" pitchFamily="34" charset="-122"/>
                <a:cs typeface="Calibri" pitchFamily="34" charset="-120"/>
              </a:rPr>
              <a:t>Supports safe, person-centred care</a:t>
            </a:r>
            <a:endParaRPr lang="en-US" sz="1600" dirty="0"/>
          </a:p>
        </p:txBody>
      </p:sp>
      <p:sp>
        <p:nvSpPr>
          <p:cNvPr id="4" name="Shape 2"/>
          <p:cNvSpPr/>
          <p:nvPr/>
        </p:nvSpPr>
        <p:spPr>
          <a:xfrm>
            <a:off x="6793992" y="3136392"/>
            <a:ext cx="1773936" cy="1773936"/>
          </a:xfrm>
          <a:prstGeom prst="roundRect">
            <a:avLst>
              <a:gd name="adj" fmla="val 8247"/>
            </a:avLst>
          </a:prstGeom>
          <a:solidFill>
            <a:srgbClr val="EEF3FD"/>
          </a:solidFill>
          <a:ln/>
          <a:effectLst>
            <a:outerShdw blurRad="127000" dist="38100" dir="5400000" algn="bl" rotWithShape="0">
              <a:srgbClr val="1E2761">
                <a:alpha val="12000"/>
              </a:srgbClr>
            </a:outerShdw>
          </a:effectLst>
        </p:spPr>
      </p:sp>
      <p:pic>
        <p:nvPicPr>
          <p:cNvPr id="5" name="Image 0" descr="assets/scene_trust.png"/>
          <p:cNvPicPr>
            <a:picLocks noChangeAspect="1"/>
          </p:cNvPicPr>
          <p:nvPr/>
        </p:nvPicPr>
        <p:blipFill>
          <a:blip r:embed="rId3"/>
          <a:stretch>
            <a:fillRect/>
          </a:stretch>
        </p:blipFill>
        <p:spPr>
          <a:xfrm>
            <a:off x="6903720" y="3246120"/>
            <a:ext cx="1554480" cy="1554480"/>
          </a:xfrm>
          <a:prstGeom prst="ellipse">
            <a:avLst/>
          </a:prstGeom>
        </p:spPr>
      </p:pic>
      <p:sp>
        <p:nvSpPr>
          <p:cNvPr id="6" name="Text 3"/>
          <p:cNvSpPr/>
          <p:nvPr/>
        </p:nvSpPr>
        <p:spPr>
          <a:xfrm>
            <a:off x="457200" y="4759452"/>
            <a:ext cx="8229600" cy="292608"/>
          </a:xfrm>
          <a:prstGeom prst="rect">
            <a:avLst/>
          </a:prstGeom>
          <a:noFill/>
          <a:ln/>
        </p:spPr>
        <p:txBody>
          <a:bodyPr wrap="square" lIns="0" tIns="0" rIns="0" bIns="0" rtlCol="0" anchor="ctr"/>
          <a:lstStyle/>
          <a:p>
            <a:pPr marL="0" indent="0">
              <a:buNone/>
            </a:pPr>
            <a:r>
              <a:rPr lang="en-US" sz="1100" i="1">
                <a:solidFill>
                  <a:srgbClr val="6B7280"/>
                </a:solidFill>
                <a:latin typeface="Calibri" pitchFamily="34" charset="0"/>
                <a:ea typeface="Calibri" pitchFamily="34" charset="-122"/>
                <a:cs typeface="Calibri" pitchFamily="34" charset="-120"/>
              </a:rPr>
              <a:t>(Skills for Care, 2024)</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640080"/>
          </a:xfrm>
          <a:prstGeom prst="rect">
            <a:avLst/>
          </a:prstGeom>
          <a:noFill/>
          <a:ln/>
        </p:spPr>
        <p:txBody>
          <a:bodyPr wrap="square" lIns="0" tIns="0" rIns="0" bIns="0" rtlCol="0" anchor="t"/>
          <a:lstStyle/>
          <a:p>
            <a:pPr marL="0" indent="0" algn="l">
              <a:buNone/>
            </a:pPr>
            <a:r>
              <a:rPr lang="en-US" sz="2800" b="1" dirty="0">
                <a:solidFill>
                  <a:srgbClr val="1E2761"/>
                </a:solidFill>
                <a:latin typeface="Cambria" pitchFamily="34" charset="0"/>
                <a:ea typeface="Cambria" pitchFamily="34" charset="-122"/>
                <a:cs typeface="Cambria" pitchFamily="34" charset="-120"/>
              </a:rPr>
              <a:t>How to Communicate Effectively</a:t>
            </a:r>
            <a:endParaRPr lang="en-US" sz="2800" dirty="0"/>
          </a:p>
        </p:txBody>
      </p:sp>
      <p:sp>
        <p:nvSpPr>
          <p:cNvPr id="3" name="Shape 1"/>
          <p:cNvSpPr/>
          <p:nvPr/>
        </p:nvSpPr>
        <p:spPr>
          <a:xfrm>
            <a:off x="457200" y="1325880"/>
            <a:ext cx="658368" cy="658368"/>
          </a:xfrm>
          <a:prstGeom prst="ellipse">
            <a:avLst/>
          </a:prstGeom>
          <a:solidFill>
            <a:srgbClr val="EEF3FD"/>
          </a:solidFill>
          <a:ln w="15875">
            <a:solidFill>
              <a:srgbClr val="CADCFC"/>
            </a:solidFill>
            <a:prstDash val="solid"/>
          </a:ln>
        </p:spPr>
      </p:sp>
      <p:pic>
        <p:nvPicPr>
          <p:cNvPr id="4" name="Image 0" descr="assets/icon_speech.png"/>
          <p:cNvPicPr>
            <a:picLocks noChangeAspect="1"/>
          </p:cNvPicPr>
          <p:nvPr/>
        </p:nvPicPr>
        <p:blipFill>
          <a:blip r:embed="rId3"/>
          <a:stretch>
            <a:fillRect/>
          </a:stretch>
        </p:blipFill>
        <p:spPr>
          <a:xfrm>
            <a:off x="594360" y="1463040"/>
            <a:ext cx="384048" cy="384048"/>
          </a:xfrm>
          <a:prstGeom prst="rect">
            <a:avLst/>
          </a:prstGeom>
        </p:spPr>
      </p:pic>
      <p:sp>
        <p:nvSpPr>
          <p:cNvPr id="5" name="Text 2"/>
          <p:cNvSpPr/>
          <p:nvPr/>
        </p:nvSpPr>
        <p:spPr>
          <a:xfrm>
            <a:off x="1280160" y="1298448"/>
            <a:ext cx="3200400" cy="731520"/>
          </a:xfrm>
          <a:prstGeom prst="rect">
            <a:avLst/>
          </a:prstGeom>
          <a:noFill/>
          <a:ln/>
        </p:spPr>
        <p:txBody>
          <a:bodyPr wrap="square" lIns="0" tIns="0" rIns="0" bIns="0" rtlCol="0" anchor="ctr"/>
          <a:lstStyle/>
          <a:p>
            <a:pPr marL="0" indent="0">
              <a:buNone/>
            </a:pPr>
            <a:r>
              <a:rPr lang="en-US" sz="1450" dirty="0">
                <a:solidFill>
                  <a:srgbClr val="262626"/>
                </a:solidFill>
                <a:latin typeface="Calibri" pitchFamily="34" charset="0"/>
                <a:ea typeface="Calibri" pitchFamily="34" charset="-122"/>
                <a:cs typeface="Calibri" pitchFamily="34" charset="-120"/>
              </a:rPr>
              <a:t>Use clear and simple language</a:t>
            </a:r>
            <a:endParaRPr lang="en-US" sz="1450" dirty="0"/>
          </a:p>
        </p:txBody>
      </p:sp>
      <p:sp>
        <p:nvSpPr>
          <p:cNvPr id="6" name="Shape 3"/>
          <p:cNvSpPr/>
          <p:nvPr/>
        </p:nvSpPr>
        <p:spPr>
          <a:xfrm>
            <a:off x="4800600" y="1325880"/>
            <a:ext cx="658368" cy="658368"/>
          </a:xfrm>
          <a:prstGeom prst="ellipse">
            <a:avLst/>
          </a:prstGeom>
          <a:solidFill>
            <a:srgbClr val="EEF3FD"/>
          </a:solidFill>
          <a:ln w="15875">
            <a:solidFill>
              <a:srgbClr val="CADCFC"/>
            </a:solidFill>
            <a:prstDash val="solid"/>
          </a:ln>
        </p:spPr>
      </p:sp>
      <p:pic>
        <p:nvPicPr>
          <p:cNvPr id="7" name="Image 1" descr="assets/icon_smile.png"/>
          <p:cNvPicPr>
            <a:picLocks noChangeAspect="1"/>
          </p:cNvPicPr>
          <p:nvPr/>
        </p:nvPicPr>
        <p:blipFill>
          <a:blip r:embed="rId4"/>
          <a:stretch>
            <a:fillRect/>
          </a:stretch>
        </p:blipFill>
        <p:spPr>
          <a:xfrm>
            <a:off x="4937760" y="1463040"/>
            <a:ext cx="384048" cy="384048"/>
          </a:xfrm>
          <a:prstGeom prst="rect">
            <a:avLst/>
          </a:prstGeom>
        </p:spPr>
      </p:pic>
      <p:sp>
        <p:nvSpPr>
          <p:cNvPr id="8" name="Text 4"/>
          <p:cNvSpPr/>
          <p:nvPr/>
        </p:nvSpPr>
        <p:spPr>
          <a:xfrm>
            <a:off x="5623560" y="1298448"/>
            <a:ext cx="3200400" cy="731520"/>
          </a:xfrm>
          <a:prstGeom prst="rect">
            <a:avLst/>
          </a:prstGeom>
          <a:noFill/>
          <a:ln/>
        </p:spPr>
        <p:txBody>
          <a:bodyPr wrap="square" lIns="0" tIns="0" rIns="0" bIns="0" rtlCol="0" anchor="ctr"/>
          <a:lstStyle/>
          <a:p>
            <a:pPr marL="0" indent="0">
              <a:buNone/>
            </a:pPr>
            <a:r>
              <a:rPr lang="en-US" sz="1450" dirty="0">
                <a:solidFill>
                  <a:srgbClr val="262626"/>
                </a:solidFill>
                <a:latin typeface="Calibri" pitchFamily="34" charset="0"/>
                <a:ea typeface="Calibri" pitchFamily="34" charset="-122"/>
                <a:cs typeface="Calibri" pitchFamily="34" charset="-120"/>
              </a:rPr>
              <a:t>Speak calmly and politely</a:t>
            </a:r>
            <a:endParaRPr lang="en-US" sz="1450" dirty="0"/>
          </a:p>
        </p:txBody>
      </p:sp>
      <p:sp>
        <p:nvSpPr>
          <p:cNvPr id="9" name="Shape 5"/>
          <p:cNvSpPr/>
          <p:nvPr/>
        </p:nvSpPr>
        <p:spPr>
          <a:xfrm>
            <a:off x="457200" y="2377440"/>
            <a:ext cx="658368" cy="658368"/>
          </a:xfrm>
          <a:prstGeom prst="ellipse">
            <a:avLst/>
          </a:prstGeom>
          <a:solidFill>
            <a:srgbClr val="EEF3FD"/>
          </a:solidFill>
          <a:ln w="15875">
            <a:solidFill>
              <a:srgbClr val="CADCFC"/>
            </a:solidFill>
            <a:prstDash val="solid"/>
          </a:ln>
        </p:spPr>
      </p:sp>
      <p:pic>
        <p:nvPicPr>
          <p:cNvPr id="10" name="Image 2" descr="assets/icon_ear.png"/>
          <p:cNvPicPr>
            <a:picLocks noChangeAspect="1"/>
          </p:cNvPicPr>
          <p:nvPr/>
        </p:nvPicPr>
        <p:blipFill>
          <a:blip r:embed="rId5"/>
          <a:stretch>
            <a:fillRect/>
          </a:stretch>
        </p:blipFill>
        <p:spPr>
          <a:xfrm>
            <a:off x="594360" y="2514600"/>
            <a:ext cx="384048" cy="384048"/>
          </a:xfrm>
          <a:prstGeom prst="rect">
            <a:avLst/>
          </a:prstGeom>
        </p:spPr>
      </p:pic>
      <p:sp>
        <p:nvSpPr>
          <p:cNvPr id="11" name="Text 6"/>
          <p:cNvSpPr/>
          <p:nvPr/>
        </p:nvSpPr>
        <p:spPr>
          <a:xfrm>
            <a:off x="1280160" y="2350008"/>
            <a:ext cx="3200400" cy="731520"/>
          </a:xfrm>
          <a:prstGeom prst="rect">
            <a:avLst/>
          </a:prstGeom>
          <a:noFill/>
          <a:ln/>
        </p:spPr>
        <p:txBody>
          <a:bodyPr wrap="square" lIns="0" tIns="0" rIns="0" bIns="0" rtlCol="0" anchor="ctr"/>
          <a:lstStyle/>
          <a:p>
            <a:pPr marL="0" indent="0">
              <a:buNone/>
            </a:pPr>
            <a:r>
              <a:rPr lang="en-US" sz="1450" dirty="0">
                <a:solidFill>
                  <a:srgbClr val="262626"/>
                </a:solidFill>
                <a:latin typeface="Calibri" pitchFamily="34" charset="0"/>
                <a:ea typeface="Calibri" pitchFamily="34" charset="-122"/>
                <a:cs typeface="Calibri" pitchFamily="34" charset="-120"/>
              </a:rPr>
              <a:t>Listen without interrupting</a:t>
            </a:r>
            <a:endParaRPr lang="en-US" sz="1450" dirty="0"/>
          </a:p>
        </p:txBody>
      </p:sp>
      <p:sp>
        <p:nvSpPr>
          <p:cNvPr id="12" name="Shape 7"/>
          <p:cNvSpPr/>
          <p:nvPr/>
        </p:nvSpPr>
        <p:spPr>
          <a:xfrm>
            <a:off x="4800600" y="2377440"/>
            <a:ext cx="658368" cy="658368"/>
          </a:xfrm>
          <a:prstGeom prst="ellipse">
            <a:avLst/>
          </a:prstGeom>
          <a:solidFill>
            <a:srgbClr val="EEF3FD"/>
          </a:solidFill>
          <a:ln w="15875">
            <a:solidFill>
              <a:srgbClr val="CADCFC"/>
            </a:solidFill>
            <a:prstDash val="solid"/>
          </a:ln>
        </p:spPr>
      </p:sp>
      <p:pic>
        <p:nvPicPr>
          <p:cNvPr id="13" name="Image 3" descr="assets/icon_eye.png"/>
          <p:cNvPicPr>
            <a:picLocks noChangeAspect="1"/>
          </p:cNvPicPr>
          <p:nvPr/>
        </p:nvPicPr>
        <p:blipFill>
          <a:blip r:embed="rId6"/>
          <a:stretch>
            <a:fillRect/>
          </a:stretch>
        </p:blipFill>
        <p:spPr>
          <a:xfrm>
            <a:off x="4937760" y="2514600"/>
            <a:ext cx="384048" cy="384048"/>
          </a:xfrm>
          <a:prstGeom prst="rect">
            <a:avLst/>
          </a:prstGeom>
        </p:spPr>
      </p:pic>
      <p:sp>
        <p:nvSpPr>
          <p:cNvPr id="14" name="Text 8"/>
          <p:cNvSpPr/>
          <p:nvPr/>
        </p:nvSpPr>
        <p:spPr>
          <a:xfrm>
            <a:off x="5623560" y="2350008"/>
            <a:ext cx="3200400" cy="731520"/>
          </a:xfrm>
          <a:prstGeom prst="rect">
            <a:avLst/>
          </a:prstGeom>
          <a:noFill/>
          <a:ln/>
        </p:spPr>
        <p:txBody>
          <a:bodyPr wrap="square" lIns="0" tIns="0" rIns="0" bIns="0" rtlCol="0" anchor="ctr"/>
          <a:lstStyle/>
          <a:p>
            <a:pPr marL="0" indent="0">
              <a:buNone/>
            </a:pPr>
            <a:r>
              <a:rPr lang="en-US" sz="1450" dirty="0">
                <a:solidFill>
                  <a:srgbClr val="262626"/>
                </a:solidFill>
                <a:latin typeface="Calibri" pitchFamily="34" charset="0"/>
                <a:ea typeface="Calibri" pitchFamily="34" charset="-122"/>
                <a:cs typeface="Calibri" pitchFamily="34" charset="-120"/>
              </a:rPr>
              <a:t>Use positive body language</a:t>
            </a:r>
            <a:endParaRPr lang="en-US" sz="1450" dirty="0"/>
          </a:p>
        </p:txBody>
      </p:sp>
      <p:sp>
        <p:nvSpPr>
          <p:cNvPr id="15" name="Shape 9"/>
          <p:cNvSpPr/>
          <p:nvPr/>
        </p:nvSpPr>
        <p:spPr>
          <a:xfrm>
            <a:off x="457200" y="3429000"/>
            <a:ext cx="658368" cy="658368"/>
          </a:xfrm>
          <a:prstGeom prst="ellipse">
            <a:avLst/>
          </a:prstGeom>
          <a:solidFill>
            <a:srgbClr val="EEF3FD"/>
          </a:solidFill>
          <a:ln w="15875">
            <a:solidFill>
              <a:srgbClr val="CADCFC"/>
            </a:solidFill>
            <a:prstDash val="solid"/>
          </a:ln>
        </p:spPr>
      </p:sp>
      <p:pic>
        <p:nvPicPr>
          <p:cNvPr id="16" name="Image 4" descr="assets/icon_question.png"/>
          <p:cNvPicPr>
            <a:picLocks noChangeAspect="1"/>
          </p:cNvPicPr>
          <p:nvPr/>
        </p:nvPicPr>
        <p:blipFill>
          <a:blip r:embed="rId7"/>
          <a:stretch>
            <a:fillRect/>
          </a:stretch>
        </p:blipFill>
        <p:spPr>
          <a:xfrm>
            <a:off x="594360" y="3566160"/>
            <a:ext cx="384048" cy="384048"/>
          </a:xfrm>
          <a:prstGeom prst="rect">
            <a:avLst/>
          </a:prstGeom>
        </p:spPr>
      </p:pic>
      <p:sp>
        <p:nvSpPr>
          <p:cNvPr id="17" name="Text 10"/>
          <p:cNvSpPr/>
          <p:nvPr/>
        </p:nvSpPr>
        <p:spPr>
          <a:xfrm>
            <a:off x="1280160" y="3401568"/>
            <a:ext cx="3200400" cy="731520"/>
          </a:xfrm>
          <a:prstGeom prst="rect">
            <a:avLst/>
          </a:prstGeom>
          <a:noFill/>
          <a:ln/>
        </p:spPr>
        <p:txBody>
          <a:bodyPr wrap="square" lIns="0" tIns="0" rIns="0" bIns="0" rtlCol="0" anchor="ctr"/>
          <a:lstStyle/>
          <a:p>
            <a:pPr marL="0" indent="0">
              <a:buNone/>
            </a:pPr>
            <a:r>
              <a:rPr lang="en-US" sz="1450" dirty="0">
                <a:solidFill>
                  <a:srgbClr val="262626"/>
                </a:solidFill>
                <a:latin typeface="Calibri" pitchFamily="34" charset="0"/>
                <a:ea typeface="Calibri" pitchFamily="34" charset="-122"/>
                <a:cs typeface="Calibri" pitchFamily="34" charset="-120"/>
              </a:rPr>
              <a:t>Ask questions and check understanding</a:t>
            </a:r>
            <a:endParaRPr lang="en-US" sz="1450" dirty="0"/>
          </a:p>
        </p:txBody>
      </p:sp>
      <p:sp>
        <p:nvSpPr>
          <p:cNvPr id="18" name="Shape 11"/>
          <p:cNvSpPr/>
          <p:nvPr/>
        </p:nvSpPr>
        <p:spPr>
          <a:xfrm>
            <a:off x="4800600" y="3429000"/>
            <a:ext cx="658368" cy="658368"/>
          </a:xfrm>
          <a:prstGeom prst="ellipse">
            <a:avLst/>
          </a:prstGeom>
          <a:solidFill>
            <a:srgbClr val="EEF3FD"/>
          </a:solidFill>
          <a:ln w="15875">
            <a:solidFill>
              <a:srgbClr val="CADCFC"/>
            </a:solidFill>
            <a:prstDash val="solid"/>
          </a:ln>
        </p:spPr>
      </p:sp>
      <p:pic>
        <p:nvPicPr>
          <p:cNvPr id="19" name="Image 5" descr="assets/icon_globe.png"/>
          <p:cNvPicPr>
            <a:picLocks noChangeAspect="1"/>
          </p:cNvPicPr>
          <p:nvPr/>
        </p:nvPicPr>
        <p:blipFill>
          <a:blip r:embed="rId8"/>
          <a:stretch>
            <a:fillRect/>
          </a:stretch>
        </p:blipFill>
        <p:spPr>
          <a:xfrm>
            <a:off x="4937760" y="3566160"/>
            <a:ext cx="384048" cy="384048"/>
          </a:xfrm>
          <a:prstGeom prst="rect">
            <a:avLst/>
          </a:prstGeom>
        </p:spPr>
      </p:pic>
      <p:sp>
        <p:nvSpPr>
          <p:cNvPr id="20" name="Text 12"/>
          <p:cNvSpPr/>
          <p:nvPr/>
        </p:nvSpPr>
        <p:spPr>
          <a:xfrm>
            <a:off x="5623560" y="3401568"/>
            <a:ext cx="3200400" cy="731520"/>
          </a:xfrm>
          <a:prstGeom prst="rect">
            <a:avLst/>
          </a:prstGeom>
          <a:noFill/>
          <a:ln/>
        </p:spPr>
        <p:txBody>
          <a:bodyPr wrap="square" lIns="0" tIns="0" rIns="0" bIns="0" rtlCol="0" anchor="ctr"/>
          <a:lstStyle/>
          <a:p>
            <a:pPr marL="0" indent="0">
              <a:buNone/>
            </a:pPr>
            <a:r>
              <a:rPr lang="en-US" sz="1450" dirty="0">
                <a:solidFill>
                  <a:srgbClr val="262626"/>
                </a:solidFill>
                <a:latin typeface="Calibri" pitchFamily="34" charset="0"/>
                <a:ea typeface="Calibri" pitchFamily="34" charset="-122"/>
                <a:cs typeface="Calibri" pitchFamily="34" charset="-120"/>
              </a:rPr>
              <a:t>Use pictures or an interpreter when needed</a:t>
            </a:r>
            <a:endParaRPr lang="en-US" sz="14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640080"/>
          </a:xfrm>
          <a:prstGeom prst="rect">
            <a:avLst/>
          </a:prstGeom>
          <a:noFill/>
          <a:ln/>
        </p:spPr>
        <p:txBody>
          <a:bodyPr wrap="square" lIns="0" tIns="0" rIns="0" bIns="0" rtlCol="0" anchor="t"/>
          <a:lstStyle/>
          <a:p>
            <a:pPr marL="0" indent="0" algn="l">
              <a:buNone/>
            </a:pPr>
            <a:r>
              <a:rPr lang="en-US" sz="2800" b="1" dirty="0">
                <a:solidFill>
                  <a:srgbClr val="1E2761"/>
                </a:solidFill>
                <a:latin typeface="Cambria" pitchFamily="34" charset="0"/>
                <a:ea typeface="Cambria" pitchFamily="34" charset="-122"/>
                <a:cs typeface="Cambria" pitchFamily="34" charset="-120"/>
              </a:rPr>
              <a:t>Practical Example: Care Home Setting</a:t>
            </a:r>
            <a:endParaRPr lang="en-US" sz="2800" dirty="0"/>
          </a:p>
        </p:txBody>
      </p:sp>
      <p:sp>
        <p:nvSpPr>
          <p:cNvPr id="3" name="Text 1"/>
          <p:cNvSpPr/>
          <p:nvPr/>
        </p:nvSpPr>
        <p:spPr>
          <a:xfrm>
            <a:off x="457200" y="914400"/>
            <a:ext cx="8138160" cy="384048"/>
          </a:xfrm>
          <a:prstGeom prst="rect">
            <a:avLst/>
          </a:prstGeom>
          <a:noFill/>
          <a:ln/>
        </p:spPr>
        <p:txBody>
          <a:bodyPr wrap="square" lIns="0" tIns="0" rIns="0" bIns="0" rtlCol="0" anchor="ctr"/>
          <a:lstStyle/>
          <a:p>
            <a:pPr marL="0" indent="0">
              <a:buNone/>
            </a:pPr>
            <a:r>
              <a:rPr lang="en-US" sz="1600" b="1" i="1" dirty="0">
                <a:solidFill>
                  <a:srgbClr val="5B6B8C"/>
                </a:solidFill>
                <a:latin typeface="Cambria" pitchFamily="34" charset="0"/>
                <a:ea typeface="Cambria" pitchFamily="34" charset="-122"/>
                <a:cs typeface="Cambria" pitchFamily="34" charset="-120"/>
              </a:rPr>
              <a:t>Mrs Ahmed Refuses Her Meal</a:t>
            </a:r>
            <a:endParaRPr lang="en-US" sz="1600" dirty="0"/>
          </a:p>
        </p:txBody>
      </p:sp>
      <p:sp>
        <p:nvSpPr>
          <p:cNvPr id="4" name="Text 2"/>
          <p:cNvSpPr/>
          <p:nvPr/>
        </p:nvSpPr>
        <p:spPr>
          <a:xfrm>
            <a:off x="457200" y="1371600"/>
            <a:ext cx="4892040" cy="3383280"/>
          </a:xfrm>
          <a:prstGeom prst="rect">
            <a:avLst/>
          </a:prstGeom>
          <a:noFill/>
          <a:ln/>
        </p:spPr>
        <p:txBody>
          <a:bodyPr wrap="square" lIns="0" tIns="0" rIns="0" bIns="0" rtlCol="0" anchor="t"/>
          <a:lstStyle/>
          <a:p>
            <a:pPr marL="228600" indent="-228600">
              <a:lnSpc>
                <a:spcPct val="105000"/>
              </a:lnSpc>
              <a:spcAft>
                <a:spcPts val="900"/>
              </a:spcAft>
              <a:buSzPct val="100000"/>
              <a:buChar char="●"/>
            </a:pPr>
            <a:r>
              <a:rPr lang="en-US" sz="1350" dirty="0">
                <a:solidFill>
                  <a:srgbClr val="262626"/>
                </a:solidFill>
                <a:latin typeface="Calibri" pitchFamily="34" charset="0"/>
                <a:ea typeface="Calibri" pitchFamily="34" charset="-122"/>
                <a:cs typeface="Calibri" pitchFamily="34" charset="-120"/>
              </a:rPr>
              <a:t>Mrs Ahmed looks upset and refuses lunch</a:t>
            </a:r>
            <a:endParaRPr lang="en-US" sz="1350" dirty="0"/>
          </a:p>
          <a:p>
            <a:pPr marL="228600" indent="-228600">
              <a:lnSpc>
                <a:spcPct val="105000"/>
              </a:lnSpc>
              <a:spcAft>
                <a:spcPts val="900"/>
              </a:spcAft>
              <a:buSzPct val="100000"/>
              <a:buChar char="●"/>
            </a:pPr>
            <a:r>
              <a:rPr lang="en-US" sz="1350" dirty="0">
                <a:solidFill>
                  <a:srgbClr val="262626"/>
                </a:solidFill>
                <a:latin typeface="Calibri" pitchFamily="34" charset="0"/>
                <a:ea typeface="Calibri" pitchFamily="34" charset="-122"/>
                <a:cs typeface="Calibri" pitchFamily="34" charset="-120"/>
              </a:rPr>
              <a:t>I speak to her privately and calmly</a:t>
            </a:r>
            <a:endParaRPr lang="en-US" sz="1350" dirty="0"/>
          </a:p>
          <a:p>
            <a:pPr marL="228600" indent="-228600">
              <a:lnSpc>
                <a:spcPct val="105000"/>
              </a:lnSpc>
              <a:spcAft>
                <a:spcPts val="900"/>
              </a:spcAft>
              <a:buSzPct val="100000"/>
              <a:buChar char="●"/>
            </a:pPr>
            <a:r>
              <a:rPr lang="en-US" sz="1350" dirty="0">
                <a:solidFill>
                  <a:srgbClr val="262626"/>
                </a:solidFill>
                <a:latin typeface="Calibri" pitchFamily="34" charset="0"/>
                <a:ea typeface="Calibri" pitchFamily="34" charset="-122"/>
                <a:cs typeface="Calibri" pitchFamily="34" charset="-120"/>
              </a:rPr>
              <a:t>I ask, “Are you feeling okay today?”</a:t>
            </a:r>
            <a:endParaRPr lang="en-US" sz="1350" dirty="0"/>
          </a:p>
          <a:p>
            <a:pPr marL="228600" indent="-228600">
              <a:lnSpc>
                <a:spcPct val="105000"/>
              </a:lnSpc>
              <a:spcAft>
                <a:spcPts val="900"/>
              </a:spcAft>
              <a:buSzPct val="100000"/>
              <a:buChar char="●"/>
            </a:pPr>
            <a:r>
              <a:rPr lang="en-US" sz="1350" dirty="0">
                <a:solidFill>
                  <a:srgbClr val="262626"/>
                </a:solidFill>
                <a:latin typeface="Calibri" pitchFamily="34" charset="0"/>
                <a:ea typeface="Calibri" pitchFamily="34" charset="-122"/>
                <a:cs typeface="Calibri" pitchFamily="34" charset="-120"/>
              </a:rPr>
              <a:t>I listen carefully to her response</a:t>
            </a:r>
            <a:endParaRPr lang="en-US" sz="1350" dirty="0"/>
          </a:p>
          <a:p>
            <a:pPr marL="228600" indent="-228600">
              <a:lnSpc>
                <a:spcPct val="105000"/>
              </a:lnSpc>
              <a:spcAft>
                <a:spcPts val="900"/>
              </a:spcAft>
              <a:buSzPct val="100000"/>
              <a:buChar char="●"/>
            </a:pPr>
            <a:r>
              <a:rPr lang="en-US" sz="1350" dirty="0">
                <a:solidFill>
                  <a:srgbClr val="262626"/>
                </a:solidFill>
                <a:latin typeface="Calibri" pitchFamily="34" charset="0"/>
                <a:ea typeface="Calibri" pitchFamily="34" charset="-122"/>
                <a:cs typeface="Calibri" pitchFamily="34" charset="-120"/>
              </a:rPr>
              <a:t>She explains that she has tooth pain</a:t>
            </a:r>
            <a:endParaRPr lang="en-US" sz="1350" dirty="0"/>
          </a:p>
          <a:p>
            <a:pPr marL="228600" indent="-228600">
              <a:lnSpc>
                <a:spcPct val="105000"/>
              </a:lnSpc>
              <a:spcAft>
                <a:spcPts val="900"/>
              </a:spcAft>
              <a:buSzPct val="100000"/>
              <a:buChar char="●"/>
            </a:pPr>
            <a:r>
              <a:rPr lang="en-US" sz="1350" dirty="0">
                <a:solidFill>
                  <a:srgbClr val="262626"/>
                </a:solidFill>
                <a:latin typeface="Calibri" pitchFamily="34" charset="0"/>
                <a:ea typeface="Calibri" pitchFamily="34" charset="-122"/>
                <a:cs typeface="Calibri" pitchFamily="34" charset="-120"/>
              </a:rPr>
              <a:t>I report the concern to the nurse</a:t>
            </a:r>
            <a:endParaRPr lang="en-US" sz="1350" dirty="0"/>
          </a:p>
          <a:p>
            <a:pPr marL="228600" indent="-228600">
              <a:lnSpc>
                <a:spcPct val="105000"/>
              </a:lnSpc>
              <a:spcAft>
                <a:spcPts val="900"/>
              </a:spcAft>
              <a:buSzPct val="100000"/>
              <a:buChar char="●"/>
            </a:pPr>
            <a:r>
              <a:rPr lang="en-US" sz="1350" dirty="0">
                <a:solidFill>
                  <a:srgbClr val="262626"/>
                </a:solidFill>
                <a:latin typeface="Calibri" pitchFamily="34" charset="0"/>
                <a:ea typeface="Calibri" pitchFamily="34" charset="-122"/>
                <a:cs typeface="Calibri" pitchFamily="34" charset="-120"/>
              </a:rPr>
              <a:t>I record the information in her care notes</a:t>
            </a:r>
            <a:endParaRPr lang="en-US" sz="1350" dirty="0"/>
          </a:p>
        </p:txBody>
      </p:sp>
      <p:sp>
        <p:nvSpPr>
          <p:cNvPr id="5" name="Shape 3"/>
          <p:cNvSpPr/>
          <p:nvPr/>
        </p:nvSpPr>
        <p:spPr>
          <a:xfrm>
            <a:off x="5972632" y="1234440"/>
            <a:ext cx="2805608" cy="3703320"/>
          </a:xfrm>
          <a:prstGeom prst="roundRect">
            <a:avLst>
              <a:gd name="adj" fmla="val 4563"/>
            </a:avLst>
          </a:prstGeom>
          <a:solidFill>
            <a:srgbClr val="EEF3FD"/>
          </a:solidFill>
          <a:ln/>
          <a:effectLst>
            <a:outerShdw blurRad="127000" dist="38100" dir="5400000" algn="bl" rotWithShape="0">
              <a:srgbClr val="1E2761">
                <a:alpha val="14000"/>
              </a:srgbClr>
            </a:outerShdw>
          </a:effectLst>
        </p:spPr>
      </p:sp>
      <p:pic>
        <p:nvPicPr>
          <p:cNvPr id="6" name="Image 0" descr="assets/photo_private.png"/>
          <p:cNvPicPr>
            <a:picLocks noChangeAspect="1"/>
          </p:cNvPicPr>
          <p:nvPr/>
        </p:nvPicPr>
        <p:blipFill>
          <a:blip r:embed="rId3"/>
          <a:stretch>
            <a:fillRect/>
          </a:stretch>
        </p:blipFill>
        <p:spPr>
          <a:xfrm>
            <a:off x="6064072" y="1325880"/>
            <a:ext cx="2622728" cy="35204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640080"/>
          </a:xfrm>
          <a:prstGeom prst="rect">
            <a:avLst/>
          </a:prstGeom>
          <a:noFill/>
          <a:ln/>
        </p:spPr>
        <p:txBody>
          <a:bodyPr wrap="square" lIns="0" tIns="0" rIns="0" bIns="0" rtlCol="0" anchor="t"/>
          <a:lstStyle/>
          <a:p>
            <a:pPr marL="0" indent="0" algn="l">
              <a:buNone/>
            </a:pPr>
            <a:r>
              <a:rPr lang="en-US" sz="2800" b="1" dirty="0">
                <a:solidFill>
                  <a:srgbClr val="1E2761"/>
                </a:solidFill>
                <a:latin typeface="Cambria" pitchFamily="34" charset="0"/>
                <a:ea typeface="Cambria" pitchFamily="34" charset="-122"/>
                <a:cs typeface="Cambria" pitchFamily="34" charset="-120"/>
              </a:rPr>
              <a:t>Outcome of Good Communication</a:t>
            </a:r>
            <a:endParaRPr lang="en-US" sz="2800" dirty="0"/>
          </a:p>
        </p:txBody>
      </p:sp>
      <p:sp>
        <p:nvSpPr>
          <p:cNvPr id="3" name="Shape 1"/>
          <p:cNvSpPr/>
          <p:nvPr/>
        </p:nvSpPr>
        <p:spPr>
          <a:xfrm>
            <a:off x="1060704" y="1874520"/>
            <a:ext cx="1536192" cy="868680"/>
          </a:xfrm>
          <a:prstGeom prst="chevron">
            <a:avLst/>
          </a:prstGeom>
          <a:solidFill>
            <a:srgbClr val="1E2761"/>
          </a:solidFill>
          <a:ln/>
        </p:spPr>
      </p:sp>
      <p:sp>
        <p:nvSpPr>
          <p:cNvPr id="4" name="Text 2"/>
          <p:cNvSpPr/>
          <p:nvPr/>
        </p:nvSpPr>
        <p:spPr>
          <a:xfrm>
            <a:off x="1426464" y="1874520"/>
            <a:ext cx="1060704" cy="86868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Listen carefully</a:t>
            </a:r>
            <a:endParaRPr lang="en-US" sz="1150" dirty="0"/>
          </a:p>
        </p:txBody>
      </p:sp>
      <p:sp>
        <p:nvSpPr>
          <p:cNvPr id="5" name="Shape 3"/>
          <p:cNvSpPr/>
          <p:nvPr/>
        </p:nvSpPr>
        <p:spPr>
          <a:xfrm>
            <a:off x="2340864" y="1874520"/>
            <a:ext cx="1536192" cy="868680"/>
          </a:xfrm>
          <a:prstGeom prst="chevron">
            <a:avLst/>
          </a:prstGeom>
          <a:solidFill>
            <a:srgbClr val="3C4E8C"/>
          </a:solidFill>
          <a:ln/>
        </p:spPr>
      </p:sp>
      <p:sp>
        <p:nvSpPr>
          <p:cNvPr id="6" name="Text 4"/>
          <p:cNvSpPr/>
          <p:nvPr/>
        </p:nvSpPr>
        <p:spPr>
          <a:xfrm>
            <a:off x="2633472" y="1874520"/>
            <a:ext cx="1078992" cy="86868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Identify pain</a:t>
            </a:r>
            <a:endParaRPr lang="en-US" sz="1150" dirty="0"/>
          </a:p>
        </p:txBody>
      </p:sp>
      <p:sp>
        <p:nvSpPr>
          <p:cNvPr id="7" name="Shape 5"/>
          <p:cNvSpPr/>
          <p:nvPr/>
        </p:nvSpPr>
        <p:spPr>
          <a:xfrm>
            <a:off x="3621024" y="1874520"/>
            <a:ext cx="1536192" cy="868680"/>
          </a:xfrm>
          <a:prstGeom prst="chevron">
            <a:avLst/>
          </a:prstGeom>
          <a:solidFill>
            <a:srgbClr val="1E2761"/>
          </a:solidFill>
          <a:ln/>
        </p:spPr>
      </p:sp>
      <p:sp>
        <p:nvSpPr>
          <p:cNvPr id="8" name="Text 6"/>
          <p:cNvSpPr/>
          <p:nvPr/>
        </p:nvSpPr>
        <p:spPr>
          <a:xfrm>
            <a:off x="3913632" y="1874520"/>
            <a:ext cx="1078992" cy="86868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Inform nurse</a:t>
            </a:r>
            <a:endParaRPr lang="en-US" sz="1150" dirty="0"/>
          </a:p>
        </p:txBody>
      </p:sp>
      <p:sp>
        <p:nvSpPr>
          <p:cNvPr id="9" name="Shape 7"/>
          <p:cNvSpPr/>
          <p:nvPr/>
        </p:nvSpPr>
        <p:spPr>
          <a:xfrm>
            <a:off x="4901184" y="1874520"/>
            <a:ext cx="1536192" cy="868680"/>
          </a:xfrm>
          <a:prstGeom prst="chevron">
            <a:avLst/>
          </a:prstGeom>
          <a:solidFill>
            <a:srgbClr val="3C4E8C"/>
          </a:solidFill>
          <a:ln/>
        </p:spPr>
      </p:sp>
      <p:sp>
        <p:nvSpPr>
          <p:cNvPr id="10" name="Text 8"/>
          <p:cNvSpPr/>
          <p:nvPr/>
        </p:nvSpPr>
        <p:spPr>
          <a:xfrm>
            <a:off x="5193792" y="1874520"/>
            <a:ext cx="1078992" cy="86868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Give support</a:t>
            </a:r>
            <a:endParaRPr lang="en-US" sz="1150" dirty="0"/>
          </a:p>
        </p:txBody>
      </p:sp>
      <p:sp>
        <p:nvSpPr>
          <p:cNvPr id="11" name="Shape 9"/>
          <p:cNvSpPr/>
          <p:nvPr/>
        </p:nvSpPr>
        <p:spPr>
          <a:xfrm>
            <a:off x="6181344" y="1874520"/>
            <a:ext cx="1536192" cy="868680"/>
          </a:xfrm>
          <a:prstGeom prst="chevron">
            <a:avLst/>
          </a:prstGeom>
          <a:solidFill>
            <a:srgbClr val="1E2761"/>
          </a:solidFill>
          <a:ln/>
        </p:spPr>
      </p:sp>
      <p:sp>
        <p:nvSpPr>
          <p:cNvPr id="12" name="Text 10"/>
          <p:cNvSpPr/>
          <p:nvPr/>
        </p:nvSpPr>
        <p:spPr>
          <a:xfrm>
            <a:off x="6473952" y="1874520"/>
            <a:ext cx="1078992" cy="868680"/>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Improve wellbeing</a:t>
            </a:r>
            <a:endParaRPr lang="en-US" sz="1150" dirty="0"/>
          </a:p>
        </p:txBody>
      </p:sp>
      <p:sp>
        <p:nvSpPr>
          <p:cNvPr id="14" name="Text 11"/>
          <p:cNvSpPr/>
          <p:nvPr/>
        </p:nvSpPr>
        <p:spPr>
          <a:xfrm>
            <a:off x="640080" y="3246120"/>
            <a:ext cx="3749040" cy="1554480"/>
          </a:xfrm>
          <a:prstGeom prst="rect">
            <a:avLst/>
          </a:prstGeom>
          <a:noFill/>
          <a:ln/>
        </p:spPr>
        <p:txBody>
          <a:bodyPr wrap="square" lIns="0" tIns="0" rIns="0" bIns="0" rtlCol="0" anchor="t"/>
          <a:lstStyle/>
          <a:p>
            <a:pPr marL="228600" indent="-228600">
              <a:lnSpc>
                <a:spcPct val="105000"/>
              </a:lnSpc>
              <a:spcAft>
                <a:spcPts val="800"/>
              </a:spcAft>
              <a:buSzPct val="100000"/>
              <a:buChar char="●"/>
            </a:pPr>
            <a:r>
              <a:rPr lang="en-US" sz="1350" dirty="0">
                <a:solidFill>
                  <a:srgbClr val="262626"/>
                </a:solidFill>
                <a:latin typeface="Calibri" pitchFamily="34" charset="0"/>
                <a:ea typeface="Calibri" pitchFamily="34" charset="-122"/>
                <a:cs typeface="Calibri" pitchFamily="34" charset="-120"/>
              </a:rPr>
              <a:t>Mrs Ahmed feels listened to and respected</a:t>
            </a:r>
            <a:endParaRPr lang="en-US" sz="1350" dirty="0"/>
          </a:p>
          <a:p>
            <a:pPr marL="228600" indent="-228600">
              <a:lnSpc>
                <a:spcPct val="105000"/>
              </a:lnSpc>
              <a:spcAft>
                <a:spcPts val="800"/>
              </a:spcAft>
              <a:buSzPct val="100000"/>
              <a:buChar char="●"/>
            </a:pPr>
            <a:r>
              <a:rPr lang="en-US" sz="1350" dirty="0">
                <a:solidFill>
                  <a:srgbClr val="262626"/>
                </a:solidFill>
                <a:latin typeface="Calibri" pitchFamily="34" charset="0"/>
                <a:ea typeface="Calibri" pitchFamily="34" charset="-122"/>
                <a:cs typeface="Calibri" pitchFamily="34" charset="-120"/>
              </a:rPr>
              <a:t>Her pain is identified quickly</a:t>
            </a:r>
            <a:endParaRPr lang="en-US" sz="1350" dirty="0"/>
          </a:p>
          <a:p>
            <a:pPr marL="228600" indent="-228600">
              <a:lnSpc>
                <a:spcPct val="105000"/>
              </a:lnSpc>
              <a:spcAft>
                <a:spcPts val="800"/>
              </a:spcAft>
              <a:buSzPct val="100000"/>
              <a:buChar char="●"/>
            </a:pPr>
            <a:r>
              <a:rPr lang="en-US" sz="1350" dirty="0">
                <a:solidFill>
                  <a:srgbClr val="262626"/>
                </a:solidFill>
                <a:latin typeface="Calibri" pitchFamily="34" charset="0"/>
                <a:ea typeface="Calibri" pitchFamily="34" charset="-122"/>
                <a:cs typeface="Calibri" pitchFamily="34" charset="-120"/>
              </a:rPr>
              <a:t>The nurse can arrange suitable support</a:t>
            </a:r>
            <a:endParaRPr lang="en-US" sz="1350" dirty="0"/>
          </a:p>
        </p:txBody>
      </p:sp>
      <p:sp>
        <p:nvSpPr>
          <p:cNvPr id="15" name="Text 12"/>
          <p:cNvSpPr/>
          <p:nvPr/>
        </p:nvSpPr>
        <p:spPr>
          <a:xfrm>
            <a:off x="4663440" y="3246120"/>
            <a:ext cx="3749040" cy="1554480"/>
          </a:xfrm>
          <a:prstGeom prst="rect">
            <a:avLst/>
          </a:prstGeom>
          <a:noFill/>
          <a:ln/>
        </p:spPr>
        <p:txBody>
          <a:bodyPr wrap="square" lIns="0" tIns="0" rIns="0" bIns="0" rtlCol="0" anchor="t"/>
          <a:lstStyle/>
          <a:p>
            <a:pPr marL="228600" indent="-228600">
              <a:lnSpc>
                <a:spcPct val="105000"/>
              </a:lnSpc>
              <a:spcAft>
                <a:spcPts val="800"/>
              </a:spcAft>
              <a:buSzPct val="100000"/>
              <a:buChar char="●"/>
            </a:pPr>
            <a:r>
              <a:rPr lang="en-US" sz="1350" dirty="0">
                <a:solidFill>
                  <a:srgbClr val="262626"/>
                </a:solidFill>
                <a:latin typeface="Calibri" pitchFamily="34" charset="0"/>
                <a:ea typeface="Calibri" pitchFamily="34" charset="-122"/>
                <a:cs typeface="Calibri" pitchFamily="34" charset="-120"/>
              </a:rPr>
              <a:t>Her meal needs can be reviewed</a:t>
            </a:r>
            <a:endParaRPr lang="en-US" sz="1350" dirty="0"/>
          </a:p>
          <a:p>
            <a:pPr marL="228600" indent="-228600">
              <a:lnSpc>
                <a:spcPct val="105000"/>
              </a:lnSpc>
              <a:spcAft>
                <a:spcPts val="800"/>
              </a:spcAft>
              <a:buSzPct val="100000"/>
              <a:buChar char="●"/>
            </a:pPr>
            <a:r>
              <a:rPr lang="en-US" sz="1350" dirty="0">
                <a:solidFill>
                  <a:srgbClr val="262626"/>
                </a:solidFill>
                <a:latin typeface="Calibri" pitchFamily="34" charset="0"/>
                <a:ea typeface="Calibri" pitchFamily="34" charset="-122"/>
                <a:cs typeface="Calibri" pitchFamily="34" charset="-120"/>
              </a:rPr>
              <a:t>Other staff understand her situation</a:t>
            </a:r>
            <a:endParaRPr lang="en-US" sz="1350" dirty="0"/>
          </a:p>
          <a:p>
            <a:pPr marL="228600" indent="-228600">
              <a:lnSpc>
                <a:spcPct val="105000"/>
              </a:lnSpc>
              <a:spcAft>
                <a:spcPts val="800"/>
              </a:spcAft>
              <a:buSzPct val="100000"/>
              <a:buChar char="●"/>
            </a:pPr>
            <a:r>
              <a:rPr lang="en-US" sz="1350" dirty="0">
                <a:solidFill>
                  <a:srgbClr val="262626"/>
                </a:solidFill>
                <a:latin typeface="Calibri" pitchFamily="34" charset="0"/>
                <a:ea typeface="Calibri" pitchFamily="34" charset="-122"/>
                <a:cs typeface="Calibri" pitchFamily="34" charset="-120"/>
              </a:rPr>
              <a:t>Her comfort and wellbeing improve</a:t>
            </a:r>
            <a:endParaRPr lang="en-US" sz="1350" dirty="0"/>
          </a:p>
        </p:txBody>
      </p:sp>
      <p:sp>
        <p:nvSpPr>
          <p:cNvPr id="16" name="Text 13"/>
          <p:cNvSpPr/>
          <p:nvPr/>
        </p:nvSpPr>
        <p:spPr>
          <a:xfrm>
            <a:off x="457200" y="4759452"/>
            <a:ext cx="8229600" cy="292608"/>
          </a:xfrm>
          <a:prstGeom prst="rect">
            <a:avLst/>
          </a:prstGeom>
          <a:noFill/>
          <a:ln/>
        </p:spPr>
        <p:txBody>
          <a:bodyPr wrap="square" lIns="0" tIns="0" rIns="0" bIns="0" rtlCol="0" anchor="ctr"/>
          <a:lstStyle/>
          <a:p>
            <a:pPr marL="0" indent="0">
              <a:buNone/>
            </a:pPr>
            <a:r>
              <a:rPr lang="en-US" sz="1100" i="1" dirty="0">
                <a:solidFill>
                  <a:srgbClr val="6B7280"/>
                </a:solidFill>
                <a:latin typeface="Calibri" pitchFamily="34" charset="0"/>
                <a:ea typeface="Calibri" pitchFamily="34" charset="-122"/>
                <a:cs typeface="Calibri" pitchFamily="34" charset="-120"/>
              </a:rPr>
              <a:t>(NHS England, 2023)</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8229600" cy="640080"/>
          </a:xfrm>
          <a:prstGeom prst="rect">
            <a:avLst/>
          </a:prstGeom>
          <a:noFill/>
          <a:ln/>
        </p:spPr>
        <p:txBody>
          <a:bodyPr wrap="square" lIns="0" tIns="0" rIns="0" bIns="0" rtlCol="0" anchor="t"/>
          <a:lstStyle/>
          <a:p>
            <a:pPr marL="0" indent="0" algn="l">
              <a:buNone/>
            </a:pPr>
            <a:r>
              <a:rPr lang="en-US" sz="2800" b="1" dirty="0">
                <a:solidFill>
                  <a:srgbClr val="1E2761"/>
                </a:solidFill>
                <a:latin typeface="Cambria" pitchFamily="34" charset="0"/>
                <a:ea typeface="Cambria" pitchFamily="34" charset="-122"/>
                <a:cs typeface="Cambria" pitchFamily="34" charset="-120"/>
              </a:rPr>
              <a:t>Conclusion</a:t>
            </a:r>
            <a:endParaRPr lang="en-US" sz="2800" dirty="0"/>
          </a:p>
        </p:txBody>
      </p:sp>
      <p:sp>
        <p:nvSpPr>
          <p:cNvPr id="3" name="Text 1"/>
          <p:cNvSpPr/>
          <p:nvPr/>
        </p:nvSpPr>
        <p:spPr>
          <a:xfrm>
            <a:off x="457200" y="1371600"/>
            <a:ext cx="6035040" cy="3108960"/>
          </a:xfrm>
          <a:prstGeom prst="rect">
            <a:avLst/>
          </a:prstGeom>
          <a:noFill/>
          <a:ln/>
        </p:spPr>
        <p:txBody>
          <a:bodyPr wrap="square" lIns="0" tIns="0" rIns="0" bIns="0" rtlCol="0" anchor="t"/>
          <a:lstStyle/>
          <a:p>
            <a:pPr marL="228600" indent="-228600">
              <a:lnSpc>
                <a:spcPct val="105000"/>
              </a:lnSpc>
              <a:spcAft>
                <a:spcPts val="1600"/>
              </a:spcAft>
              <a:buSzPct val="100000"/>
              <a:buChar char="●"/>
            </a:pPr>
            <a:r>
              <a:rPr lang="en-US" sz="1700" dirty="0">
                <a:solidFill>
                  <a:srgbClr val="262626"/>
                </a:solidFill>
                <a:latin typeface="Calibri" pitchFamily="34" charset="0"/>
                <a:ea typeface="Calibri" pitchFamily="34" charset="-122"/>
                <a:cs typeface="Calibri" pitchFamily="34" charset="-120"/>
              </a:rPr>
              <a:t>Communication is a key skill in care work</a:t>
            </a:r>
            <a:endParaRPr lang="en-US" sz="1700" dirty="0"/>
          </a:p>
          <a:p>
            <a:pPr marL="228600" indent="-228600">
              <a:lnSpc>
                <a:spcPct val="105000"/>
              </a:lnSpc>
              <a:spcAft>
                <a:spcPts val="1600"/>
              </a:spcAft>
              <a:buSzPct val="100000"/>
              <a:buChar char="●"/>
            </a:pPr>
            <a:r>
              <a:rPr lang="en-US" sz="1700" dirty="0">
                <a:solidFill>
                  <a:srgbClr val="262626"/>
                </a:solidFill>
                <a:latin typeface="Calibri" pitchFamily="34" charset="0"/>
                <a:ea typeface="Calibri" pitchFamily="34" charset="-122"/>
                <a:cs typeface="Calibri" pitchFamily="34" charset="-120"/>
              </a:rPr>
              <a:t>It helps people feel safe and respected</a:t>
            </a:r>
            <a:endParaRPr lang="en-US" sz="1700" dirty="0"/>
          </a:p>
          <a:p>
            <a:pPr marL="228600" indent="-228600">
              <a:lnSpc>
                <a:spcPct val="105000"/>
              </a:lnSpc>
              <a:spcAft>
                <a:spcPts val="1600"/>
              </a:spcAft>
              <a:buSzPct val="100000"/>
              <a:buChar char="●"/>
            </a:pPr>
            <a:r>
              <a:rPr lang="en-US" sz="1700" dirty="0">
                <a:solidFill>
                  <a:srgbClr val="262626"/>
                </a:solidFill>
                <a:latin typeface="Calibri" pitchFamily="34" charset="0"/>
                <a:ea typeface="Calibri" pitchFamily="34" charset="-122"/>
                <a:cs typeface="Calibri" pitchFamily="34" charset="-120"/>
              </a:rPr>
              <a:t>It supports better care and teamwork</a:t>
            </a:r>
            <a:endParaRPr lang="en-US" sz="1700" dirty="0"/>
          </a:p>
          <a:p>
            <a:pPr marL="228600" indent="-228600">
              <a:lnSpc>
                <a:spcPct val="105000"/>
              </a:lnSpc>
              <a:spcAft>
                <a:spcPts val="1600"/>
              </a:spcAft>
              <a:buSzPct val="100000"/>
              <a:buChar char="●"/>
            </a:pPr>
            <a:r>
              <a:rPr lang="en-US" sz="1700" dirty="0">
                <a:solidFill>
                  <a:srgbClr val="262626"/>
                </a:solidFill>
                <a:latin typeface="Calibri" pitchFamily="34" charset="0"/>
                <a:ea typeface="Calibri" pitchFamily="34" charset="-122"/>
                <a:cs typeface="Calibri" pitchFamily="34" charset="-120"/>
              </a:rPr>
              <a:t>Staff should listen and speak clearly</a:t>
            </a:r>
            <a:endParaRPr lang="en-US" sz="1700" dirty="0"/>
          </a:p>
          <a:p>
            <a:pPr marL="228600" indent="-228600">
              <a:lnSpc>
                <a:spcPct val="105000"/>
              </a:lnSpc>
              <a:spcAft>
                <a:spcPts val="1600"/>
              </a:spcAft>
              <a:buSzPct val="100000"/>
              <a:buChar char="●"/>
            </a:pPr>
            <a:r>
              <a:rPr lang="en-US" sz="1700" dirty="0">
                <a:solidFill>
                  <a:srgbClr val="262626"/>
                </a:solidFill>
                <a:latin typeface="Calibri" pitchFamily="34" charset="0"/>
                <a:ea typeface="Calibri" pitchFamily="34" charset="-122"/>
                <a:cs typeface="Calibri" pitchFamily="34" charset="-120"/>
              </a:rPr>
              <a:t>Good communication improves wellbeing</a:t>
            </a:r>
            <a:endParaRPr lang="en-US" sz="1700" dirty="0"/>
          </a:p>
        </p:txBody>
      </p:sp>
      <p:sp>
        <p:nvSpPr>
          <p:cNvPr id="4" name="Shape 2"/>
          <p:cNvSpPr/>
          <p:nvPr/>
        </p:nvSpPr>
        <p:spPr>
          <a:xfrm>
            <a:off x="6903720" y="1965960"/>
            <a:ext cx="1371600" cy="1371600"/>
          </a:xfrm>
          <a:prstGeom prst="ellipse">
            <a:avLst/>
          </a:prstGeom>
          <a:solidFill>
            <a:srgbClr val="EEF3FD"/>
          </a:solidFill>
          <a:ln w="15875">
            <a:solidFill>
              <a:srgbClr val="CADCFC"/>
            </a:solidFill>
            <a:prstDash val="solid"/>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640080"/>
            <a:ext cx="8229600" cy="640080"/>
          </a:xfrm>
          <a:prstGeom prst="rect">
            <a:avLst/>
          </a:prstGeom>
          <a:noFill/>
          <a:ln/>
        </p:spPr>
        <p:txBody>
          <a:bodyPr wrap="square" lIns="0" tIns="0" rIns="0" bIns="0" rtlCol="0" anchor="t"/>
          <a:lstStyle/>
          <a:p>
            <a:pPr marL="0" indent="0" algn="l">
              <a:buNone/>
            </a:pPr>
            <a:r>
              <a:rPr lang="en-US" sz="2800" b="1" dirty="0">
                <a:solidFill>
                  <a:srgbClr val="1E2761"/>
                </a:solidFill>
                <a:latin typeface="Cambria" pitchFamily="34" charset="0"/>
                <a:ea typeface="Cambria" pitchFamily="34" charset="-122"/>
                <a:cs typeface="Cambria" pitchFamily="34" charset="-120"/>
              </a:rPr>
              <a:t>References</a:t>
            </a:r>
            <a:endParaRPr lang="en-US" sz="2800" dirty="0"/>
          </a:p>
        </p:txBody>
      </p:sp>
      <p:sp>
        <p:nvSpPr>
          <p:cNvPr id="3" name="Text 1"/>
          <p:cNvSpPr/>
          <p:nvPr/>
        </p:nvSpPr>
        <p:spPr>
          <a:xfrm>
            <a:off x="457200" y="960120"/>
            <a:ext cx="8229600" cy="3154680"/>
          </a:xfrm>
          <a:prstGeom prst="rect">
            <a:avLst/>
          </a:prstGeom>
          <a:noFill/>
          <a:ln/>
        </p:spPr>
        <p:txBody>
          <a:bodyPr wrap="square" lIns="0" tIns="0" rIns="0" bIns="0" rtlCol="0" anchor="ctr"/>
          <a:lstStyle/>
          <a:p>
            <a:pPr marL="0" indent="0">
              <a:lnSpc>
                <a:spcPct val="120000"/>
              </a:lnSpc>
              <a:spcAft>
                <a:spcPts val="1800"/>
              </a:spcAft>
              <a:buNone/>
            </a:pPr>
            <a:r>
              <a:rPr lang="en-US" sz="1400" dirty="0">
                <a:solidFill>
                  <a:srgbClr val="262626"/>
                </a:solidFill>
                <a:latin typeface="Calibri" pitchFamily="34" charset="0"/>
                <a:ea typeface="Calibri" pitchFamily="34" charset="-122"/>
                <a:cs typeface="Calibri" pitchFamily="34" charset="-120"/>
              </a:rPr>
              <a:t>NHS England (2023) Good communication with patients waiting for care. Available at: www.england.nhs.uk/long-read/good-communication-with-patients-waiting-for-care/.</a:t>
            </a:r>
            <a:endParaRPr lang="en-US" sz="1400" dirty="0"/>
          </a:p>
          <a:p>
            <a:pPr marL="0" indent="0">
              <a:lnSpc>
                <a:spcPct val="120000"/>
              </a:lnSpc>
              <a:buNone/>
            </a:pPr>
            <a:r>
              <a:rPr lang="en-US" sz="1400" dirty="0">
                <a:solidFill>
                  <a:srgbClr val="262626"/>
                </a:solidFill>
                <a:latin typeface="Calibri" pitchFamily="34" charset="0"/>
                <a:ea typeface="Calibri" pitchFamily="34" charset="-122"/>
                <a:cs typeface="Calibri" pitchFamily="34" charset="-120"/>
              </a:rPr>
              <a:t>Skills for Care (2024) Effective communication. Available at: www.skillsforcare.org.uk/Support-for-leaders-and-managers/Developing-leaders-and-managers/Manager-induction-standards/4-Effective-Communication.aspx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898</Words>
  <Application>Microsoft Office PowerPoint</Application>
  <PresentationFormat>On-screen Show (16:9)</PresentationFormat>
  <Paragraphs>74</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2026-07-07T01:48:14Z</dcterms:created>
  <dcterms:modified xsi:type="dcterms:W3CDTF">2026-07-11T12:47:53Z</dcterms:modified>
</cp:coreProperties>
</file>