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xml" ContentType="application/vnd.openxmlformats-officedocument.presentationml.tags+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29"/>
  </p:notesMasterIdLst>
  <p:sldIdLst>
    <p:sldId id="292" r:id="rId10"/>
    <p:sldId id="294" r:id="rId11"/>
    <p:sldId id="295" r:id="rId12"/>
    <p:sldId id="500" r:id="rId13"/>
    <p:sldId id="283" r:id="rId14"/>
    <p:sldId id="284" r:id="rId15"/>
    <p:sldId id="531" r:id="rId16"/>
    <p:sldId id="400" r:id="rId17"/>
    <p:sldId id="530" r:id="rId18"/>
    <p:sldId id="408" r:id="rId19"/>
    <p:sldId id="275" r:id="rId20"/>
    <p:sldId id="462" r:id="rId21"/>
    <p:sldId id="913" r:id="rId22"/>
    <p:sldId id="486" r:id="rId23"/>
    <p:sldId id="503" r:id="rId24"/>
    <p:sldId id="504" r:id="rId25"/>
    <p:sldId id="925" r:id="rId26"/>
    <p:sldId id="505" r:id="rId27"/>
    <p:sldId id="46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presProps" Target="pres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8ABE860C-6439-4958-B9EE-16C8EBB7C529}"/>
    <pc:docChg chg="delSld modSld">
      <pc:chgData name="Munyaradzi Nicholas Murira" userId="6ab3fae5-94bd-47ef-9f25-6c1f645127cf" providerId="ADAL" clId="{8ABE860C-6439-4958-B9EE-16C8EBB7C529}" dt="2023-06-13T10:22:13.657" v="20" actId="5793"/>
      <pc:docMkLst>
        <pc:docMk/>
      </pc:docMkLst>
      <pc:sldChg chg="modSp mod">
        <pc:chgData name="Munyaradzi Nicholas Murira" userId="6ab3fae5-94bd-47ef-9f25-6c1f645127cf" providerId="ADAL" clId="{8ABE860C-6439-4958-B9EE-16C8EBB7C529}" dt="2023-06-13T09:48:05.281" v="0" actId="1076"/>
        <pc:sldMkLst>
          <pc:docMk/>
          <pc:sldMk cId="224868272" sldId="408"/>
        </pc:sldMkLst>
        <pc:picChg chg="mod">
          <ac:chgData name="Munyaradzi Nicholas Murira" userId="6ab3fae5-94bd-47ef-9f25-6c1f645127cf" providerId="ADAL" clId="{8ABE860C-6439-4958-B9EE-16C8EBB7C529}" dt="2023-06-13T09:48:05.281" v="0" actId="1076"/>
          <ac:picMkLst>
            <pc:docMk/>
            <pc:sldMk cId="224868272" sldId="408"/>
            <ac:picMk id="4" creationId="{00000000-0000-0000-0000-000000000000}"/>
          </ac:picMkLst>
        </pc:picChg>
      </pc:sldChg>
      <pc:sldChg chg="del">
        <pc:chgData name="Munyaradzi Nicholas Murira" userId="6ab3fae5-94bd-47ef-9f25-6c1f645127cf" providerId="ADAL" clId="{8ABE860C-6439-4958-B9EE-16C8EBB7C529}" dt="2023-06-13T10:08:24.429" v="1" actId="47"/>
        <pc:sldMkLst>
          <pc:docMk/>
          <pc:sldMk cId="2160416781" sldId="488"/>
        </pc:sldMkLst>
      </pc:sldChg>
      <pc:sldChg chg="del">
        <pc:chgData name="Munyaradzi Nicholas Murira" userId="6ab3fae5-94bd-47ef-9f25-6c1f645127cf" providerId="ADAL" clId="{8ABE860C-6439-4958-B9EE-16C8EBB7C529}" dt="2023-06-13T10:08:37.212" v="2" actId="47"/>
        <pc:sldMkLst>
          <pc:docMk/>
          <pc:sldMk cId="3749119651" sldId="502"/>
        </pc:sldMkLst>
      </pc:sldChg>
      <pc:sldChg chg="modSp mod modNotesTx">
        <pc:chgData name="Munyaradzi Nicholas Murira" userId="6ab3fae5-94bd-47ef-9f25-6c1f645127cf" providerId="ADAL" clId="{8ABE860C-6439-4958-B9EE-16C8EBB7C529}" dt="2023-06-13T10:22:13.657" v="20" actId="5793"/>
        <pc:sldMkLst>
          <pc:docMk/>
          <pc:sldMk cId="1987613597" sldId="503"/>
        </pc:sldMkLst>
        <pc:spChg chg="mod">
          <ac:chgData name="Munyaradzi Nicholas Murira" userId="6ab3fae5-94bd-47ef-9f25-6c1f645127cf" providerId="ADAL" clId="{8ABE860C-6439-4958-B9EE-16C8EBB7C529}" dt="2023-06-13T10:22:13.657" v="20" actId="5793"/>
          <ac:spMkLst>
            <pc:docMk/>
            <pc:sldMk cId="1987613597" sldId="503"/>
            <ac:spMk id="5" creationId="{70EF733A-51C9-4841-81B5-FF55AEB4CF5A}"/>
          </ac:spMkLst>
        </pc:spChg>
      </pc:sldChg>
    </pc:docChg>
  </pc:docChgLst>
  <pc:docChgLst>
    <pc:chgData name="Munyaradzi Nicholas Murira" userId="6ab3fae5-94bd-47ef-9f25-6c1f645127cf" providerId="ADAL" clId="{FF344224-5758-4AF9-BD7E-8A2BA35BB32E}"/>
    <pc:docChg chg="delSld modSld">
      <pc:chgData name="Munyaradzi Nicholas Murira" userId="6ab3fae5-94bd-47ef-9f25-6c1f645127cf" providerId="ADAL" clId="{FF344224-5758-4AF9-BD7E-8A2BA35BB32E}" dt="2022-11-13T23:06:11.256" v="76" actId="20577"/>
      <pc:docMkLst>
        <pc:docMk/>
      </pc:docMkLst>
      <pc:sldChg chg="modSp mod">
        <pc:chgData name="Munyaradzi Nicholas Murira" userId="6ab3fae5-94bd-47ef-9f25-6c1f645127cf" providerId="ADAL" clId="{FF344224-5758-4AF9-BD7E-8A2BA35BB32E}" dt="2022-11-13T22:59:36.270" v="20" actId="20577"/>
        <pc:sldMkLst>
          <pc:docMk/>
          <pc:sldMk cId="3810869327" sldId="486"/>
        </pc:sldMkLst>
        <pc:spChg chg="mod">
          <ac:chgData name="Munyaradzi Nicholas Murira" userId="6ab3fae5-94bd-47ef-9f25-6c1f645127cf" providerId="ADAL" clId="{FF344224-5758-4AF9-BD7E-8A2BA35BB32E}" dt="2022-11-13T22:59:36.270" v="20" actId="20577"/>
          <ac:spMkLst>
            <pc:docMk/>
            <pc:sldMk cId="3810869327" sldId="486"/>
            <ac:spMk id="3" creationId="{C02AA8F8-1E43-384B-8982-C0BB94049B5C}"/>
          </ac:spMkLst>
        </pc:spChg>
      </pc:sldChg>
      <pc:sldChg chg="modSp mod">
        <pc:chgData name="Munyaradzi Nicholas Murira" userId="6ab3fae5-94bd-47ef-9f25-6c1f645127cf" providerId="ADAL" clId="{FF344224-5758-4AF9-BD7E-8A2BA35BB32E}" dt="2022-11-13T23:01:57.721" v="22" actId="14100"/>
        <pc:sldMkLst>
          <pc:docMk/>
          <pc:sldMk cId="1987613597" sldId="503"/>
        </pc:sldMkLst>
        <pc:spChg chg="mod">
          <ac:chgData name="Munyaradzi Nicholas Murira" userId="6ab3fae5-94bd-47ef-9f25-6c1f645127cf" providerId="ADAL" clId="{FF344224-5758-4AF9-BD7E-8A2BA35BB32E}" dt="2022-11-13T23:01:57.721" v="22" actId="14100"/>
          <ac:spMkLst>
            <pc:docMk/>
            <pc:sldMk cId="1987613597" sldId="503"/>
            <ac:spMk id="3" creationId="{C02AA8F8-1E43-384B-8982-C0BB94049B5C}"/>
          </ac:spMkLst>
        </pc:spChg>
      </pc:sldChg>
      <pc:sldChg chg="modSp mod">
        <pc:chgData name="Munyaradzi Nicholas Murira" userId="6ab3fae5-94bd-47ef-9f25-6c1f645127cf" providerId="ADAL" clId="{FF344224-5758-4AF9-BD7E-8A2BA35BB32E}" dt="2022-11-13T23:06:11.256" v="76" actId="20577"/>
        <pc:sldMkLst>
          <pc:docMk/>
          <pc:sldMk cId="1082318955" sldId="504"/>
        </pc:sldMkLst>
        <pc:spChg chg="mod">
          <ac:chgData name="Munyaradzi Nicholas Murira" userId="6ab3fae5-94bd-47ef-9f25-6c1f645127cf" providerId="ADAL" clId="{FF344224-5758-4AF9-BD7E-8A2BA35BB32E}" dt="2022-11-13T23:06:11.256" v="76" actId="20577"/>
          <ac:spMkLst>
            <pc:docMk/>
            <pc:sldMk cId="1082318955" sldId="504"/>
            <ac:spMk id="3" creationId="{C02AA8F8-1E43-384B-8982-C0BB94049B5C}"/>
          </ac:spMkLst>
        </pc:spChg>
      </pc:sldChg>
      <pc:sldChg chg="addSp modSp mod">
        <pc:chgData name="Munyaradzi Nicholas Murira" userId="6ab3fae5-94bd-47ef-9f25-6c1f645127cf" providerId="ADAL" clId="{FF344224-5758-4AF9-BD7E-8A2BA35BB32E}" dt="2022-11-13T22:40:38.395" v="1" actId="1076"/>
        <pc:sldMkLst>
          <pc:docMk/>
          <pc:sldMk cId="1008001459" sldId="913"/>
        </pc:sldMkLst>
        <pc:picChg chg="add mod">
          <ac:chgData name="Munyaradzi Nicholas Murira" userId="6ab3fae5-94bd-47ef-9f25-6c1f645127cf" providerId="ADAL" clId="{FF344224-5758-4AF9-BD7E-8A2BA35BB32E}" dt="2022-11-13T22:40:38.395" v="1" actId="1076"/>
          <ac:picMkLst>
            <pc:docMk/>
            <pc:sldMk cId="1008001459" sldId="913"/>
            <ac:picMk id="4" creationId="{3B3E972A-A058-65C5-B379-17C1281CFC03}"/>
          </ac:picMkLst>
        </pc:picChg>
      </pc:sldChg>
      <pc:sldChg chg="del">
        <pc:chgData name="Munyaradzi Nicholas Murira" userId="6ab3fae5-94bd-47ef-9f25-6c1f645127cf" providerId="ADAL" clId="{FF344224-5758-4AF9-BD7E-8A2BA35BB32E}" dt="2022-11-13T22:40:50.720" v="2" actId="47"/>
        <pc:sldMkLst>
          <pc:docMk/>
          <pc:sldMk cId="704482307" sldId="9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55176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894132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1" fontAlgn="auto" latinLnBrk="0" hangingPunct="1">
              <a:lnSpc>
                <a:spcPct val="100000"/>
              </a:lnSpc>
              <a:spcBef>
                <a:spcPts val="0"/>
              </a:spcBef>
              <a:spcAft>
                <a:spcPts val="0"/>
              </a:spcAft>
              <a:buClrTx/>
              <a:buSzTx/>
              <a:buFontTx/>
              <a:buNone/>
              <a:tabLst/>
              <a:defRPr/>
            </a:pPr>
            <a:fld id="{3997A419-355F-A04A-96E0-21643AF8E9FF}" type="slidenum">
              <a:rPr kumimoji="0" lang="en-US" sz="8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03288" rtl="0" eaLnBrk="1" fontAlgn="auto" latinLnBrk="0" hangingPunct="1">
                <a:lnSpc>
                  <a:spcPct val="100000"/>
                </a:lnSpc>
                <a:spcBef>
                  <a:spcPts val="0"/>
                </a:spcBef>
                <a:spcAft>
                  <a:spcPts val="0"/>
                </a:spcAft>
                <a:buClrTx/>
                <a:buSzTx/>
                <a:buFontTx/>
                <a:buNone/>
                <a:tabLst/>
                <a:defRPr/>
              </a:pPr>
              <a:t>17</a:t>
            </a:fld>
            <a:endParaRPr kumimoji="0" lang="en-US" sz="800" b="0" i="0" u="none" strike="noStrike" kern="1200" cap="none" spc="0" normalizeH="0" baseline="0" noProof="0" dirty="0">
              <a:ln>
                <a:noFill/>
              </a:ln>
              <a:solidFill>
                <a:prstClr val="black"/>
              </a:solidFill>
              <a:effectLst/>
              <a:uLnTx/>
              <a:uFillTx/>
              <a:latin typeface="Arial" charset="0"/>
              <a:ea typeface="ＭＳ Ｐゴシック"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8721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64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231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5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8876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547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123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6567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447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2578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37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1489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3119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585968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0529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6.jp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6/13/2023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9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13/06/2023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4352025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gif"/><Relationship Id="rId18" Type="http://schemas.openxmlformats.org/officeDocument/2006/relationships/image" Target="../media/image23.png"/><Relationship Id="rId3" Type="http://schemas.openxmlformats.org/officeDocument/2006/relationships/notesSlide" Target="../notesSlides/notesSlide2.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slideLayout" Target="../slideLayouts/slideLayout20.xml"/><Relationship Id="rId16" Type="http://schemas.openxmlformats.org/officeDocument/2006/relationships/image" Target="../media/image21.png"/><Relationship Id="rId1" Type="http://schemas.openxmlformats.org/officeDocument/2006/relationships/tags" Target="../tags/tag1.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jpeg"/><Relationship Id="rId15" Type="http://schemas.openxmlformats.org/officeDocument/2006/relationships/image" Target="../media/image20.jpe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jpg"/><Relationship Id="rId3" Type="http://schemas.openxmlformats.org/officeDocument/2006/relationships/notesSlide" Target="../notesSlides/notesSlide3.xml"/><Relationship Id="rId7" Type="http://schemas.openxmlformats.org/officeDocument/2006/relationships/image" Target="../media/image27.png"/><Relationship Id="rId12" Type="http://schemas.openxmlformats.org/officeDocument/2006/relationships/image" Target="../media/image32.jpeg"/><Relationship Id="rId2" Type="http://schemas.openxmlformats.org/officeDocument/2006/relationships/slideLayout" Target="../slideLayouts/slideLayout20.xml"/><Relationship Id="rId1" Type="http://schemas.openxmlformats.org/officeDocument/2006/relationships/tags" Target="../tags/tag2.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jpeg"/><Relationship Id="rId4" Type="http://schemas.openxmlformats.org/officeDocument/2006/relationships/image" Target="../media/image24.png"/><Relationship Id="rId9"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36.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42.png"/><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Cybersecurity  Intro</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416320"/>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marL="285750" indent="-285750" fontAlgn="t">
              <a:buFont typeface="Wingdings" panose="05000000000000000000" pitchFamily="2" charset="2"/>
              <a:buChar char="ü"/>
            </a:pPr>
            <a:r>
              <a:rPr lang="en-GB" dirty="0">
                <a:solidFill>
                  <a:schemeClr val="bg1"/>
                </a:solidFill>
              </a:rPr>
              <a:t>Network Security</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and </a:t>
            </a:r>
            <a:r>
              <a:rPr lang="en-US" i="1" dirty="0" err="1">
                <a:solidFill>
                  <a:schemeClr val="tx1">
                    <a:lumMod val="50000"/>
                  </a:schemeClr>
                </a:solidFill>
              </a:rPr>
              <a:t>Networksecurity</a:t>
            </a:r>
            <a:r>
              <a:rPr lang="en-US" i="1" dirty="0">
                <a:solidFill>
                  <a:schemeClr val="tx1">
                    <a:lumMod val="50000"/>
                  </a:schemeClr>
                </a:solidFill>
              </a:rPr>
              <a:t> In this lecture, 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Cyber Essentials Overview</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
        <p:nvSpPr>
          <p:cNvPr id="2" name="Rectangle 1"/>
          <p:cNvSpPr/>
          <p:nvPr/>
        </p:nvSpPr>
        <p:spPr>
          <a:xfrm>
            <a:off x="192429" y="3797920"/>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Complete all the lab’s</a:t>
            </a:r>
          </a:p>
          <a:p>
            <a:pPr marL="285750" indent="-285750" algn="just">
              <a:spcBef>
                <a:spcPts val="0"/>
              </a:spcBef>
              <a:buFont typeface="Wingdings" panose="05000000000000000000" pitchFamily="2" charset="2"/>
              <a:buChar char="ü"/>
            </a:pPr>
            <a:r>
              <a:rPr lang="en-US" b="1" dirty="0">
                <a:solidFill>
                  <a:schemeClr val="bg1"/>
                </a:solidFill>
              </a:rPr>
              <a:t>Troubleshooting Activities</a:t>
            </a: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222625"/>
            <a:ext cx="8229600" cy="4366615"/>
          </a:xfrm>
        </p:spPr>
        <p:txBody>
          <a:bodyPr>
            <a:noAutofit/>
          </a:bodyPr>
          <a:lstStyle/>
          <a:p>
            <a:pPr marL="0" indent="0">
              <a:lnSpc>
                <a:spcPct val="107000"/>
              </a:lnSpc>
              <a:spcBef>
                <a:spcPts val="0"/>
              </a:spcBef>
              <a:spcAft>
                <a:spcPts val="1200"/>
              </a:spcAft>
              <a:buNone/>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By the end of this course, you will be able to:</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characteristics of criminals and heroes in the cybersecurity realm.</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principles of confidentiality, integrity, and availability as they relate to data states and cybersecurity countermeasures.</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tactics, techniques and procedures used by cyber criminals.</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protect confidentiality.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8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8785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 : continue…</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600201"/>
            <a:ext cx="8229600" cy="3989039"/>
          </a:xfrm>
        </p:spPr>
        <p:txBody>
          <a:bodyPr>
            <a:noAutofit/>
          </a:bodyPr>
          <a:lstStyle/>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ensure integrity.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provide high availability.</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Explain how cybersecurity professionals use technologies, processes, and procedures to defend all components of the network.</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3114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58960" y="25856"/>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Brain Storming?</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10000"/>
          </a:bodyPr>
          <a:lstStyle/>
          <a:p>
            <a:pPr marL="0" indent="0">
              <a:buNone/>
            </a:pPr>
            <a:r>
              <a:rPr lang="en-US" sz="2800" kern="0" dirty="0"/>
              <a:t>What are the dangers associated with a hacker or an unauthorized person accessing the following sensitive sources of information?</a:t>
            </a:r>
          </a:p>
          <a:p>
            <a:r>
              <a:rPr lang="en-US" sz="2800" kern="0" dirty="0"/>
              <a:t>Medical records</a:t>
            </a:r>
          </a:p>
          <a:p>
            <a:r>
              <a:rPr lang="en-US" sz="2800" kern="0" dirty="0"/>
              <a:t>Educational records</a:t>
            </a:r>
          </a:p>
          <a:p>
            <a:r>
              <a:rPr lang="en-US" sz="2800" kern="0" dirty="0"/>
              <a:t>Employment information or records</a:t>
            </a:r>
          </a:p>
          <a:p>
            <a:r>
              <a:rPr lang="en-US" sz="2800" kern="0" dirty="0"/>
              <a:t>Financial information or records</a:t>
            </a:r>
          </a:p>
          <a:p>
            <a:r>
              <a:rPr lang="en-US" sz="2800" kern="0" dirty="0"/>
              <a:t>Online information on social media</a:t>
            </a:r>
          </a:p>
          <a:p>
            <a:r>
              <a:rPr lang="en-US" sz="2800" kern="0" dirty="0"/>
              <a:t>Personal identification data like social security numbers or credit card numbers</a:t>
            </a:r>
          </a:p>
          <a:p>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62113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C62-736F-4CE3-8B30-8B22930B9F1C}"/>
              </a:ext>
            </a:extLst>
          </p:cNvPr>
          <p:cNvSpPr>
            <a:spLocks noGrp="1"/>
          </p:cNvSpPr>
          <p:nvPr>
            <p:ph type="title"/>
          </p:nvPr>
        </p:nvSpPr>
        <p:spPr/>
        <p:txBody>
          <a:bodyPr/>
          <a:lstStyle/>
          <a:p>
            <a:r>
              <a:rPr lang="en-US" dirty="0"/>
              <a:t>Activity 1</a:t>
            </a:r>
          </a:p>
        </p:txBody>
      </p:sp>
      <p:pic>
        <p:nvPicPr>
          <p:cNvPr id="3" name="Picture 2">
            <a:extLst>
              <a:ext uri="{FF2B5EF4-FFF2-40B4-BE49-F238E27FC236}">
                <a16:creationId xmlns:a16="http://schemas.microsoft.com/office/drawing/2014/main" id="{7704385D-E778-4448-AD14-F20A2D986260}"/>
              </a:ext>
            </a:extLst>
          </p:cNvPr>
          <p:cNvPicPr>
            <a:picLocks noChangeAspect="1"/>
          </p:cNvPicPr>
          <p:nvPr/>
        </p:nvPicPr>
        <p:blipFill>
          <a:blip r:embed="rId3"/>
          <a:stretch>
            <a:fillRect/>
          </a:stretch>
        </p:blipFill>
        <p:spPr>
          <a:xfrm>
            <a:off x="1987390" y="1484785"/>
            <a:ext cx="8429090" cy="3988689"/>
          </a:xfrm>
          <a:prstGeom prst="rect">
            <a:avLst/>
          </a:prstGeom>
        </p:spPr>
      </p:pic>
      <p:pic>
        <p:nvPicPr>
          <p:cNvPr id="4" name="Picture 3">
            <a:extLst>
              <a:ext uri="{FF2B5EF4-FFF2-40B4-BE49-F238E27FC236}">
                <a16:creationId xmlns:a16="http://schemas.microsoft.com/office/drawing/2014/main" id="{3B3E972A-A058-65C5-B379-17C1281CFC03}"/>
              </a:ext>
            </a:extLst>
          </p:cNvPr>
          <p:cNvPicPr>
            <a:picLocks noChangeAspect="1"/>
          </p:cNvPicPr>
          <p:nvPr/>
        </p:nvPicPr>
        <p:blipFill>
          <a:blip r:embed="rId4"/>
          <a:stretch>
            <a:fillRect/>
          </a:stretch>
        </p:blipFill>
        <p:spPr>
          <a:xfrm>
            <a:off x="1060743" y="7100094"/>
            <a:ext cx="8757386" cy="4176464"/>
          </a:xfrm>
          <a:prstGeom prst="rect">
            <a:avLst/>
          </a:prstGeom>
        </p:spPr>
      </p:pic>
    </p:spTree>
    <p:extLst>
      <p:ext uri="{BB962C8B-B14F-4D97-AF65-F5344CB8AC3E}">
        <p14:creationId xmlns:p14="http://schemas.microsoft.com/office/powerpoint/2010/main" val="1008001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092543" cy="776087"/>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a:t>
            </a:r>
            <a:r>
              <a:rPr lang="en-US">
                <a:solidFill>
                  <a:srgbClr val="002060"/>
                </a:solidFill>
              </a:rPr>
              <a:t>criminals (Why ?).</a:t>
            </a:r>
          </a:p>
          <a:p>
            <a:pPr marL="0" indent="0" algn="just"/>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Spreading Cybersecurity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9600" y="220893"/>
            <a:ext cx="10972800" cy="965771"/>
          </a:xfrm>
        </p:spPr>
        <p:txBody>
          <a:bodyPr>
            <a:normAutofit fontScale="90000"/>
          </a:bodyPr>
          <a:lstStyle/>
          <a:p>
            <a:pPr eaLnBrk="1" hangingPunct="1"/>
            <a:br>
              <a:rPr lang="en-US" dirty="0">
                <a:latin typeface="Arial" charset="0"/>
              </a:rPr>
            </a:br>
            <a:r>
              <a:rPr lang="en-US" dirty="0">
                <a:latin typeface="Arial" charset="0"/>
              </a:rPr>
              <a:t>Cybersecurity Certifications </a:t>
            </a:r>
          </a:p>
        </p:txBody>
      </p:sp>
      <p:sp>
        <p:nvSpPr>
          <p:cNvPr id="2" name="Content Placeholder 1"/>
          <p:cNvSpPr>
            <a:spLocks noGrp="1"/>
          </p:cNvSpPr>
          <p:nvPr>
            <p:ph idx="1"/>
          </p:nvPr>
        </p:nvSpPr>
        <p:spPr>
          <a:xfrm>
            <a:off x="1717869"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Cybersecurity specialists also analyze policy, trends, and intelligence to understand how cyber criminals think. </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8667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1885</TotalTime>
  <Words>1734</Words>
  <Application>Microsoft Office PowerPoint</Application>
  <PresentationFormat>Widescreen</PresentationFormat>
  <Paragraphs>156</Paragraphs>
  <Slides>19</Slides>
  <Notes>11</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19</vt:i4>
      </vt:variant>
    </vt:vector>
  </HeadingPairs>
  <TitlesOfParts>
    <vt:vector size="33" baseType="lpstr">
      <vt:lpstr>Myriad Pro</vt:lpstr>
      <vt:lpstr>Arial</vt:lpstr>
      <vt:lpstr>Calibri</vt:lpstr>
      <vt:lpstr>Calibri Light</vt:lpstr>
      <vt:lpstr>Courier New</vt:lpstr>
      <vt:lpstr>Helvetica</vt:lpstr>
      <vt:lpstr>Symbol</vt:lpstr>
      <vt:lpstr>Wingdings</vt:lpstr>
      <vt:lpstr>UWTSD 200 Holding Page</vt:lpstr>
      <vt:lpstr>UWTSD 200_Title Page</vt:lpstr>
      <vt:lpstr>UWTSD 200_Text 1</vt:lpstr>
      <vt:lpstr>UWTSD 200_Title Page 2</vt:lpstr>
      <vt:lpstr>UWTSD 200_Subtitle 4</vt:lpstr>
      <vt:lpstr>20140311PresentationUWTSDTemplate</vt:lpstr>
      <vt:lpstr>PowerPoint Presentation</vt:lpstr>
      <vt:lpstr>PowerPoint Presentation</vt:lpstr>
      <vt:lpstr>PowerPoint Presentation</vt:lpstr>
      <vt:lpstr>PowerPoint Presentation</vt:lpstr>
      <vt:lpstr>Cyber Essentials Overview</vt:lpstr>
      <vt:lpstr>Cyber Essentials Overview : continue…</vt:lpstr>
      <vt:lpstr> Are you Cyber Safe ?</vt:lpstr>
      <vt:lpstr>Real World – Threats, Vulnerabilities and Attacks</vt:lpstr>
      <vt:lpstr>Cyber World – Threats, Vulnerabilities and Attacks</vt:lpstr>
      <vt:lpstr>Cyberspace and Attacks!!!</vt:lpstr>
      <vt:lpstr>Brain Storming?</vt:lpstr>
      <vt:lpstr>Cyber Criminals</vt:lpstr>
      <vt:lpstr>Activity 1</vt:lpstr>
      <vt:lpstr>Cyber Threats   : Threat Arenas</vt:lpstr>
      <vt:lpstr>Cyber Threats   : Threat Arenas</vt:lpstr>
      <vt:lpstr>Spreading Cybersecurity Threats</vt:lpstr>
      <vt:lpstr> Cybersecurity Certifications </vt:lpstr>
      <vt:lpstr>Cyber Threats – Defending them?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152</cp:revision>
  <dcterms:created xsi:type="dcterms:W3CDTF">2021-03-05T06:07:01Z</dcterms:created>
  <dcterms:modified xsi:type="dcterms:W3CDTF">2023-06-13T10:22:23Z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