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3" r:id="rId1"/>
  </p:sldMasterIdLst>
  <p:notesMasterIdLst>
    <p:notesMasterId r:id="rId13"/>
  </p:notesMasterIdLst>
  <p:sldIdLst>
    <p:sldId id="256" r:id="rId2"/>
    <p:sldId id="303" r:id="rId3"/>
    <p:sldId id="304" r:id="rId4"/>
    <p:sldId id="259" r:id="rId5"/>
    <p:sldId id="296" r:id="rId6"/>
    <p:sldId id="261" r:id="rId7"/>
    <p:sldId id="258" r:id="rId8"/>
    <p:sldId id="297" r:id="rId9"/>
    <p:sldId id="300" r:id="rId10"/>
    <p:sldId id="301" r:id="rId11"/>
    <p:sldId id="302" r:id="rId12"/>
  </p:sldIdLst>
  <p:sldSz cx="9144000" cy="5143500" type="screen16x9"/>
  <p:notesSz cx="6858000" cy="9144000"/>
  <p:embeddedFontLst>
    <p:embeddedFont>
      <p:font typeface="DM Serif Text" pitchFamily="2" charset="0"/>
      <p:regular r:id="rId14"/>
      <p:italic r:id="rId15"/>
    </p:embeddedFont>
    <p:embeddedFont>
      <p:font typeface="Ramabhadra" panose="020B0604020202020204" charset="0"/>
      <p:regular r:id="rId16"/>
    </p:embeddedFont>
    <p:embeddedFont>
      <p:font typeface="Source Sans 3" panose="020B0604020202020204"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D16B3EA9-957A-404C-828E-5A7D95D0043F}">
  <a:tblStyle styleId="{D16B3EA9-957A-404C-828E-5A7D95D0043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6825F960-FCC6-4740-8C0D-28F9787C1252}"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395" autoAdjust="0"/>
  </p:normalViewPr>
  <p:slideViewPr>
    <p:cSldViewPr snapToGrid="0">
      <p:cViewPr varScale="1">
        <p:scale>
          <a:sx n="123" d="100"/>
          <a:sy n="123" d="100"/>
        </p:scale>
        <p:origin x="1254" y="13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9F0EC6E-72B0-4D60-9E76-5629645CB1A4}"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30CCAC54-8B86-43B5-A830-1F856BD81305}">
      <dgm:prSet custT="1"/>
      <dgm:spPr/>
      <dgm:t>
        <a:bodyPr/>
        <a:lstStyle/>
        <a:p>
          <a:r>
            <a:rPr lang="en-US" sz="1600" b="1" i="0" dirty="0">
              <a:latin typeface="Times New Roman" panose="02020603050405020304" pitchFamily="18" charset="0"/>
              <a:cs typeface="Times New Roman" panose="02020603050405020304" pitchFamily="18" charset="0"/>
            </a:rPr>
            <a:t>Emirates</a:t>
          </a:r>
          <a:endParaRPr lang="en-US" sz="1600" dirty="0">
            <a:latin typeface="Times New Roman" panose="02020603050405020304" pitchFamily="18" charset="0"/>
            <a:cs typeface="Times New Roman" panose="02020603050405020304" pitchFamily="18" charset="0"/>
          </a:endParaRPr>
        </a:p>
      </dgm:t>
    </dgm:pt>
    <dgm:pt modelId="{487A9BEE-41A3-4221-87E0-A8093540ABD2}" type="parTrans" cxnId="{1416A671-749D-4EA5-9E7F-2AFCAA07AE86}">
      <dgm:prSet/>
      <dgm:spPr/>
      <dgm:t>
        <a:bodyPr/>
        <a:lstStyle/>
        <a:p>
          <a:endParaRPr lang="en-US"/>
        </a:p>
      </dgm:t>
    </dgm:pt>
    <dgm:pt modelId="{EDFF4D90-D897-478F-99C1-973B16D7756A}" type="sibTrans" cxnId="{1416A671-749D-4EA5-9E7F-2AFCAA07AE86}">
      <dgm:prSet/>
      <dgm:spPr/>
      <dgm:t>
        <a:bodyPr/>
        <a:lstStyle/>
        <a:p>
          <a:endParaRPr lang="en-US"/>
        </a:p>
      </dgm:t>
    </dgm:pt>
    <dgm:pt modelId="{C8C543E7-DC54-4F3F-991D-0A3EFAE26C1C}">
      <dgm:prSet custT="1"/>
      <dgm:spPr/>
      <dgm:t>
        <a:bodyPr/>
        <a:lstStyle/>
        <a:p>
          <a:pPr>
            <a:buNone/>
          </a:pPr>
          <a:r>
            <a:rPr lang="en-US" sz="1400" b="1" dirty="0">
              <a:solidFill>
                <a:schemeClr val="tx1"/>
              </a:solidFill>
              <a:latin typeface="Times New Roman" panose="02020603050405020304" pitchFamily="18" charset="0"/>
              <a:cs typeface="Times New Roman" panose="02020603050405020304" pitchFamily="18" charset="0"/>
            </a:rPr>
            <a:t>Strengths</a:t>
          </a:r>
        </a:p>
        <a:p>
          <a:pPr>
            <a:buFont typeface="Arial" panose="020B0604020202020204" pitchFamily="34" charset="0"/>
            <a:buNone/>
          </a:pPr>
          <a:r>
            <a:rPr lang="en-US" sz="1400" dirty="0">
              <a:solidFill>
                <a:schemeClr val="tx1"/>
              </a:solidFill>
              <a:latin typeface="Times New Roman" panose="02020603050405020304" pitchFamily="18" charset="0"/>
              <a:cs typeface="Times New Roman" panose="02020603050405020304" pitchFamily="18" charset="0"/>
            </a:rPr>
            <a:t>Service excellence</a:t>
          </a:r>
        </a:p>
        <a:p>
          <a:pPr>
            <a:buFont typeface="Arial" panose="020B0604020202020204" pitchFamily="34" charset="0"/>
            <a:buNone/>
          </a:pPr>
          <a:r>
            <a:rPr lang="en-US" sz="1400" dirty="0">
              <a:solidFill>
                <a:schemeClr val="tx1"/>
              </a:solidFill>
              <a:latin typeface="Times New Roman" panose="02020603050405020304" pitchFamily="18" charset="0"/>
              <a:cs typeface="Times New Roman" panose="02020603050405020304" pitchFamily="18" charset="0"/>
            </a:rPr>
            <a:t>Training investment</a:t>
          </a:r>
        </a:p>
      </dgm:t>
    </dgm:pt>
    <dgm:pt modelId="{2F3E8F85-3B9A-4080-BFC8-4F5EFAA2FCA7}" type="parTrans" cxnId="{26D43114-9DBC-4B38-B411-920EF1C828CC}">
      <dgm:prSet/>
      <dgm:spPr/>
      <dgm:t>
        <a:bodyPr/>
        <a:lstStyle/>
        <a:p>
          <a:endParaRPr lang="en-US"/>
        </a:p>
      </dgm:t>
    </dgm:pt>
    <dgm:pt modelId="{060D127A-7608-4209-8C65-2D907B0E3FCC}" type="sibTrans" cxnId="{26D43114-9DBC-4B38-B411-920EF1C828CC}">
      <dgm:prSet/>
      <dgm:spPr/>
      <dgm:t>
        <a:bodyPr/>
        <a:lstStyle/>
        <a:p>
          <a:endParaRPr lang="en-US"/>
        </a:p>
      </dgm:t>
    </dgm:pt>
    <dgm:pt modelId="{555FBB89-6855-4F59-82B7-ECC02CD5918A}">
      <dgm:prSet custT="1"/>
      <dgm:spPr/>
      <dgm:t>
        <a:bodyPr/>
        <a:lstStyle/>
        <a:p>
          <a:r>
            <a:rPr lang="en-US" sz="1400" b="1" dirty="0">
              <a:solidFill>
                <a:schemeClr val="tx1"/>
              </a:solidFill>
              <a:latin typeface="Times New Roman" panose="02020603050405020304" pitchFamily="18" charset="0"/>
              <a:cs typeface="Times New Roman" panose="02020603050405020304" pitchFamily="18" charset="0"/>
            </a:rPr>
            <a:t>Weaknesses</a:t>
          </a:r>
        </a:p>
        <a:p>
          <a:r>
            <a:rPr lang="en-US" sz="1400" dirty="0">
              <a:solidFill>
                <a:schemeClr val="tx1"/>
              </a:solidFill>
              <a:latin typeface="Times New Roman" panose="02020603050405020304" pitchFamily="18" charset="0"/>
              <a:cs typeface="Times New Roman" panose="02020603050405020304" pitchFamily="18" charset="0"/>
            </a:rPr>
            <a:t>Departmental silos</a:t>
          </a:r>
        </a:p>
        <a:p>
          <a:r>
            <a:rPr lang="en-US" sz="1400" dirty="0">
              <a:solidFill>
                <a:schemeClr val="tx1"/>
              </a:solidFill>
              <a:latin typeface="Times New Roman" panose="02020603050405020304" pitchFamily="18" charset="0"/>
              <a:cs typeface="Times New Roman" panose="02020603050405020304" pitchFamily="18" charset="0"/>
            </a:rPr>
            <a:t>Resistance to change</a:t>
          </a:r>
        </a:p>
      </dgm:t>
    </dgm:pt>
    <dgm:pt modelId="{1CD81992-AEFC-4A06-B4B9-DC72A2D65B91}" type="parTrans" cxnId="{82F69940-839C-44A4-AA8E-7C1C7E252B1E}">
      <dgm:prSet/>
      <dgm:spPr/>
      <dgm:t>
        <a:bodyPr/>
        <a:lstStyle/>
        <a:p>
          <a:endParaRPr lang="en-US"/>
        </a:p>
      </dgm:t>
    </dgm:pt>
    <dgm:pt modelId="{75639191-C741-4C6E-8C80-052052F344F0}" type="sibTrans" cxnId="{82F69940-839C-44A4-AA8E-7C1C7E252B1E}">
      <dgm:prSet/>
      <dgm:spPr/>
      <dgm:t>
        <a:bodyPr/>
        <a:lstStyle/>
        <a:p>
          <a:endParaRPr lang="en-US"/>
        </a:p>
      </dgm:t>
    </dgm:pt>
    <dgm:pt modelId="{E462A750-1CAC-4B08-B3AF-4287CAC20CF0}">
      <dgm:prSet custT="1"/>
      <dgm:spPr/>
      <dgm:t>
        <a:bodyPr/>
        <a:lstStyle/>
        <a:p>
          <a:r>
            <a:rPr lang="en-US" sz="1400" b="1" dirty="0">
              <a:solidFill>
                <a:schemeClr val="tx1"/>
              </a:solidFill>
              <a:latin typeface="Times New Roman" panose="02020603050405020304" pitchFamily="18" charset="0"/>
              <a:cs typeface="Times New Roman" panose="02020603050405020304" pitchFamily="18" charset="0"/>
            </a:rPr>
            <a:t>Opportunities</a:t>
          </a:r>
        </a:p>
        <a:p>
          <a:r>
            <a:rPr lang="en-US" sz="1400" dirty="0">
              <a:solidFill>
                <a:schemeClr val="tx1"/>
              </a:solidFill>
              <a:latin typeface="Times New Roman" panose="02020603050405020304" pitchFamily="18" charset="0"/>
              <a:cs typeface="Times New Roman" panose="02020603050405020304" pitchFamily="18" charset="0"/>
            </a:rPr>
            <a:t>Global network</a:t>
          </a:r>
        </a:p>
        <a:p>
          <a:r>
            <a:rPr lang="en-US" sz="1400" dirty="0">
              <a:solidFill>
                <a:schemeClr val="tx1"/>
              </a:solidFill>
              <a:latin typeface="Times New Roman" panose="02020603050405020304" pitchFamily="18" charset="0"/>
              <a:cs typeface="Times New Roman" panose="02020603050405020304" pitchFamily="18" charset="0"/>
            </a:rPr>
            <a:t>Digital transformation</a:t>
          </a:r>
        </a:p>
      </dgm:t>
    </dgm:pt>
    <dgm:pt modelId="{018450E4-16BE-49EB-AB3B-CD67F71DDBC4}" type="parTrans" cxnId="{B61221F0-554C-45E6-B7AF-63F990F32F11}">
      <dgm:prSet/>
      <dgm:spPr/>
      <dgm:t>
        <a:bodyPr/>
        <a:lstStyle/>
        <a:p>
          <a:endParaRPr lang="en-US"/>
        </a:p>
      </dgm:t>
    </dgm:pt>
    <dgm:pt modelId="{C4E199A6-C007-4DF8-B6A8-A3928204E4F8}" type="sibTrans" cxnId="{B61221F0-554C-45E6-B7AF-63F990F32F11}">
      <dgm:prSet/>
      <dgm:spPr/>
      <dgm:t>
        <a:bodyPr/>
        <a:lstStyle/>
        <a:p>
          <a:endParaRPr lang="en-US"/>
        </a:p>
      </dgm:t>
    </dgm:pt>
    <dgm:pt modelId="{0FBF9B46-402E-420C-B87F-BAA8895F6AAA}">
      <dgm:prSet custT="1"/>
      <dgm:spPr/>
      <dgm:t>
        <a:bodyPr/>
        <a:lstStyle/>
        <a:p>
          <a:r>
            <a:rPr lang="en-US" sz="1400" b="1" dirty="0">
              <a:solidFill>
                <a:schemeClr val="tx1"/>
              </a:solidFill>
              <a:latin typeface="Times New Roman" panose="02020603050405020304" pitchFamily="18" charset="0"/>
              <a:cs typeface="Times New Roman" panose="02020603050405020304" pitchFamily="18" charset="0"/>
            </a:rPr>
            <a:t>Threats</a:t>
          </a:r>
        </a:p>
        <a:p>
          <a:r>
            <a:rPr lang="en-US" sz="1400" dirty="0">
              <a:solidFill>
                <a:schemeClr val="tx1"/>
              </a:solidFill>
              <a:latin typeface="Times New Roman" panose="02020603050405020304" pitchFamily="18" charset="0"/>
              <a:cs typeface="Times New Roman" panose="02020603050405020304" pitchFamily="18" charset="0"/>
            </a:rPr>
            <a:t>Industry competition</a:t>
          </a:r>
        </a:p>
        <a:p>
          <a:r>
            <a:rPr lang="en-US" sz="1400" dirty="0">
              <a:solidFill>
                <a:schemeClr val="tx1"/>
              </a:solidFill>
              <a:latin typeface="Times New Roman" panose="02020603050405020304" pitchFamily="18" charset="0"/>
              <a:cs typeface="Times New Roman" panose="02020603050405020304" pitchFamily="18" charset="0"/>
            </a:rPr>
            <a:t>Evolving expectations</a:t>
          </a:r>
        </a:p>
      </dgm:t>
    </dgm:pt>
    <dgm:pt modelId="{1EC92BE3-E754-4AF6-8B96-027B30A44B9F}" type="parTrans" cxnId="{8401F40F-DD80-4A66-87A5-1F4F2F19D0A8}">
      <dgm:prSet/>
      <dgm:spPr/>
      <dgm:t>
        <a:bodyPr/>
        <a:lstStyle/>
        <a:p>
          <a:endParaRPr lang="en-US"/>
        </a:p>
      </dgm:t>
    </dgm:pt>
    <dgm:pt modelId="{E5AA50B7-40C7-4272-9856-A894802DE9C9}" type="sibTrans" cxnId="{8401F40F-DD80-4A66-87A5-1F4F2F19D0A8}">
      <dgm:prSet/>
      <dgm:spPr/>
      <dgm:t>
        <a:bodyPr/>
        <a:lstStyle/>
        <a:p>
          <a:endParaRPr lang="en-US"/>
        </a:p>
      </dgm:t>
    </dgm:pt>
    <dgm:pt modelId="{C3B2CE1A-6D67-44EA-ACB7-8D0F07CA80AE}">
      <dgm:prSet/>
      <dgm:spPr/>
      <dgm:t>
        <a:bodyPr/>
        <a:lstStyle/>
        <a:p>
          <a:endParaRPr lang="en-US" sz="1800" dirty="0">
            <a:latin typeface="Times New Roman" panose="02020603050405020304" pitchFamily="18" charset="0"/>
            <a:cs typeface="Times New Roman" panose="02020603050405020304" pitchFamily="18" charset="0"/>
          </a:endParaRPr>
        </a:p>
      </dgm:t>
    </dgm:pt>
    <dgm:pt modelId="{567BDD65-16AB-4471-8598-FB7F7EFE3FB9}" type="parTrans" cxnId="{B2CF1716-A0A5-4F89-95D8-04473835673B}">
      <dgm:prSet/>
      <dgm:spPr/>
      <dgm:t>
        <a:bodyPr/>
        <a:lstStyle/>
        <a:p>
          <a:endParaRPr lang="en-US"/>
        </a:p>
      </dgm:t>
    </dgm:pt>
    <dgm:pt modelId="{FC5405D4-41C0-4918-A7C4-ECA707BF2426}" type="sibTrans" cxnId="{B2CF1716-A0A5-4F89-95D8-04473835673B}">
      <dgm:prSet/>
      <dgm:spPr/>
      <dgm:t>
        <a:bodyPr/>
        <a:lstStyle/>
        <a:p>
          <a:endParaRPr lang="en-US"/>
        </a:p>
      </dgm:t>
    </dgm:pt>
    <dgm:pt modelId="{62E5AEA6-69A1-41DD-A196-38BDE7635D4F}" type="pres">
      <dgm:prSet presAssocID="{59F0EC6E-72B0-4D60-9E76-5629645CB1A4}" presName="diagram" presStyleCnt="0">
        <dgm:presLayoutVars>
          <dgm:chMax val="1"/>
          <dgm:dir/>
          <dgm:animLvl val="ctr"/>
          <dgm:resizeHandles val="exact"/>
        </dgm:presLayoutVars>
      </dgm:prSet>
      <dgm:spPr/>
    </dgm:pt>
    <dgm:pt modelId="{B978836D-E333-4FE2-92C4-489A92D84699}" type="pres">
      <dgm:prSet presAssocID="{59F0EC6E-72B0-4D60-9E76-5629645CB1A4}" presName="matrix" presStyleCnt="0"/>
      <dgm:spPr/>
    </dgm:pt>
    <dgm:pt modelId="{61BEBE4F-DAE8-47C3-BBC6-A5C920873028}" type="pres">
      <dgm:prSet presAssocID="{59F0EC6E-72B0-4D60-9E76-5629645CB1A4}" presName="tile1" presStyleLbl="node1" presStyleIdx="0" presStyleCnt="4"/>
      <dgm:spPr/>
    </dgm:pt>
    <dgm:pt modelId="{A769AFB3-A9FF-41B2-8797-4A57735CB2A4}" type="pres">
      <dgm:prSet presAssocID="{59F0EC6E-72B0-4D60-9E76-5629645CB1A4}" presName="tile1text" presStyleLbl="node1" presStyleIdx="0" presStyleCnt="4">
        <dgm:presLayoutVars>
          <dgm:chMax val="0"/>
          <dgm:chPref val="0"/>
          <dgm:bulletEnabled val="1"/>
        </dgm:presLayoutVars>
      </dgm:prSet>
      <dgm:spPr/>
    </dgm:pt>
    <dgm:pt modelId="{7DE7807C-BAA8-48C5-8116-20D5893D807D}" type="pres">
      <dgm:prSet presAssocID="{59F0EC6E-72B0-4D60-9E76-5629645CB1A4}" presName="tile2" presStyleLbl="node1" presStyleIdx="1" presStyleCnt="4"/>
      <dgm:spPr/>
    </dgm:pt>
    <dgm:pt modelId="{5176DB8E-A639-435B-82B2-D0E305EE854E}" type="pres">
      <dgm:prSet presAssocID="{59F0EC6E-72B0-4D60-9E76-5629645CB1A4}" presName="tile2text" presStyleLbl="node1" presStyleIdx="1" presStyleCnt="4">
        <dgm:presLayoutVars>
          <dgm:chMax val="0"/>
          <dgm:chPref val="0"/>
          <dgm:bulletEnabled val="1"/>
        </dgm:presLayoutVars>
      </dgm:prSet>
      <dgm:spPr/>
    </dgm:pt>
    <dgm:pt modelId="{62CB7147-38B8-416E-9D26-EB7297A8C779}" type="pres">
      <dgm:prSet presAssocID="{59F0EC6E-72B0-4D60-9E76-5629645CB1A4}" presName="tile3" presStyleLbl="node1" presStyleIdx="2" presStyleCnt="4"/>
      <dgm:spPr/>
    </dgm:pt>
    <dgm:pt modelId="{F027CEFF-9954-4ECD-B7AD-007F4CC8B7A2}" type="pres">
      <dgm:prSet presAssocID="{59F0EC6E-72B0-4D60-9E76-5629645CB1A4}" presName="tile3text" presStyleLbl="node1" presStyleIdx="2" presStyleCnt="4">
        <dgm:presLayoutVars>
          <dgm:chMax val="0"/>
          <dgm:chPref val="0"/>
          <dgm:bulletEnabled val="1"/>
        </dgm:presLayoutVars>
      </dgm:prSet>
      <dgm:spPr/>
    </dgm:pt>
    <dgm:pt modelId="{82CB4D2F-6178-42A8-BA47-C1ACB4182BBA}" type="pres">
      <dgm:prSet presAssocID="{59F0EC6E-72B0-4D60-9E76-5629645CB1A4}" presName="tile4" presStyleLbl="node1" presStyleIdx="3" presStyleCnt="4"/>
      <dgm:spPr/>
    </dgm:pt>
    <dgm:pt modelId="{849D13AE-25F3-41BD-8E27-A92DDF0C4149}" type="pres">
      <dgm:prSet presAssocID="{59F0EC6E-72B0-4D60-9E76-5629645CB1A4}" presName="tile4text" presStyleLbl="node1" presStyleIdx="3" presStyleCnt="4">
        <dgm:presLayoutVars>
          <dgm:chMax val="0"/>
          <dgm:chPref val="0"/>
          <dgm:bulletEnabled val="1"/>
        </dgm:presLayoutVars>
      </dgm:prSet>
      <dgm:spPr/>
    </dgm:pt>
    <dgm:pt modelId="{90143683-DAA3-462F-AB8B-8923DE6405C0}" type="pres">
      <dgm:prSet presAssocID="{59F0EC6E-72B0-4D60-9E76-5629645CB1A4}" presName="centerTile" presStyleLbl="fgShp" presStyleIdx="0" presStyleCnt="1">
        <dgm:presLayoutVars>
          <dgm:chMax val="0"/>
          <dgm:chPref val="0"/>
        </dgm:presLayoutVars>
      </dgm:prSet>
      <dgm:spPr/>
    </dgm:pt>
  </dgm:ptLst>
  <dgm:cxnLst>
    <dgm:cxn modelId="{26CAD405-E83E-40B8-94FC-9DA81F1A6C59}" type="presOf" srcId="{0FBF9B46-402E-420C-B87F-BAA8895F6AAA}" destId="{82CB4D2F-6178-42A8-BA47-C1ACB4182BBA}" srcOrd="0" destOrd="0" presId="urn:microsoft.com/office/officeart/2005/8/layout/matrix1"/>
    <dgm:cxn modelId="{61F53608-99E9-431D-BCA4-70E862F17E65}" type="presOf" srcId="{E462A750-1CAC-4B08-B3AF-4287CAC20CF0}" destId="{62CB7147-38B8-416E-9D26-EB7297A8C779}" srcOrd="0" destOrd="0" presId="urn:microsoft.com/office/officeart/2005/8/layout/matrix1"/>
    <dgm:cxn modelId="{8401F40F-DD80-4A66-87A5-1F4F2F19D0A8}" srcId="{30CCAC54-8B86-43B5-A830-1F856BD81305}" destId="{0FBF9B46-402E-420C-B87F-BAA8895F6AAA}" srcOrd="3" destOrd="0" parTransId="{1EC92BE3-E754-4AF6-8B96-027B30A44B9F}" sibTransId="{E5AA50B7-40C7-4272-9856-A894802DE9C9}"/>
    <dgm:cxn modelId="{26D43114-9DBC-4B38-B411-920EF1C828CC}" srcId="{30CCAC54-8B86-43B5-A830-1F856BD81305}" destId="{C8C543E7-DC54-4F3F-991D-0A3EFAE26C1C}" srcOrd="0" destOrd="0" parTransId="{2F3E8F85-3B9A-4080-BFC8-4F5EFAA2FCA7}" sibTransId="{060D127A-7608-4209-8C65-2D907B0E3FCC}"/>
    <dgm:cxn modelId="{B2CF1716-A0A5-4F89-95D8-04473835673B}" srcId="{30CCAC54-8B86-43B5-A830-1F856BD81305}" destId="{C3B2CE1A-6D67-44EA-ACB7-8D0F07CA80AE}" srcOrd="4" destOrd="0" parTransId="{567BDD65-16AB-4471-8598-FB7F7EFE3FB9}" sibTransId="{FC5405D4-41C0-4918-A7C4-ECA707BF2426}"/>
    <dgm:cxn modelId="{60F7DB32-E03F-4D08-9AA2-9C0A736BD2BB}" type="presOf" srcId="{555FBB89-6855-4F59-82B7-ECC02CD5918A}" destId="{7DE7807C-BAA8-48C5-8116-20D5893D807D}" srcOrd="0" destOrd="0" presId="urn:microsoft.com/office/officeart/2005/8/layout/matrix1"/>
    <dgm:cxn modelId="{82F69940-839C-44A4-AA8E-7C1C7E252B1E}" srcId="{30CCAC54-8B86-43B5-A830-1F856BD81305}" destId="{555FBB89-6855-4F59-82B7-ECC02CD5918A}" srcOrd="1" destOrd="0" parTransId="{1CD81992-AEFC-4A06-B4B9-DC72A2D65B91}" sibTransId="{75639191-C741-4C6E-8C80-052052F344F0}"/>
    <dgm:cxn modelId="{73391264-126B-4B0E-BCDD-7D3B9C372E25}" type="presOf" srcId="{555FBB89-6855-4F59-82B7-ECC02CD5918A}" destId="{5176DB8E-A639-435B-82B2-D0E305EE854E}" srcOrd="1" destOrd="0" presId="urn:microsoft.com/office/officeart/2005/8/layout/matrix1"/>
    <dgm:cxn modelId="{1416A671-749D-4EA5-9E7F-2AFCAA07AE86}" srcId="{59F0EC6E-72B0-4D60-9E76-5629645CB1A4}" destId="{30CCAC54-8B86-43B5-A830-1F856BD81305}" srcOrd="0" destOrd="0" parTransId="{487A9BEE-41A3-4221-87E0-A8093540ABD2}" sibTransId="{EDFF4D90-D897-478F-99C1-973B16D7756A}"/>
    <dgm:cxn modelId="{1BAF3D9E-A764-4A51-8876-81F489C64F05}" type="presOf" srcId="{59F0EC6E-72B0-4D60-9E76-5629645CB1A4}" destId="{62E5AEA6-69A1-41DD-A196-38BDE7635D4F}" srcOrd="0" destOrd="0" presId="urn:microsoft.com/office/officeart/2005/8/layout/matrix1"/>
    <dgm:cxn modelId="{655EE3A2-88F1-4CD7-AFD7-EEACF80DCB54}" type="presOf" srcId="{30CCAC54-8B86-43B5-A830-1F856BD81305}" destId="{90143683-DAA3-462F-AB8B-8923DE6405C0}" srcOrd="0" destOrd="0" presId="urn:microsoft.com/office/officeart/2005/8/layout/matrix1"/>
    <dgm:cxn modelId="{B9AD0BD2-ED03-42A4-9621-516A506673D3}" type="presOf" srcId="{0FBF9B46-402E-420C-B87F-BAA8895F6AAA}" destId="{849D13AE-25F3-41BD-8E27-A92DDF0C4149}" srcOrd="1" destOrd="0" presId="urn:microsoft.com/office/officeart/2005/8/layout/matrix1"/>
    <dgm:cxn modelId="{BE0A7BDE-6A73-480F-8DCD-A8C44907761A}" type="presOf" srcId="{C8C543E7-DC54-4F3F-991D-0A3EFAE26C1C}" destId="{61BEBE4F-DAE8-47C3-BBC6-A5C920873028}" srcOrd="0" destOrd="0" presId="urn:microsoft.com/office/officeart/2005/8/layout/matrix1"/>
    <dgm:cxn modelId="{60E50EE5-1D0A-42CA-BECC-1F2A42BF7E92}" type="presOf" srcId="{E462A750-1CAC-4B08-B3AF-4287CAC20CF0}" destId="{F027CEFF-9954-4ECD-B7AD-007F4CC8B7A2}" srcOrd="1" destOrd="0" presId="urn:microsoft.com/office/officeart/2005/8/layout/matrix1"/>
    <dgm:cxn modelId="{B61221F0-554C-45E6-B7AF-63F990F32F11}" srcId="{30CCAC54-8B86-43B5-A830-1F856BD81305}" destId="{E462A750-1CAC-4B08-B3AF-4287CAC20CF0}" srcOrd="2" destOrd="0" parTransId="{018450E4-16BE-49EB-AB3B-CD67F71DDBC4}" sibTransId="{C4E199A6-C007-4DF8-B6A8-A3928204E4F8}"/>
    <dgm:cxn modelId="{9D0058F0-1D84-4FAE-AEFA-FD3AFDD5CB25}" type="presOf" srcId="{C8C543E7-DC54-4F3F-991D-0A3EFAE26C1C}" destId="{A769AFB3-A9FF-41B2-8797-4A57735CB2A4}" srcOrd="1" destOrd="0" presId="urn:microsoft.com/office/officeart/2005/8/layout/matrix1"/>
    <dgm:cxn modelId="{CC93F3D2-51B5-434C-8853-9FD78569B880}" type="presParOf" srcId="{62E5AEA6-69A1-41DD-A196-38BDE7635D4F}" destId="{B978836D-E333-4FE2-92C4-489A92D84699}" srcOrd="0" destOrd="0" presId="urn:microsoft.com/office/officeart/2005/8/layout/matrix1"/>
    <dgm:cxn modelId="{525D5536-9321-4FF7-9C7F-BAE98BC0A29D}" type="presParOf" srcId="{B978836D-E333-4FE2-92C4-489A92D84699}" destId="{61BEBE4F-DAE8-47C3-BBC6-A5C920873028}" srcOrd="0" destOrd="0" presId="urn:microsoft.com/office/officeart/2005/8/layout/matrix1"/>
    <dgm:cxn modelId="{22930E47-93B3-445E-B879-7BF641970DD2}" type="presParOf" srcId="{B978836D-E333-4FE2-92C4-489A92D84699}" destId="{A769AFB3-A9FF-41B2-8797-4A57735CB2A4}" srcOrd="1" destOrd="0" presId="urn:microsoft.com/office/officeart/2005/8/layout/matrix1"/>
    <dgm:cxn modelId="{FA9C81B8-A41D-4039-90C5-22090F1F8CE3}" type="presParOf" srcId="{B978836D-E333-4FE2-92C4-489A92D84699}" destId="{7DE7807C-BAA8-48C5-8116-20D5893D807D}" srcOrd="2" destOrd="0" presId="urn:microsoft.com/office/officeart/2005/8/layout/matrix1"/>
    <dgm:cxn modelId="{4981A22C-DC5C-494F-BB8D-25EA57E84633}" type="presParOf" srcId="{B978836D-E333-4FE2-92C4-489A92D84699}" destId="{5176DB8E-A639-435B-82B2-D0E305EE854E}" srcOrd="3" destOrd="0" presId="urn:microsoft.com/office/officeart/2005/8/layout/matrix1"/>
    <dgm:cxn modelId="{54F4C108-8BB2-4A74-A797-E386DCF9ADCE}" type="presParOf" srcId="{B978836D-E333-4FE2-92C4-489A92D84699}" destId="{62CB7147-38B8-416E-9D26-EB7297A8C779}" srcOrd="4" destOrd="0" presId="urn:microsoft.com/office/officeart/2005/8/layout/matrix1"/>
    <dgm:cxn modelId="{7347B40B-AE61-4B7E-AECD-80EC40D4BFCC}" type="presParOf" srcId="{B978836D-E333-4FE2-92C4-489A92D84699}" destId="{F027CEFF-9954-4ECD-B7AD-007F4CC8B7A2}" srcOrd="5" destOrd="0" presId="urn:microsoft.com/office/officeart/2005/8/layout/matrix1"/>
    <dgm:cxn modelId="{45A787F3-88E7-4A0A-9DE9-E5D58F974CB8}" type="presParOf" srcId="{B978836D-E333-4FE2-92C4-489A92D84699}" destId="{82CB4D2F-6178-42A8-BA47-C1ACB4182BBA}" srcOrd="6" destOrd="0" presId="urn:microsoft.com/office/officeart/2005/8/layout/matrix1"/>
    <dgm:cxn modelId="{32F9441A-8D4A-43A0-80F4-677E778495EA}" type="presParOf" srcId="{B978836D-E333-4FE2-92C4-489A92D84699}" destId="{849D13AE-25F3-41BD-8E27-A92DDF0C4149}" srcOrd="7" destOrd="0" presId="urn:microsoft.com/office/officeart/2005/8/layout/matrix1"/>
    <dgm:cxn modelId="{44AA9A41-985D-4255-8065-FF19BAD4AEAB}" type="presParOf" srcId="{62E5AEA6-69A1-41DD-A196-38BDE7635D4F}" destId="{90143683-DAA3-462F-AB8B-8923DE6405C0}" srcOrd="1" destOrd="0" presId="urn:microsoft.com/office/officeart/2005/8/layout/matrix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F0EC6E-72B0-4D60-9E76-5629645CB1A4}"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30CCAC54-8B86-43B5-A830-1F856BD81305}">
      <dgm:prSet custT="1"/>
      <dgm:spPr/>
      <dgm:t>
        <a:bodyPr/>
        <a:lstStyle/>
        <a:p>
          <a:r>
            <a:rPr lang="en-US" sz="1600" b="1" i="0" dirty="0">
              <a:latin typeface="Times New Roman" panose="02020603050405020304" pitchFamily="18" charset="0"/>
              <a:cs typeface="Times New Roman" panose="02020603050405020304" pitchFamily="18" charset="0"/>
            </a:rPr>
            <a:t>Amazon</a:t>
          </a:r>
        </a:p>
      </dgm:t>
    </dgm:pt>
    <dgm:pt modelId="{487A9BEE-41A3-4221-87E0-A8093540ABD2}" type="parTrans" cxnId="{1416A671-749D-4EA5-9E7F-2AFCAA07AE86}">
      <dgm:prSet/>
      <dgm:spPr/>
      <dgm:t>
        <a:bodyPr/>
        <a:lstStyle/>
        <a:p>
          <a:endParaRPr lang="en-US"/>
        </a:p>
      </dgm:t>
    </dgm:pt>
    <dgm:pt modelId="{EDFF4D90-D897-478F-99C1-973B16D7756A}" type="sibTrans" cxnId="{1416A671-749D-4EA5-9E7F-2AFCAA07AE86}">
      <dgm:prSet/>
      <dgm:spPr/>
      <dgm:t>
        <a:bodyPr/>
        <a:lstStyle/>
        <a:p>
          <a:endParaRPr lang="en-US"/>
        </a:p>
      </dgm:t>
    </dgm:pt>
    <dgm:pt modelId="{C8C543E7-DC54-4F3F-991D-0A3EFAE26C1C}">
      <dgm:prSet custT="1"/>
      <dgm:spPr/>
      <dgm:t>
        <a:bodyPr/>
        <a:lstStyle/>
        <a:p>
          <a:pPr>
            <a:buNone/>
          </a:pPr>
          <a:endParaRPr lang="en-US" sz="1400" b="1" dirty="0">
            <a:solidFill>
              <a:schemeClr val="tx1"/>
            </a:solidFill>
            <a:latin typeface="Times New Roman" panose="02020603050405020304" pitchFamily="18" charset="0"/>
            <a:cs typeface="Times New Roman" panose="02020603050405020304" pitchFamily="18" charset="0"/>
          </a:endParaRPr>
        </a:p>
        <a:p>
          <a:pPr>
            <a:buNone/>
          </a:pPr>
          <a:r>
            <a:rPr lang="en-US" sz="1400" b="1" dirty="0">
              <a:solidFill>
                <a:schemeClr val="tx1"/>
              </a:solidFill>
              <a:latin typeface="Times New Roman" panose="02020603050405020304" pitchFamily="18" charset="0"/>
              <a:cs typeface="Times New Roman" panose="02020603050405020304" pitchFamily="18" charset="0"/>
            </a:rPr>
            <a:t>Strengths</a:t>
          </a:r>
        </a:p>
        <a:p>
          <a:pPr>
            <a:buFont typeface="Arial" panose="020B0604020202020204" pitchFamily="34" charset="0"/>
            <a:buNone/>
          </a:pPr>
          <a:r>
            <a:rPr lang="en-US" sz="1400" dirty="0">
              <a:solidFill>
                <a:schemeClr val="tx1"/>
              </a:solidFill>
              <a:latin typeface="Times New Roman" panose="02020603050405020304" pitchFamily="18" charset="0"/>
              <a:cs typeface="Times New Roman" panose="02020603050405020304" pitchFamily="18" charset="0"/>
            </a:rPr>
            <a:t>Customer-centric (Arnett et al., 2018)</a:t>
          </a:r>
        </a:p>
        <a:p>
          <a:pPr>
            <a:buFont typeface="Arial" panose="020B0604020202020204" pitchFamily="34" charset="0"/>
            <a:buNone/>
          </a:pPr>
          <a:r>
            <a:rPr lang="en-US" sz="1400" dirty="0">
              <a:solidFill>
                <a:schemeClr val="tx1"/>
              </a:solidFill>
              <a:latin typeface="Times New Roman" panose="02020603050405020304" pitchFamily="18" charset="0"/>
              <a:cs typeface="Times New Roman" panose="02020603050405020304" pitchFamily="18" charset="0"/>
            </a:rPr>
            <a:t>Innovation</a:t>
          </a:r>
        </a:p>
      </dgm:t>
    </dgm:pt>
    <dgm:pt modelId="{2F3E8F85-3B9A-4080-BFC8-4F5EFAA2FCA7}" type="parTrans" cxnId="{26D43114-9DBC-4B38-B411-920EF1C828CC}">
      <dgm:prSet/>
      <dgm:spPr/>
      <dgm:t>
        <a:bodyPr/>
        <a:lstStyle/>
        <a:p>
          <a:endParaRPr lang="en-US"/>
        </a:p>
      </dgm:t>
    </dgm:pt>
    <dgm:pt modelId="{060D127A-7608-4209-8C65-2D907B0E3FCC}" type="sibTrans" cxnId="{26D43114-9DBC-4B38-B411-920EF1C828CC}">
      <dgm:prSet/>
      <dgm:spPr/>
      <dgm:t>
        <a:bodyPr/>
        <a:lstStyle/>
        <a:p>
          <a:endParaRPr lang="en-US"/>
        </a:p>
      </dgm:t>
    </dgm:pt>
    <dgm:pt modelId="{555FBB89-6855-4F59-82B7-ECC02CD5918A}">
      <dgm:prSet custT="1"/>
      <dgm:spPr/>
      <dgm:t>
        <a:bodyPr/>
        <a:lstStyle/>
        <a:p>
          <a:r>
            <a:rPr lang="en-US" sz="1400" b="1" dirty="0">
              <a:solidFill>
                <a:schemeClr val="tx1"/>
              </a:solidFill>
              <a:latin typeface="Times New Roman" panose="02020603050405020304" pitchFamily="18" charset="0"/>
              <a:cs typeface="Times New Roman" panose="02020603050405020304" pitchFamily="18" charset="0"/>
            </a:rPr>
            <a:t>Weaknesses</a:t>
          </a:r>
        </a:p>
        <a:p>
          <a:r>
            <a:rPr lang="en-US" sz="1400" dirty="0">
              <a:solidFill>
                <a:schemeClr val="tx1"/>
              </a:solidFill>
              <a:latin typeface="Times New Roman" panose="02020603050405020304" pitchFamily="18" charset="0"/>
              <a:cs typeface="Times New Roman" panose="02020603050405020304" pitchFamily="18" charset="0"/>
            </a:rPr>
            <a:t>Knowledge silos</a:t>
          </a:r>
        </a:p>
        <a:p>
          <a:r>
            <a:rPr lang="en-US" sz="1400" dirty="0">
              <a:solidFill>
                <a:schemeClr val="tx1"/>
              </a:solidFill>
              <a:latin typeface="Times New Roman" panose="02020603050405020304" pitchFamily="18" charset="0"/>
              <a:cs typeface="Times New Roman" panose="02020603050405020304" pitchFamily="18" charset="0"/>
            </a:rPr>
            <a:t>Tech dependency</a:t>
          </a:r>
        </a:p>
      </dgm:t>
    </dgm:pt>
    <dgm:pt modelId="{1CD81992-AEFC-4A06-B4B9-DC72A2D65B91}" type="parTrans" cxnId="{82F69940-839C-44A4-AA8E-7C1C7E252B1E}">
      <dgm:prSet/>
      <dgm:spPr/>
      <dgm:t>
        <a:bodyPr/>
        <a:lstStyle/>
        <a:p>
          <a:endParaRPr lang="en-US"/>
        </a:p>
      </dgm:t>
    </dgm:pt>
    <dgm:pt modelId="{75639191-C741-4C6E-8C80-052052F344F0}" type="sibTrans" cxnId="{82F69940-839C-44A4-AA8E-7C1C7E252B1E}">
      <dgm:prSet/>
      <dgm:spPr/>
      <dgm:t>
        <a:bodyPr/>
        <a:lstStyle/>
        <a:p>
          <a:endParaRPr lang="en-US"/>
        </a:p>
      </dgm:t>
    </dgm:pt>
    <dgm:pt modelId="{E462A750-1CAC-4B08-B3AF-4287CAC20CF0}">
      <dgm:prSet custT="1"/>
      <dgm:spPr/>
      <dgm:t>
        <a:bodyPr/>
        <a:lstStyle/>
        <a:p>
          <a:r>
            <a:rPr lang="en-US" sz="1400" b="1" dirty="0">
              <a:solidFill>
                <a:schemeClr val="tx1"/>
              </a:solidFill>
              <a:latin typeface="Times New Roman" panose="02020603050405020304" pitchFamily="18" charset="0"/>
              <a:cs typeface="Times New Roman" panose="02020603050405020304" pitchFamily="18" charset="0"/>
            </a:rPr>
            <a:t>Opportunities</a:t>
          </a:r>
        </a:p>
        <a:p>
          <a:r>
            <a:rPr lang="en-US" sz="1400" dirty="0">
              <a:solidFill>
                <a:schemeClr val="tx1"/>
              </a:solidFill>
              <a:latin typeface="Times New Roman" panose="02020603050405020304" pitchFamily="18" charset="0"/>
              <a:cs typeface="Times New Roman" panose="02020603050405020304" pitchFamily="18" charset="0"/>
            </a:rPr>
            <a:t>Big data analytics</a:t>
          </a:r>
        </a:p>
        <a:p>
          <a:r>
            <a:rPr lang="en-US" sz="1400" dirty="0">
              <a:solidFill>
                <a:schemeClr val="tx1"/>
              </a:solidFill>
              <a:latin typeface="Times New Roman" panose="02020603050405020304" pitchFamily="18" charset="0"/>
              <a:cs typeface="Times New Roman" panose="02020603050405020304" pitchFamily="18" charset="0"/>
            </a:rPr>
            <a:t>AI and Machine Learning</a:t>
          </a:r>
        </a:p>
      </dgm:t>
    </dgm:pt>
    <dgm:pt modelId="{018450E4-16BE-49EB-AB3B-CD67F71DDBC4}" type="parTrans" cxnId="{B61221F0-554C-45E6-B7AF-63F990F32F11}">
      <dgm:prSet/>
      <dgm:spPr/>
      <dgm:t>
        <a:bodyPr/>
        <a:lstStyle/>
        <a:p>
          <a:endParaRPr lang="en-US"/>
        </a:p>
      </dgm:t>
    </dgm:pt>
    <dgm:pt modelId="{C4E199A6-C007-4DF8-B6A8-A3928204E4F8}" type="sibTrans" cxnId="{B61221F0-554C-45E6-B7AF-63F990F32F11}">
      <dgm:prSet/>
      <dgm:spPr/>
      <dgm:t>
        <a:bodyPr/>
        <a:lstStyle/>
        <a:p>
          <a:endParaRPr lang="en-US"/>
        </a:p>
      </dgm:t>
    </dgm:pt>
    <dgm:pt modelId="{0FBF9B46-402E-420C-B87F-BAA8895F6AAA}">
      <dgm:prSet custT="1"/>
      <dgm:spPr/>
      <dgm:t>
        <a:bodyPr/>
        <a:lstStyle/>
        <a:p>
          <a:r>
            <a:rPr lang="en-US" sz="1400" b="1" dirty="0">
              <a:solidFill>
                <a:schemeClr val="tx1"/>
              </a:solidFill>
              <a:latin typeface="Times New Roman" panose="02020603050405020304" pitchFamily="18" charset="0"/>
              <a:cs typeface="Times New Roman" panose="02020603050405020304" pitchFamily="18" charset="0"/>
            </a:rPr>
            <a:t>Threats</a:t>
          </a:r>
        </a:p>
        <a:p>
          <a:r>
            <a:rPr lang="en-US" sz="1400" dirty="0">
              <a:solidFill>
                <a:schemeClr val="tx1"/>
              </a:solidFill>
              <a:latin typeface="Times New Roman" panose="02020603050405020304" pitchFamily="18" charset="0"/>
              <a:cs typeface="Times New Roman" panose="02020603050405020304" pitchFamily="18" charset="0"/>
            </a:rPr>
            <a:t>Intense competition</a:t>
          </a:r>
        </a:p>
        <a:p>
          <a:r>
            <a:rPr lang="en-US" sz="1400" dirty="0">
              <a:solidFill>
                <a:schemeClr val="tx1"/>
              </a:solidFill>
              <a:latin typeface="Times New Roman" panose="02020603050405020304" pitchFamily="18" charset="0"/>
              <a:cs typeface="Times New Roman" panose="02020603050405020304" pitchFamily="18" charset="0"/>
            </a:rPr>
            <a:t>Data privacy</a:t>
          </a:r>
        </a:p>
      </dgm:t>
    </dgm:pt>
    <dgm:pt modelId="{1EC92BE3-E754-4AF6-8B96-027B30A44B9F}" type="parTrans" cxnId="{8401F40F-DD80-4A66-87A5-1F4F2F19D0A8}">
      <dgm:prSet/>
      <dgm:spPr/>
      <dgm:t>
        <a:bodyPr/>
        <a:lstStyle/>
        <a:p>
          <a:endParaRPr lang="en-US"/>
        </a:p>
      </dgm:t>
    </dgm:pt>
    <dgm:pt modelId="{E5AA50B7-40C7-4272-9856-A894802DE9C9}" type="sibTrans" cxnId="{8401F40F-DD80-4A66-87A5-1F4F2F19D0A8}">
      <dgm:prSet/>
      <dgm:spPr/>
      <dgm:t>
        <a:bodyPr/>
        <a:lstStyle/>
        <a:p>
          <a:endParaRPr lang="en-US"/>
        </a:p>
      </dgm:t>
    </dgm:pt>
    <dgm:pt modelId="{C3B2CE1A-6D67-44EA-ACB7-8D0F07CA80AE}">
      <dgm:prSet/>
      <dgm:spPr/>
      <dgm:t>
        <a:bodyPr/>
        <a:lstStyle/>
        <a:p>
          <a:endParaRPr lang="en-US" sz="1800" dirty="0">
            <a:latin typeface="Times New Roman" panose="02020603050405020304" pitchFamily="18" charset="0"/>
            <a:cs typeface="Times New Roman" panose="02020603050405020304" pitchFamily="18" charset="0"/>
          </a:endParaRPr>
        </a:p>
      </dgm:t>
    </dgm:pt>
    <dgm:pt modelId="{567BDD65-16AB-4471-8598-FB7F7EFE3FB9}" type="parTrans" cxnId="{B2CF1716-A0A5-4F89-95D8-04473835673B}">
      <dgm:prSet/>
      <dgm:spPr/>
      <dgm:t>
        <a:bodyPr/>
        <a:lstStyle/>
        <a:p>
          <a:endParaRPr lang="en-US"/>
        </a:p>
      </dgm:t>
    </dgm:pt>
    <dgm:pt modelId="{FC5405D4-41C0-4918-A7C4-ECA707BF2426}" type="sibTrans" cxnId="{B2CF1716-A0A5-4F89-95D8-04473835673B}">
      <dgm:prSet/>
      <dgm:spPr/>
      <dgm:t>
        <a:bodyPr/>
        <a:lstStyle/>
        <a:p>
          <a:endParaRPr lang="en-US"/>
        </a:p>
      </dgm:t>
    </dgm:pt>
    <dgm:pt modelId="{62E5AEA6-69A1-41DD-A196-38BDE7635D4F}" type="pres">
      <dgm:prSet presAssocID="{59F0EC6E-72B0-4D60-9E76-5629645CB1A4}" presName="diagram" presStyleCnt="0">
        <dgm:presLayoutVars>
          <dgm:chMax val="1"/>
          <dgm:dir/>
          <dgm:animLvl val="ctr"/>
          <dgm:resizeHandles val="exact"/>
        </dgm:presLayoutVars>
      </dgm:prSet>
      <dgm:spPr/>
    </dgm:pt>
    <dgm:pt modelId="{B978836D-E333-4FE2-92C4-489A92D84699}" type="pres">
      <dgm:prSet presAssocID="{59F0EC6E-72B0-4D60-9E76-5629645CB1A4}" presName="matrix" presStyleCnt="0"/>
      <dgm:spPr/>
    </dgm:pt>
    <dgm:pt modelId="{61BEBE4F-DAE8-47C3-BBC6-A5C920873028}" type="pres">
      <dgm:prSet presAssocID="{59F0EC6E-72B0-4D60-9E76-5629645CB1A4}" presName="tile1" presStyleLbl="node1" presStyleIdx="0" presStyleCnt="4"/>
      <dgm:spPr/>
    </dgm:pt>
    <dgm:pt modelId="{A769AFB3-A9FF-41B2-8797-4A57735CB2A4}" type="pres">
      <dgm:prSet presAssocID="{59F0EC6E-72B0-4D60-9E76-5629645CB1A4}" presName="tile1text" presStyleLbl="node1" presStyleIdx="0" presStyleCnt="4">
        <dgm:presLayoutVars>
          <dgm:chMax val="0"/>
          <dgm:chPref val="0"/>
          <dgm:bulletEnabled val="1"/>
        </dgm:presLayoutVars>
      </dgm:prSet>
      <dgm:spPr/>
    </dgm:pt>
    <dgm:pt modelId="{7DE7807C-BAA8-48C5-8116-20D5893D807D}" type="pres">
      <dgm:prSet presAssocID="{59F0EC6E-72B0-4D60-9E76-5629645CB1A4}" presName="tile2" presStyleLbl="node1" presStyleIdx="1" presStyleCnt="4"/>
      <dgm:spPr/>
    </dgm:pt>
    <dgm:pt modelId="{5176DB8E-A639-435B-82B2-D0E305EE854E}" type="pres">
      <dgm:prSet presAssocID="{59F0EC6E-72B0-4D60-9E76-5629645CB1A4}" presName="tile2text" presStyleLbl="node1" presStyleIdx="1" presStyleCnt="4">
        <dgm:presLayoutVars>
          <dgm:chMax val="0"/>
          <dgm:chPref val="0"/>
          <dgm:bulletEnabled val="1"/>
        </dgm:presLayoutVars>
      </dgm:prSet>
      <dgm:spPr/>
    </dgm:pt>
    <dgm:pt modelId="{62CB7147-38B8-416E-9D26-EB7297A8C779}" type="pres">
      <dgm:prSet presAssocID="{59F0EC6E-72B0-4D60-9E76-5629645CB1A4}" presName="tile3" presStyleLbl="node1" presStyleIdx="2" presStyleCnt="4"/>
      <dgm:spPr/>
    </dgm:pt>
    <dgm:pt modelId="{F027CEFF-9954-4ECD-B7AD-007F4CC8B7A2}" type="pres">
      <dgm:prSet presAssocID="{59F0EC6E-72B0-4D60-9E76-5629645CB1A4}" presName="tile3text" presStyleLbl="node1" presStyleIdx="2" presStyleCnt="4">
        <dgm:presLayoutVars>
          <dgm:chMax val="0"/>
          <dgm:chPref val="0"/>
          <dgm:bulletEnabled val="1"/>
        </dgm:presLayoutVars>
      </dgm:prSet>
      <dgm:spPr/>
    </dgm:pt>
    <dgm:pt modelId="{82CB4D2F-6178-42A8-BA47-C1ACB4182BBA}" type="pres">
      <dgm:prSet presAssocID="{59F0EC6E-72B0-4D60-9E76-5629645CB1A4}" presName="tile4" presStyleLbl="node1" presStyleIdx="3" presStyleCnt="4"/>
      <dgm:spPr/>
    </dgm:pt>
    <dgm:pt modelId="{849D13AE-25F3-41BD-8E27-A92DDF0C4149}" type="pres">
      <dgm:prSet presAssocID="{59F0EC6E-72B0-4D60-9E76-5629645CB1A4}" presName="tile4text" presStyleLbl="node1" presStyleIdx="3" presStyleCnt="4">
        <dgm:presLayoutVars>
          <dgm:chMax val="0"/>
          <dgm:chPref val="0"/>
          <dgm:bulletEnabled val="1"/>
        </dgm:presLayoutVars>
      </dgm:prSet>
      <dgm:spPr/>
    </dgm:pt>
    <dgm:pt modelId="{90143683-DAA3-462F-AB8B-8923DE6405C0}" type="pres">
      <dgm:prSet presAssocID="{59F0EC6E-72B0-4D60-9E76-5629645CB1A4}" presName="centerTile" presStyleLbl="fgShp" presStyleIdx="0" presStyleCnt="1">
        <dgm:presLayoutVars>
          <dgm:chMax val="0"/>
          <dgm:chPref val="0"/>
        </dgm:presLayoutVars>
      </dgm:prSet>
      <dgm:spPr/>
    </dgm:pt>
  </dgm:ptLst>
  <dgm:cxnLst>
    <dgm:cxn modelId="{26CAD405-E83E-40B8-94FC-9DA81F1A6C59}" type="presOf" srcId="{0FBF9B46-402E-420C-B87F-BAA8895F6AAA}" destId="{82CB4D2F-6178-42A8-BA47-C1ACB4182BBA}" srcOrd="0" destOrd="0" presId="urn:microsoft.com/office/officeart/2005/8/layout/matrix1"/>
    <dgm:cxn modelId="{61F53608-99E9-431D-BCA4-70E862F17E65}" type="presOf" srcId="{E462A750-1CAC-4B08-B3AF-4287CAC20CF0}" destId="{62CB7147-38B8-416E-9D26-EB7297A8C779}" srcOrd="0" destOrd="0" presId="urn:microsoft.com/office/officeart/2005/8/layout/matrix1"/>
    <dgm:cxn modelId="{8401F40F-DD80-4A66-87A5-1F4F2F19D0A8}" srcId="{30CCAC54-8B86-43B5-A830-1F856BD81305}" destId="{0FBF9B46-402E-420C-B87F-BAA8895F6AAA}" srcOrd="3" destOrd="0" parTransId="{1EC92BE3-E754-4AF6-8B96-027B30A44B9F}" sibTransId="{E5AA50B7-40C7-4272-9856-A894802DE9C9}"/>
    <dgm:cxn modelId="{26D43114-9DBC-4B38-B411-920EF1C828CC}" srcId="{30CCAC54-8B86-43B5-A830-1F856BD81305}" destId="{C8C543E7-DC54-4F3F-991D-0A3EFAE26C1C}" srcOrd="0" destOrd="0" parTransId="{2F3E8F85-3B9A-4080-BFC8-4F5EFAA2FCA7}" sibTransId="{060D127A-7608-4209-8C65-2D907B0E3FCC}"/>
    <dgm:cxn modelId="{B2CF1716-A0A5-4F89-95D8-04473835673B}" srcId="{30CCAC54-8B86-43B5-A830-1F856BD81305}" destId="{C3B2CE1A-6D67-44EA-ACB7-8D0F07CA80AE}" srcOrd="4" destOrd="0" parTransId="{567BDD65-16AB-4471-8598-FB7F7EFE3FB9}" sibTransId="{FC5405D4-41C0-4918-A7C4-ECA707BF2426}"/>
    <dgm:cxn modelId="{60F7DB32-E03F-4D08-9AA2-9C0A736BD2BB}" type="presOf" srcId="{555FBB89-6855-4F59-82B7-ECC02CD5918A}" destId="{7DE7807C-BAA8-48C5-8116-20D5893D807D}" srcOrd="0" destOrd="0" presId="urn:microsoft.com/office/officeart/2005/8/layout/matrix1"/>
    <dgm:cxn modelId="{82F69940-839C-44A4-AA8E-7C1C7E252B1E}" srcId="{30CCAC54-8B86-43B5-A830-1F856BD81305}" destId="{555FBB89-6855-4F59-82B7-ECC02CD5918A}" srcOrd="1" destOrd="0" parTransId="{1CD81992-AEFC-4A06-B4B9-DC72A2D65B91}" sibTransId="{75639191-C741-4C6E-8C80-052052F344F0}"/>
    <dgm:cxn modelId="{73391264-126B-4B0E-BCDD-7D3B9C372E25}" type="presOf" srcId="{555FBB89-6855-4F59-82B7-ECC02CD5918A}" destId="{5176DB8E-A639-435B-82B2-D0E305EE854E}" srcOrd="1" destOrd="0" presId="urn:microsoft.com/office/officeart/2005/8/layout/matrix1"/>
    <dgm:cxn modelId="{1416A671-749D-4EA5-9E7F-2AFCAA07AE86}" srcId="{59F0EC6E-72B0-4D60-9E76-5629645CB1A4}" destId="{30CCAC54-8B86-43B5-A830-1F856BD81305}" srcOrd="0" destOrd="0" parTransId="{487A9BEE-41A3-4221-87E0-A8093540ABD2}" sibTransId="{EDFF4D90-D897-478F-99C1-973B16D7756A}"/>
    <dgm:cxn modelId="{1BAF3D9E-A764-4A51-8876-81F489C64F05}" type="presOf" srcId="{59F0EC6E-72B0-4D60-9E76-5629645CB1A4}" destId="{62E5AEA6-69A1-41DD-A196-38BDE7635D4F}" srcOrd="0" destOrd="0" presId="urn:microsoft.com/office/officeart/2005/8/layout/matrix1"/>
    <dgm:cxn modelId="{655EE3A2-88F1-4CD7-AFD7-EEACF80DCB54}" type="presOf" srcId="{30CCAC54-8B86-43B5-A830-1F856BD81305}" destId="{90143683-DAA3-462F-AB8B-8923DE6405C0}" srcOrd="0" destOrd="0" presId="urn:microsoft.com/office/officeart/2005/8/layout/matrix1"/>
    <dgm:cxn modelId="{B9AD0BD2-ED03-42A4-9621-516A506673D3}" type="presOf" srcId="{0FBF9B46-402E-420C-B87F-BAA8895F6AAA}" destId="{849D13AE-25F3-41BD-8E27-A92DDF0C4149}" srcOrd="1" destOrd="0" presId="urn:microsoft.com/office/officeart/2005/8/layout/matrix1"/>
    <dgm:cxn modelId="{BE0A7BDE-6A73-480F-8DCD-A8C44907761A}" type="presOf" srcId="{C8C543E7-DC54-4F3F-991D-0A3EFAE26C1C}" destId="{61BEBE4F-DAE8-47C3-BBC6-A5C920873028}" srcOrd="0" destOrd="0" presId="urn:microsoft.com/office/officeart/2005/8/layout/matrix1"/>
    <dgm:cxn modelId="{60E50EE5-1D0A-42CA-BECC-1F2A42BF7E92}" type="presOf" srcId="{E462A750-1CAC-4B08-B3AF-4287CAC20CF0}" destId="{F027CEFF-9954-4ECD-B7AD-007F4CC8B7A2}" srcOrd="1" destOrd="0" presId="urn:microsoft.com/office/officeart/2005/8/layout/matrix1"/>
    <dgm:cxn modelId="{B61221F0-554C-45E6-B7AF-63F990F32F11}" srcId="{30CCAC54-8B86-43B5-A830-1F856BD81305}" destId="{E462A750-1CAC-4B08-B3AF-4287CAC20CF0}" srcOrd="2" destOrd="0" parTransId="{018450E4-16BE-49EB-AB3B-CD67F71DDBC4}" sibTransId="{C4E199A6-C007-4DF8-B6A8-A3928204E4F8}"/>
    <dgm:cxn modelId="{9D0058F0-1D84-4FAE-AEFA-FD3AFDD5CB25}" type="presOf" srcId="{C8C543E7-DC54-4F3F-991D-0A3EFAE26C1C}" destId="{A769AFB3-A9FF-41B2-8797-4A57735CB2A4}" srcOrd="1" destOrd="0" presId="urn:microsoft.com/office/officeart/2005/8/layout/matrix1"/>
    <dgm:cxn modelId="{CC93F3D2-51B5-434C-8853-9FD78569B880}" type="presParOf" srcId="{62E5AEA6-69A1-41DD-A196-38BDE7635D4F}" destId="{B978836D-E333-4FE2-92C4-489A92D84699}" srcOrd="0" destOrd="0" presId="urn:microsoft.com/office/officeart/2005/8/layout/matrix1"/>
    <dgm:cxn modelId="{525D5536-9321-4FF7-9C7F-BAE98BC0A29D}" type="presParOf" srcId="{B978836D-E333-4FE2-92C4-489A92D84699}" destId="{61BEBE4F-DAE8-47C3-BBC6-A5C920873028}" srcOrd="0" destOrd="0" presId="urn:microsoft.com/office/officeart/2005/8/layout/matrix1"/>
    <dgm:cxn modelId="{22930E47-93B3-445E-B879-7BF641970DD2}" type="presParOf" srcId="{B978836D-E333-4FE2-92C4-489A92D84699}" destId="{A769AFB3-A9FF-41B2-8797-4A57735CB2A4}" srcOrd="1" destOrd="0" presId="urn:microsoft.com/office/officeart/2005/8/layout/matrix1"/>
    <dgm:cxn modelId="{FA9C81B8-A41D-4039-90C5-22090F1F8CE3}" type="presParOf" srcId="{B978836D-E333-4FE2-92C4-489A92D84699}" destId="{7DE7807C-BAA8-48C5-8116-20D5893D807D}" srcOrd="2" destOrd="0" presId="urn:microsoft.com/office/officeart/2005/8/layout/matrix1"/>
    <dgm:cxn modelId="{4981A22C-DC5C-494F-BB8D-25EA57E84633}" type="presParOf" srcId="{B978836D-E333-4FE2-92C4-489A92D84699}" destId="{5176DB8E-A639-435B-82B2-D0E305EE854E}" srcOrd="3" destOrd="0" presId="urn:microsoft.com/office/officeart/2005/8/layout/matrix1"/>
    <dgm:cxn modelId="{54F4C108-8BB2-4A74-A797-E386DCF9ADCE}" type="presParOf" srcId="{B978836D-E333-4FE2-92C4-489A92D84699}" destId="{62CB7147-38B8-416E-9D26-EB7297A8C779}" srcOrd="4" destOrd="0" presId="urn:microsoft.com/office/officeart/2005/8/layout/matrix1"/>
    <dgm:cxn modelId="{7347B40B-AE61-4B7E-AECD-80EC40D4BFCC}" type="presParOf" srcId="{B978836D-E333-4FE2-92C4-489A92D84699}" destId="{F027CEFF-9954-4ECD-B7AD-007F4CC8B7A2}" srcOrd="5" destOrd="0" presId="urn:microsoft.com/office/officeart/2005/8/layout/matrix1"/>
    <dgm:cxn modelId="{45A787F3-88E7-4A0A-9DE9-E5D58F974CB8}" type="presParOf" srcId="{B978836D-E333-4FE2-92C4-489A92D84699}" destId="{82CB4D2F-6178-42A8-BA47-C1ACB4182BBA}" srcOrd="6" destOrd="0" presId="urn:microsoft.com/office/officeart/2005/8/layout/matrix1"/>
    <dgm:cxn modelId="{32F9441A-8D4A-43A0-80F4-677E778495EA}" type="presParOf" srcId="{B978836D-E333-4FE2-92C4-489A92D84699}" destId="{849D13AE-25F3-41BD-8E27-A92DDF0C4149}" srcOrd="7" destOrd="0" presId="urn:microsoft.com/office/officeart/2005/8/layout/matrix1"/>
    <dgm:cxn modelId="{44AA9A41-985D-4255-8065-FF19BAD4AEAB}" type="presParOf" srcId="{62E5AEA6-69A1-41DD-A196-38BDE7635D4F}" destId="{90143683-DAA3-462F-AB8B-8923DE6405C0}" srcOrd="1" destOrd="0" presId="urn:microsoft.com/office/officeart/2005/8/layout/matrix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EBE4F-DAE8-47C3-BBC6-A5C920873028}">
      <dsp:nvSpPr>
        <dsp:cNvPr id="0" name=""/>
        <dsp:cNvSpPr/>
      </dsp:nvSpPr>
      <dsp:spPr>
        <a:xfrm rot="16200000">
          <a:off x="144293" y="-144293"/>
          <a:ext cx="1637413" cy="19260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latin typeface="Times New Roman" panose="02020603050405020304" pitchFamily="18" charset="0"/>
              <a:cs typeface="Times New Roman" panose="02020603050405020304" pitchFamily="18" charset="0"/>
            </a:rPr>
            <a:t>Strengths</a:t>
          </a:r>
        </a:p>
        <a:p>
          <a:pPr marL="0" lvl="0" indent="0" algn="ctr" defTabSz="622300">
            <a:lnSpc>
              <a:spcPct val="90000"/>
            </a:lnSpc>
            <a:spcBef>
              <a:spcPct val="0"/>
            </a:spcBef>
            <a:spcAft>
              <a:spcPct val="35000"/>
            </a:spcAft>
            <a:buFont typeface="Arial" panose="020B0604020202020204" pitchFamily="34" charset="0"/>
            <a:buNone/>
          </a:pPr>
          <a:r>
            <a:rPr lang="en-US" sz="1400" kern="1200" dirty="0">
              <a:solidFill>
                <a:schemeClr val="tx1"/>
              </a:solidFill>
              <a:latin typeface="Times New Roman" panose="02020603050405020304" pitchFamily="18" charset="0"/>
              <a:cs typeface="Times New Roman" panose="02020603050405020304" pitchFamily="18" charset="0"/>
            </a:rPr>
            <a:t>Service excellence</a:t>
          </a:r>
        </a:p>
        <a:p>
          <a:pPr marL="0" lvl="0" indent="0" algn="ctr" defTabSz="622300">
            <a:lnSpc>
              <a:spcPct val="90000"/>
            </a:lnSpc>
            <a:spcBef>
              <a:spcPct val="0"/>
            </a:spcBef>
            <a:spcAft>
              <a:spcPct val="35000"/>
            </a:spcAft>
            <a:buFont typeface="Arial" panose="020B0604020202020204" pitchFamily="34" charset="0"/>
            <a:buNone/>
          </a:pPr>
          <a:r>
            <a:rPr lang="en-US" sz="1400" kern="1200" dirty="0">
              <a:solidFill>
                <a:schemeClr val="tx1"/>
              </a:solidFill>
              <a:latin typeface="Times New Roman" panose="02020603050405020304" pitchFamily="18" charset="0"/>
              <a:cs typeface="Times New Roman" panose="02020603050405020304" pitchFamily="18" charset="0"/>
            </a:rPr>
            <a:t>Training investment</a:t>
          </a:r>
        </a:p>
      </dsp:txBody>
      <dsp:txXfrm rot="5400000">
        <a:off x="-1" y="1"/>
        <a:ext cx="1926000" cy="1228060"/>
      </dsp:txXfrm>
    </dsp:sp>
    <dsp:sp modelId="{7DE7807C-BAA8-48C5-8116-20D5893D807D}">
      <dsp:nvSpPr>
        <dsp:cNvPr id="0" name=""/>
        <dsp:cNvSpPr/>
      </dsp:nvSpPr>
      <dsp:spPr>
        <a:xfrm>
          <a:off x="1926000" y="0"/>
          <a:ext cx="1926000" cy="1637413"/>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latin typeface="Times New Roman" panose="02020603050405020304" pitchFamily="18" charset="0"/>
              <a:cs typeface="Times New Roman" panose="02020603050405020304" pitchFamily="18" charset="0"/>
            </a:rPr>
            <a:t>Weaknesses</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Departmental silos</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Resistance to change</a:t>
          </a:r>
        </a:p>
      </dsp:txBody>
      <dsp:txXfrm>
        <a:off x="1926000" y="0"/>
        <a:ext cx="1926000" cy="1228060"/>
      </dsp:txXfrm>
    </dsp:sp>
    <dsp:sp modelId="{62CB7147-38B8-416E-9D26-EB7297A8C779}">
      <dsp:nvSpPr>
        <dsp:cNvPr id="0" name=""/>
        <dsp:cNvSpPr/>
      </dsp:nvSpPr>
      <dsp:spPr>
        <a:xfrm rot="10800000">
          <a:off x="0" y="1637413"/>
          <a:ext cx="1926000" cy="1637413"/>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latin typeface="Times New Roman" panose="02020603050405020304" pitchFamily="18" charset="0"/>
              <a:cs typeface="Times New Roman" panose="02020603050405020304" pitchFamily="18" charset="0"/>
            </a:rPr>
            <a:t>Opportunities</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Global network</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Digital transformation</a:t>
          </a:r>
        </a:p>
      </dsp:txBody>
      <dsp:txXfrm rot="10800000">
        <a:off x="0" y="2046766"/>
        <a:ext cx="1926000" cy="1228060"/>
      </dsp:txXfrm>
    </dsp:sp>
    <dsp:sp modelId="{82CB4D2F-6178-42A8-BA47-C1ACB4182BBA}">
      <dsp:nvSpPr>
        <dsp:cNvPr id="0" name=""/>
        <dsp:cNvSpPr/>
      </dsp:nvSpPr>
      <dsp:spPr>
        <a:xfrm rot="5400000">
          <a:off x="2070293" y="1493120"/>
          <a:ext cx="1637413" cy="19260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latin typeface="Times New Roman" panose="02020603050405020304" pitchFamily="18" charset="0"/>
              <a:cs typeface="Times New Roman" panose="02020603050405020304" pitchFamily="18" charset="0"/>
            </a:rPr>
            <a:t>Threats</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Industry competition</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Evolving expectations</a:t>
          </a:r>
        </a:p>
      </dsp:txBody>
      <dsp:txXfrm rot="-5400000">
        <a:off x="1925999" y="2046766"/>
        <a:ext cx="1926000" cy="1228060"/>
      </dsp:txXfrm>
    </dsp:sp>
    <dsp:sp modelId="{90143683-DAA3-462F-AB8B-8923DE6405C0}">
      <dsp:nvSpPr>
        <dsp:cNvPr id="0" name=""/>
        <dsp:cNvSpPr/>
      </dsp:nvSpPr>
      <dsp:spPr>
        <a:xfrm>
          <a:off x="1348200" y="1228060"/>
          <a:ext cx="1155600" cy="818706"/>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Emirates</a:t>
          </a:r>
          <a:endParaRPr lang="en-US" sz="1600" kern="1200" dirty="0">
            <a:latin typeface="Times New Roman" panose="02020603050405020304" pitchFamily="18" charset="0"/>
            <a:cs typeface="Times New Roman" panose="02020603050405020304" pitchFamily="18" charset="0"/>
          </a:endParaRPr>
        </a:p>
      </dsp:txBody>
      <dsp:txXfrm>
        <a:off x="1388166" y="1268026"/>
        <a:ext cx="1075668" cy="7387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BEBE4F-DAE8-47C3-BBC6-A5C920873028}">
      <dsp:nvSpPr>
        <dsp:cNvPr id="0" name=""/>
        <dsp:cNvSpPr/>
      </dsp:nvSpPr>
      <dsp:spPr>
        <a:xfrm rot="16200000">
          <a:off x="144293" y="-144293"/>
          <a:ext cx="1637413" cy="19260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endParaRPr lang="en-US" sz="1400" b="1" kern="1200" dirty="0">
            <a:solidFill>
              <a:schemeClr val="tx1"/>
            </a:solidFill>
            <a:latin typeface="Times New Roman" panose="02020603050405020304" pitchFamily="18" charset="0"/>
            <a:cs typeface="Times New Roman" panose="02020603050405020304" pitchFamily="18" charset="0"/>
          </a:endParaRPr>
        </a:p>
        <a:p>
          <a:pPr marL="0" lvl="0" indent="0" algn="ctr" defTabSz="622300">
            <a:lnSpc>
              <a:spcPct val="90000"/>
            </a:lnSpc>
            <a:spcBef>
              <a:spcPct val="0"/>
            </a:spcBef>
            <a:spcAft>
              <a:spcPct val="35000"/>
            </a:spcAft>
            <a:buNone/>
          </a:pPr>
          <a:r>
            <a:rPr lang="en-US" sz="1400" b="1" kern="1200" dirty="0">
              <a:solidFill>
                <a:schemeClr val="tx1"/>
              </a:solidFill>
              <a:latin typeface="Times New Roman" panose="02020603050405020304" pitchFamily="18" charset="0"/>
              <a:cs typeface="Times New Roman" panose="02020603050405020304" pitchFamily="18" charset="0"/>
            </a:rPr>
            <a:t>Strengths</a:t>
          </a:r>
        </a:p>
        <a:p>
          <a:pPr marL="0" lvl="0" indent="0" algn="ctr" defTabSz="622300">
            <a:lnSpc>
              <a:spcPct val="90000"/>
            </a:lnSpc>
            <a:spcBef>
              <a:spcPct val="0"/>
            </a:spcBef>
            <a:spcAft>
              <a:spcPct val="35000"/>
            </a:spcAft>
            <a:buFont typeface="Arial" panose="020B0604020202020204" pitchFamily="34" charset="0"/>
            <a:buNone/>
          </a:pPr>
          <a:r>
            <a:rPr lang="en-US" sz="1400" kern="1200" dirty="0">
              <a:solidFill>
                <a:schemeClr val="tx1"/>
              </a:solidFill>
              <a:latin typeface="Times New Roman" panose="02020603050405020304" pitchFamily="18" charset="0"/>
              <a:cs typeface="Times New Roman" panose="02020603050405020304" pitchFamily="18" charset="0"/>
            </a:rPr>
            <a:t>Customer-centric (Arnett et al., 2018)</a:t>
          </a:r>
        </a:p>
        <a:p>
          <a:pPr marL="0" lvl="0" indent="0" algn="ctr" defTabSz="622300">
            <a:lnSpc>
              <a:spcPct val="90000"/>
            </a:lnSpc>
            <a:spcBef>
              <a:spcPct val="0"/>
            </a:spcBef>
            <a:spcAft>
              <a:spcPct val="35000"/>
            </a:spcAft>
            <a:buFont typeface="Arial" panose="020B0604020202020204" pitchFamily="34" charset="0"/>
            <a:buNone/>
          </a:pPr>
          <a:r>
            <a:rPr lang="en-US" sz="1400" kern="1200" dirty="0">
              <a:solidFill>
                <a:schemeClr val="tx1"/>
              </a:solidFill>
              <a:latin typeface="Times New Roman" panose="02020603050405020304" pitchFamily="18" charset="0"/>
              <a:cs typeface="Times New Roman" panose="02020603050405020304" pitchFamily="18" charset="0"/>
            </a:rPr>
            <a:t>Innovation</a:t>
          </a:r>
        </a:p>
      </dsp:txBody>
      <dsp:txXfrm rot="5400000">
        <a:off x="-1" y="1"/>
        <a:ext cx="1926000" cy="1228060"/>
      </dsp:txXfrm>
    </dsp:sp>
    <dsp:sp modelId="{7DE7807C-BAA8-48C5-8116-20D5893D807D}">
      <dsp:nvSpPr>
        <dsp:cNvPr id="0" name=""/>
        <dsp:cNvSpPr/>
      </dsp:nvSpPr>
      <dsp:spPr>
        <a:xfrm>
          <a:off x="1926000" y="0"/>
          <a:ext cx="1926000" cy="1637413"/>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latin typeface="Times New Roman" panose="02020603050405020304" pitchFamily="18" charset="0"/>
              <a:cs typeface="Times New Roman" panose="02020603050405020304" pitchFamily="18" charset="0"/>
            </a:rPr>
            <a:t>Weaknesses</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Knowledge silos</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Tech dependency</a:t>
          </a:r>
        </a:p>
      </dsp:txBody>
      <dsp:txXfrm>
        <a:off x="1926000" y="0"/>
        <a:ext cx="1926000" cy="1228060"/>
      </dsp:txXfrm>
    </dsp:sp>
    <dsp:sp modelId="{62CB7147-38B8-416E-9D26-EB7297A8C779}">
      <dsp:nvSpPr>
        <dsp:cNvPr id="0" name=""/>
        <dsp:cNvSpPr/>
      </dsp:nvSpPr>
      <dsp:spPr>
        <a:xfrm rot="10800000">
          <a:off x="0" y="1637413"/>
          <a:ext cx="1926000" cy="1637413"/>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latin typeface="Times New Roman" panose="02020603050405020304" pitchFamily="18" charset="0"/>
              <a:cs typeface="Times New Roman" panose="02020603050405020304" pitchFamily="18" charset="0"/>
            </a:rPr>
            <a:t>Opportunities</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Big data analytics</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AI and Machine Learning</a:t>
          </a:r>
        </a:p>
      </dsp:txBody>
      <dsp:txXfrm rot="10800000">
        <a:off x="0" y="2046766"/>
        <a:ext cx="1926000" cy="1228060"/>
      </dsp:txXfrm>
    </dsp:sp>
    <dsp:sp modelId="{82CB4D2F-6178-42A8-BA47-C1ACB4182BBA}">
      <dsp:nvSpPr>
        <dsp:cNvPr id="0" name=""/>
        <dsp:cNvSpPr/>
      </dsp:nvSpPr>
      <dsp:spPr>
        <a:xfrm rot="5400000">
          <a:off x="2070293" y="1493120"/>
          <a:ext cx="1637413" cy="192600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latin typeface="Times New Roman" panose="02020603050405020304" pitchFamily="18" charset="0"/>
              <a:cs typeface="Times New Roman" panose="02020603050405020304" pitchFamily="18" charset="0"/>
            </a:rPr>
            <a:t>Threats</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Intense competition</a:t>
          </a:r>
        </a:p>
        <a:p>
          <a:pPr marL="0" lvl="0" indent="0" algn="ctr" defTabSz="622300">
            <a:lnSpc>
              <a:spcPct val="90000"/>
            </a:lnSpc>
            <a:spcBef>
              <a:spcPct val="0"/>
            </a:spcBef>
            <a:spcAft>
              <a:spcPct val="35000"/>
            </a:spcAft>
            <a:buNone/>
          </a:pPr>
          <a:r>
            <a:rPr lang="en-US" sz="1400" kern="1200" dirty="0">
              <a:solidFill>
                <a:schemeClr val="tx1"/>
              </a:solidFill>
              <a:latin typeface="Times New Roman" panose="02020603050405020304" pitchFamily="18" charset="0"/>
              <a:cs typeface="Times New Roman" panose="02020603050405020304" pitchFamily="18" charset="0"/>
            </a:rPr>
            <a:t>Data privacy</a:t>
          </a:r>
        </a:p>
      </dsp:txBody>
      <dsp:txXfrm rot="-5400000">
        <a:off x="1925999" y="2046766"/>
        <a:ext cx="1926000" cy="1228060"/>
      </dsp:txXfrm>
    </dsp:sp>
    <dsp:sp modelId="{90143683-DAA3-462F-AB8B-8923DE6405C0}">
      <dsp:nvSpPr>
        <dsp:cNvPr id="0" name=""/>
        <dsp:cNvSpPr/>
      </dsp:nvSpPr>
      <dsp:spPr>
        <a:xfrm>
          <a:off x="1348200" y="1228060"/>
          <a:ext cx="1155600" cy="818706"/>
        </a:xfrm>
        <a:prstGeom prst="roundRect">
          <a:avLst/>
        </a:prstGeom>
        <a:solidFill>
          <a:schemeClr val="accent1">
            <a:tint val="6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b="1" i="0" kern="1200" dirty="0">
              <a:latin typeface="Times New Roman" panose="02020603050405020304" pitchFamily="18" charset="0"/>
              <a:cs typeface="Times New Roman" panose="02020603050405020304" pitchFamily="18" charset="0"/>
            </a:rPr>
            <a:t>Amazon</a:t>
          </a:r>
        </a:p>
      </dsp:txBody>
      <dsp:txXfrm>
        <a:off x="1388166" y="1268026"/>
        <a:ext cx="1075668" cy="738774"/>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278c061df1a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278c061df1a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8"/>
        <p:cNvGrpSpPr/>
        <p:nvPr/>
      </p:nvGrpSpPr>
      <p:grpSpPr>
        <a:xfrm>
          <a:off x="0" y="0"/>
          <a:ext cx="0" cy="0"/>
          <a:chOff x="0" y="0"/>
          <a:chExt cx="0" cy="0"/>
        </a:xfrm>
      </p:grpSpPr>
      <p:sp>
        <p:nvSpPr>
          <p:cNvPr id="309" name="Google Shape;309;g278c061df1a_2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0" name="Google Shape;310;g278c061df1a_2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283903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9144745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1"/>
        <p:cNvGrpSpPr/>
        <p:nvPr/>
      </p:nvGrpSpPr>
      <p:grpSpPr>
        <a:xfrm>
          <a:off x="0" y="0"/>
          <a:ext cx="0" cy="0"/>
          <a:chOff x="0" y="0"/>
          <a:chExt cx="0" cy="0"/>
        </a:xfrm>
      </p:grpSpPr>
      <p:sp>
        <p:nvSpPr>
          <p:cNvPr id="342" name="Google Shape;342;g54dda1946d_6_3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3" name="Google Shape;343;g54dda1946d_6_3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Amazon was founded in 1994 as an online platform to sell books and has emerged as a world's largest e-commerce company today. It also has Amazon Web Services (AWS) for cloud computing provision service. It is also bringing online streaming with Prime Video and Echo line which includes smart home devices like Alexa.</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Emirates is an international airline which started to operate in 1985 and is located in Dubai. It has the reputation of offering superior travel and top-notch service. Emirates has undisputed its role as one of the largest and most recognizable airlines in the world, operating on all the six continents. It establishes standards for the rest of the airline industry.</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These basic facts are crucial for enabling comparison of knowledge management techniques these top companies use in their own industries.</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For analyzing their internal strengths and weaknesses with respect to external opportunities and threats, Amazon and Emirates use TOWS matrix. Amazon advantages cover customer-centricity and innovation. Its weaknesses may lay in knowledge silos and overdependence on technology. Amazon can make effective use of big data analytics together with artificial intelligence/machine learning (AI/ML) technologies, but it also has to manage risks such as intense competition and data privacy concerns in a market always evolving in such a way. Emirates has highly qualified personnel and invests a lot in their training, however, it has difficulties with departments not cooperating and refusal to change.</a:t>
            </a:r>
            <a:r>
              <a:rPr lang="en-GB" sz="1100" dirty="0">
                <a:effectLst/>
                <a:latin typeface="Times New Roman" panose="02020603050405020304" pitchFamily="18" charset="0"/>
                <a:ea typeface="Calibri" panose="020F0502020204030204" pitchFamily="34" charset="0"/>
                <a:cs typeface="Vrinda" panose="020B0502040204020203" pitchFamily="34" charset="0"/>
              </a:rPr>
              <a:t> Although Emirates has these problems, it also has chances to grow its global network and become more digital. But it also has to deal with threats from competitors in the same field and changing customer needs. By understanding these factors, both companies can make smart plans that use their strengths to take advantage of opportunities and their weaknesses and threats to keep their competitive edge.</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10121575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GB" sz="1100" dirty="0">
                <a:effectLst/>
                <a:latin typeface="Times New Roman" panose="02020603050405020304" pitchFamily="18" charset="0"/>
                <a:ea typeface="Calibri" panose="020F0502020204030204" pitchFamily="34" charset="0"/>
                <a:cs typeface="Vrinda" panose="020B0502040204020203" pitchFamily="34" charset="0"/>
              </a:rPr>
              <a:t>Amazon and Emirates are both committed to making decisions based on data and putting a lot of emphasis on innovative ideas. But there are substantial differences in the types of knowledge sources and the types of competition. Amazon gets most of its knowledge from feedback from customers, while Emirates gets its knowledge from a lot of business expertise. There are also different types of competition. For example, Amazon works in the very competitive e-commerce sector, while Emirates has to deal with problems in the airline business. By being aware of these differences, each organisation can make its information management strategies fit its own needs and goals.</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4"/>
        <p:cNvGrpSpPr/>
        <p:nvPr/>
      </p:nvGrpSpPr>
      <p:grpSpPr>
        <a:xfrm>
          <a:off x="0" y="0"/>
          <a:ext cx="0" cy="0"/>
          <a:chOff x="0" y="0"/>
          <a:chExt cx="0" cy="0"/>
        </a:xfrm>
      </p:grpSpPr>
      <p:sp>
        <p:nvSpPr>
          <p:cNvPr id="325" name="Google Shape;325;gd431007ba2_0_2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6" name="Google Shape;326;gd431007ba2_0_2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Amazon uses data analytics, employee forums, and customer feedback to find what information people possess that is useful. Emirates makes use of staff gatherings and records the tacit knowledge of experienced employees.</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When it comes to acquiring new knowledge, Amazon uses a shared database and machine learning methods on product descriptions and other unstructured data. Knowledge assets are acquired by Emirates through the use of content management systems, databases, and document repositories.</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Amazon structures its knowledge by applying various search engines, information packaging, and classification techniques. Emirates use like customer service and flight operation knowledge taxonomy for the classification of information.</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Amazon’s internal communication platform includes an intranet site, communication platforms like Chime and Slack, and other methods of information-sharing. Emirates supports knowledge transfer via its intranet, training programs, and seminars.</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Decision-making, creativity, and the customer's experience are all uplifted through what Amazon does with knowledge application. Emirates collects the data and applies knowledge for personalized customer service and improved efficiency among its operations through the CRM system.</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rPr>
              <a:t>For a thorough comprehension of how these market leaders use knowledge to their advantage, this comparative analysis examines and contrasts their knowledge management practices with each other.</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Amazon Web Services, Seller Central, and product recommendation engine are a few platforms that Amazon uses to handle data and make each customer experience more personal. While Emirates has adopted LMS channels, DMS tools, and CRM tools to facilitate training of staff, documentation handling, and communication with clients, respectively. Such systems are central in any organization's information management effort in that they help in operations enhancement and communication with customers.</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Amazon manages its knowledge in a decentralized fashion, where different departments are owners of their own knowledge resources. On the other hand, Emirates has a central Knowledge Management department that owns the activities and operations concerned with knowledge inside the firm. Amazon's way of working emphasizes flexibility and innovation inside the department, but Emirates' centralized system makes sure that all the company's knowledge management practices are consistent and support each other. Both methods have their good points, depending on the culture and operational needs of the organization.</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646633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Amazon should use AI to automate processes, make better decisions, and make customer experiences more personalized in order to improve knowledge management. Using gamification techniques can encourage workers to share their knowledge, which can help create a culture of always learning and working together. Also, structured projects and platforms that encourage collaboration across departments can help break down knowledge silos and make it easier for people to share and create new ideas. Prioritizing ongoing training programs makes sure that employees have the most up-to-date skills and information, which improves the general effectiveness of the organization and its ability to compete in a market that is changing quickly.</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Emirates can improve its knowledge management by putting in place thorough knowledge mapping and taxonomy systems. These will help organize information in a way that makes it easy to find and use. With social sharing technologies, colleagues can communicate and exchange knowledge, thus tearing down the barriers between departments and promoting collaboration. Structured knowledge transfer programs assist concretizing and transferring of important knowledge to avoid staff turnover problems. In addition to analytics tools, Emirates can also explore how knowledge is used and find places where it can be assisted. It results in increased standardization, making the airline enterprise knowledge management more quality and keeping the industry competitive.</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6082187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0"/>
              </a:spcBef>
              <a:spcAft>
                <a:spcPts val="1000"/>
              </a:spcAft>
              <a:buNone/>
            </a:pPr>
            <a:r>
              <a:rPr lang="en-US" sz="1100" dirty="0">
                <a:effectLst/>
                <a:latin typeface="Times New Roman" panose="02020603050405020304" pitchFamily="18" charset="0"/>
                <a:ea typeface="Calibri" panose="020F0502020204030204" pitchFamily="34" charset="0"/>
                <a:cs typeface="Vrinda" panose="020B0502040204020203" pitchFamily="34" charset="0"/>
              </a:rPr>
              <a:t>Knowledge management has become a cornerstone of organizational success in the digital era. As stated in the slide, the implementation of AI integration, cross-functional collaboration, knowledge mapping, and analytics application should be made to attain continuous learning and knowledge sharing. This will help them lead to innovation by smart decision making and survival skills in volatile industries.</a:t>
            </a:r>
            <a:endParaRPr lang="en-US" sz="1050" dirty="0">
              <a:effectLst/>
              <a:latin typeface="Calibri" panose="020F0502020204030204" pitchFamily="34" charset="0"/>
              <a:ea typeface="Calibri" panose="020F0502020204030204" pitchFamily="34" charset="0"/>
              <a:cs typeface="Vrinda" panose="020B0502040204020203" pitchFamily="34"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016847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5"/>
        <p:cNvGrpSpPr/>
        <p:nvPr/>
      </p:nvGrpSpPr>
      <p:grpSpPr>
        <a:xfrm>
          <a:off x="0" y="0"/>
          <a:ext cx="0" cy="0"/>
          <a:chOff x="0" y="0"/>
          <a:chExt cx="0" cy="0"/>
        </a:xfrm>
      </p:grpSpPr>
      <p:sp>
        <p:nvSpPr>
          <p:cNvPr id="356" name="Google Shape;356;g54dda1946d_6_3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7" name="Google Shape;357;g54dda1946d_6_3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0116207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398000" y="1325700"/>
            <a:ext cx="6348000" cy="1908600"/>
          </a:xfrm>
          <a:prstGeom prst="rect">
            <a:avLst/>
          </a:prstGeom>
        </p:spPr>
        <p:txBody>
          <a:bodyPr spcFirstLastPara="1" wrap="square" lIns="91425" tIns="91425" rIns="91425" bIns="91425" anchor="b" anchorCtr="0">
            <a:noAutofit/>
          </a:bodyPr>
          <a:lstStyle>
            <a:lvl1pPr lvl="0" algn="ctr">
              <a:lnSpc>
                <a:spcPct val="80000"/>
              </a:lnSpc>
              <a:spcBef>
                <a:spcPts val="0"/>
              </a:spcBef>
              <a:spcAft>
                <a:spcPts val="0"/>
              </a:spcAft>
              <a:buClr>
                <a:srgbClr val="191919"/>
              </a:buClr>
              <a:buSzPts val="5200"/>
              <a:buNone/>
              <a:defRPr sz="7000"/>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2307600" y="3386700"/>
            <a:ext cx="4528800" cy="431100"/>
          </a:xfrm>
          <a:prstGeom prst="rect">
            <a:avLst/>
          </a:prstGeom>
          <a:ln>
            <a:noFill/>
          </a:ln>
        </p:spPr>
        <p:txBody>
          <a:bodyPr spcFirstLastPara="1" wrap="square" lIns="91425" tIns="91425" rIns="91425" bIns="91425" anchor="t" anchorCtr="0">
            <a:noAutofit/>
          </a:bodyPr>
          <a:lstStyle>
            <a:lvl1pPr lvl="0" algn="ctr">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grpSp>
        <p:nvGrpSpPr>
          <p:cNvPr id="11" name="Google Shape;11;p2"/>
          <p:cNvGrpSpPr/>
          <p:nvPr/>
        </p:nvGrpSpPr>
        <p:grpSpPr>
          <a:xfrm>
            <a:off x="-472526" y="-633225"/>
            <a:ext cx="9950010" cy="6283935"/>
            <a:chOff x="-472526" y="-633225"/>
            <a:chExt cx="9950010" cy="6283935"/>
          </a:xfrm>
        </p:grpSpPr>
        <p:sp>
          <p:nvSpPr>
            <p:cNvPr id="12" name="Google Shape;12;p2"/>
            <p:cNvSpPr/>
            <p:nvPr/>
          </p:nvSpPr>
          <p:spPr>
            <a:xfrm>
              <a:off x="8430784" y="-239658"/>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157883" y="4604010"/>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472526" y="3499108"/>
              <a:ext cx="1104900" cy="1104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3988989" y="-633225"/>
              <a:ext cx="1104900" cy="110490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 name="Google Shape;16;p2"/>
            <p:cNvGrpSpPr/>
            <p:nvPr/>
          </p:nvGrpSpPr>
          <p:grpSpPr>
            <a:xfrm>
              <a:off x="233992" y="469926"/>
              <a:ext cx="1046709" cy="1046700"/>
              <a:chOff x="233992" y="469926"/>
              <a:chExt cx="1046709" cy="1046700"/>
            </a:xfrm>
          </p:grpSpPr>
          <p:sp>
            <p:nvSpPr>
              <p:cNvPr id="17" name="Google Shape;17;p2"/>
              <p:cNvSpPr/>
              <p:nvPr/>
            </p:nvSpPr>
            <p:spPr>
              <a:xfrm>
                <a:off x="233992" y="4699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rot="1732915">
                <a:off x="1018472" y="544821"/>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9" name="Google Shape;19;p2"/>
            <p:cNvGrpSpPr/>
            <p:nvPr/>
          </p:nvGrpSpPr>
          <p:grpSpPr>
            <a:xfrm>
              <a:off x="7569203" y="3634752"/>
              <a:ext cx="1500300" cy="1500300"/>
              <a:chOff x="7569203" y="3634752"/>
              <a:chExt cx="1500300" cy="1500300"/>
            </a:xfrm>
          </p:grpSpPr>
          <p:sp>
            <p:nvSpPr>
              <p:cNvPr id="20" name="Google Shape;20;p2"/>
              <p:cNvSpPr/>
              <p:nvPr/>
            </p:nvSpPr>
            <p:spPr>
              <a:xfrm rot="1729220">
                <a:off x="7767041" y="383259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rot="1732915">
                <a:off x="7869997" y="385767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sp>
        <p:nvSpPr>
          <p:cNvPr id="49" name="Google Shape;49;p5"/>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50" name="Google Shape;50;p5"/>
          <p:cNvSpPr txBox="1">
            <a:spLocks noGrp="1"/>
          </p:cNvSpPr>
          <p:nvPr>
            <p:ph type="subTitle" idx="1"/>
          </p:nvPr>
        </p:nvSpPr>
        <p:spPr>
          <a:xfrm>
            <a:off x="4777671" y="2357077"/>
            <a:ext cx="3097500" cy="129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1" name="Google Shape;51;p5"/>
          <p:cNvSpPr txBox="1">
            <a:spLocks noGrp="1"/>
          </p:cNvSpPr>
          <p:nvPr>
            <p:ph type="subTitle" idx="2"/>
          </p:nvPr>
        </p:nvSpPr>
        <p:spPr>
          <a:xfrm>
            <a:off x="1268827" y="2357075"/>
            <a:ext cx="3097500" cy="1293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b="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
        <p:nvSpPr>
          <p:cNvPr id="52" name="Google Shape;52;p5"/>
          <p:cNvSpPr txBox="1">
            <a:spLocks noGrp="1"/>
          </p:cNvSpPr>
          <p:nvPr>
            <p:ph type="subTitle" idx="3"/>
          </p:nvPr>
        </p:nvSpPr>
        <p:spPr>
          <a:xfrm>
            <a:off x="1268827" y="1971575"/>
            <a:ext cx="30975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sp>
        <p:nvSpPr>
          <p:cNvPr id="53" name="Google Shape;53;p5"/>
          <p:cNvSpPr txBox="1">
            <a:spLocks noGrp="1"/>
          </p:cNvSpPr>
          <p:nvPr>
            <p:ph type="subTitle" idx="4"/>
          </p:nvPr>
        </p:nvSpPr>
        <p:spPr>
          <a:xfrm>
            <a:off x="4777673" y="1971575"/>
            <a:ext cx="3097500" cy="461700"/>
          </a:xfrm>
          <a:prstGeom prst="rect">
            <a:avLst/>
          </a:prstGeom>
        </p:spPr>
        <p:txBody>
          <a:bodyPr spcFirstLastPara="1" wrap="square" lIns="91425" tIns="91425" rIns="91425" bIns="91425" anchor="b" anchorCtr="0">
            <a:noAutofit/>
          </a:bodyPr>
          <a:lstStyle>
            <a:lvl1pPr lvl="0" algn="ctr" rtl="0">
              <a:lnSpc>
                <a:spcPct val="100000"/>
              </a:lnSpc>
              <a:spcBef>
                <a:spcPts val="0"/>
              </a:spcBef>
              <a:spcAft>
                <a:spcPts val="0"/>
              </a:spcAft>
              <a:buSzPts val="2400"/>
              <a:buFont typeface="Ramabhadra"/>
              <a:buNone/>
              <a:defRPr sz="1800">
                <a:solidFill>
                  <a:schemeClr val="dk1"/>
                </a:solidFill>
                <a:latin typeface="Ramabhadra"/>
                <a:ea typeface="Ramabhadra"/>
                <a:cs typeface="Ramabhadra"/>
                <a:sym typeface="Ramabhadra"/>
              </a:defRPr>
            </a:lvl1pPr>
            <a:lvl2pPr lvl="1"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2pPr>
            <a:lvl3pPr lvl="2"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3pPr>
            <a:lvl4pPr lvl="3"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4pPr>
            <a:lvl5pPr lvl="4"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5pPr>
            <a:lvl6pPr lvl="5"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6pPr>
            <a:lvl7pPr lvl="6"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7pPr>
            <a:lvl8pPr lvl="7"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8pPr>
            <a:lvl9pPr lvl="8" algn="ctr" rtl="0">
              <a:lnSpc>
                <a:spcPct val="100000"/>
              </a:lnSpc>
              <a:spcBef>
                <a:spcPts val="0"/>
              </a:spcBef>
              <a:spcAft>
                <a:spcPts val="0"/>
              </a:spcAft>
              <a:buSzPts val="2400"/>
              <a:buFont typeface="Ramabhadra"/>
              <a:buNone/>
              <a:defRPr sz="2400" b="1">
                <a:latin typeface="Ramabhadra"/>
                <a:ea typeface="Ramabhadra"/>
                <a:cs typeface="Ramabhadra"/>
                <a:sym typeface="Ramabhadra"/>
              </a:defRPr>
            </a:lvl9pPr>
          </a:lstStyle>
          <a:p>
            <a:endParaRPr/>
          </a:p>
        </p:txBody>
      </p:sp>
      <p:grpSp>
        <p:nvGrpSpPr>
          <p:cNvPr id="54" name="Google Shape;54;p5"/>
          <p:cNvGrpSpPr/>
          <p:nvPr/>
        </p:nvGrpSpPr>
        <p:grpSpPr>
          <a:xfrm>
            <a:off x="-644946" y="-880994"/>
            <a:ext cx="10372540" cy="6686871"/>
            <a:chOff x="-644946" y="-880994"/>
            <a:chExt cx="10372540" cy="6686871"/>
          </a:xfrm>
        </p:grpSpPr>
        <p:sp>
          <p:nvSpPr>
            <p:cNvPr id="55" name="Google Shape;55;p5"/>
            <p:cNvSpPr/>
            <p:nvPr/>
          </p:nvSpPr>
          <p:spPr>
            <a:xfrm>
              <a:off x="-644946" y="3962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5"/>
            <p:cNvSpPr/>
            <p:nvPr/>
          </p:nvSpPr>
          <p:spPr>
            <a:xfrm rot="1729220">
              <a:off x="515666" y="450341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 name="Google Shape;57;p5"/>
            <p:cNvGrpSpPr/>
            <p:nvPr/>
          </p:nvGrpSpPr>
          <p:grpSpPr>
            <a:xfrm rot="-1347408">
              <a:off x="8520617" y="3759429"/>
              <a:ext cx="1046746" cy="1046736"/>
              <a:chOff x="8423992" y="16151"/>
              <a:chExt cx="1046709" cy="1046700"/>
            </a:xfrm>
          </p:grpSpPr>
          <p:sp>
            <p:nvSpPr>
              <p:cNvPr id="58" name="Google Shape;58;p5"/>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0" name="Google Shape;60;p5"/>
            <p:cNvGrpSpPr/>
            <p:nvPr/>
          </p:nvGrpSpPr>
          <p:grpSpPr>
            <a:xfrm rot="-10673116">
              <a:off x="7679640" y="-853824"/>
              <a:ext cx="1500272" cy="1500272"/>
              <a:chOff x="-780297" y="-119498"/>
              <a:chExt cx="1500300" cy="1500300"/>
            </a:xfrm>
          </p:grpSpPr>
          <p:sp>
            <p:nvSpPr>
              <p:cNvPr id="61" name="Google Shape;61;p5"/>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74"/>
        <p:cNvGrpSpPr/>
        <p:nvPr/>
      </p:nvGrpSpPr>
      <p:grpSpPr>
        <a:xfrm>
          <a:off x="0" y="0"/>
          <a:ext cx="0" cy="0"/>
          <a:chOff x="0" y="0"/>
          <a:chExt cx="0" cy="0"/>
        </a:xfrm>
      </p:grpSpPr>
      <p:sp>
        <p:nvSpPr>
          <p:cNvPr id="75" name="Google Shape;75;p7"/>
          <p:cNvSpPr txBox="1">
            <a:spLocks noGrp="1"/>
          </p:cNvSpPr>
          <p:nvPr>
            <p:ph type="subTitle" idx="1"/>
          </p:nvPr>
        </p:nvSpPr>
        <p:spPr>
          <a:xfrm>
            <a:off x="713225" y="2011050"/>
            <a:ext cx="4551300" cy="1605900"/>
          </a:xfrm>
          <a:prstGeom prst="rect">
            <a:avLst/>
          </a:prstGeom>
        </p:spPr>
        <p:txBody>
          <a:bodyPr spcFirstLastPara="1" wrap="square" lIns="91425" tIns="91425" rIns="91425" bIns="91425" anchor="t" anchorCtr="0">
            <a:noAutofit/>
          </a:bodyPr>
          <a:lstStyle>
            <a:lvl1pPr lvl="0">
              <a:spcBef>
                <a:spcPts val="0"/>
              </a:spcBef>
              <a:spcAft>
                <a:spcPts val="0"/>
              </a:spcAft>
              <a:buSzPts val="1200"/>
              <a:buNone/>
              <a:defRPr/>
            </a:lvl1pPr>
            <a:lvl2pPr lvl="1">
              <a:spcBef>
                <a:spcPts val="0"/>
              </a:spcBef>
              <a:spcAft>
                <a:spcPts val="0"/>
              </a:spcAft>
              <a:buSzPts val="1200"/>
              <a:buNone/>
              <a:defRPr/>
            </a:lvl2pPr>
            <a:lvl3pPr lvl="2">
              <a:spcBef>
                <a:spcPts val="0"/>
              </a:spcBef>
              <a:spcAft>
                <a:spcPts val="0"/>
              </a:spcAft>
              <a:buSzPts val="1200"/>
              <a:buNone/>
              <a:defRPr/>
            </a:lvl3pPr>
            <a:lvl4pPr lvl="3">
              <a:spcBef>
                <a:spcPts val="0"/>
              </a:spcBef>
              <a:spcAft>
                <a:spcPts val="0"/>
              </a:spcAft>
              <a:buSzPts val="1200"/>
              <a:buNone/>
              <a:defRPr/>
            </a:lvl4pPr>
            <a:lvl5pPr lvl="4">
              <a:spcBef>
                <a:spcPts val="0"/>
              </a:spcBef>
              <a:spcAft>
                <a:spcPts val="0"/>
              </a:spcAft>
              <a:buSzPts val="1200"/>
              <a:buNone/>
              <a:defRPr/>
            </a:lvl5pPr>
            <a:lvl6pPr lvl="5">
              <a:spcBef>
                <a:spcPts val="0"/>
              </a:spcBef>
              <a:spcAft>
                <a:spcPts val="0"/>
              </a:spcAft>
              <a:buSzPts val="1200"/>
              <a:buNone/>
              <a:defRPr/>
            </a:lvl6pPr>
            <a:lvl7pPr lvl="6">
              <a:spcBef>
                <a:spcPts val="0"/>
              </a:spcBef>
              <a:spcAft>
                <a:spcPts val="0"/>
              </a:spcAft>
              <a:buSzPts val="1200"/>
              <a:buNone/>
              <a:defRPr/>
            </a:lvl7pPr>
            <a:lvl8pPr lvl="7">
              <a:spcBef>
                <a:spcPts val="0"/>
              </a:spcBef>
              <a:spcAft>
                <a:spcPts val="0"/>
              </a:spcAft>
              <a:buSzPts val="1200"/>
              <a:buNone/>
              <a:defRPr/>
            </a:lvl8pPr>
            <a:lvl9pPr lvl="8">
              <a:spcBef>
                <a:spcPts val="0"/>
              </a:spcBef>
              <a:spcAft>
                <a:spcPts val="0"/>
              </a:spcAft>
              <a:buSzPts val="1200"/>
              <a:buNone/>
              <a:defRPr/>
            </a:lvl9pPr>
          </a:lstStyle>
          <a:p>
            <a:endParaRPr/>
          </a:p>
        </p:txBody>
      </p:sp>
      <p:sp>
        <p:nvSpPr>
          <p:cNvPr id="76" name="Google Shape;76;p7"/>
          <p:cNvSpPr txBox="1">
            <a:spLocks noGrp="1"/>
          </p:cNvSpPr>
          <p:nvPr>
            <p:ph type="title"/>
          </p:nvPr>
        </p:nvSpPr>
        <p:spPr>
          <a:xfrm>
            <a:off x="713225" y="448050"/>
            <a:ext cx="4551300" cy="576000"/>
          </a:xfrm>
          <a:prstGeom prst="rect">
            <a:avLst/>
          </a:prstGeom>
        </p:spPr>
        <p:txBody>
          <a:bodyPr spcFirstLastPara="1" wrap="square" lIns="91425" tIns="91425" rIns="91425" bIns="91425" anchor="b"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grpSp>
        <p:nvGrpSpPr>
          <p:cNvPr id="77" name="Google Shape;77;p7"/>
          <p:cNvGrpSpPr/>
          <p:nvPr/>
        </p:nvGrpSpPr>
        <p:grpSpPr>
          <a:xfrm>
            <a:off x="-780297" y="162251"/>
            <a:ext cx="10106875" cy="5333476"/>
            <a:chOff x="-780297" y="162251"/>
            <a:chExt cx="10106875" cy="5333476"/>
          </a:xfrm>
        </p:grpSpPr>
        <p:sp>
          <p:nvSpPr>
            <p:cNvPr id="78" name="Google Shape;78;p7"/>
            <p:cNvSpPr/>
            <p:nvPr/>
          </p:nvSpPr>
          <p:spPr>
            <a:xfrm>
              <a:off x="7524267" y="41276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7"/>
            <p:cNvSpPr/>
            <p:nvPr/>
          </p:nvSpPr>
          <p:spPr>
            <a:xfrm rot="1729220">
              <a:off x="-582459" y="37186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7"/>
            <p:cNvGrpSpPr/>
            <p:nvPr/>
          </p:nvGrpSpPr>
          <p:grpSpPr>
            <a:xfrm>
              <a:off x="3192228" y="3995427"/>
              <a:ext cx="1500300" cy="1500300"/>
              <a:chOff x="3192228" y="3995427"/>
              <a:chExt cx="1500300" cy="1500300"/>
            </a:xfrm>
          </p:grpSpPr>
          <p:sp>
            <p:nvSpPr>
              <p:cNvPr id="81" name="Google Shape;81;p7"/>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7"/>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 name="Google Shape;83;p7"/>
            <p:cNvGrpSpPr/>
            <p:nvPr/>
          </p:nvGrpSpPr>
          <p:grpSpPr>
            <a:xfrm>
              <a:off x="-451458" y="162251"/>
              <a:ext cx="1046709" cy="1046700"/>
              <a:chOff x="-451458" y="162251"/>
              <a:chExt cx="1046709" cy="1046700"/>
            </a:xfrm>
          </p:grpSpPr>
          <p:sp>
            <p:nvSpPr>
              <p:cNvPr id="84" name="Google Shape;84;p7"/>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6" name="Google Shape;86;p7"/>
            <p:cNvSpPr/>
            <p:nvPr/>
          </p:nvSpPr>
          <p:spPr>
            <a:xfrm rot="1729220">
              <a:off x="8024116" y="4714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7" name="Google Shape;87;p7"/>
          <p:cNvSpPr>
            <a:spLocks noGrp="1"/>
          </p:cNvSpPr>
          <p:nvPr>
            <p:ph type="pic" idx="2"/>
          </p:nvPr>
        </p:nvSpPr>
        <p:spPr>
          <a:xfrm flipH="1">
            <a:off x="5643775" y="539550"/>
            <a:ext cx="2787000" cy="4064400"/>
          </a:xfrm>
          <a:prstGeom prst="roundRect">
            <a:avLst>
              <a:gd name="adj" fmla="val 50000"/>
            </a:avLst>
          </a:prstGeom>
          <a:noFill/>
          <a:ln w="9525" cap="flat" cmpd="sng">
            <a:solidFill>
              <a:schemeClr val="dk1"/>
            </a:solidFill>
            <a:prstDash val="solid"/>
            <a:round/>
            <a:headEnd type="none" w="sm" len="sm"/>
            <a:tailEnd type="none" w="sm" len="sm"/>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88"/>
        <p:cNvGrpSpPr/>
        <p:nvPr/>
      </p:nvGrpSpPr>
      <p:grpSpPr>
        <a:xfrm>
          <a:off x="0" y="0"/>
          <a:ext cx="0" cy="0"/>
          <a:chOff x="0" y="0"/>
          <a:chExt cx="0" cy="0"/>
        </a:xfrm>
      </p:grpSpPr>
      <p:grpSp>
        <p:nvGrpSpPr>
          <p:cNvPr id="89" name="Google Shape;89;p8"/>
          <p:cNvGrpSpPr/>
          <p:nvPr/>
        </p:nvGrpSpPr>
        <p:grpSpPr>
          <a:xfrm>
            <a:off x="-36922" y="-263374"/>
            <a:ext cx="9536856" cy="5929333"/>
            <a:chOff x="-36922" y="-263374"/>
            <a:chExt cx="9536856" cy="5929333"/>
          </a:xfrm>
        </p:grpSpPr>
        <p:sp>
          <p:nvSpPr>
            <p:cNvPr id="90" name="Google Shape;90;p8"/>
            <p:cNvSpPr/>
            <p:nvPr/>
          </p:nvSpPr>
          <p:spPr>
            <a:xfrm flipH="1">
              <a:off x="299164" y="39358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rot="-1729220" flipH="1">
              <a:off x="7947916" y="36800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8"/>
            <p:cNvGrpSpPr/>
            <p:nvPr/>
          </p:nvGrpSpPr>
          <p:grpSpPr>
            <a:xfrm rot="-577856" flipH="1">
              <a:off x="3386905" y="4050740"/>
              <a:ext cx="1500291" cy="1500291"/>
              <a:chOff x="3192228" y="3995427"/>
              <a:chExt cx="1500300" cy="1500300"/>
            </a:xfrm>
          </p:grpSpPr>
          <p:sp>
            <p:nvSpPr>
              <p:cNvPr id="93" name="Google Shape;93;p8"/>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8"/>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 name="Google Shape;95;p8"/>
            <p:cNvGrpSpPr/>
            <p:nvPr/>
          </p:nvGrpSpPr>
          <p:grpSpPr>
            <a:xfrm rot="-1737233" flipH="1">
              <a:off x="8265297" y="752847"/>
              <a:ext cx="1046698" cy="1046688"/>
              <a:chOff x="-451458" y="162251"/>
              <a:chExt cx="1046709" cy="1046700"/>
            </a:xfrm>
          </p:grpSpPr>
          <p:sp>
            <p:nvSpPr>
              <p:cNvPr id="96" name="Google Shape;96;p8"/>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8"/>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 name="Google Shape;98;p8"/>
            <p:cNvSpPr/>
            <p:nvPr/>
          </p:nvSpPr>
          <p:spPr>
            <a:xfrm rot="-1729220" flipH="1">
              <a:off x="160916" y="5883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8"/>
            <p:cNvSpPr/>
            <p:nvPr/>
          </p:nvSpPr>
          <p:spPr>
            <a:xfrm flipH="1">
              <a:off x="4756864" y="-263374"/>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0" name="Google Shape;100;p8"/>
          <p:cNvSpPr txBox="1">
            <a:spLocks noGrp="1"/>
          </p:cNvSpPr>
          <p:nvPr>
            <p:ph type="title"/>
          </p:nvPr>
        </p:nvSpPr>
        <p:spPr>
          <a:xfrm>
            <a:off x="2317950" y="1307100"/>
            <a:ext cx="4508100" cy="2529300"/>
          </a:xfrm>
          <a:prstGeom prst="rect">
            <a:avLst/>
          </a:prstGeom>
        </p:spPr>
        <p:txBody>
          <a:bodyPr spcFirstLastPara="1" wrap="square" lIns="91425" tIns="91425" rIns="91425" bIns="91425" anchor="ctr" anchorCtr="0">
            <a:noAutofit/>
          </a:bodyPr>
          <a:lstStyle>
            <a:lvl1pPr lvl="0" algn="ctr">
              <a:lnSpc>
                <a:spcPct val="80000"/>
              </a:lnSpc>
              <a:spcBef>
                <a:spcPts val="0"/>
              </a:spcBef>
              <a:spcAft>
                <a:spcPts val="0"/>
              </a:spcAft>
              <a:buSzPts val="4800"/>
              <a:buNone/>
              <a:defRPr sz="100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01"/>
        <p:cNvGrpSpPr/>
        <p:nvPr/>
      </p:nvGrpSpPr>
      <p:grpSpPr>
        <a:xfrm>
          <a:off x="0" y="0"/>
          <a:ext cx="0" cy="0"/>
          <a:chOff x="0" y="0"/>
          <a:chExt cx="0" cy="0"/>
        </a:xfrm>
      </p:grpSpPr>
      <p:grpSp>
        <p:nvGrpSpPr>
          <p:cNvPr id="102" name="Google Shape;102;p9"/>
          <p:cNvGrpSpPr/>
          <p:nvPr/>
        </p:nvGrpSpPr>
        <p:grpSpPr>
          <a:xfrm>
            <a:off x="4870" y="-266361"/>
            <a:ext cx="9686093" cy="6086613"/>
            <a:chOff x="4870" y="-266361"/>
            <a:chExt cx="9686093" cy="6086613"/>
          </a:xfrm>
        </p:grpSpPr>
        <p:sp>
          <p:nvSpPr>
            <p:cNvPr id="103" name="Google Shape;103;p9"/>
            <p:cNvSpPr/>
            <p:nvPr/>
          </p:nvSpPr>
          <p:spPr>
            <a:xfrm flipH="1">
              <a:off x="7957264" y="448007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 name="Google Shape;104;p9"/>
            <p:cNvSpPr/>
            <p:nvPr/>
          </p:nvSpPr>
          <p:spPr>
            <a:xfrm rot="-1729220" flipH="1">
              <a:off x="2532641" y="451779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 name="Google Shape;105;p9"/>
            <p:cNvGrpSpPr/>
            <p:nvPr/>
          </p:nvGrpSpPr>
          <p:grpSpPr>
            <a:xfrm rot="-2955234">
              <a:off x="7882886" y="947198"/>
              <a:ext cx="1500281" cy="1500281"/>
              <a:chOff x="3192228" y="3995427"/>
              <a:chExt cx="1500300" cy="1500300"/>
            </a:xfrm>
          </p:grpSpPr>
          <p:sp>
            <p:nvSpPr>
              <p:cNvPr id="106" name="Google Shape;106;p9"/>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9"/>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8" name="Google Shape;108;p9"/>
            <p:cNvGrpSpPr/>
            <p:nvPr/>
          </p:nvGrpSpPr>
          <p:grpSpPr>
            <a:xfrm rot="1689547">
              <a:off x="189898" y="2781658"/>
              <a:ext cx="1046661" cy="1046652"/>
              <a:chOff x="-451458" y="162251"/>
              <a:chExt cx="1046709" cy="1046700"/>
            </a:xfrm>
          </p:grpSpPr>
          <p:sp>
            <p:nvSpPr>
              <p:cNvPr id="109" name="Google Shape;109;p9"/>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9"/>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1" name="Google Shape;111;p9"/>
            <p:cNvSpPr/>
            <p:nvPr/>
          </p:nvSpPr>
          <p:spPr>
            <a:xfrm rot="-1729220" flipH="1">
              <a:off x="330041" y="1311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9"/>
            <p:cNvSpPr/>
            <p:nvPr/>
          </p:nvSpPr>
          <p:spPr>
            <a:xfrm flipH="1">
              <a:off x="4604464" y="-26636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 name="Google Shape;113;p9"/>
          <p:cNvSpPr txBox="1">
            <a:spLocks noGrp="1"/>
          </p:cNvSpPr>
          <p:nvPr>
            <p:ph type="title"/>
          </p:nvPr>
        </p:nvSpPr>
        <p:spPr>
          <a:xfrm>
            <a:off x="2135550" y="1189100"/>
            <a:ext cx="4872900" cy="1964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sz="15000"/>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
        <p:nvSpPr>
          <p:cNvPr id="114" name="Google Shape;114;p9"/>
          <p:cNvSpPr txBox="1">
            <a:spLocks noGrp="1"/>
          </p:cNvSpPr>
          <p:nvPr>
            <p:ph type="subTitle" idx="1"/>
          </p:nvPr>
        </p:nvSpPr>
        <p:spPr>
          <a:xfrm>
            <a:off x="2135550" y="3153500"/>
            <a:ext cx="4872900" cy="671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200"/>
              <a:buNone/>
              <a:defRPr sz="1600"/>
            </a:lvl1pPr>
            <a:lvl2pPr lvl="1" algn="ctr" rtl="0">
              <a:lnSpc>
                <a:spcPct val="100000"/>
              </a:lnSpc>
              <a:spcBef>
                <a:spcPts val="0"/>
              </a:spcBef>
              <a:spcAft>
                <a:spcPts val="0"/>
              </a:spcAft>
              <a:buSzPts val="1200"/>
              <a:buNone/>
              <a:defRPr/>
            </a:lvl2pPr>
            <a:lvl3pPr lvl="2" algn="ctr" rtl="0">
              <a:lnSpc>
                <a:spcPct val="100000"/>
              </a:lnSpc>
              <a:spcBef>
                <a:spcPts val="0"/>
              </a:spcBef>
              <a:spcAft>
                <a:spcPts val="0"/>
              </a:spcAft>
              <a:buSzPts val="1200"/>
              <a:buNone/>
              <a:defRPr/>
            </a:lvl3pPr>
            <a:lvl4pPr lvl="3" algn="ctr" rtl="0">
              <a:lnSpc>
                <a:spcPct val="100000"/>
              </a:lnSpc>
              <a:spcBef>
                <a:spcPts val="0"/>
              </a:spcBef>
              <a:spcAft>
                <a:spcPts val="0"/>
              </a:spcAft>
              <a:buSzPts val="1200"/>
              <a:buNone/>
              <a:defRPr/>
            </a:lvl4pPr>
            <a:lvl5pPr lvl="4" algn="ctr" rtl="0">
              <a:lnSpc>
                <a:spcPct val="100000"/>
              </a:lnSpc>
              <a:spcBef>
                <a:spcPts val="0"/>
              </a:spcBef>
              <a:spcAft>
                <a:spcPts val="0"/>
              </a:spcAft>
              <a:buSzPts val="1200"/>
              <a:buNone/>
              <a:defRPr/>
            </a:lvl5pPr>
            <a:lvl6pPr lvl="5" algn="ctr" rtl="0">
              <a:lnSpc>
                <a:spcPct val="100000"/>
              </a:lnSpc>
              <a:spcBef>
                <a:spcPts val="0"/>
              </a:spcBef>
              <a:spcAft>
                <a:spcPts val="0"/>
              </a:spcAft>
              <a:buSzPts val="1200"/>
              <a:buNone/>
              <a:defRPr/>
            </a:lvl6pPr>
            <a:lvl7pPr lvl="6" algn="ctr" rtl="0">
              <a:lnSpc>
                <a:spcPct val="100000"/>
              </a:lnSpc>
              <a:spcBef>
                <a:spcPts val="0"/>
              </a:spcBef>
              <a:spcAft>
                <a:spcPts val="0"/>
              </a:spcAft>
              <a:buSzPts val="1200"/>
              <a:buNone/>
              <a:defRPr/>
            </a:lvl7pPr>
            <a:lvl8pPr lvl="7" algn="ctr" rtl="0">
              <a:lnSpc>
                <a:spcPct val="100000"/>
              </a:lnSpc>
              <a:spcBef>
                <a:spcPts val="0"/>
              </a:spcBef>
              <a:spcAft>
                <a:spcPts val="0"/>
              </a:spcAft>
              <a:buSzPts val="1200"/>
              <a:buNone/>
              <a:defRPr/>
            </a:lvl8pPr>
            <a:lvl9pPr lvl="8" algn="ctr" rtl="0">
              <a:lnSpc>
                <a:spcPct val="100000"/>
              </a:lnSpc>
              <a:spcBef>
                <a:spcPts val="0"/>
              </a:spcBef>
              <a:spcAft>
                <a:spcPts val="0"/>
              </a:spcAft>
              <a:buSzPts val="12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15"/>
        <p:cNvGrpSpPr/>
        <p:nvPr/>
      </p:nvGrpSpPr>
      <p:grpSpPr>
        <a:xfrm>
          <a:off x="0" y="0"/>
          <a:ext cx="0" cy="0"/>
          <a:chOff x="0" y="0"/>
          <a:chExt cx="0" cy="0"/>
        </a:xfrm>
      </p:grpSpPr>
      <p:sp>
        <p:nvSpPr>
          <p:cNvPr id="116" name="Google Shape;116;p10"/>
          <p:cNvSpPr>
            <a:spLocks noGrp="1"/>
          </p:cNvSpPr>
          <p:nvPr>
            <p:ph type="pic" idx="2"/>
          </p:nvPr>
        </p:nvSpPr>
        <p:spPr>
          <a:xfrm>
            <a:off x="0" y="0"/>
            <a:ext cx="9144000" cy="5143500"/>
          </a:xfrm>
          <a:prstGeom prst="rect">
            <a:avLst/>
          </a:prstGeom>
          <a:noFill/>
          <a:ln>
            <a:noFill/>
          </a:ln>
        </p:spPr>
      </p:sp>
      <p:sp>
        <p:nvSpPr>
          <p:cNvPr id="117" name="Google Shape;117;p10"/>
          <p:cNvSpPr txBox="1">
            <a:spLocks noGrp="1"/>
          </p:cNvSpPr>
          <p:nvPr>
            <p:ph type="title"/>
          </p:nvPr>
        </p:nvSpPr>
        <p:spPr>
          <a:xfrm>
            <a:off x="720000" y="4014450"/>
            <a:ext cx="7704000" cy="572700"/>
          </a:xfrm>
          <a:prstGeom prst="rect">
            <a:avLst/>
          </a:prstGeom>
          <a:solidFill>
            <a:schemeClr val="lt1"/>
          </a:solidFill>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32"/>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able of contents">
  <p:cSld name="BLANK_1_1_1_1_1_1">
    <p:spTree>
      <p:nvGrpSpPr>
        <p:cNvPr id="1" name="Shape 133"/>
        <p:cNvGrpSpPr/>
        <p:nvPr/>
      </p:nvGrpSpPr>
      <p:grpSpPr>
        <a:xfrm>
          <a:off x="0" y="0"/>
          <a:ext cx="0" cy="0"/>
          <a:chOff x="0" y="0"/>
          <a:chExt cx="0" cy="0"/>
        </a:xfrm>
      </p:grpSpPr>
      <p:sp>
        <p:nvSpPr>
          <p:cNvPr id="134" name="Google Shape;134;p13"/>
          <p:cNvSpPr txBox="1">
            <a:spLocks noGrp="1"/>
          </p:cNvSpPr>
          <p:nvPr>
            <p:ph type="title"/>
          </p:nvPr>
        </p:nvSpPr>
        <p:spPr>
          <a:xfrm>
            <a:off x="720000" y="445025"/>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
        <p:nvSpPr>
          <p:cNvPr id="135" name="Google Shape;135;p13"/>
          <p:cNvSpPr txBox="1">
            <a:spLocks noGrp="1"/>
          </p:cNvSpPr>
          <p:nvPr>
            <p:ph type="title" idx="2" hasCustomPrompt="1"/>
          </p:nvPr>
        </p:nvSpPr>
        <p:spPr>
          <a:xfrm>
            <a:off x="1578711" y="1389425"/>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6" name="Google Shape;136;p13"/>
          <p:cNvSpPr txBox="1">
            <a:spLocks noGrp="1"/>
          </p:cNvSpPr>
          <p:nvPr>
            <p:ph type="title" idx="3" hasCustomPrompt="1"/>
          </p:nvPr>
        </p:nvSpPr>
        <p:spPr>
          <a:xfrm>
            <a:off x="1578711" y="2822833"/>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7" name="Google Shape;137;p13"/>
          <p:cNvSpPr txBox="1">
            <a:spLocks noGrp="1"/>
          </p:cNvSpPr>
          <p:nvPr>
            <p:ph type="title" idx="4" hasCustomPrompt="1"/>
          </p:nvPr>
        </p:nvSpPr>
        <p:spPr>
          <a:xfrm>
            <a:off x="4206434" y="1389425"/>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8" name="Google Shape;138;p13"/>
          <p:cNvSpPr txBox="1">
            <a:spLocks noGrp="1"/>
          </p:cNvSpPr>
          <p:nvPr>
            <p:ph type="title" idx="5" hasCustomPrompt="1"/>
          </p:nvPr>
        </p:nvSpPr>
        <p:spPr>
          <a:xfrm>
            <a:off x="4206434" y="2822833"/>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39" name="Google Shape;139;p13"/>
          <p:cNvSpPr txBox="1">
            <a:spLocks noGrp="1"/>
          </p:cNvSpPr>
          <p:nvPr>
            <p:ph type="title" idx="6" hasCustomPrompt="1"/>
          </p:nvPr>
        </p:nvSpPr>
        <p:spPr>
          <a:xfrm>
            <a:off x="6834982" y="1389425"/>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40" name="Google Shape;140;p13"/>
          <p:cNvSpPr txBox="1">
            <a:spLocks noGrp="1"/>
          </p:cNvSpPr>
          <p:nvPr>
            <p:ph type="title" idx="7" hasCustomPrompt="1"/>
          </p:nvPr>
        </p:nvSpPr>
        <p:spPr>
          <a:xfrm>
            <a:off x="6834982" y="2822833"/>
            <a:ext cx="750300" cy="646500"/>
          </a:xfrm>
          <a:prstGeom prst="rect">
            <a:avLst/>
          </a:prstGeom>
          <a:no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r>
              <a:t>xx%</a:t>
            </a:r>
          </a:p>
        </p:txBody>
      </p:sp>
      <p:sp>
        <p:nvSpPr>
          <p:cNvPr id="141" name="Google Shape;141;p13"/>
          <p:cNvSpPr txBox="1">
            <a:spLocks noGrp="1"/>
          </p:cNvSpPr>
          <p:nvPr>
            <p:ph type="subTitle" idx="1"/>
          </p:nvPr>
        </p:nvSpPr>
        <p:spPr>
          <a:xfrm>
            <a:off x="740061" y="1959724"/>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2" name="Google Shape;142;p13"/>
          <p:cNvSpPr txBox="1">
            <a:spLocks noGrp="1"/>
          </p:cNvSpPr>
          <p:nvPr>
            <p:ph type="subTitle" idx="8"/>
          </p:nvPr>
        </p:nvSpPr>
        <p:spPr>
          <a:xfrm>
            <a:off x="3367784" y="1959704"/>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3" name="Google Shape;143;p13"/>
          <p:cNvSpPr txBox="1">
            <a:spLocks noGrp="1"/>
          </p:cNvSpPr>
          <p:nvPr>
            <p:ph type="subTitle" idx="9"/>
          </p:nvPr>
        </p:nvSpPr>
        <p:spPr>
          <a:xfrm>
            <a:off x="5996332" y="1959724"/>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4" name="Google Shape;144;p13"/>
          <p:cNvSpPr txBox="1">
            <a:spLocks noGrp="1"/>
          </p:cNvSpPr>
          <p:nvPr>
            <p:ph type="subTitle" idx="13"/>
          </p:nvPr>
        </p:nvSpPr>
        <p:spPr>
          <a:xfrm>
            <a:off x="742311" y="3393125"/>
            <a:ext cx="24231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5" name="Google Shape;145;p13"/>
          <p:cNvSpPr txBox="1">
            <a:spLocks noGrp="1"/>
          </p:cNvSpPr>
          <p:nvPr>
            <p:ph type="subTitle" idx="14"/>
          </p:nvPr>
        </p:nvSpPr>
        <p:spPr>
          <a:xfrm>
            <a:off x="3367784" y="3393150"/>
            <a:ext cx="24276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sp>
        <p:nvSpPr>
          <p:cNvPr id="146" name="Google Shape;146;p13"/>
          <p:cNvSpPr txBox="1">
            <a:spLocks noGrp="1"/>
          </p:cNvSpPr>
          <p:nvPr>
            <p:ph type="subTitle" idx="15"/>
          </p:nvPr>
        </p:nvSpPr>
        <p:spPr>
          <a:xfrm>
            <a:off x="5996932" y="3393130"/>
            <a:ext cx="2426400" cy="738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400"/>
              <a:buFont typeface="DM Serif Text"/>
              <a:buNone/>
              <a:defRPr sz="1800">
                <a:solidFill>
                  <a:schemeClr val="dk1"/>
                </a:solidFill>
                <a:latin typeface="Ramabhadra"/>
                <a:ea typeface="Ramabhadra"/>
                <a:cs typeface="Ramabhadra"/>
                <a:sym typeface="Ramabhadra"/>
              </a:defRPr>
            </a:lvl1pPr>
            <a:lvl2pPr lvl="1"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2pPr>
            <a:lvl3pPr lvl="2"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3pPr>
            <a:lvl4pPr lvl="3"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4pPr>
            <a:lvl5pPr lvl="4"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5pPr>
            <a:lvl6pPr lvl="5"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6pPr>
            <a:lvl7pPr lvl="6"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7pPr>
            <a:lvl8pPr lvl="7"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8pPr>
            <a:lvl9pPr lvl="8" rtl="0">
              <a:lnSpc>
                <a:spcPct val="100000"/>
              </a:lnSpc>
              <a:spcBef>
                <a:spcPts val="0"/>
              </a:spcBef>
              <a:spcAft>
                <a:spcPts val="0"/>
              </a:spcAft>
              <a:buSzPts val="2400"/>
              <a:buFont typeface="DM Serif Text"/>
              <a:buNone/>
              <a:defRPr sz="2400" b="1">
                <a:latin typeface="DM Serif Text"/>
                <a:ea typeface="DM Serif Text"/>
                <a:cs typeface="DM Serif Text"/>
                <a:sym typeface="DM Serif Text"/>
              </a:defRPr>
            </a:lvl9pPr>
          </a:lstStyle>
          <a:p>
            <a:endParaRPr/>
          </a:p>
        </p:txBody>
      </p:sp>
      <p:grpSp>
        <p:nvGrpSpPr>
          <p:cNvPr id="147" name="Google Shape;147;p13"/>
          <p:cNvGrpSpPr/>
          <p:nvPr/>
        </p:nvGrpSpPr>
        <p:grpSpPr>
          <a:xfrm>
            <a:off x="-714409" y="-601672"/>
            <a:ext cx="10368815" cy="6243770"/>
            <a:chOff x="-714409" y="-601672"/>
            <a:chExt cx="10368815" cy="6243770"/>
          </a:xfrm>
        </p:grpSpPr>
        <p:sp>
          <p:nvSpPr>
            <p:cNvPr id="148" name="Google Shape;148;p13"/>
            <p:cNvSpPr/>
            <p:nvPr/>
          </p:nvSpPr>
          <p:spPr>
            <a:xfrm rot="10800000" flipH="1">
              <a:off x="189867" y="-601672"/>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3"/>
            <p:cNvSpPr/>
            <p:nvPr/>
          </p:nvSpPr>
          <p:spPr>
            <a:xfrm rot="9070780" flipH="1">
              <a:off x="8321041"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0" name="Google Shape;150;p13"/>
            <p:cNvGrpSpPr/>
            <p:nvPr/>
          </p:nvGrpSpPr>
          <p:grpSpPr>
            <a:xfrm>
              <a:off x="8240206" y="4227898"/>
              <a:ext cx="1414200" cy="1414200"/>
              <a:chOff x="8240206" y="4227898"/>
              <a:chExt cx="1414200" cy="1414200"/>
            </a:xfrm>
          </p:grpSpPr>
          <p:sp>
            <p:nvSpPr>
              <p:cNvPr id="151" name="Google Shape;151;p13"/>
              <p:cNvSpPr/>
              <p:nvPr/>
            </p:nvSpPr>
            <p:spPr>
              <a:xfrm rot="-7068816">
                <a:off x="8423942" y="4411634"/>
                <a:ext cx="1046728" cy="1046728"/>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13"/>
              <p:cNvSpPr/>
              <p:nvPr/>
            </p:nvSpPr>
            <p:spPr>
              <a:xfrm rot="-5335057">
                <a:off x="8364171" y="4651934"/>
                <a:ext cx="222340" cy="222340"/>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13"/>
            <p:cNvGrpSpPr/>
            <p:nvPr/>
          </p:nvGrpSpPr>
          <p:grpSpPr>
            <a:xfrm>
              <a:off x="-714409" y="4159611"/>
              <a:ext cx="1368600" cy="1368600"/>
              <a:chOff x="-714409" y="4159611"/>
              <a:chExt cx="1368600" cy="1368600"/>
            </a:xfrm>
          </p:grpSpPr>
          <p:sp>
            <p:nvSpPr>
              <p:cNvPr id="154" name="Google Shape;154;p13"/>
              <p:cNvSpPr/>
              <p:nvPr/>
            </p:nvSpPr>
            <p:spPr>
              <a:xfrm rot="9829168">
                <a:off x="-582385" y="4291635"/>
                <a:ext cx="1104553" cy="1104553"/>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13"/>
              <p:cNvSpPr/>
              <p:nvPr/>
            </p:nvSpPr>
            <p:spPr>
              <a:xfrm rot="9831809">
                <a:off x="391967" y="4787806"/>
                <a:ext cx="222361" cy="222361"/>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280"/>
        <p:cNvGrpSpPr/>
        <p:nvPr/>
      </p:nvGrpSpPr>
      <p:grpSpPr>
        <a:xfrm>
          <a:off x="0" y="0"/>
          <a:ext cx="0" cy="0"/>
          <a:chOff x="0" y="0"/>
          <a:chExt cx="0" cy="0"/>
        </a:xfrm>
      </p:grpSpPr>
      <p:grpSp>
        <p:nvGrpSpPr>
          <p:cNvPr id="281" name="Google Shape;281;p23"/>
          <p:cNvGrpSpPr/>
          <p:nvPr/>
        </p:nvGrpSpPr>
        <p:grpSpPr>
          <a:xfrm>
            <a:off x="-313572" y="-689723"/>
            <a:ext cx="9935411" cy="5893982"/>
            <a:chOff x="-313572" y="-689723"/>
            <a:chExt cx="9935411" cy="5893982"/>
          </a:xfrm>
        </p:grpSpPr>
        <p:sp>
          <p:nvSpPr>
            <p:cNvPr id="282" name="Google Shape;282;p23"/>
            <p:cNvSpPr/>
            <p:nvPr/>
          </p:nvSpPr>
          <p:spPr>
            <a:xfrm flipH="1">
              <a:off x="189864" y="193826"/>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3"/>
            <p:cNvSpPr/>
            <p:nvPr/>
          </p:nvSpPr>
          <p:spPr>
            <a:xfrm rot="-1729220" flipH="1">
              <a:off x="3975991" y="-49188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4" name="Google Shape;284;p23"/>
            <p:cNvGrpSpPr/>
            <p:nvPr/>
          </p:nvGrpSpPr>
          <p:grpSpPr>
            <a:xfrm rot="-7959454" flipH="1">
              <a:off x="7587346" y="366418"/>
              <a:ext cx="1500266" cy="1500266"/>
              <a:chOff x="3192228" y="3995427"/>
              <a:chExt cx="1500300" cy="1500300"/>
            </a:xfrm>
          </p:grpSpPr>
          <p:sp>
            <p:nvSpPr>
              <p:cNvPr id="285" name="Google Shape;285;p23"/>
              <p:cNvSpPr/>
              <p:nvPr/>
            </p:nvSpPr>
            <p:spPr>
              <a:xfrm rot="1729220">
                <a:off x="3390066" y="419326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23"/>
              <p:cNvSpPr/>
              <p:nvPr/>
            </p:nvSpPr>
            <p:spPr>
              <a:xfrm rot="1732915">
                <a:off x="3493022" y="4218346"/>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7" name="Google Shape;287;p23"/>
            <p:cNvGrpSpPr/>
            <p:nvPr/>
          </p:nvGrpSpPr>
          <p:grpSpPr>
            <a:xfrm rot="3417689" flipH="1">
              <a:off x="3100062" y="3956853"/>
              <a:ext cx="1046704" cy="1046695"/>
              <a:chOff x="-451458" y="162251"/>
              <a:chExt cx="1046709" cy="1046700"/>
            </a:xfrm>
          </p:grpSpPr>
          <p:sp>
            <p:nvSpPr>
              <p:cNvPr id="288" name="Google Shape;288;p23"/>
              <p:cNvSpPr/>
              <p:nvPr/>
            </p:nvSpPr>
            <p:spPr>
              <a:xfrm>
                <a:off x="-451458" y="1622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 name="Google Shape;289;p23"/>
              <p:cNvSpPr/>
              <p:nvPr/>
            </p:nvSpPr>
            <p:spPr>
              <a:xfrm rot="1732915">
                <a:off x="333022" y="2371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0" name="Google Shape;290;p23"/>
            <p:cNvSpPr/>
            <p:nvPr/>
          </p:nvSpPr>
          <p:spPr>
            <a:xfrm rot="-1729220" flipH="1">
              <a:off x="-115734" y="2931515"/>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3"/>
            <p:cNvSpPr/>
            <p:nvPr/>
          </p:nvSpPr>
          <p:spPr>
            <a:xfrm flipH="1">
              <a:off x="8575139" y="38609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292"/>
        <p:cNvGrpSpPr/>
        <p:nvPr/>
      </p:nvGrpSpPr>
      <p:grpSpPr>
        <a:xfrm>
          <a:off x="0" y="0"/>
          <a:ext cx="0" cy="0"/>
          <a:chOff x="0" y="0"/>
          <a:chExt cx="0" cy="0"/>
        </a:xfrm>
      </p:grpSpPr>
      <p:grpSp>
        <p:nvGrpSpPr>
          <p:cNvPr id="293" name="Google Shape;293;p24"/>
          <p:cNvGrpSpPr/>
          <p:nvPr/>
        </p:nvGrpSpPr>
        <p:grpSpPr>
          <a:xfrm>
            <a:off x="-812588" y="-817259"/>
            <a:ext cx="9902691" cy="6297408"/>
            <a:chOff x="-812588" y="-817259"/>
            <a:chExt cx="9902691" cy="6297408"/>
          </a:xfrm>
        </p:grpSpPr>
        <p:sp>
          <p:nvSpPr>
            <p:cNvPr id="294" name="Google Shape;294;p24"/>
            <p:cNvSpPr/>
            <p:nvPr/>
          </p:nvSpPr>
          <p:spPr>
            <a:xfrm rot="10800000" flipH="1">
              <a:off x="-467746" y="213967"/>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24"/>
            <p:cNvSpPr/>
            <p:nvPr/>
          </p:nvSpPr>
          <p:spPr>
            <a:xfrm rot="9070780" flipH="1">
              <a:off x="7787641" y="-61942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6" name="Google Shape;296;p24"/>
            <p:cNvGrpSpPr/>
            <p:nvPr/>
          </p:nvGrpSpPr>
          <p:grpSpPr>
            <a:xfrm rot="-5628433" flipH="1">
              <a:off x="7242540" y="4399842"/>
              <a:ext cx="1046716" cy="1046707"/>
              <a:chOff x="8423992" y="16151"/>
              <a:chExt cx="1046709" cy="1046700"/>
            </a:xfrm>
          </p:grpSpPr>
          <p:sp>
            <p:nvSpPr>
              <p:cNvPr id="297" name="Google Shape;297;p24"/>
              <p:cNvSpPr/>
              <p:nvPr/>
            </p:nvSpPr>
            <p:spPr>
              <a:xfrm flipH="1">
                <a:off x="8424001" y="16151"/>
                <a:ext cx="1046700" cy="10467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4"/>
              <p:cNvSpPr/>
              <p:nvPr/>
            </p:nvSpPr>
            <p:spPr>
              <a:xfrm rot="-1732915" flipH="1">
                <a:off x="8463863" y="91046"/>
                <a:ext cx="222357" cy="222357"/>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9" name="Google Shape;299;p24"/>
            <p:cNvGrpSpPr/>
            <p:nvPr/>
          </p:nvGrpSpPr>
          <p:grpSpPr>
            <a:xfrm rot="4805077" flipH="1">
              <a:off x="-694618" y="3405447"/>
              <a:ext cx="1500356" cy="1500356"/>
              <a:chOff x="-780297" y="-119498"/>
              <a:chExt cx="1500300" cy="1500300"/>
            </a:xfrm>
          </p:grpSpPr>
          <p:sp>
            <p:nvSpPr>
              <p:cNvPr id="300" name="Google Shape;300;p24"/>
              <p:cNvSpPr/>
              <p:nvPr/>
            </p:nvSpPr>
            <p:spPr>
              <a:xfrm rot="-1729220" flipH="1">
                <a:off x="-582459" y="78340"/>
                <a:ext cx="1104624" cy="1104624"/>
              </a:xfrm>
              <a:prstGeom prst="ellipse">
                <a:avLst/>
              </a:pr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24"/>
              <p:cNvSpPr/>
              <p:nvPr/>
            </p:nvSpPr>
            <p:spPr>
              <a:xfrm rot="-1732915" flipH="1">
                <a:off x="196852" y="103421"/>
                <a:ext cx="222357" cy="222357"/>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Ramabhadra"/>
              <a:buNone/>
              <a:defRPr sz="3000">
                <a:solidFill>
                  <a:schemeClr val="dk1"/>
                </a:solidFill>
                <a:latin typeface="Ramabhadra"/>
                <a:ea typeface="Ramabhadra"/>
                <a:cs typeface="Ramabhadra"/>
                <a:sym typeface="Ramabhadra"/>
              </a:defRPr>
            </a:lvl1pPr>
            <a:lvl2pPr lvl="1"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2pPr>
            <a:lvl3pPr lvl="2"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3pPr>
            <a:lvl4pPr lvl="3"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4pPr>
            <a:lvl5pPr lvl="4"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5pPr>
            <a:lvl6pPr lvl="5"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6pPr>
            <a:lvl7pPr lvl="6"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7pPr>
            <a:lvl8pPr lvl="7"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8pPr>
            <a:lvl9pPr lvl="8" rtl="0">
              <a:spcBef>
                <a:spcPts val="0"/>
              </a:spcBef>
              <a:spcAft>
                <a:spcPts val="0"/>
              </a:spcAft>
              <a:buClr>
                <a:schemeClr val="dk1"/>
              </a:buClr>
              <a:buSzPts val="3000"/>
              <a:buFont typeface="Ramabhadra"/>
              <a:buNone/>
              <a:defRPr sz="3000" b="1">
                <a:solidFill>
                  <a:schemeClr val="dk1"/>
                </a:solidFill>
                <a:latin typeface="Ramabhadra"/>
                <a:ea typeface="Ramabhadra"/>
                <a:cs typeface="Ramabhadra"/>
                <a:sym typeface="Ramabhadra"/>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1pPr>
            <a:lvl2pPr marL="914400" lvl="1"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2pPr>
            <a:lvl3pPr marL="1371600" lvl="2"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3pPr>
            <a:lvl4pPr marL="1828800" lvl="3"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4pPr>
            <a:lvl5pPr marL="2286000" lvl="4"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5pPr>
            <a:lvl6pPr marL="2743200" lvl="5"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6pPr>
            <a:lvl7pPr marL="3200400" lvl="6"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7pPr>
            <a:lvl8pPr marL="3657600" lvl="7"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8pPr>
            <a:lvl9pPr marL="4114800" lvl="8" indent="-304800">
              <a:lnSpc>
                <a:spcPct val="100000"/>
              </a:lnSpc>
              <a:spcBef>
                <a:spcPts val="0"/>
              </a:spcBef>
              <a:spcAft>
                <a:spcPts val="0"/>
              </a:spcAft>
              <a:buClr>
                <a:schemeClr val="dk1"/>
              </a:buClr>
              <a:buSzPts val="1200"/>
              <a:buFont typeface="Source Sans 3"/>
              <a:buChar char="■"/>
              <a:defRPr sz="1200">
                <a:solidFill>
                  <a:schemeClr val="dk1"/>
                </a:solidFill>
                <a:latin typeface="Source Sans 3"/>
                <a:ea typeface="Source Sans 3"/>
                <a:cs typeface="Source Sans 3"/>
                <a:sym typeface="Source Sans 3"/>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4" r:id="rId4"/>
    <p:sldLayoutId id="2147483655" r:id="rId5"/>
    <p:sldLayoutId id="2147483656" r:id="rId6"/>
    <p:sldLayoutId id="2147483658" r:id="rId7"/>
    <p:sldLayoutId id="2147483659" r:id="rId8"/>
    <p:sldLayoutId id="2147483669" r:id="rId9"/>
    <p:sldLayoutId id="2147483670" r:id="rId10"/>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1"/>
        <p:cNvGrpSpPr/>
        <p:nvPr/>
      </p:nvGrpSpPr>
      <p:grpSpPr>
        <a:xfrm>
          <a:off x="0" y="0"/>
          <a:ext cx="0" cy="0"/>
          <a:chOff x="0" y="0"/>
          <a:chExt cx="0" cy="0"/>
        </a:xfrm>
      </p:grpSpPr>
      <p:sp>
        <p:nvSpPr>
          <p:cNvPr id="312" name="Google Shape;312;p28"/>
          <p:cNvSpPr txBox="1">
            <a:spLocks noGrp="1"/>
          </p:cNvSpPr>
          <p:nvPr>
            <p:ph type="ctrTitle"/>
          </p:nvPr>
        </p:nvSpPr>
        <p:spPr>
          <a:xfrm>
            <a:off x="1397999" y="1084882"/>
            <a:ext cx="6970589" cy="2149418"/>
          </a:xfrm>
          <a:prstGeom prst="rect">
            <a:avLst/>
          </a:prstGeom>
        </p:spPr>
        <p:txBody>
          <a:bodyPr spcFirstLastPara="1" wrap="square" lIns="91425" tIns="91425" rIns="91425" bIns="91425" anchor="b" anchorCtr="0">
            <a:noAutofit/>
          </a:bodyPr>
          <a:lstStyle/>
          <a:p>
            <a:pPr marL="0" marR="0">
              <a:lnSpc>
                <a:spcPct val="115000"/>
              </a:lnSpc>
              <a:spcBef>
                <a:spcPts val="0"/>
              </a:spcBef>
              <a:spcAft>
                <a:spcPts val="1000"/>
              </a:spcAft>
            </a:pPr>
            <a:r>
              <a:rPr lang="en-US" sz="3200" b="1" dirty="0">
                <a:latin typeface="Times New Roman" panose="02020603050405020304" pitchFamily="18" charset="0"/>
                <a:cs typeface="Times New Roman" panose="02020603050405020304" pitchFamily="18" charset="0"/>
              </a:rPr>
              <a:t>BMSW5106</a:t>
            </a:r>
            <a:br>
              <a:rPr lang="en-US" sz="3200" b="1" dirty="0">
                <a:latin typeface="Times New Roman" panose="02020603050405020304" pitchFamily="18" charset="0"/>
                <a:cs typeface="Times New Roman" panose="02020603050405020304" pitchFamily="18" charset="0"/>
              </a:rPr>
            </a:b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 Knowledge and Information Management Skills for the Workplace</a:t>
            </a:r>
            <a:br>
              <a:rPr lang="en-US" sz="3200" b="1" dirty="0">
                <a:latin typeface="Times New Roman" panose="02020603050405020304" pitchFamily="18" charset="0"/>
                <a:cs typeface="Times New Roman" panose="02020603050405020304" pitchFamily="18" charset="0"/>
              </a:rPr>
            </a:br>
            <a:br>
              <a:rPr lang="en-US" sz="3200" b="1" dirty="0">
                <a:latin typeface="Times New Roman" panose="02020603050405020304" pitchFamily="18" charset="0"/>
                <a:cs typeface="Times New Roman" panose="02020603050405020304" pitchFamily="18" charset="0"/>
              </a:rPr>
            </a:br>
            <a:r>
              <a:rPr lang="en-US" sz="3200" b="1" dirty="0">
                <a:latin typeface="Times New Roman" panose="02020603050405020304" pitchFamily="18" charset="0"/>
                <a:cs typeface="Times New Roman" panose="02020603050405020304" pitchFamily="18" charset="0"/>
              </a:rPr>
              <a:t>Task 2</a:t>
            </a:r>
            <a:br>
              <a:rPr lang="en-US" sz="3200" b="1" dirty="0">
                <a:latin typeface="Times New Roman" panose="02020603050405020304" pitchFamily="18" charset="0"/>
                <a:cs typeface="Times New Roman" panose="02020603050405020304" pitchFamily="18" charset="0"/>
              </a:rPr>
            </a:br>
            <a:br>
              <a:rPr lang="en-US" sz="3200" b="1" dirty="0">
                <a:latin typeface="Times New Roman" panose="02020603050405020304" pitchFamily="18" charset="0"/>
                <a:cs typeface="Times New Roman" panose="02020603050405020304" pitchFamily="18" charset="0"/>
              </a:rPr>
            </a:br>
            <a:r>
              <a:rPr lang="en-US" sz="1800" dirty="0">
                <a:effectLst/>
                <a:latin typeface="Calibri" panose="020F0502020204030204" pitchFamily="34" charset="0"/>
                <a:ea typeface="Calibri" panose="020F0502020204030204" pitchFamily="34" charset="0"/>
                <a:cs typeface="Vrinda" panose="020B0502040204020203" pitchFamily="34" charset="0"/>
              </a:rPr>
              <a:t>Student: Yanko Yankov</a:t>
            </a:r>
            <a:br>
              <a:rPr lang="en-US" sz="1800" dirty="0">
                <a:effectLst/>
                <a:latin typeface="Calibri" panose="020F0502020204030204" pitchFamily="34" charset="0"/>
                <a:ea typeface="Calibri" panose="020F0502020204030204" pitchFamily="34" charset="0"/>
                <a:cs typeface="Vrinda" panose="020B0502040204020203" pitchFamily="34" charset="0"/>
              </a:rPr>
            </a:br>
            <a:r>
              <a:rPr lang="en-US" sz="1800" dirty="0">
                <a:effectLst/>
                <a:latin typeface="Calibri" panose="020F0502020204030204" pitchFamily="34" charset="0"/>
                <a:ea typeface="Calibri" panose="020F0502020204030204" pitchFamily="34" charset="0"/>
                <a:cs typeface="Vrinda" panose="020B0502040204020203" pitchFamily="34" charset="0"/>
              </a:rPr>
              <a:t>Student number: 2127550</a:t>
            </a:r>
            <a:endParaRPr sz="3200" b="1" dirty="0">
              <a:latin typeface="Times New Roman" panose="02020603050405020304" pitchFamily="18" charset="0"/>
              <a:cs typeface="Times New Roman" panose="02020603050405020304" pitchFamily="18" charset="0"/>
            </a:endParaRPr>
          </a:p>
        </p:txBody>
      </p:sp>
      <p:cxnSp>
        <p:nvCxnSpPr>
          <p:cNvPr id="314" name="Google Shape;314;p28"/>
          <p:cNvCxnSpPr/>
          <p:nvPr/>
        </p:nvCxnSpPr>
        <p:spPr>
          <a:xfrm>
            <a:off x="1479900" y="3310500"/>
            <a:ext cx="6184200" cy="0"/>
          </a:xfrm>
          <a:prstGeom prst="straightConnector1">
            <a:avLst/>
          </a:prstGeom>
          <a:noFill/>
          <a:ln w="9525" cap="flat" cmpd="sng">
            <a:solidFill>
              <a:schemeClr val="dk2"/>
            </a:solidFill>
            <a:prstDash val="solid"/>
            <a:round/>
            <a:headEnd type="none" w="med" len="med"/>
            <a:tailEnd type="none" w="med" len="med"/>
          </a:ln>
        </p:spPr>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311"/>
        <p:cNvGrpSpPr/>
        <p:nvPr/>
      </p:nvGrpSpPr>
      <p:grpSpPr>
        <a:xfrm>
          <a:off x="0" y="0"/>
          <a:ext cx="0" cy="0"/>
          <a:chOff x="0" y="0"/>
          <a:chExt cx="0" cy="0"/>
        </a:xfrm>
      </p:grpSpPr>
      <p:sp>
        <p:nvSpPr>
          <p:cNvPr id="312" name="Google Shape;312;p28"/>
          <p:cNvSpPr txBox="1">
            <a:spLocks noGrp="1"/>
          </p:cNvSpPr>
          <p:nvPr>
            <p:ph type="ctrTitle"/>
          </p:nvPr>
        </p:nvSpPr>
        <p:spPr>
          <a:xfrm>
            <a:off x="1398000" y="1325700"/>
            <a:ext cx="6184200" cy="1908600"/>
          </a:xfrm>
          <a:prstGeom prst="rect">
            <a:avLst/>
          </a:prstGeom>
        </p:spPr>
        <p:txBody>
          <a:bodyPr spcFirstLastPara="1" wrap="square" lIns="91425" tIns="91425" rIns="91425" bIns="91425" anchor="b" anchorCtr="0">
            <a:noAutofit/>
          </a:bodyPr>
          <a:lstStyle/>
          <a:p>
            <a:pPr marL="0" lvl="0" indent="0" algn="ctr" rtl="0">
              <a:spcBef>
                <a:spcPts val="0"/>
              </a:spcBef>
              <a:spcAft>
                <a:spcPts val="0"/>
              </a:spcAft>
              <a:buNone/>
            </a:pPr>
            <a:r>
              <a:rPr lang="en-US" sz="4000" b="1" dirty="0">
                <a:latin typeface="Times New Roman" panose="02020603050405020304" pitchFamily="18" charset="0"/>
                <a:cs typeface="Times New Roman" panose="02020603050405020304" pitchFamily="18" charset="0"/>
              </a:rPr>
              <a:t>Knowledge Management Systems in Amazon and Emirates</a:t>
            </a:r>
            <a:endParaRPr sz="4000" b="1" dirty="0">
              <a:latin typeface="Times New Roman" panose="02020603050405020304" pitchFamily="18" charset="0"/>
              <a:cs typeface="Times New Roman" panose="02020603050405020304" pitchFamily="18" charset="0"/>
            </a:endParaRPr>
          </a:p>
        </p:txBody>
      </p:sp>
      <p:cxnSp>
        <p:nvCxnSpPr>
          <p:cNvPr id="314" name="Google Shape;314;p28"/>
          <p:cNvCxnSpPr/>
          <p:nvPr/>
        </p:nvCxnSpPr>
        <p:spPr>
          <a:xfrm>
            <a:off x="1479900" y="3310500"/>
            <a:ext cx="6184200" cy="0"/>
          </a:xfrm>
          <a:prstGeom prst="straightConnector1">
            <a:avLst/>
          </a:prstGeom>
          <a:noFill/>
          <a:ln w="9525" cap="flat" cmpd="sng">
            <a:solidFill>
              <a:schemeClr val="dk2"/>
            </a:solidFill>
            <a:prstDash val="solid"/>
            <a:round/>
            <a:headEnd type="none" w="med" len="med"/>
            <a:tailEnd type="none" w="med" len="med"/>
          </a:ln>
        </p:spPr>
      </p:cxnSp>
    </p:spTree>
    <p:extLst>
      <p:ext uri="{BB962C8B-B14F-4D97-AF65-F5344CB8AC3E}">
        <p14:creationId xmlns:p14="http://schemas.microsoft.com/office/powerpoint/2010/main" val="4025734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60" name="Google Shape;360;p33"/>
          <p:cNvSpPr txBox="1">
            <a:spLocks noGrp="1"/>
          </p:cNvSpPr>
          <p:nvPr>
            <p:ph type="title"/>
          </p:nvPr>
        </p:nvSpPr>
        <p:spPr>
          <a:xfrm>
            <a:off x="720000" y="395406"/>
            <a:ext cx="7704000" cy="604053"/>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sz="2800" b="1" dirty="0">
                <a:latin typeface="Times New Roman" panose="02020603050405020304" pitchFamily="18" charset="0"/>
                <a:cs typeface="Times New Roman" panose="02020603050405020304" pitchFamily="18" charset="0"/>
              </a:rPr>
              <a:t>Table of Contents</a:t>
            </a:r>
            <a:endParaRPr sz="2800" b="1" dirty="0">
              <a:latin typeface="Times New Roman" panose="02020603050405020304" pitchFamily="18" charset="0"/>
              <a:cs typeface="Times New Roman" panose="02020603050405020304" pitchFamily="18" charset="0"/>
            </a:endParaRPr>
          </a:p>
        </p:txBody>
      </p:sp>
      <p:graphicFrame>
        <p:nvGraphicFramePr>
          <p:cNvPr id="3" name="Table 3">
            <a:extLst>
              <a:ext uri="{FF2B5EF4-FFF2-40B4-BE49-F238E27FC236}">
                <a16:creationId xmlns:a16="http://schemas.microsoft.com/office/drawing/2014/main" id="{D9C15119-953E-4AF9-A427-2C105EBB4FE5}"/>
              </a:ext>
            </a:extLst>
          </p:cNvPr>
          <p:cNvGraphicFramePr>
            <a:graphicFrameLocks noGrp="1"/>
          </p:cNvGraphicFramePr>
          <p:nvPr>
            <p:extLst>
              <p:ext uri="{D42A27DB-BD31-4B8C-83A1-F6EECF244321}">
                <p14:modId xmlns:p14="http://schemas.microsoft.com/office/powerpoint/2010/main" val="761067135"/>
              </p:ext>
            </p:extLst>
          </p:nvPr>
        </p:nvGraphicFramePr>
        <p:xfrm>
          <a:off x="1524000" y="539750"/>
          <a:ext cx="6096000" cy="3337560"/>
        </p:xfrm>
        <a:graphic>
          <a:graphicData uri="http://schemas.openxmlformats.org/drawingml/2006/table">
            <a:tbl>
              <a:tblPr firstRow="1" bandRow="1">
                <a:tableStyleId>{2D5ABB26-0587-4C30-8999-92F81FD0307C}</a:tableStyleId>
              </a:tblPr>
              <a:tblGrid>
                <a:gridCol w="3048000">
                  <a:extLst>
                    <a:ext uri="{9D8B030D-6E8A-4147-A177-3AD203B41FA5}">
                      <a16:colId xmlns:a16="http://schemas.microsoft.com/office/drawing/2014/main" val="3244451739"/>
                    </a:ext>
                  </a:extLst>
                </a:gridCol>
                <a:gridCol w="3048000">
                  <a:extLst>
                    <a:ext uri="{9D8B030D-6E8A-4147-A177-3AD203B41FA5}">
                      <a16:colId xmlns:a16="http://schemas.microsoft.com/office/drawing/2014/main" val="852533384"/>
                    </a:ext>
                  </a:extLst>
                </a:gridCol>
              </a:tblGrid>
              <a:tr h="370840">
                <a:tc>
                  <a:txBody>
                    <a:bodyPr/>
                    <a:lstStyle/>
                    <a:p>
                      <a:endParaRPr lang="en-US" dirty="0"/>
                    </a:p>
                  </a:txBody>
                  <a:tcPr/>
                </a:tc>
                <a:tc>
                  <a:txBody>
                    <a:bodyPr/>
                    <a:lstStyle/>
                    <a:p>
                      <a:endParaRPr lang="en-US"/>
                    </a:p>
                  </a:txBody>
                  <a:tcPr/>
                </a:tc>
                <a:extLst>
                  <a:ext uri="{0D108BD9-81ED-4DB2-BD59-A6C34878D82A}">
                    <a16:rowId xmlns:a16="http://schemas.microsoft.com/office/drawing/2014/main" val="3500321770"/>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1815426978"/>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3441555363"/>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3149600683"/>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854076434"/>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3001651149"/>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584326806"/>
                  </a:ext>
                </a:extLst>
              </a:tr>
              <a:tr h="370840">
                <a:tc>
                  <a:txBody>
                    <a:bodyPr/>
                    <a:lstStyle/>
                    <a:p>
                      <a:endParaRPr lang="en-US"/>
                    </a:p>
                  </a:txBody>
                  <a:tcPr/>
                </a:tc>
                <a:tc>
                  <a:txBody>
                    <a:bodyPr/>
                    <a:lstStyle/>
                    <a:p>
                      <a:endParaRPr lang="en-US"/>
                    </a:p>
                  </a:txBody>
                  <a:tcPr/>
                </a:tc>
                <a:extLst>
                  <a:ext uri="{0D108BD9-81ED-4DB2-BD59-A6C34878D82A}">
                    <a16:rowId xmlns:a16="http://schemas.microsoft.com/office/drawing/2014/main" val="301683240"/>
                  </a:ext>
                </a:extLst>
              </a:tr>
              <a:tr h="370840">
                <a:tc>
                  <a:txBody>
                    <a:bodyPr/>
                    <a:lstStyle/>
                    <a:p>
                      <a:endParaRPr lang="en-US"/>
                    </a:p>
                  </a:txBody>
                  <a:tcPr/>
                </a:tc>
                <a:tc>
                  <a:txBody>
                    <a:bodyPr/>
                    <a:lstStyle/>
                    <a:p>
                      <a:endParaRPr lang="en-US" dirty="0"/>
                    </a:p>
                  </a:txBody>
                  <a:tcPr/>
                </a:tc>
                <a:extLst>
                  <a:ext uri="{0D108BD9-81ED-4DB2-BD59-A6C34878D82A}">
                    <a16:rowId xmlns:a16="http://schemas.microsoft.com/office/drawing/2014/main" val="2185492097"/>
                  </a:ext>
                </a:extLst>
              </a:tr>
            </a:tbl>
          </a:graphicData>
        </a:graphic>
      </p:graphicFrame>
      <p:graphicFrame>
        <p:nvGraphicFramePr>
          <p:cNvPr id="4" name="Table 4">
            <a:extLst>
              <a:ext uri="{FF2B5EF4-FFF2-40B4-BE49-F238E27FC236}">
                <a16:creationId xmlns:a16="http://schemas.microsoft.com/office/drawing/2014/main" id="{AC2D88EF-4D97-4C3F-9CC4-A260CD578F72}"/>
              </a:ext>
            </a:extLst>
          </p:cNvPr>
          <p:cNvGraphicFramePr>
            <a:graphicFrameLocks noGrp="1"/>
          </p:cNvGraphicFramePr>
          <p:nvPr>
            <p:extLst>
              <p:ext uri="{D42A27DB-BD31-4B8C-83A1-F6EECF244321}">
                <p14:modId xmlns:p14="http://schemas.microsoft.com/office/powerpoint/2010/main" val="4080588117"/>
              </p:ext>
            </p:extLst>
          </p:nvPr>
        </p:nvGraphicFramePr>
        <p:xfrm>
          <a:off x="719999" y="1142864"/>
          <a:ext cx="7704000" cy="3333717"/>
        </p:xfrm>
        <a:graphic>
          <a:graphicData uri="http://schemas.openxmlformats.org/drawingml/2006/table">
            <a:tbl>
              <a:tblPr firstRow="1" bandRow="1">
                <a:tableStyleId>{D16B3EA9-957A-404C-828E-5A7D95D0043F}</a:tableStyleId>
              </a:tblPr>
              <a:tblGrid>
                <a:gridCol w="925921">
                  <a:extLst>
                    <a:ext uri="{9D8B030D-6E8A-4147-A177-3AD203B41FA5}">
                      <a16:colId xmlns:a16="http://schemas.microsoft.com/office/drawing/2014/main" val="2944627685"/>
                    </a:ext>
                  </a:extLst>
                </a:gridCol>
                <a:gridCol w="5494351">
                  <a:extLst>
                    <a:ext uri="{9D8B030D-6E8A-4147-A177-3AD203B41FA5}">
                      <a16:colId xmlns:a16="http://schemas.microsoft.com/office/drawing/2014/main" val="2518889450"/>
                    </a:ext>
                  </a:extLst>
                </a:gridCol>
                <a:gridCol w="1283728">
                  <a:extLst>
                    <a:ext uri="{9D8B030D-6E8A-4147-A177-3AD203B41FA5}">
                      <a16:colId xmlns:a16="http://schemas.microsoft.com/office/drawing/2014/main" val="1029585529"/>
                    </a:ext>
                  </a:extLst>
                </a:gridCol>
              </a:tblGrid>
              <a:tr h="370413">
                <a:tc>
                  <a:txBody>
                    <a:bodyPr/>
                    <a:lstStyle/>
                    <a:p>
                      <a:pPr algn="ctr"/>
                      <a:r>
                        <a:rPr lang="en-US" b="1" dirty="0">
                          <a:latin typeface="Times New Roman" panose="02020603050405020304" pitchFamily="18" charset="0"/>
                          <a:cs typeface="Times New Roman" panose="02020603050405020304" pitchFamily="18" charset="0"/>
                        </a:rPr>
                        <a:t>S/L</a:t>
                      </a:r>
                    </a:p>
                  </a:txBody>
                  <a:tcPr/>
                </a:tc>
                <a:tc>
                  <a:txBody>
                    <a:bodyPr/>
                    <a:lstStyle/>
                    <a:p>
                      <a:pPr algn="ctr"/>
                      <a:r>
                        <a:rPr lang="en-US" b="1" dirty="0">
                          <a:latin typeface="Times New Roman" panose="02020603050405020304" pitchFamily="18" charset="0"/>
                          <a:cs typeface="Times New Roman" panose="02020603050405020304" pitchFamily="18" charset="0"/>
                        </a:rPr>
                        <a:t>Title</a:t>
                      </a:r>
                    </a:p>
                  </a:txBody>
                  <a:tcPr/>
                </a:tc>
                <a:tc>
                  <a:txBody>
                    <a:bodyPr/>
                    <a:lstStyle/>
                    <a:p>
                      <a:pPr algn="ctr"/>
                      <a:r>
                        <a:rPr lang="en-US" b="1" dirty="0">
                          <a:latin typeface="Times New Roman" panose="02020603050405020304" pitchFamily="18" charset="0"/>
                          <a:cs typeface="Times New Roman" panose="02020603050405020304" pitchFamily="18" charset="0"/>
                        </a:rPr>
                        <a:t>Page</a:t>
                      </a:r>
                    </a:p>
                  </a:txBody>
                  <a:tcPr/>
                </a:tc>
                <a:extLst>
                  <a:ext uri="{0D108BD9-81ED-4DB2-BD59-A6C34878D82A}">
                    <a16:rowId xmlns:a16="http://schemas.microsoft.com/office/drawing/2014/main" val="2781502690"/>
                  </a:ext>
                </a:extLst>
              </a:tr>
              <a:tr h="370413">
                <a:tc>
                  <a:txBody>
                    <a:bodyPr/>
                    <a:lstStyle/>
                    <a:p>
                      <a:pPr algn="ctr"/>
                      <a:r>
                        <a:rPr lang="en-US" dirty="0">
                          <a:latin typeface="Times New Roman" panose="02020603050405020304" pitchFamily="18" charset="0"/>
                          <a:cs typeface="Times New Roman" panose="02020603050405020304" pitchFamily="18" charset="0"/>
                        </a:rPr>
                        <a:t>1</a:t>
                      </a:r>
                    </a:p>
                  </a:txBody>
                  <a:tcPr/>
                </a:tc>
                <a:tc>
                  <a:txBody>
                    <a:bodyPr/>
                    <a:lstStyle/>
                    <a:p>
                      <a:pPr algn="ctr"/>
                      <a:r>
                        <a:rPr lang="en-US" dirty="0">
                          <a:latin typeface="Times New Roman" panose="02020603050405020304" pitchFamily="18" charset="0"/>
                          <a:cs typeface="Times New Roman" panose="02020603050405020304" pitchFamily="18" charset="0"/>
                        </a:rPr>
                        <a:t>Organizational Overview</a:t>
                      </a:r>
                    </a:p>
                  </a:txBody>
                  <a:tcPr/>
                </a:tc>
                <a:tc>
                  <a:txBody>
                    <a:bodyPr/>
                    <a:lstStyle/>
                    <a:p>
                      <a:pPr algn="ctr"/>
                      <a:r>
                        <a:rPr lang="en-US" dirty="0">
                          <a:latin typeface="Times New Roman" panose="02020603050405020304" pitchFamily="18" charset="0"/>
                          <a:cs typeface="Times New Roman" panose="02020603050405020304" pitchFamily="18" charset="0"/>
                        </a:rPr>
                        <a:t>4</a:t>
                      </a:r>
                    </a:p>
                  </a:txBody>
                  <a:tcPr/>
                </a:tc>
                <a:extLst>
                  <a:ext uri="{0D108BD9-81ED-4DB2-BD59-A6C34878D82A}">
                    <a16:rowId xmlns:a16="http://schemas.microsoft.com/office/drawing/2014/main" val="4074581503"/>
                  </a:ext>
                </a:extLst>
              </a:tr>
              <a:tr h="370413">
                <a:tc>
                  <a:txBody>
                    <a:bodyPr/>
                    <a:lstStyle/>
                    <a:p>
                      <a:pPr algn="ctr"/>
                      <a:r>
                        <a:rPr lang="en-US" dirty="0">
                          <a:latin typeface="Times New Roman" panose="02020603050405020304" pitchFamily="18" charset="0"/>
                          <a:cs typeface="Times New Roman" panose="02020603050405020304" pitchFamily="18" charset="0"/>
                        </a:rPr>
                        <a:t>2</a:t>
                      </a:r>
                    </a:p>
                  </a:txBody>
                  <a:tcPr/>
                </a:tc>
                <a:tc>
                  <a:txBody>
                    <a:bodyPr/>
                    <a:lstStyle/>
                    <a:p>
                      <a:pPr algn="ctr"/>
                      <a:r>
                        <a:rPr lang="en-US" dirty="0">
                          <a:latin typeface="Times New Roman" panose="02020603050405020304" pitchFamily="18" charset="0"/>
                          <a:cs typeface="Times New Roman" panose="02020603050405020304" pitchFamily="18" charset="0"/>
                        </a:rPr>
                        <a:t>TOWS Analysis</a:t>
                      </a:r>
                    </a:p>
                  </a:txBody>
                  <a:tcPr/>
                </a:tc>
                <a:tc>
                  <a:txBody>
                    <a:bodyPr/>
                    <a:lstStyle/>
                    <a:p>
                      <a:pPr algn="ctr"/>
                      <a:r>
                        <a:rPr lang="en-US" dirty="0">
                          <a:latin typeface="Times New Roman" panose="02020603050405020304" pitchFamily="18" charset="0"/>
                          <a:cs typeface="Times New Roman" panose="02020603050405020304" pitchFamily="18" charset="0"/>
                        </a:rPr>
                        <a:t>5</a:t>
                      </a:r>
                    </a:p>
                  </a:txBody>
                  <a:tcPr/>
                </a:tc>
                <a:extLst>
                  <a:ext uri="{0D108BD9-81ED-4DB2-BD59-A6C34878D82A}">
                    <a16:rowId xmlns:a16="http://schemas.microsoft.com/office/drawing/2014/main" val="3441926105"/>
                  </a:ext>
                </a:extLst>
              </a:tr>
              <a:tr h="370413">
                <a:tc>
                  <a:txBody>
                    <a:bodyPr/>
                    <a:lstStyle/>
                    <a:p>
                      <a:pPr algn="ctr"/>
                      <a:r>
                        <a:rPr lang="en-US" dirty="0">
                          <a:latin typeface="Times New Roman" panose="02020603050405020304" pitchFamily="18" charset="0"/>
                          <a:cs typeface="Times New Roman" panose="02020603050405020304" pitchFamily="18" charset="0"/>
                        </a:rPr>
                        <a:t>3</a:t>
                      </a:r>
                    </a:p>
                  </a:txBody>
                  <a:tcPr/>
                </a:tc>
                <a:tc>
                  <a:txBody>
                    <a:bodyPr/>
                    <a:lstStyle/>
                    <a:p>
                      <a:pPr algn="ctr"/>
                      <a:r>
                        <a:rPr lang="en-US" dirty="0">
                          <a:latin typeface="Times New Roman" panose="02020603050405020304" pitchFamily="18" charset="0"/>
                          <a:cs typeface="Times New Roman" panose="02020603050405020304" pitchFamily="18" charset="0"/>
                        </a:rPr>
                        <a:t>Similarities and Differences</a:t>
                      </a:r>
                    </a:p>
                  </a:txBody>
                  <a:tcPr/>
                </a:tc>
                <a:tc>
                  <a:txBody>
                    <a:bodyPr/>
                    <a:lstStyle/>
                    <a:p>
                      <a:pPr algn="ctr"/>
                      <a:r>
                        <a:rPr lang="en-US" dirty="0">
                          <a:latin typeface="Times New Roman" panose="02020603050405020304" pitchFamily="18" charset="0"/>
                          <a:cs typeface="Times New Roman" panose="02020603050405020304" pitchFamily="18" charset="0"/>
                        </a:rPr>
                        <a:t>6</a:t>
                      </a:r>
                    </a:p>
                  </a:txBody>
                  <a:tcPr/>
                </a:tc>
                <a:extLst>
                  <a:ext uri="{0D108BD9-81ED-4DB2-BD59-A6C34878D82A}">
                    <a16:rowId xmlns:a16="http://schemas.microsoft.com/office/drawing/2014/main" val="3097827966"/>
                  </a:ext>
                </a:extLst>
              </a:tr>
              <a:tr h="370413">
                <a:tc>
                  <a:txBody>
                    <a:bodyPr/>
                    <a:lstStyle/>
                    <a:p>
                      <a:pPr algn="ctr"/>
                      <a:r>
                        <a:rPr lang="en-US" dirty="0">
                          <a:latin typeface="Times New Roman" panose="02020603050405020304" pitchFamily="18" charset="0"/>
                          <a:cs typeface="Times New Roman" panose="02020603050405020304" pitchFamily="18" charset="0"/>
                        </a:rPr>
                        <a:t>4</a:t>
                      </a:r>
                    </a:p>
                  </a:txBody>
                  <a:tcPr/>
                </a:tc>
                <a:tc>
                  <a:txBody>
                    <a:bodyPr/>
                    <a:lstStyle/>
                    <a:p>
                      <a:pPr algn="ctr"/>
                      <a:r>
                        <a:rPr lang="en-US" dirty="0">
                          <a:latin typeface="Times New Roman" panose="02020603050405020304" pitchFamily="18" charset="0"/>
                          <a:cs typeface="Times New Roman" panose="02020603050405020304" pitchFamily="18" charset="0"/>
                        </a:rPr>
                        <a:t>Critical Evaluation</a:t>
                      </a:r>
                    </a:p>
                  </a:txBody>
                  <a:tcPr/>
                </a:tc>
                <a:tc>
                  <a:txBody>
                    <a:bodyPr/>
                    <a:lstStyle/>
                    <a:p>
                      <a:pPr algn="ctr"/>
                      <a:r>
                        <a:rPr lang="en-US" dirty="0">
                          <a:latin typeface="Times New Roman" panose="02020603050405020304" pitchFamily="18" charset="0"/>
                          <a:cs typeface="Times New Roman" panose="02020603050405020304" pitchFamily="18" charset="0"/>
                        </a:rPr>
                        <a:t>7</a:t>
                      </a:r>
                    </a:p>
                  </a:txBody>
                  <a:tcPr/>
                </a:tc>
                <a:extLst>
                  <a:ext uri="{0D108BD9-81ED-4DB2-BD59-A6C34878D82A}">
                    <a16:rowId xmlns:a16="http://schemas.microsoft.com/office/drawing/2014/main" val="2893599665"/>
                  </a:ext>
                </a:extLst>
              </a:tr>
              <a:tr h="370413">
                <a:tc>
                  <a:txBody>
                    <a:bodyPr/>
                    <a:lstStyle/>
                    <a:p>
                      <a:pPr algn="ctr"/>
                      <a:r>
                        <a:rPr lang="en-US" dirty="0">
                          <a:latin typeface="Times New Roman" panose="02020603050405020304" pitchFamily="18" charset="0"/>
                          <a:cs typeface="Times New Roman" panose="02020603050405020304" pitchFamily="18" charset="0"/>
                        </a:rPr>
                        <a:t>5</a:t>
                      </a:r>
                    </a:p>
                  </a:txBody>
                  <a:tcPr/>
                </a:tc>
                <a:tc>
                  <a:txBody>
                    <a:bodyPr/>
                    <a:lstStyle/>
                    <a:p>
                      <a:pPr algn="ctr"/>
                      <a:r>
                        <a:rPr lang="en-US" dirty="0">
                          <a:latin typeface="Times New Roman" panose="02020603050405020304" pitchFamily="18" charset="0"/>
                          <a:cs typeface="Times New Roman" panose="02020603050405020304" pitchFamily="18" charset="0"/>
                        </a:rPr>
                        <a:t>Supporting Systems and Deployment</a:t>
                      </a:r>
                    </a:p>
                  </a:txBody>
                  <a:tcPr/>
                </a:tc>
                <a:tc>
                  <a:txBody>
                    <a:bodyPr/>
                    <a:lstStyle/>
                    <a:p>
                      <a:pPr algn="ctr"/>
                      <a:r>
                        <a:rPr lang="en-US" dirty="0">
                          <a:latin typeface="Times New Roman" panose="02020603050405020304" pitchFamily="18" charset="0"/>
                          <a:cs typeface="Times New Roman" panose="02020603050405020304" pitchFamily="18" charset="0"/>
                        </a:rPr>
                        <a:t>8</a:t>
                      </a:r>
                    </a:p>
                  </a:txBody>
                  <a:tcPr/>
                </a:tc>
                <a:extLst>
                  <a:ext uri="{0D108BD9-81ED-4DB2-BD59-A6C34878D82A}">
                    <a16:rowId xmlns:a16="http://schemas.microsoft.com/office/drawing/2014/main" val="1562310288"/>
                  </a:ext>
                </a:extLst>
              </a:tr>
              <a:tr h="370413">
                <a:tc>
                  <a:txBody>
                    <a:bodyPr/>
                    <a:lstStyle/>
                    <a:p>
                      <a:pPr algn="ctr"/>
                      <a:r>
                        <a:rPr lang="en-US" dirty="0">
                          <a:latin typeface="Times New Roman" panose="02020603050405020304" pitchFamily="18" charset="0"/>
                          <a:cs typeface="Times New Roman" panose="02020603050405020304" pitchFamily="18" charset="0"/>
                        </a:rPr>
                        <a:t>6</a:t>
                      </a:r>
                    </a:p>
                  </a:txBody>
                  <a:tcPr/>
                </a:tc>
                <a:tc>
                  <a:txBody>
                    <a:bodyPr/>
                    <a:lstStyle/>
                    <a:p>
                      <a:pPr algn="ctr"/>
                      <a:r>
                        <a:rPr lang="en-US" dirty="0">
                          <a:latin typeface="Times New Roman" panose="02020603050405020304" pitchFamily="18" charset="0"/>
                          <a:cs typeface="Times New Roman" panose="02020603050405020304" pitchFamily="18" charset="0"/>
                        </a:rPr>
                        <a:t>Recommendations</a:t>
                      </a:r>
                    </a:p>
                  </a:txBody>
                  <a:tcPr/>
                </a:tc>
                <a:tc>
                  <a:txBody>
                    <a:bodyPr/>
                    <a:lstStyle/>
                    <a:p>
                      <a:pPr algn="ctr"/>
                      <a:r>
                        <a:rPr lang="en-US" dirty="0">
                          <a:latin typeface="Times New Roman" panose="02020603050405020304" pitchFamily="18" charset="0"/>
                          <a:cs typeface="Times New Roman" panose="02020603050405020304" pitchFamily="18" charset="0"/>
                        </a:rPr>
                        <a:t>9</a:t>
                      </a:r>
                    </a:p>
                  </a:txBody>
                  <a:tcPr/>
                </a:tc>
                <a:extLst>
                  <a:ext uri="{0D108BD9-81ED-4DB2-BD59-A6C34878D82A}">
                    <a16:rowId xmlns:a16="http://schemas.microsoft.com/office/drawing/2014/main" val="2065037351"/>
                  </a:ext>
                </a:extLst>
              </a:tr>
              <a:tr h="370413">
                <a:tc>
                  <a:txBody>
                    <a:bodyPr/>
                    <a:lstStyle/>
                    <a:p>
                      <a:pPr algn="ctr"/>
                      <a:r>
                        <a:rPr lang="en-US" dirty="0">
                          <a:latin typeface="Times New Roman" panose="02020603050405020304" pitchFamily="18" charset="0"/>
                          <a:cs typeface="Times New Roman" panose="02020603050405020304" pitchFamily="18" charset="0"/>
                        </a:rPr>
                        <a:t>7</a:t>
                      </a:r>
                    </a:p>
                  </a:txBody>
                  <a:tcPr/>
                </a:tc>
                <a:tc>
                  <a:txBody>
                    <a:bodyPr/>
                    <a:lstStyle/>
                    <a:p>
                      <a:pPr algn="ctr"/>
                      <a:r>
                        <a:rPr lang="en-US" dirty="0">
                          <a:latin typeface="Times New Roman" panose="02020603050405020304" pitchFamily="18" charset="0"/>
                          <a:cs typeface="Times New Roman" panose="02020603050405020304" pitchFamily="18" charset="0"/>
                        </a:rPr>
                        <a:t>Conclusion</a:t>
                      </a:r>
                    </a:p>
                  </a:txBody>
                  <a:tcPr/>
                </a:tc>
                <a:tc>
                  <a:txBody>
                    <a:bodyPr/>
                    <a:lstStyle/>
                    <a:p>
                      <a:pPr algn="ctr"/>
                      <a:r>
                        <a:rPr lang="en-US" dirty="0">
                          <a:latin typeface="Times New Roman" panose="02020603050405020304" pitchFamily="18" charset="0"/>
                          <a:cs typeface="Times New Roman" panose="02020603050405020304" pitchFamily="18" charset="0"/>
                        </a:rPr>
                        <a:t>10</a:t>
                      </a:r>
                    </a:p>
                  </a:txBody>
                  <a:tcPr/>
                </a:tc>
                <a:extLst>
                  <a:ext uri="{0D108BD9-81ED-4DB2-BD59-A6C34878D82A}">
                    <a16:rowId xmlns:a16="http://schemas.microsoft.com/office/drawing/2014/main" val="2364833185"/>
                  </a:ext>
                </a:extLst>
              </a:tr>
              <a:tr h="370413">
                <a:tc>
                  <a:txBody>
                    <a:bodyPr/>
                    <a:lstStyle/>
                    <a:p>
                      <a:pPr algn="ctr"/>
                      <a:r>
                        <a:rPr lang="en-US" dirty="0">
                          <a:latin typeface="Times New Roman" panose="02020603050405020304" pitchFamily="18" charset="0"/>
                          <a:cs typeface="Times New Roman" panose="02020603050405020304" pitchFamily="18" charset="0"/>
                        </a:rPr>
                        <a:t>8</a:t>
                      </a:r>
                    </a:p>
                  </a:txBody>
                  <a:tcPr/>
                </a:tc>
                <a:tc>
                  <a:txBody>
                    <a:bodyPr/>
                    <a:lstStyle/>
                    <a:p>
                      <a:pPr algn="ctr"/>
                      <a:r>
                        <a:rPr lang="en-US" dirty="0">
                          <a:latin typeface="Times New Roman" panose="02020603050405020304" pitchFamily="18" charset="0"/>
                          <a:cs typeface="Times New Roman" panose="02020603050405020304" pitchFamily="18" charset="0"/>
                        </a:rPr>
                        <a:t>References</a:t>
                      </a:r>
                    </a:p>
                  </a:txBody>
                  <a:tcPr/>
                </a:tc>
                <a:tc>
                  <a:txBody>
                    <a:bodyPr/>
                    <a:lstStyle/>
                    <a:p>
                      <a:pPr algn="ctr"/>
                      <a:r>
                        <a:rPr lang="en-US" dirty="0">
                          <a:latin typeface="Times New Roman" panose="02020603050405020304" pitchFamily="18" charset="0"/>
                          <a:cs typeface="Times New Roman" panose="02020603050405020304" pitchFamily="18" charset="0"/>
                        </a:rPr>
                        <a:t>11</a:t>
                      </a:r>
                    </a:p>
                  </a:txBody>
                  <a:tcPr/>
                </a:tc>
                <a:extLst>
                  <a:ext uri="{0D108BD9-81ED-4DB2-BD59-A6C34878D82A}">
                    <a16:rowId xmlns:a16="http://schemas.microsoft.com/office/drawing/2014/main" val="4052423218"/>
                  </a:ext>
                </a:extLst>
              </a:tr>
            </a:tbl>
          </a:graphicData>
        </a:graphic>
      </p:graphicFrame>
    </p:spTree>
    <p:extLst>
      <p:ext uri="{BB962C8B-B14F-4D97-AF65-F5344CB8AC3E}">
        <p14:creationId xmlns:p14="http://schemas.microsoft.com/office/powerpoint/2010/main" val="13183019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44"/>
        <p:cNvGrpSpPr/>
        <p:nvPr/>
      </p:nvGrpSpPr>
      <p:grpSpPr>
        <a:xfrm>
          <a:off x="0" y="0"/>
          <a:ext cx="0" cy="0"/>
          <a:chOff x="0" y="0"/>
          <a:chExt cx="0" cy="0"/>
        </a:xfrm>
      </p:grpSpPr>
      <p:sp>
        <p:nvSpPr>
          <p:cNvPr id="345" name="Google Shape;345;p31"/>
          <p:cNvSpPr txBox="1">
            <a:spLocks noGrp="1"/>
          </p:cNvSpPr>
          <p:nvPr>
            <p:ph type="subTitle" idx="1"/>
          </p:nvPr>
        </p:nvSpPr>
        <p:spPr>
          <a:xfrm>
            <a:off x="439479" y="2727596"/>
            <a:ext cx="4132521" cy="1715386"/>
          </a:xfrm>
          <a:prstGeom prst="rect">
            <a:avLst/>
          </a:prstGeom>
        </p:spPr>
        <p:txBody>
          <a:bodyPr spcFirstLastPara="1" wrap="square" lIns="91425" tIns="91425" rIns="91425" bIns="91425" anchor="t" anchorCtr="0">
            <a:noAutofit/>
          </a:bodyPr>
          <a:lstStyle/>
          <a:p>
            <a:pPr marL="285750" lvl="0" indent="-285750" algn="l" rtl="0">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Amazon is an E-commerce giant founded in 1994</a:t>
            </a:r>
          </a:p>
          <a:p>
            <a:pPr marL="285750" lvl="0" indent="-285750" algn="l" rtl="0">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Services and Products: Cloud computing services (AWS), Streaming platform (Prime Video), and smart home devices (Echo) (Amazon, 2024)</a:t>
            </a:r>
            <a:endParaRPr sz="1600" dirty="0">
              <a:latin typeface="Times New Roman" panose="02020603050405020304" pitchFamily="18" charset="0"/>
              <a:cs typeface="Times New Roman" panose="02020603050405020304" pitchFamily="18" charset="0"/>
            </a:endParaRPr>
          </a:p>
        </p:txBody>
      </p:sp>
      <p:sp>
        <p:nvSpPr>
          <p:cNvPr id="346" name="Google Shape;346;p31"/>
          <p:cNvSpPr txBox="1">
            <a:spLocks noGrp="1"/>
          </p:cNvSpPr>
          <p:nvPr>
            <p:ph type="title"/>
          </p:nvPr>
        </p:nvSpPr>
        <p:spPr>
          <a:xfrm>
            <a:off x="699048" y="211581"/>
            <a:ext cx="7247017" cy="588335"/>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b"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Organizational Overview</a:t>
            </a:r>
            <a:endParaRPr b="1"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742536E8-0B71-4EB2-8184-60D9E4CC3485}"/>
              </a:ext>
            </a:extLst>
          </p:cNvPr>
          <p:cNvPicPr>
            <a:picLocks noChangeAspect="1"/>
          </p:cNvPicPr>
          <p:nvPr/>
        </p:nvPicPr>
        <p:blipFill rotWithShape="1">
          <a:blip r:embed="rId3"/>
          <a:srcRect l="9478" t="19228" r="7323" b="21232"/>
          <a:stretch/>
        </p:blipFill>
        <p:spPr>
          <a:xfrm>
            <a:off x="1048403" y="1046578"/>
            <a:ext cx="2914672" cy="1287997"/>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 name="Picture 4">
            <a:extLst>
              <a:ext uri="{FF2B5EF4-FFF2-40B4-BE49-F238E27FC236}">
                <a16:creationId xmlns:a16="http://schemas.microsoft.com/office/drawing/2014/main" id="{DEA894B1-513E-48E9-A34B-BE4FD511743D}"/>
              </a:ext>
            </a:extLst>
          </p:cNvPr>
          <p:cNvPicPr>
            <a:picLocks noChangeAspect="1"/>
          </p:cNvPicPr>
          <p:nvPr/>
        </p:nvPicPr>
        <p:blipFill>
          <a:blip r:embed="rId4"/>
          <a:stretch>
            <a:fillRect/>
          </a:stretch>
        </p:blipFill>
        <p:spPr>
          <a:xfrm>
            <a:off x="5869172" y="876769"/>
            <a:ext cx="1672856" cy="177183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9" name="Google Shape;345;p31">
            <a:extLst>
              <a:ext uri="{FF2B5EF4-FFF2-40B4-BE49-F238E27FC236}">
                <a16:creationId xmlns:a16="http://schemas.microsoft.com/office/drawing/2014/main" id="{EC807306-4EE0-4F5A-A71B-1AD90CBDBE8A}"/>
              </a:ext>
            </a:extLst>
          </p:cNvPr>
          <p:cNvSpPr txBox="1">
            <a:spLocks/>
          </p:cNvSpPr>
          <p:nvPr/>
        </p:nvSpPr>
        <p:spPr>
          <a:xfrm>
            <a:off x="5006584" y="2727596"/>
            <a:ext cx="3903499" cy="1590652"/>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L="457200" marR="0" lvl="0"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1pPr>
            <a:lvl2pPr marL="914400" marR="0" lvl="1"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2pPr>
            <a:lvl3pPr marL="1371600" marR="0" lvl="2"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3pPr>
            <a:lvl4pPr marL="1828800" marR="0" lvl="3"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4pPr>
            <a:lvl5pPr marL="2286000" marR="0" lvl="4"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5pPr>
            <a:lvl6pPr marL="2743200" marR="0" lvl="5"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6pPr>
            <a:lvl7pPr marL="3200400" marR="0" lvl="6"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7pPr>
            <a:lvl8pPr marL="3657600" marR="0" lvl="7"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8pPr>
            <a:lvl9pPr marL="4114800" marR="0" lvl="8" indent="-304800" algn="l" rtl="0">
              <a:lnSpc>
                <a:spcPct val="100000"/>
              </a:lnSpc>
              <a:spcBef>
                <a:spcPts val="0"/>
              </a:spcBef>
              <a:spcAft>
                <a:spcPts val="0"/>
              </a:spcAft>
              <a:buClr>
                <a:schemeClr val="dk1"/>
              </a:buClr>
              <a:buSzPts val="1200"/>
              <a:buFont typeface="Source Sans 3"/>
              <a:buNone/>
              <a:defRPr sz="1200" b="0" i="0" u="none" strike="noStrike" cap="none">
                <a:solidFill>
                  <a:schemeClr val="dk1"/>
                </a:solidFill>
                <a:latin typeface="Source Sans 3"/>
                <a:ea typeface="Source Sans 3"/>
                <a:cs typeface="Source Sans 3"/>
                <a:sym typeface="Source Sans 3"/>
              </a:defRPr>
            </a:lvl9pPr>
          </a:lstStyle>
          <a:p>
            <a:pPr marL="171450" indent="-1714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Emirates is an international airline based in Dubai</a:t>
            </a:r>
          </a:p>
          <a:p>
            <a:pPr marL="171450" indent="-1714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Known for luxury travel and outstanding services</a:t>
            </a:r>
          </a:p>
          <a:p>
            <a:pPr marL="171450" indent="-171450">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Global fleet covering 6 continents (Emirates, 2024)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60" name="Google Shape;360;p33"/>
          <p:cNvSpPr txBox="1">
            <a:spLocks noGrp="1"/>
          </p:cNvSpPr>
          <p:nvPr>
            <p:ph type="title"/>
          </p:nvPr>
        </p:nvSpPr>
        <p:spPr>
          <a:xfrm>
            <a:off x="720000" y="352876"/>
            <a:ext cx="7704000" cy="572700"/>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b="1" dirty="0">
                <a:latin typeface="Times New Roman" panose="02020603050405020304" pitchFamily="18" charset="0"/>
                <a:cs typeface="Times New Roman" panose="02020603050405020304" pitchFamily="18" charset="0"/>
              </a:rPr>
              <a:t>TOWS Analysis</a:t>
            </a:r>
            <a:endParaRPr b="1" dirty="0">
              <a:latin typeface="Times New Roman" panose="02020603050405020304" pitchFamily="18" charset="0"/>
              <a:cs typeface="Times New Roman" panose="02020603050405020304" pitchFamily="18" charset="0"/>
            </a:endParaRPr>
          </a:p>
        </p:txBody>
      </p:sp>
      <p:graphicFrame>
        <p:nvGraphicFramePr>
          <p:cNvPr id="2" name="Diagram 1">
            <a:extLst>
              <a:ext uri="{FF2B5EF4-FFF2-40B4-BE49-F238E27FC236}">
                <a16:creationId xmlns:a16="http://schemas.microsoft.com/office/drawing/2014/main" id="{CB9AC01D-6368-4A8B-A185-194ECC4A0B2C}"/>
              </a:ext>
            </a:extLst>
          </p:cNvPr>
          <p:cNvGraphicFramePr/>
          <p:nvPr>
            <p:extLst>
              <p:ext uri="{D42A27DB-BD31-4B8C-83A1-F6EECF244321}">
                <p14:modId xmlns:p14="http://schemas.microsoft.com/office/powerpoint/2010/main" val="2679987280"/>
              </p:ext>
            </p:extLst>
          </p:nvPr>
        </p:nvGraphicFramePr>
        <p:xfrm>
          <a:off x="4572000" y="1197935"/>
          <a:ext cx="3852000" cy="32748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0" name="Diagram 9">
            <a:extLst>
              <a:ext uri="{FF2B5EF4-FFF2-40B4-BE49-F238E27FC236}">
                <a16:creationId xmlns:a16="http://schemas.microsoft.com/office/drawing/2014/main" id="{627F11F6-716D-4380-B9F1-FB5811139E57}"/>
              </a:ext>
            </a:extLst>
          </p:cNvPr>
          <p:cNvGraphicFramePr/>
          <p:nvPr>
            <p:extLst>
              <p:ext uri="{D42A27DB-BD31-4B8C-83A1-F6EECF244321}">
                <p14:modId xmlns:p14="http://schemas.microsoft.com/office/powerpoint/2010/main" val="3785183642"/>
              </p:ext>
            </p:extLst>
          </p:nvPr>
        </p:nvGraphicFramePr>
        <p:xfrm>
          <a:off x="400493" y="1197934"/>
          <a:ext cx="3852000" cy="327482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744431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59" name="Google Shape;359;p33"/>
          <p:cNvSpPr txBox="1">
            <a:spLocks noGrp="1"/>
          </p:cNvSpPr>
          <p:nvPr>
            <p:ph type="subTitle" idx="4"/>
          </p:nvPr>
        </p:nvSpPr>
        <p:spPr>
          <a:xfrm>
            <a:off x="4777670" y="1258780"/>
            <a:ext cx="3487371" cy="4617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Differences</a:t>
            </a:r>
            <a:endParaRPr b="1" dirty="0">
              <a:latin typeface="Times New Roman" panose="02020603050405020304" pitchFamily="18" charset="0"/>
              <a:cs typeface="Times New Roman" panose="02020603050405020304" pitchFamily="18" charset="0"/>
            </a:endParaRPr>
          </a:p>
        </p:txBody>
      </p:sp>
      <p:sp>
        <p:nvSpPr>
          <p:cNvPr id="360" name="Google Shape;360;p33"/>
          <p:cNvSpPr txBox="1">
            <a:spLocks noGrp="1"/>
          </p:cNvSpPr>
          <p:nvPr>
            <p:ph type="title"/>
          </p:nvPr>
        </p:nvSpPr>
        <p:spPr>
          <a:xfrm>
            <a:off x="720000" y="445025"/>
            <a:ext cx="7704000" cy="572700"/>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Similarities and Differences</a:t>
            </a:r>
            <a:endParaRPr b="1" dirty="0">
              <a:latin typeface="Times New Roman" panose="02020603050405020304" pitchFamily="18" charset="0"/>
              <a:cs typeface="Times New Roman" panose="02020603050405020304" pitchFamily="18" charset="0"/>
            </a:endParaRPr>
          </a:p>
        </p:txBody>
      </p:sp>
      <p:sp>
        <p:nvSpPr>
          <p:cNvPr id="361" name="Google Shape;361;p33"/>
          <p:cNvSpPr txBox="1">
            <a:spLocks noGrp="1"/>
          </p:cNvSpPr>
          <p:nvPr>
            <p:ph type="subTitle" idx="1"/>
          </p:nvPr>
        </p:nvSpPr>
        <p:spPr>
          <a:xfrm>
            <a:off x="4777670" y="1971574"/>
            <a:ext cx="3487371" cy="2564984"/>
          </a:xfrm>
          <a:prstGeom prst="rect">
            <a:avLst/>
          </a:prstGeom>
        </p:spPr>
        <p:txBody>
          <a:bodyPr spcFirstLastPara="1" wrap="square" lIns="91425" tIns="91425" rIns="91425" bIns="91425" anchor="t" anchorCtr="0">
            <a:noAutofit/>
          </a:bodyPr>
          <a:lstStyle/>
          <a:p>
            <a:pPr marL="285750" lvl="0" indent="-285750" algn="just" rtl="0">
              <a:lnSpc>
                <a:spcPct val="200000"/>
              </a:lnSpc>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Nature of knowledge (user feedback vs business expertise) (Hislop et al., 2018)</a:t>
            </a:r>
          </a:p>
          <a:p>
            <a:pPr marL="285750" lvl="0" indent="-285750" algn="just" rtl="0">
              <a:lnSpc>
                <a:spcPct val="200000"/>
              </a:lnSpc>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Competition landscape (e-commerce vs airlines)</a:t>
            </a:r>
            <a:endParaRPr sz="1600" dirty="0">
              <a:latin typeface="Times New Roman" panose="02020603050405020304" pitchFamily="18" charset="0"/>
              <a:cs typeface="Times New Roman" panose="02020603050405020304" pitchFamily="18" charset="0"/>
            </a:endParaRPr>
          </a:p>
        </p:txBody>
      </p:sp>
      <p:sp>
        <p:nvSpPr>
          <p:cNvPr id="362" name="Google Shape;362;p33"/>
          <p:cNvSpPr txBox="1">
            <a:spLocks noGrp="1"/>
          </p:cNvSpPr>
          <p:nvPr>
            <p:ph type="subTitle" idx="2"/>
          </p:nvPr>
        </p:nvSpPr>
        <p:spPr>
          <a:xfrm>
            <a:off x="1268827" y="1971574"/>
            <a:ext cx="3097500" cy="2097151"/>
          </a:xfrm>
          <a:prstGeom prst="rect">
            <a:avLst/>
          </a:prstGeom>
        </p:spPr>
        <p:txBody>
          <a:bodyPr spcFirstLastPara="1" wrap="square" lIns="91425" tIns="91425" rIns="91425" bIns="91425" anchor="t" anchorCtr="0">
            <a:noAutofit/>
          </a:bodyPr>
          <a:lstStyle/>
          <a:p>
            <a:pPr marL="285750" lvl="0" indent="-285750" algn="just" rtl="0">
              <a:lnSpc>
                <a:spcPct val="200000"/>
              </a:lnSpc>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Data-driven decision making</a:t>
            </a:r>
          </a:p>
          <a:p>
            <a:pPr marL="285750" lvl="0" indent="-285750" algn="just" rtl="0">
              <a:lnSpc>
                <a:spcPct val="200000"/>
              </a:lnSpc>
              <a:spcBef>
                <a:spcPts val="0"/>
              </a:spcBef>
              <a:spcAft>
                <a:spcPts val="0"/>
              </a:spcAft>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Emphasis on innovation</a:t>
            </a:r>
            <a:endParaRPr sz="1600" dirty="0">
              <a:latin typeface="Times New Roman" panose="02020603050405020304" pitchFamily="18" charset="0"/>
              <a:cs typeface="Times New Roman" panose="02020603050405020304" pitchFamily="18" charset="0"/>
            </a:endParaRPr>
          </a:p>
        </p:txBody>
      </p:sp>
      <p:sp>
        <p:nvSpPr>
          <p:cNvPr id="363" name="Google Shape;363;p33"/>
          <p:cNvSpPr txBox="1">
            <a:spLocks noGrp="1"/>
          </p:cNvSpPr>
          <p:nvPr>
            <p:ph type="subTitle" idx="3"/>
          </p:nvPr>
        </p:nvSpPr>
        <p:spPr>
          <a:xfrm>
            <a:off x="1268827" y="1263800"/>
            <a:ext cx="3097500" cy="461700"/>
          </a:xfrm>
          <a:prstGeom prst="rect">
            <a:avLst/>
          </a:prstGeom>
        </p:spPr>
        <p:style>
          <a:lnRef idx="1">
            <a:schemeClr val="accent1"/>
          </a:lnRef>
          <a:fillRef idx="2">
            <a:schemeClr val="accent1"/>
          </a:fillRef>
          <a:effectRef idx="1">
            <a:schemeClr val="accent1"/>
          </a:effectRef>
          <a:fontRef idx="minor">
            <a:schemeClr val="dk1"/>
          </a:fontRef>
        </p:style>
        <p:txBody>
          <a:bodyPr spcFirstLastPara="1" wrap="square" lIns="91425" tIns="91425" rIns="91425" bIns="91425" anchor="b"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Similarities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327"/>
        <p:cNvGrpSpPr/>
        <p:nvPr/>
      </p:nvGrpSpPr>
      <p:grpSpPr>
        <a:xfrm>
          <a:off x="0" y="0"/>
          <a:ext cx="0" cy="0"/>
          <a:chOff x="0" y="0"/>
          <a:chExt cx="0" cy="0"/>
        </a:xfrm>
      </p:grpSpPr>
      <p:sp>
        <p:nvSpPr>
          <p:cNvPr id="328" name="Google Shape;328;p30"/>
          <p:cNvSpPr txBox="1">
            <a:spLocks noGrp="1"/>
          </p:cNvSpPr>
          <p:nvPr>
            <p:ph type="title"/>
          </p:nvPr>
        </p:nvSpPr>
        <p:spPr>
          <a:xfrm>
            <a:off x="720000" y="211109"/>
            <a:ext cx="7704000" cy="526082"/>
          </a:xfrm>
          <a:prstGeom prst="rect">
            <a:avLst/>
          </a:prstGeom>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US" b="1" dirty="0">
                <a:latin typeface="Times New Roman" panose="02020603050405020304" pitchFamily="18" charset="0"/>
                <a:cs typeface="Times New Roman" panose="02020603050405020304" pitchFamily="18" charset="0"/>
              </a:rPr>
              <a:t>Critical Evaluation</a:t>
            </a:r>
            <a:endParaRPr b="1" dirty="0">
              <a:latin typeface="Times New Roman" panose="02020603050405020304" pitchFamily="18" charset="0"/>
              <a:cs typeface="Times New Roman" panose="02020603050405020304" pitchFamily="18" charset="0"/>
            </a:endParaRPr>
          </a:p>
        </p:txBody>
      </p:sp>
      <p:graphicFrame>
        <p:nvGraphicFramePr>
          <p:cNvPr id="39" name="Table 10">
            <a:extLst>
              <a:ext uri="{FF2B5EF4-FFF2-40B4-BE49-F238E27FC236}">
                <a16:creationId xmlns:a16="http://schemas.microsoft.com/office/drawing/2014/main" id="{F966AA6E-2485-4F87-A9EF-A7923838D265}"/>
              </a:ext>
            </a:extLst>
          </p:cNvPr>
          <p:cNvGraphicFramePr>
            <a:graphicFrameLocks noGrp="1"/>
          </p:cNvGraphicFramePr>
          <p:nvPr>
            <p:extLst>
              <p:ext uri="{D42A27DB-BD31-4B8C-83A1-F6EECF244321}">
                <p14:modId xmlns:p14="http://schemas.microsoft.com/office/powerpoint/2010/main" val="1005695052"/>
              </p:ext>
            </p:extLst>
          </p:nvPr>
        </p:nvGraphicFramePr>
        <p:xfrm>
          <a:off x="620763" y="836345"/>
          <a:ext cx="7704000" cy="4010985"/>
        </p:xfrm>
        <a:graphic>
          <a:graphicData uri="http://schemas.openxmlformats.org/drawingml/2006/table">
            <a:tbl>
              <a:tblPr firstRow="1" bandRow="1">
                <a:tableStyleId>{D16B3EA9-957A-404C-828E-5A7D95D0043F}</a:tableStyleId>
              </a:tblPr>
              <a:tblGrid>
                <a:gridCol w="1498661">
                  <a:extLst>
                    <a:ext uri="{9D8B030D-6E8A-4147-A177-3AD203B41FA5}">
                      <a16:colId xmlns:a16="http://schemas.microsoft.com/office/drawing/2014/main" val="1565562465"/>
                    </a:ext>
                  </a:extLst>
                </a:gridCol>
                <a:gridCol w="3203945">
                  <a:extLst>
                    <a:ext uri="{9D8B030D-6E8A-4147-A177-3AD203B41FA5}">
                      <a16:colId xmlns:a16="http://schemas.microsoft.com/office/drawing/2014/main" val="1951978403"/>
                    </a:ext>
                  </a:extLst>
                </a:gridCol>
                <a:gridCol w="3001394">
                  <a:extLst>
                    <a:ext uri="{9D8B030D-6E8A-4147-A177-3AD203B41FA5}">
                      <a16:colId xmlns:a16="http://schemas.microsoft.com/office/drawing/2014/main" val="2636477005"/>
                    </a:ext>
                  </a:extLst>
                </a:gridCol>
              </a:tblGrid>
              <a:tr h="353385">
                <a:tc>
                  <a:txBody>
                    <a:bodyPr/>
                    <a:lstStyle/>
                    <a:p>
                      <a:pPr algn="ctr"/>
                      <a:r>
                        <a:rPr lang="en-US" b="1" dirty="0">
                          <a:latin typeface="Times New Roman" panose="02020603050405020304" pitchFamily="18" charset="0"/>
                          <a:cs typeface="Times New Roman" panose="02020603050405020304" pitchFamily="18" charset="0"/>
                        </a:rPr>
                        <a:t>KM Value Chain</a:t>
                      </a:r>
                    </a:p>
                  </a:txBody>
                  <a:tcPr/>
                </a:tc>
                <a:tc>
                  <a:txBody>
                    <a:bodyPr/>
                    <a:lstStyle/>
                    <a:p>
                      <a:pPr algn="ctr"/>
                      <a:r>
                        <a:rPr lang="en-US" b="1" dirty="0">
                          <a:latin typeface="Times New Roman" panose="02020603050405020304" pitchFamily="18" charset="0"/>
                          <a:cs typeface="Times New Roman" panose="02020603050405020304" pitchFamily="18" charset="0"/>
                        </a:rPr>
                        <a:t>Amazon</a:t>
                      </a:r>
                    </a:p>
                  </a:txBody>
                  <a:tcPr/>
                </a:tc>
                <a:tc>
                  <a:txBody>
                    <a:bodyPr/>
                    <a:lstStyle/>
                    <a:p>
                      <a:pPr algn="ctr"/>
                      <a:r>
                        <a:rPr lang="en-US" b="1" dirty="0">
                          <a:latin typeface="Times New Roman" panose="02020603050405020304" pitchFamily="18" charset="0"/>
                          <a:cs typeface="Times New Roman" panose="02020603050405020304" pitchFamily="18" charset="0"/>
                        </a:rPr>
                        <a:t>Emirates</a:t>
                      </a:r>
                    </a:p>
                  </a:txBody>
                  <a:tcPr/>
                </a:tc>
                <a:extLst>
                  <a:ext uri="{0D108BD9-81ED-4DB2-BD59-A6C34878D82A}">
                    <a16:rowId xmlns:a16="http://schemas.microsoft.com/office/drawing/2014/main" val="4153087426"/>
                  </a:ext>
                </a:extLst>
              </a:tr>
              <a:tr h="519642">
                <a:tc>
                  <a:txBody>
                    <a:bodyPr/>
                    <a:lstStyle/>
                    <a:p>
                      <a:pPr algn="ctr"/>
                      <a:r>
                        <a:rPr lang="en-US" dirty="0">
                          <a:effectLst/>
                          <a:latin typeface="Times New Roman" panose="02020603050405020304" pitchFamily="18" charset="0"/>
                          <a:cs typeface="Times New Roman" panose="02020603050405020304" pitchFamily="18" charset="0"/>
                        </a:rPr>
                        <a:t>Knowledge Identification</a:t>
                      </a:r>
                    </a:p>
                  </a:txBody>
                  <a:tcPr anchor="ctr"/>
                </a:tc>
                <a:tc>
                  <a:txBody>
                    <a:bodyPr/>
                    <a:lstStyle/>
                    <a:p>
                      <a:pPr algn="ctr"/>
                      <a:r>
                        <a:rPr lang="en-US" dirty="0">
                          <a:effectLst/>
                          <a:latin typeface="Times New Roman" panose="02020603050405020304" pitchFamily="18" charset="0"/>
                          <a:cs typeface="Times New Roman" panose="02020603050405020304" pitchFamily="18" charset="0"/>
                        </a:rPr>
                        <a:t>Employee forums for idea sharing</a:t>
                      </a:r>
                    </a:p>
                    <a:p>
                      <a:pPr algn="ctr"/>
                      <a:r>
                        <a:rPr lang="en-US" dirty="0">
                          <a:effectLst/>
                          <a:latin typeface="Times New Roman" panose="02020603050405020304" pitchFamily="18" charset="0"/>
                          <a:cs typeface="Times New Roman" panose="02020603050405020304" pitchFamily="18" charset="0"/>
                        </a:rPr>
                        <a:t>Data analytics</a:t>
                      </a:r>
                    </a:p>
                    <a:p>
                      <a:pPr algn="ctr"/>
                      <a:r>
                        <a:rPr lang="en-US" dirty="0">
                          <a:effectLst/>
                          <a:latin typeface="Times New Roman" panose="02020603050405020304" pitchFamily="18" charset="0"/>
                          <a:cs typeface="Times New Roman" panose="02020603050405020304" pitchFamily="18" charset="0"/>
                        </a:rPr>
                        <a:t>Customer feedback</a:t>
                      </a:r>
                    </a:p>
                  </a:txBody>
                  <a:tcPr anchor="ctr"/>
                </a:tc>
                <a:tc>
                  <a:txBody>
                    <a:bodyPr/>
                    <a:lstStyle/>
                    <a:p>
                      <a:pPr algn="ctr"/>
                      <a:r>
                        <a:rPr lang="en-US" dirty="0">
                          <a:effectLst/>
                          <a:latin typeface="Times New Roman" panose="02020603050405020304" pitchFamily="18" charset="0"/>
                          <a:cs typeface="Times New Roman" panose="02020603050405020304" pitchFamily="18" charset="0"/>
                        </a:rPr>
                        <a:t>Employee meetings</a:t>
                      </a:r>
                    </a:p>
                    <a:p>
                      <a:pPr algn="ctr"/>
                      <a:r>
                        <a:rPr lang="en-US" dirty="0">
                          <a:effectLst/>
                          <a:latin typeface="Times New Roman" panose="02020603050405020304" pitchFamily="18" charset="0"/>
                          <a:cs typeface="Times New Roman" panose="02020603050405020304" pitchFamily="18" charset="0"/>
                        </a:rPr>
                        <a:t>Documenting tacit knowledge</a:t>
                      </a:r>
                    </a:p>
                  </a:txBody>
                  <a:tcPr anchor="ctr"/>
                </a:tc>
                <a:extLst>
                  <a:ext uri="{0D108BD9-81ED-4DB2-BD59-A6C34878D82A}">
                    <a16:rowId xmlns:a16="http://schemas.microsoft.com/office/drawing/2014/main" val="4101829825"/>
                  </a:ext>
                </a:extLst>
              </a:tr>
              <a:tr h="519642">
                <a:tc>
                  <a:txBody>
                    <a:bodyPr/>
                    <a:lstStyle/>
                    <a:p>
                      <a:pPr algn="ctr"/>
                      <a:r>
                        <a:rPr lang="en-US" dirty="0">
                          <a:effectLst/>
                          <a:latin typeface="Times New Roman" panose="02020603050405020304" pitchFamily="18" charset="0"/>
                          <a:cs typeface="Times New Roman" panose="02020603050405020304" pitchFamily="18" charset="0"/>
                        </a:rPr>
                        <a:t>Knowledge Acquisition</a:t>
                      </a:r>
                    </a:p>
                  </a:txBody>
                  <a:tcPr anchor="ctr"/>
                </a:tc>
                <a:tc>
                  <a:txBody>
                    <a:bodyPr/>
                    <a:lstStyle/>
                    <a:p>
                      <a:pPr algn="ctr"/>
                      <a:r>
                        <a:rPr lang="en-US" dirty="0">
                          <a:effectLst/>
                          <a:latin typeface="Times New Roman" panose="02020603050405020304" pitchFamily="18" charset="0"/>
                          <a:cs typeface="Times New Roman" panose="02020603050405020304" pitchFamily="18" charset="0"/>
                        </a:rPr>
                        <a:t>Common repository (Arnett et al., 2018)</a:t>
                      </a:r>
                    </a:p>
                    <a:p>
                      <a:pPr algn="ctr"/>
                      <a:r>
                        <a:rPr lang="en-US" dirty="0">
                          <a:effectLst/>
                          <a:latin typeface="Times New Roman" panose="02020603050405020304" pitchFamily="18" charset="0"/>
                          <a:cs typeface="Times New Roman" panose="02020603050405020304" pitchFamily="18" charset="0"/>
                        </a:rPr>
                        <a:t>Machine learning on unstructured data</a:t>
                      </a:r>
                    </a:p>
                  </a:txBody>
                  <a:tcPr anchor="ctr"/>
                </a:tc>
                <a:tc>
                  <a:txBody>
                    <a:bodyPr/>
                    <a:lstStyle/>
                    <a:p>
                      <a:pPr algn="ctr"/>
                      <a:r>
                        <a:rPr lang="fr-FR" dirty="0">
                          <a:effectLst/>
                          <a:latin typeface="Times New Roman" panose="02020603050405020304" pitchFamily="18" charset="0"/>
                          <a:cs typeface="Times New Roman" panose="02020603050405020304" pitchFamily="18" charset="0"/>
                        </a:rPr>
                        <a:t>Content management system</a:t>
                      </a:r>
                    </a:p>
                    <a:p>
                      <a:pPr algn="ctr"/>
                      <a:r>
                        <a:rPr lang="fr-FR" dirty="0">
                          <a:effectLst/>
                          <a:latin typeface="Times New Roman" panose="02020603050405020304" pitchFamily="18" charset="0"/>
                          <a:cs typeface="Times New Roman" panose="02020603050405020304" pitchFamily="18" charset="0"/>
                        </a:rPr>
                        <a:t>Data bases</a:t>
                      </a:r>
                    </a:p>
                    <a:p>
                      <a:pPr algn="ctr"/>
                      <a:r>
                        <a:rPr lang="fr-FR" dirty="0">
                          <a:effectLst/>
                          <a:latin typeface="Times New Roman" panose="02020603050405020304" pitchFamily="18" charset="0"/>
                          <a:cs typeface="Times New Roman" panose="02020603050405020304" pitchFamily="18" charset="0"/>
                        </a:rPr>
                        <a:t>Document repositories</a:t>
                      </a:r>
                    </a:p>
                  </a:txBody>
                  <a:tcPr anchor="ctr"/>
                </a:tc>
                <a:extLst>
                  <a:ext uri="{0D108BD9-81ED-4DB2-BD59-A6C34878D82A}">
                    <a16:rowId xmlns:a16="http://schemas.microsoft.com/office/drawing/2014/main" val="4168412317"/>
                  </a:ext>
                </a:extLst>
              </a:tr>
              <a:tr h="519642">
                <a:tc>
                  <a:txBody>
                    <a:bodyPr/>
                    <a:lstStyle/>
                    <a:p>
                      <a:pPr algn="ctr"/>
                      <a:r>
                        <a:rPr lang="en-US">
                          <a:effectLst/>
                          <a:latin typeface="Times New Roman" panose="02020603050405020304" pitchFamily="18" charset="0"/>
                          <a:cs typeface="Times New Roman" panose="02020603050405020304" pitchFamily="18" charset="0"/>
                        </a:rPr>
                        <a:t>Knowledge Organization</a:t>
                      </a:r>
                    </a:p>
                  </a:txBody>
                  <a:tcPr anchor="ctr"/>
                </a:tc>
                <a:tc>
                  <a:txBody>
                    <a:bodyPr/>
                    <a:lstStyle/>
                    <a:p>
                      <a:pPr algn="ctr"/>
                      <a:r>
                        <a:rPr lang="en-US" dirty="0">
                          <a:effectLst/>
                          <a:latin typeface="Times New Roman" panose="02020603050405020304" pitchFamily="18" charset="0"/>
                          <a:cs typeface="Times New Roman" panose="02020603050405020304" pitchFamily="18" charset="0"/>
                        </a:rPr>
                        <a:t>Advanced search engines</a:t>
                      </a:r>
                    </a:p>
                    <a:p>
                      <a:pPr algn="ctr"/>
                      <a:r>
                        <a:rPr lang="en-US" dirty="0">
                          <a:effectLst/>
                          <a:latin typeface="Times New Roman" panose="02020603050405020304" pitchFamily="18" charset="0"/>
                          <a:cs typeface="Times New Roman" panose="02020603050405020304" pitchFamily="18" charset="0"/>
                        </a:rPr>
                        <a:t>Information tagging</a:t>
                      </a:r>
                    </a:p>
                    <a:p>
                      <a:pPr algn="ctr"/>
                      <a:r>
                        <a:rPr lang="en-US" dirty="0">
                          <a:effectLst/>
                          <a:latin typeface="Times New Roman" panose="02020603050405020304" pitchFamily="18" charset="0"/>
                          <a:cs typeface="Times New Roman" panose="02020603050405020304" pitchFamily="18" charset="0"/>
                        </a:rPr>
                        <a:t>Categorization</a:t>
                      </a:r>
                    </a:p>
                  </a:txBody>
                  <a:tcPr anchor="ctr"/>
                </a:tc>
                <a:tc>
                  <a:txBody>
                    <a:bodyPr/>
                    <a:lstStyle/>
                    <a:p>
                      <a:pPr algn="ctr"/>
                      <a:r>
                        <a:rPr lang="en-US" dirty="0">
                          <a:effectLst/>
                          <a:latin typeface="Times New Roman" panose="02020603050405020304" pitchFamily="18" charset="0"/>
                          <a:cs typeface="Times New Roman" panose="02020603050405020304" pitchFamily="18" charset="0"/>
                        </a:rPr>
                        <a:t>Knowledge taxonomy</a:t>
                      </a:r>
                    </a:p>
                    <a:p>
                      <a:pPr algn="ctr"/>
                      <a:r>
                        <a:rPr lang="en-US" dirty="0">
                          <a:effectLst/>
                          <a:latin typeface="Times New Roman" panose="02020603050405020304" pitchFamily="18" charset="0"/>
                          <a:cs typeface="Times New Roman" panose="02020603050405020304" pitchFamily="18" charset="0"/>
                        </a:rPr>
                        <a:t>Categorization by function</a:t>
                      </a:r>
                    </a:p>
                  </a:txBody>
                  <a:tcPr anchor="ctr"/>
                </a:tc>
                <a:extLst>
                  <a:ext uri="{0D108BD9-81ED-4DB2-BD59-A6C34878D82A}">
                    <a16:rowId xmlns:a16="http://schemas.microsoft.com/office/drawing/2014/main" val="197644472"/>
                  </a:ext>
                </a:extLst>
              </a:tr>
              <a:tr h="519642">
                <a:tc>
                  <a:txBody>
                    <a:bodyPr/>
                    <a:lstStyle/>
                    <a:p>
                      <a:pPr algn="ctr"/>
                      <a:r>
                        <a:rPr lang="en-US">
                          <a:effectLst/>
                          <a:latin typeface="Times New Roman" panose="02020603050405020304" pitchFamily="18" charset="0"/>
                          <a:cs typeface="Times New Roman" panose="02020603050405020304" pitchFamily="18" charset="0"/>
                        </a:rPr>
                        <a:t>Knowledge Distribution</a:t>
                      </a:r>
                    </a:p>
                  </a:txBody>
                  <a:tcPr anchor="ctr"/>
                </a:tc>
                <a:tc>
                  <a:txBody>
                    <a:bodyPr/>
                    <a:lstStyle/>
                    <a:p>
                      <a:pPr algn="ctr"/>
                      <a:r>
                        <a:rPr lang="en-US" dirty="0">
                          <a:effectLst/>
                          <a:latin typeface="Times New Roman" panose="02020603050405020304" pitchFamily="18" charset="0"/>
                          <a:cs typeface="Times New Roman" panose="02020603050405020304" pitchFamily="18" charset="0"/>
                        </a:rPr>
                        <a:t>Collaboration tools (Chime, Slack)</a:t>
                      </a:r>
                    </a:p>
                    <a:p>
                      <a:pPr algn="ctr"/>
                      <a:r>
                        <a:rPr lang="en-US" dirty="0">
                          <a:effectLst/>
                          <a:latin typeface="Times New Roman" panose="02020603050405020304" pitchFamily="18" charset="0"/>
                          <a:cs typeface="Times New Roman" panose="02020603050405020304" pitchFamily="18" charset="0"/>
                        </a:rPr>
                        <a:t>Intranet site</a:t>
                      </a:r>
                    </a:p>
                  </a:txBody>
                  <a:tcPr anchor="ctr"/>
                </a:tc>
                <a:tc>
                  <a:txBody>
                    <a:bodyPr/>
                    <a:lstStyle/>
                    <a:p>
                      <a:pPr algn="ctr"/>
                      <a:r>
                        <a:rPr lang="en-US" dirty="0">
                          <a:effectLst/>
                          <a:latin typeface="Times New Roman" panose="02020603050405020304" pitchFamily="18" charset="0"/>
                          <a:cs typeface="Times New Roman" panose="02020603050405020304" pitchFamily="18" charset="0"/>
                        </a:rPr>
                        <a:t>Intranet</a:t>
                      </a:r>
                    </a:p>
                    <a:p>
                      <a:pPr algn="ctr"/>
                      <a:r>
                        <a:rPr lang="en-US" dirty="0">
                          <a:effectLst/>
                          <a:latin typeface="Times New Roman" panose="02020603050405020304" pitchFamily="18" charset="0"/>
                          <a:cs typeface="Times New Roman" panose="02020603050405020304" pitchFamily="18" charset="0"/>
                        </a:rPr>
                        <a:t>Training courses</a:t>
                      </a:r>
                    </a:p>
                    <a:p>
                      <a:pPr algn="ctr"/>
                      <a:r>
                        <a:rPr lang="en-US" dirty="0">
                          <a:effectLst/>
                          <a:latin typeface="Times New Roman" panose="02020603050405020304" pitchFamily="18" charset="0"/>
                          <a:cs typeface="Times New Roman" panose="02020603050405020304" pitchFamily="18" charset="0"/>
                        </a:rPr>
                        <a:t>Seminars</a:t>
                      </a:r>
                    </a:p>
                  </a:txBody>
                  <a:tcPr anchor="ctr"/>
                </a:tc>
                <a:extLst>
                  <a:ext uri="{0D108BD9-81ED-4DB2-BD59-A6C34878D82A}">
                    <a16:rowId xmlns:a16="http://schemas.microsoft.com/office/drawing/2014/main" val="3080674558"/>
                  </a:ext>
                </a:extLst>
              </a:tr>
              <a:tr h="519642">
                <a:tc>
                  <a:txBody>
                    <a:bodyPr/>
                    <a:lstStyle/>
                    <a:p>
                      <a:pPr algn="ctr"/>
                      <a:r>
                        <a:rPr lang="en-US" dirty="0">
                          <a:effectLst/>
                          <a:latin typeface="Times New Roman" panose="02020603050405020304" pitchFamily="18" charset="0"/>
                          <a:cs typeface="Times New Roman" panose="02020603050405020304" pitchFamily="18" charset="0"/>
                        </a:rPr>
                        <a:t>Knowledge Application</a:t>
                      </a:r>
                    </a:p>
                  </a:txBody>
                  <a:tcPr anchor="ctr"/>
                </a:tc>
                <a:tc>
                  <a:txBody>
                    <a:bodyPr/>
                    <a:lstStyle/>
                    <a:p>
                      <a:pPr algn="ctr"/>
                      <a:r>
                        <a:rPr lang="en-US" dirty="0">
                          <a:effectLst/>
                          <a:latin typeface="Times New Roman" panose="02020603050405020304" pitchFamily="18" charset="0"/>
                          <a:cs typeface="Times New Roman" panose="02020603050405020304" pitchFamily="18" charset="0"/>
                        </a:rPr>
                        <a:t>Informs decision making</a:t>
                      </a:r>
                    </a:p>
                    <a:p>
                      <a:pPr algn="ctr"/>
                      <a:r>
                        <a:rPr lang="en-US" dirty="0">
                          <a:effectLst/>
                          <a:latin typeface="Times New Roman" panose="02020603050405020304" pitchFamily="18" charset="0"/>
                          <a:cs typeface="Times New Roman" panose="02020603050405020304" pitchFamily="18" charset="0"/>
                        </a:rPr>
                        <a:t>Drives innovation</a:t>
                      </a:r>
                    </a:p>
                    <a:p>
                      <a:pPr algn="ctr"/>
                      <a:r>
                        <a:rPr lang="en-US" dirty="0">
                          <a:effectLst/>
                          <a:latin typeface="Times New Roman" panose="02020603050405020304" pitchFamily="18" charset="0"/>
                          <a:cs typeface="Times New Roman" panose="02020603050405020304" pitchFamily="18" charset="0"/>
                        </a:rPr>
                        <a:t>Improves customer experience</a:t>
                      </a:r>
                    </a:p>
                  </a:txBody>
                  <a:tcPr anchor="ctr"/>
                </a:tc>
                <a:tc>
                  <a:txBody>
                    <a:bodyPr/>
                    <a:lstStyle/>
                    <a:p>
                      <a:pPr algn="ctr"/>
                      <a:r>
                        <a:rPr lang="en-US" dirty="0">
                          <a:effectLst/>
                          <a:latin typeface="Times New Roman" panose="02020603050405020304" pitchFamily="18" charset="0"/>
                          <a:cs typeface="Times New Roman" panose="02020603050405020304" pitchFamily="18" charset="0"/>
                        </a:rPr>
                        <a:t>Integrated with CRM</a:t>
                      </a:r>
                    </a:p>
                    <a:p>
                      <a:pPr algn="ctr"/>
                      <a:r>
                        <a:rPr lang="en-US" dirty="0">
                          <a:effectLst/>
                          <a:latin typeface="Times New Roman" panose="02020603050405020304" pitchFamily="18" charset="0"/>
                          <a:cs typeface="Times New Roman" panose="02020603050405020304" pitchFamily="18" charset="0"/>
                        </a:rPr>
                        <a:t>Personalized customer service</a:t>
                      </a:r>
                    </a:p>
                    <a:p>
                      <a:pPr algn="ctr"/>
                      <a:r>
                        <a:rPr lang="en-US" dirty="0">
                          <a:effectLst/>
                          <a:latin typeface="Times New Roman" panose="02020603050405020304" pitchFamily="18" charset="0"/>
                          <a:cs typeface="Times New Roman" panose="02020603050405020304" pitchFamily="18" charset="0"/>
                        </a:rPr>
                        <a:t>Operational efficiency</a:t>
                      </a:r>
                    </a:p>
                  </a:txBody>
                  <a:tcPr anchor="ctr"/>
                </a:tc>
                <a:extLst>
                  <a:ext uri="{0D108BD9-81ED-4DB2-BD59-A6C34878D82A}">
                    <a16:rowId xmlns:a16="http://schemas.microsoft.com/office/drawing/2014/main" val="380696890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60" name="Google Shape;360;p33"/>
          <p:cNvSpPr txBox="1">
            <a:spLocks noGrp="1"/>
          </p:cNvSpPr>
          <p:nvPr>
            <p:ph type="title"/>
          </p:nvPr>
        </p:nvSpPr>
        <p:spPr>
          <a:xfrm>
            <a:off x="720000" y="182755"/>
            <a:ext cx="7704000" cy="604053"/>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sz="2800" b="1" dirty="0">
                <a:latin typeface="Times New Roman" panose="02020603050405020304" pitchFamily="18" charset="0"/>
                <a:cs typeface="Times New Roman" panose="02020603050405020304" pitchFamily="18" charset="0"/>
              </a:rPr>
              <a:t>Supporting Systems and Deployment</a:t>
            </a:r>
            <a:endParaRPr sz="2800" b="1" dirty="0">
              <a:latin typeface="Times New Roman" panose="02020603050405020304" pitchFamily="18" charset="0"/>
              <a:cs typeface="Times New Roman" panose="02020603050405020304" pitchFamily="18" charset="0"/>
            </a:endParaRPr>
          </a:p>
        </p:txBody>
      </p:sp>
      <p:graphicFrame>
        <p:nvGraphicFramePr>
          <p:cNvPr id="12" name="Table 12">
            <a:extLst>
              <a:ext uri="{FF2B5EF4-FFF2-40B4-BE49-F238E27FC236}">
                <a16:creationId xmlns:a16="http://schemas.microsoft.com/office/drawing/2014/main" id="{3FB55FFE-468D-4E58-811C-3C0990F7E9D7}"/>
              </a:ext>
            </a:extLst>
          </p:cNvPr>
          <p:cNvGraphicFramePr>
            <a:graphicFrameLocks noGrp="1"/>
          </p:cNvGraphicFramePr>
          <p:nvPr>
            <p:extLst>
              <p:ext uri="{D42A27DB-BD31-4B8C-83A1-F6EECF244321}">
                <p14:modId xmlns:p14="http://schemas.microsoft.com/office/powerpoint/2010/main" val="865640172"/>
              </p:ext>
            </p:extLst>
          </p:nvPr>
        </p:nvGraphicFramePr>
        <p:xfrm>
          <a:off x="720000" y="915432"/>
          <a:ext cx="7704000" cy="1593852"/>
        </p:xfrm>
        <a:graphic>
          <a:graphicData uri="http://schemas.openxmlformats.org/drawingml/2006/table">
            <a:tbl>
              <a:tblPr firstRow="1" bandRow="1">
                <a:tableStyleId>{D16B3EA9-957A-404C-828E-5A7D95D0043F}</a:tableStyleId>
              </a:tblPr>
              <a:tblGrid>
                <a:gridCol w="3852000">
                  <a:extLst>
                    <a:ext uri="{9D8B030D-6E8A-4147-A177-3AD203B41FA5}">
                      <a16:colId xmlns:a16="http://schemas.microsoft.com/office/drawing/2014/main" val="3265032946"/>
                    </a:ext>
                  </a:extLst>
                </a:gridCol>
                <a:gridCol w="3852000">
                  <a:extLst>
                    <a:ext uri="{9D8B030D-6E8A-4147-A177-3AD203B41FA5}">
                      <a16:colId xmlns:a16="http://schemas.microsoft.com/office/drawing/2014/main" val="943151981"/>
                    </a:ext>
                  </a:extLst>
                </a:gridCol>
              </a:tblGrid>
              <a:tr h="377510">
                <a:tc gridSpan="2">
                  <a:txBody>
                    <a:bodyPr/>
                    <a:lstStyle/>
                    <a:p>
                      <a:pPr algn="ctr"/>
                      <a:r>
                        <a:rPr lang="en-US" sz="1800" b="1" dirty="0">
                          <a:latin typeface="Times New Roman" panose="02020603050405020304" pitchFamily="18" charset="0"/>
                          <a:cs typeface="Times New Roman" panose="02020603050405020304" pitchFamily="18" charset="0"/>
                        </a:rPr>
                        <a:t>Supporting  Systems</a:t>
                      </a:r>
                    </a:p>
                  </a:txBody>
                  <a:tcPr/>
                </a:tc>
                <a:tc hMerge="1">
                  <a:txBody>
                    <a:bodyPr/>
                    <a:lstStyle/>
                    <a:p>
                      <a:endParaRPr lang="en-US" dirty="0"/>
                    </a:p>
                  </a:txBody>
                  <a:tcPr/>
                </a:tc>
                <a:extLst>
                  <a:ext uri="{0D108BD9-81ED-4DB2-BD59-A6C34878D82A}">
                    <a16:rowId xmlns:a16="http://schemas.microsoft.com/office/drawing/2014/main" val="2393932563"/>
                  </a:ext>
                </a:extLst>
              </a:tr>
              <a:tr h="377510">
                <a:tc>
                  <a:txBody>
                    <a:bodyPr/>
                    <a:lstStyle/>
                    <a:p>
                      <a:pPr algn="ctr"/>
                      <a:r>
                        <a:rPr lang="en-US" sz="1600" b="1" dirty="0">
                          <a:latin typeface="Times New Roman" panose="02020603050405020304" pitchFamily="18" charset="0"/>
                          <a:cs typeface="Times New Roman" panose="02020603050405020304" pitchFamily="18" charset="0"/>
                        </a:rPr>
                        <a:t>Amazon</a:t>
                      </a:r>
                    </a:p>
                  </a:txBody>
                  <a:tcPr/>
                </a:tc>
                <a:tc>
                  <a:txBody>
                    <a:bodyPr/>
                    <a:lstStyle/>
                    <a:p>
                      <a:pPr algn="ctr"/>
                      <a:r>
                        <a:rPr lang="en-US" sz="1600" b="1" dirty="0">
                          <a:latin typeface="Times New Roman" panose="02020603050405020304" pitchFamily="18" charset="0"/>
                          <a:cs typeface="Times New Roman" panose="02020603050405020304" pitchFamily="18" charset="0"/>
                        </a:rPr>
                        <a:t>Emirates</a:t>
                      </a:r>
                    </a:p>
                  </a:txBody>
                  <a:tcPr/>
                </a:tc>
                <a:extLst>
                  <a:ext uri="{0D108BD9-81ED-4DB2-BD59-A6C34878D82A}">
                    <a16:rowId xmlns:a16="http://schemas.microsoft.com/office/drawing/2014/main" val="3608051338"/>
                  </a:ext>
                </a:extLst>
              </a:tr>
              <a:tr h="838832">
                <a:tc>
                  <a:txBody>
                    <a:bodyPr/>
                    <a:lstStyle/>
                    <a:p>
                      <a:pPr algn="ctr"/>
                      <a:r>
                        <a:rPr lang="en-US" dirty="0">
                          <a:latin typeface="Times New Roman" panose="02020603050405020304" pitchFamily="18" charset="0"/>
                          <a:cs typeface="Times New Roman" panose="02020603050405020304" pitchFamily="18" charset="0"/>
                        </a:rPr>
                        <a:t>Amazon Web Services (AWS)</a:t>
                      </a:r>
                    </a:p>
                    <a:p>
                      <a:pPr algn="ctr"/>
                      <a:r>
                        <a:rPr lang="en-US" dirty="0">
                          <a:latin typeface="Times New Roman" panose="02020603050405020304" pitchFamily="18" charset="0"/>
                          <a:cs typeface="Times New Roman" panose="02020603050405020304" pitchFamily="18" charset="0"/>
                        </a:rPr>
                        <a:t>Amazon Seller Central</a:t>
                      </a:r>
                    </a:p>
                    <a:p>
                      <a:pPr algn="ctr"/>
                      <a:r>
                        <a:rPr lang="en-US" dirty="0">
                          <a:latin typeface="Times New Roman" panose="02020603050405020304" pitchFamily="18" charset="0"/>
                          <a:cs typeface="Times New Roman" panose="02020603050405020304" pitchFamily="18" charset="0"/>
                        </a:rPr>
                        <a:t>Recommendation engine</a:t>
                      </a:r>
                    </a:p>
                  </a:txBody>
                  <a:tcPr/>
                </a:tc>
                <a:tc>
                  <a:txBody>
                    <a:bodyPr/>
                    <a:lstStyle/>
                    <a:p>
                      <a:pPr algn="ctr"/>
                      <a:r>
                        <a:rPr lang="en-US" dirty="0">
                          <a:latin typeface="Times New Roman" panose="02020603050405020304" pitchFamily="18" charset="0"/>
                          <a:cs typeface="Times New Roman" panose="02020603050405020304" pitchFamily="18" charset="0"/>
                        </a:rPr>
                        <a:t>Learning Management System (LMS)</a:t>
                      </a:r>
                    </a:p>
                    <a:p>
                      <a:pPr algn="ctr"/>
                      <a:r>
                        <a:rPr lang="fr-FR" dirty="0">
                          <a:latin typeface="Times New Roman" panose="02020603050405020304" pitchFamily="18" charset="0"/>
                          <a:cs typeface="Times New Roman" panose="02020603050405020304" pitchFamily="18" charset="0"/>
                        </a:rPr>
                        <a:t>Document Management System (DMS)</a:t>
                      </a:r>
                    </a:p>
                    <a:p>
                      <a:pPr algn="ctr"/>
                      <a:r>
                        <a:rPr lang="en-US" dirty="0">
                          <a:latin typeface="Times New Roman" panose="02020603050405020304" pitchFamily="18" charset="0"/>
                          <a:cs typeface="Times New Roman" panose="02020603050405020304" pitchFamily="18" charset="0"/>
                        </a:rPr>
                        <a:t>Customer Relationship Management</a:t>
                      </a:r>
                    </a:p>
                  </a:txBody>
                  <a:tcPr/>
                </a:tc>
                <a:extLst>
                  <a:ext uri="{0D108BD9-81ED-4DB2-BD59-A6C34878D82A}">
                    <a16:rowId xmlns:a16="http://schemas.microsoft.com/office/drawing/2014/main" val="1826819619"/>
                  </a:ext>
                </a:extLst>
              </a:tr>
            </a:tbl>
          </a:graphicData>
        </a:graphic>
      </p:graphicFrame>
      <p:graphicFrame>
        <p:nvGraphicFramePr>
          <p:cNvPr id="22" name="Table 12">
            <a:extLst>
              <a:ext uri="{FF2B5EF4-FFF2-40B4-BE49-F238E27FC236}">
                <a16:creationId xmlns:a16="http://schemas.microsoft.com/office/drawing/2014/main" id="{CBAD399B-1B37-4581-98A9-3EF73EA895AB}"/>
              </a:ext>
            </a:extLst>
          </p:cNvPr>
          <p:cNvGraphicFramePr>
            <a:graphicFrameLocks noGrp="1"/>
          </p:cNvGraphicFramePr>
          <p:nvPr>
            <p:extLst>
              <p:ext uri="{D42A27DB-BD31-4B8C-83A1-F6EECF244321}">
                <p14:modId xmlns:p14="http://schemas.microsoft.com/office/powerpoint/2010/main" val="4027581473"/>
              </p:ext>
            </p:extLst>
          </p:nvPr>
        </p:nvGraphicFramePr>
        <p:xfrm>
          <a:off x="720000" y="2628160"/>
          <a:ext cx="7704000" cy="1593852"/>
        </p:xfrm>
        <a:graphic>
          <a:graphicData uri="http://schemas.openxmlformats.org/drawingml/2006/table">
            <a:tbl>
              <a:tblPr firstRow="1" bandRow="1">
                <a:tableStyleId>{D16B3EA9-957A-404C-828E-5A7D95D0043F}</a:tableStyleId>
              </a:tblPr>
              <a:tblGrid>
                <a:gridCol w="3852000">
                  <a:extLst>
                    <a:ext uri="{9D8B030D-6E8A-4147-A177-3AD203B41FA5}">
                      <a16:colId xmlns:a16="http://schemas.microsoft.com/office/drawing/2014/main" val="3265032946"/>
                    </a:ext>
                  </a:extLst>
                </a:gridCol>
                <a:gridCol w="3852000">
                  <a:extLst>
                    <a:ext uri="{9D8B030D-6E8A-4147-A177-3AD203B41FA5}">
                      <a16:colId xmlns:a16="http://schemas.microsoft.com/office/drawing/2014/main" val="943151981"/>
                    </a:ext>
                  </a:extLst>
                </a:gridCol>
              </a:tblGrid>
              <a:tr h="377510">
                <a:tc gridSpan="2">
                  <a:txBody>
                    <a:bodyPr/>
                    <a:lstStyle/>
                    <a:p>
                      <a:pPr algn="ctr"/>
                      <a:r>
                        <a:rPr lang="en-US" sz="1800" b="1" dirty="0">
                          <a:latin typeface="Times New Roman" panose="02020603050405020304" pitchFamily="18" charset="0"/>
                          <a:cs typeface="Times New Roman" panose="02020603050405020304" pitchFamily="18" charset="0"/>
                        </a:rPr>
                        <a:t>Knowledge Management Deployment</a:t>
                      </a:r>
                    </a:p>
                  </a:txBody>
                  <a:tcPr/>
                </a:tc>
                <a:tc hMerge="1">
                  <a:txBody>
                    <a:bodyPr/>
                    <a:lstStyle/>
                    <a:p>
                      <a:endParaRPr lang="en-US" dirty="0"/>
                    </a:p>
                  </a:txBody>
                  <a:tcPr/>
                </a:tc>
                <a:extLst>
                  <a:ext uri="{0D108BD9-81ED-4DB2-BD59-A6C34878D82A}">
                    <a16:rowId xmlns:a16="http://schemas.microsoft.com/office/drawing/2014/main" val="2393932563"/>
                  </a:ext>
                </a:extLst>
              </a:tr>
              <a:tr h="377510">
                <a:tc>
                  <a:txBody>
                    <a:bodyPr/>
                    <a:lstStyle/>
                    <a:p>
                      <a:pPr algn="ctr"/>
                      <a:r>
                        <a:rPr lang="en-US" sz="1600" b="1" dirty="0">
                          <a:latin typeface="Times New Roman" panose="02020603050405020304" pitchFamily="18" charset="0"/>
                          <a:cs typeface="Times New Roman" panose="02020603050405020304" pitchFamily="18" charset="0"/>
                        </a:rPr>
                        <a:t>Amazon</a:t>
                      </a:r>
                    </a:p>
                  </a:txBody>
                  <a:tcPr/>
                </a:tc>
                <a:tc>
                  <a:txBody>
                    <a:bodyPr/>
                    <a:lstStyle/>
                    <a:p>
                      <a:pPr algn="ctr"/>
                      <a:r>
                        <a:rPr lang="en-US" sz="1600" b="1" dirty="0">
                          <a:latin typeface="Times New Roman" panose="02020603050405020304" pitchFamily="18" charset="0"/>
                          <a:cs typeface="Times New Roman" panose="02020603050405020304" pitchFamily="18" charset="0"/>
                        </a:rPr>
                        <a:t>Emirates</a:t>
                      </a:r>
                    </a:p>
                  </a:txBody>
                  <a:tcPr/>
                </a:tc>
                <a:extLst>
                  <a:ext uri="{0D108BD9-81ED-4DB2-BD59-A6C34878D82A}">
                    <a16:rowId xmlns:a16="http://schemas.microsoft.com/office/drawing/2014/main" val="3608051338"/>
                  </a:ext>
                </a:extLst>
              </a:tr>
              <a:tr h="838832">
                <a:tc>
                  <a:txBody>
                    <a:bodyPr/>
                    <a:lstStyle/>
                    <a:p>
                      <a:pPr algn="ctr"/>
                      <a:r>
                        <a:rPr lang="en-US" dirty="0">
                          <a:latin typeface="Times New Roman" panose="02020603050405020304" pitchFamily="18" charset="0"/>
                          <a:cs typeface="Times New Roman" panose="02020603050405020304" pitchFamily="18" charset="0"/>
                        </a:rPr>
                        <a:t>Decentralized approach</a:t>
                      </a:r>
                    </a:p>
                  </a:txBody>
                  <a:tcPr/>
                </a:tc>
                <a:tc>
                  <a:txBody>
                    <a:bodyPr/>
                    <a:lstStyle/>
                    <a:p>
                      <a:pPr algn="ctr"/>
                      <a:r>
                        <a:rPr lang="en-US" dirty="0">
                          <a:latin typeface="Times New Roman" panose="02020603050405020304" pitchFamily="18" charset="0"/>
                          <a:cs typeface="Times New Roman" panose="02020603050405020304" pitchFamily="18" charset="0"/>
                        </a:rPr>
                        <a:t>Centralized Knowledge Management department (O’Connell, 2011)</a:t>
                      </a:r>
                    </a:p>
                  </a:txBody>
                  <a:tcPr/>
                </a:tc>
                <a:extLst>
                  <a:ext uri="{0D108BD9-81ED-4DB2-BD59-A6C34878D82A}">
                    <a16:rowId xmlns:a16="http://schemas.microsoft.com/office/drawing/2014/main" val="1826819619"/>
                  </a:ext>
                </a:extLst>
              </a:tr>
            </a:tbl>
          </a:graphicData>
        </a:graphic>
      </p:graphicFrame>
    </p:spTree>
    <p:extLst>
      <p:ext uri="{BB962C8B-B14F-4D97-AF65-F5344CB8AC3E}">
        <p14:creationId xmlns:p14="http://schemas.microsoft.com/office/powerpoint/2010/main" val="19149394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60" name="Google Shape;360;p33"/>
          <p:cNvSpPr txBox="1">
            <a:spLocks noGrp="1"/>
          </p:cNvSpPr>
          <p:nvPr>
            <p:ph type="title"/>
          </p:nvPr>
        </p:nvSpPr>
        <p:spPr>
          <a:xfrm>
            <a:off x="720000" y="395406"/>
            <a:ext cx="7704000" cy="604053"/>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sz="2800" b="1" dirty="0">
                <a:latin typeface="Times New Roman" panose="02020603050405020304" pitchFamily="18" charset="0"/>
                <a:cs typeface="Times New Roman" panose="02020603050405020304" pitchFamily="18" charset="0"/>
              </a:rPr>
              <a:t>Recommendations</a:t>
            </a:r>
            <a:endParaRPr sz="2800" b="1" dirty="0">
              <a:latin typeface="Times New Roman" panose="02020603050405020304" pitchFamily="18" charset="0"/>
              <a:cs typeface="Times New Roman" panose="02020603050405020304" pitchFamily="18" charset="0"/>
            </a:endParaRPr>
          </a:p>
        </p:txBody>
      </p:sp>
      <p:graphicFrame>
        <p:nvGraphicFramePr>
          <p:cNvPr id="12" name="Table 12">
            <a:extLst>
              <a:ext uri="{FF2B5EF4-FFF2-40B4-BE49-F238E27FC236}">
                <a16:creationId xmlns:a16="http://schemas.microsoft.com/office/drawing/2014/main" id="{3FB55FFE-468D-4E58-811C-3C0990F7E9D7}"/>
              </a:ext>
            </a:extLst>
          </p:cNvPr>
          <p:cNvGraphicFramePr>
            <a:graphicFrameLocks noGrp="1"/>
          </p:cNvGraphicFramePr>
          <p:nvPr>
            <p:extLst>
              <p:ext uri="{D42A27DB-BD31-4B8C-83A1-F6EECF244321}">
                <p14:modId xmlns:p14="http://schemas.microsoft.com/office/powerpoint/2010/main" val="530279390"/>
              </p:ext>
            </p:extLst>
          </p:nvPr>
        </p:nvGraphicFramePr>
        <p:xfrm>
          <a:off x="720000" y="1409773"/>
          <a:ext cx="7814400" cy="2323954"/>
        </p:xfrm>
        <a:graphic>
          <a:graphicData uri="http://schemas.openxmlformats.org/drawingml/2006/table">
            <a:tbl>
              <a:tblPr firstRow="1" bandRow="1">
                <a:tableStyleId>{D16B3EA9-957A-404C-828E-5A7D95D0043F}</a:tableStyleId>
              </a:tblPr>
              <a:tblGrid>
                <a:gridCol w="3907200">
                  <a:extLst>
                    <a:ext uri="{9D8B030D-6E8A-4147-A177-3AD203B41FA5}">
                      <a16:colId xmlns:a16="http://schemas.microsoft.com/office/drawing/2014/main" val="3265032946"/>
                    </a:ext>
                  </a:extLst>
                </a:gridCol>
                <a:gridCol w="3907200">
                  <a:extLst>
                    <a:ext uri="{9D8B030D-6E8A-4147-A177-3AD203B41FA5}">
                      <a16:colId xmlns:a16="http://schemas.microsoft.com/office/drawing/2014/main" val="943151981"/>
                    </a:ext>
                  </a:extLst>
                </a:gridCol>
              </a:tblGrid>
              <a:tr h="510363">
                <a:tc>
                  <a:txBody>
                    <a:bodyPr/>
                    <a:lstStyle/>
                    <a:p>
                      <a:pPr algn="ctr"/>
                      <a:r>
                        <a:rPr lang="en-US" sz="2000" b="1" dirty="0">
                          <a:latin typeface="Times New Roman" panose="02020603050405020304" pitchFamily="18" charset="0"/>
                          <a:cs typeface="Times New Roman" panose="02020603050405020304" pitchFamily="18" charset="0"/>
                        </a:rPr>
                        <a:t>Amazon</a:t>
                      </a:r>
                    </a:p>
                  </a:txBody>
                  <a:tcPr/>
                </a:tc>
                <a:tc>
                  <a:txBody>
                    <a:bodyPr/>
                    <a:lstStyle/>
                    <a:p>
                      <a:pPr algn="ctr"/>
                      <a:r>
                        <a:rPr lang="en-US" sz="2000" b="1" dirty="0">
                          <a:latin typeface="Times New Roman" panose="02020603050405020304" pitchFamily="18" charset="0"/>
                          <a:cs typeface="Times New Roman" panose="02020603050405020304" pitchFamily="18" charset="0"/>
                        </a:rPr>
                        <a:t>Emirates</a:t>
                      </a:r>
                    </a:p>
                  </a:txBody>
                  <a:tcPr/>
                </a:tc>
                <a:extLst>
                  <a:ext uri="{0D108BD9-81ED-4DB2-BD59-A6C34878D82A}">
                    <a16:rowId xmlns:a16="http://schemas.microsoft.com/office/drawing/2014/main" val="3608051338"/>
                  </a:ext>
                </a:extLst>
              </a:tr>
              <a:tr h="1813591">
                <a:tc>
                  <a:txBody>
                    <a:bodyPr/>
                    <a:lstStyle/>
                    <a:p>
                      <a:pPr marL="285750" indent="-285750" algn="just">
                        <a:lnSpc>
                          <a:spcPct val="150000"/>
                        </a:lnSpc>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Integrate AI</a:t>
                      </a:r>
                    </a:p>
                    <a:p>
                      <a:pPr marL="285750" indent="-285750" algn="just">
                        <a:lnSpc>
                          <a:spcPct val="150000"/>
                        </a:lnSpc>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Gamification of knowledge sharing</a:t>
                      </a:r>
                    </a:p>
                    <a:p>
                      <a:pPr marL="285750" indent="-285750" algn="just">
                        <a:lnSpc>
                          <a:spcPct val="150000"/>
                        </a:lnSpc>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Cross-department collaboration</a:t>
                      </a:r>
                    </a:p>
                    <a:p>
                      <a:pPr marL="285750" indent="-285750" algn="just">
                        <a:lnSpc>
                          <a:spcPct val="150000"/>
                        </a:lnSpc>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Continuous training</a:t>
                      </a:r>
                    </a:p>
                  </a:txBody>
                  <a:tcPr/>
                </a:tc>
                <a:tc>
                  <a:txBody>
                    <a:bodyPr/>
                    <a:lstStyle/>
                    <a:p>
                      <a:pPr marL="285750" indent="-285750" algn="just">
                        <a:lnSpc>
                          <a:spcPct val="150000"/>
                        </a:lnSpc>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Knowledge mapping and taxonomy</a:t>
                      </a:r>
                    </a:p>
                    <a:p>
                      <a:pPr marL="285750" indent="-285750" algn="just">
                        <a:lnSpc>
                          <a:spcPct val="150000"/>
                        </a:lnSpc>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Social collaboration tools</a:t>
                      </a:r>
                    </a:p>
                    <a:p>
                      <a:pPr marL="285750" indent="-285750" algn="just">
                        <a:lnSpc>
                          <a:spcPct val="150000"/>
                        </a:lnSpc>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Knowledge transfer programs</a:t>
                      </a:r>
                    </a:p>
                    <a:p>
                      <a:pPr marL="285750" indent="-285750" algn="just">
                        <a:lnSpc>
                          <a:spcPct val="150000"/>
                        </a:lnSpc>
                        <a:buFont typeface="Courier New" panose="02070309020205020404" pitchFamily="49" charset="0"/>
                        <a:buChar char="o"/>
                      </a:pPr>
                      <a:r>
                        <a:rPr lang="en-US" sz="1600" dirty="0">
                          <a:latin typeface="Times New Roman" panose="02020603050405020304" pitchFamily="18" charset="0"/>
                          <a:cs typeface="Times New Roman" panose="02020603050405020304" pitchFamily="18" charset="0"/>
                        </a:rPr>
                        <a:t>Analytics for knowledge management</a:t>
                      </a:r>
                    </a:p>
                  </a:txBody>
                  <a:tcPr/>
                </a:tc>
                <a:extLst>
                  <a:ext uri="{0D108BD9-81ED-4DB2-BD59-A6C34878D82A}">
                    <a16:rowId xmlns:a16="http://schemas.microsoft.com/office/drawing/2014/main" val="1826819619"/>
                  </a:ext>
                </a:extLst>
              </a:tr>
            </a:tbl>
          </a:graphicData>
        </a:graphic>
      </p:graphicFrame>
    </p:spTree>
    <p:extLst>
      <p:ext uri="{BB962C8B-B14F-4D97-AF65-F5344CB8AC3E}">
        <p14:creationId xmlns:p14="http://schemas.microsoft.com/office/powerpoint/2010/main" val="37194166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60" name="Google Shape;360;p33"/>
          <p:cNvSpPr txBox="1">
            <a:spLocks noGrp="1"/>
          </p:cNvSpPr>
          <p:nvPr>
            <p:ph type="title"/>
          </p:nvPr>
        </p:nvSpPr>
        <p:spPr>
          <a:xfrm>
            <a:off x="720000" y="395406"/>
            <a:ext cx="7704000" cy="604053"/>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sz="2800" b="1" dirty="0">
                <a:latin typeface="Times New Roman" panose="02020603050405020304" pitchFamily="18" charset="0"/>
                <a:cs typeface="Times New Roman" panose="02020603050405020304" pitchFamily="18" charset="0"/>
              </a:rPr>
              <a:t>Conclusion</a:t>
            </a:r>
            <a:endParaRPr sz="28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5526B556-1B24-48A2-BC89-86B351B9AC61}"/>
              </a:ext>
            </a:extLst>
          </p:cNvPr>
          <p:cNvSpPr txBox="1"/>
          <p:nvPr/>
        </p:nvSpPr>
        <p:spPr>
          <a:xfrm>
            <a:off x="720000" y="1318437"/>
            <a:ext cx="7704000" cy="2120068"/>
          </a:xfrm>
          <a:prstGeom prst="rect">
            <a:avLst/>
          </a:prstGeom>
          <a:noFill/>
        </p:spPr>
        <p:txBody>
          <a:bodyPr wrap="square" rtlCol="0">
            <a:spAutoFit/>
          </a:bodyPr>
          <a:lstStyle/>
          <a:p>
            <a:pPr algn="just">
              <a:lnSpc>
                <a:spcPct val="150000"/>
              </a:lnSpc>
            </a:pPr>
            <a:r>
              <a:rPr lang="en-US" sz="1800" dirty="0">
                <a:latin typeface="Times New Roman" panose="02020603050405020304" pitchFamily="18" charset="0"/>
                <a:cs typeface="Times New Roman" panose="02020603050405020304" pitchFamily="18" charset="0"/>
              </a:rPr>
              <a:t>In today's highly competitive environment, effective management of knowledge is absolutely necessary for the success of any </a:t>
            </a:r>
            <a:r>
              <a:rPr lang="en-GB" sz="1800" dirty="0">
                <a:latin typeface="Times New Roman" panose="02020603050405020304" pitchFamily="18" charset="0"/>
                <a:cs typeface="Times New Roman" panose="02020603050405020304" pitchFamily="18" charset="0"/>
              </a:rPr>
              <a:t>organisation</a:t>
            </a:r>
            <a:r>
              <a:rPr lang="en-US" sz="1800" dirty="0">
                <a:latin typeface="Times New Roman" panose="02020603050405020304" pitchFamily="18" charset="0"/>
                <a:cs typeface="Times New Roman" panose="02020603050405020304" pitchFamily="18" charset="0"/>
              </a:rPr>
              <a:t>. Amazon and Emirates can stay ahead of the competition in their respective businesses by adopting a learning culture, sharing knowledge, driving innovation, and executing the recommendations.</a:t>
            </a:r>
          </a:p>
        </p:txBody>
      </p:sp>
    </p:spTree>
    <p:extLst>
      <p:ext uri="{BB962C8B-B14F-4D97-AF65-F5344CB8AC3E}">
        <p14:creationId xmlns:p14="http://schemas.microsoft.com/office/powerpoint/2010/main" val="2265039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358"/>
        <p:cNvGrpSpPr/>
        <p:nvPr/>
      </p:nvGrpSpPr>
      <p:grpSpPr>
        <a:xfrm>
          <a:off x="0" y="0"/>
          <a:ext cx="0" cy="0"/>
          <a:chOff x="0" y="0"/>
          <a:chExt cx="0" cy="0"/>
        </a:xfrm>
      </p:grpSpPr>
      <p:sp>
        <p:nvSpPr>
          <p:cNvPr id="360" name="Google Shape;360;p33"/>
          <p:cNvSpPr txBox="1">
            <a:spLocks noGrp="1"/>
          </p:cNvSpPr>
          <p:nvPr>
            <p:ph type="title"/>
          </p:nvPr>
        </p:nvSpPr>
        <p:spPr>
          <a:xfrm>
            <a:off x="720000" y="395406"/>
            <a:ext cx="7704000" cy="604053"/>
          </a:xfrm>
          <a:prstGeom prst="rect">
            <a:avLst/>
          </a:prstGeom>
        </p:spPr>
        <p:style>
          <a:lnRef idx="2">
            <a:schemeClr val="accent1"/>
          </a:lnRef>
          <a:fillRef idx="1">
            <a:schemeClr val="lt1"/>
          </a:fillRef>
          <a:effectRef idx="0">
            <a:schemeClr val="accent1"/>
          </a:effectRef>
          <a:fontRef idx="minor">
            <a:schemeClr val="dk1"/>
          </a:fontRef>
        </p:style>
        <p:txBody>
          <a:bodyPr spcFirstLastPara="1" wrap="square" lIns="91425" tIns="91425" rIns="91425" bIns="91425" anchor="t" anchorCtr="0">
            <a:noAutofit/>
          </a:bodyPr>
          <a:lstStyle/>
          <a:p>
            <a:pPr marL="0" lvl="0" indent="0" algn="ctr" rtl="0">
              <a:spcBef>
                <a:spcPts val="0"/>
              </a:spcBef>
              <a:spcAft>
                <a:spcPts val="0"/>
              </a:spcAft>
              <a:buNone/>
            </a:pPr>
            <a:r>
              <a:rPr lang="en" sz="2800" b="1" dirty="0">
                <a:latin typeface="Times New Roman" panose="02020603050405020304" pitchFamily="18" charset="0"/>
                <a:cs typeface="Times New Roman" panose="02020603050405020304" pitchFamily="18" charset="0"/>
              </a:rPr>
              <a:t>References</a:t>
            </a:r>
            <a:endParaRPr sz="2800" b="1" dirty="0">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5526B556-1B24-48A2-BC89-86B351B9AC61}"/>
              </a:ext>
            </a:extLst>
          </p:cNvPr>
          <p:cNvSpPr txBox="1"/>
          <p:nvPr/>
        </p:nvSpPr>
        <p:spPr>
          <a:xfrm>
            <a:off x="720000" y="1070344"/>
            <a:ext cx="7704000" cy="2962158"/>
          </a:xfrm>
          <a:prstGeom prst="rect">
            <a:avLst/>
          </a:prstGeom>
          <a:noFill/>
        </p:spPr>
        <p:txBody>
          <a:bodyPr wrap="square" rtlCol="0">
            <a:spAutoFit/>
          </a:bodyPr>
          <a:lstStyle/>
          <a:p>
            <a:pPr algn="just">
              <a:lnSpc>
                <a:spcPct val="150000"/>
              </a:lnSpc>
            </a:pPr>
            <a:r>
              <a:rPr lang="en-US" dirty="0">
                <a:latin typeface="Times New Roman" panose="02020603050405020304" pitchFamily="18" charset="0"/>
                <a:cs typeface="Times New Roman" panose="02020603050405020304" pitchFamily="18" charset="0"/>
              </a:rPr>
              <a:t>Amazon. (2024). Amazon UK Online Shopping. [Online] Available at: https://www.amazon.co.uk/.</a:t>
            </a:r>
          </a:p>
          <a:p>
            <a:pPr algn="just">
              <a:lnSpc>
                <a:spcPct val="150000"/>
              </a:lnSpc>
            </a:pPr>
            <a:r>
              <a:rPr lang="en-US" dirty="0">
                <a:latin typeface="Times New Roman" panose="02020603050405020304" pitchFamily="18" charset="0"/>
                <a:cs typeface="Times New Roman" panose="02020603050405020304" pitchFamily="18" charset="0"/>
              </a:rPr>
              <a:t>Arnett, J., Goldfinch, B. and </a:t>
            </a:r>
            <a:r>
              <a:rPr lang="en-US" dirty="0" err="1">
                <a:latin typeface="Times New Roman" panose="02020603050405020304" pitchFamily="18" charset="0"/>
                <a:cs typeface="Times New Roman" panose="02020603050405020304" pitchFamily="18" charset="0"/>
              </a:rPr>
              <a:t>Chinta</a:t>
            </a:r>
            <a:r>
              <a:rPr lang="en-US" dirty="0">
                <a:latin typeface="Times New Roman" panose="02020603050405020304" pitchFamily="18" charset="0"/>
                <a:cs typeface="Times New Roman" panose="02020603050405020304" pitchFamily="18" charset="0"/>
              </a:rPr>
              <a:t>, R., 2018. Multi-dimensional nature of innovation at Amazon. International Journal of Business Innovation and Research, 15(1), pp.1-13.</a:t>
            </a:r>
          </a:p>
          <a:p>
            <a:pPr algn="just">
              <a:lnSpc>
                <a:spcPct val="150000"/>
              </a:lnSpc>
            </a:pPr>
            <a:r>
              <a:rPr lang="en-US" dirty="0">
                <a:latin typeface="Times New Roman" panose="02020603050405020304" pitchFamily="18" charset="0"/>
                <a:cs typeface="Times New Roman" panose="02020603050405020304" pitchFamily="18" charset="0"/>
              </a:rPr>
              <a:t>Emirates. (2024). Emirates - Flights, Book a flight, Explore, and more. [Online] Available at: https://www.emirates.com/uk/english/.</a:t>
            </a:r>
          </a:p>
          <a:p>
            <a:pPr algn="just">
              <a:lnSpc>
                <a:spcPct val="150000"/>
              </a:lnSpc>
            </a:pPr>
            <a:r>
              <a:rPr lang="en-US" dirty="0">
                <a:latin typeface="Times New Roman" panose="02020603050405020304" pitchFamily="18" charset="0"/>
                <a:cs typeface="Times New Roman" panose="02020603050405020304" pitchFamily="18" charset="0"/>
              </a:rPr>
              <a:t>Hislop, D., </a:t>
            </a:r>
            <a:r>
              <a:rPr lang="en-US" dirty="0" err="1">
                <a:latin typeface="Times New Roman" panose="02020603050405020304" pitchFamily="18" charset="0"/>
                <a:cs typeface="Times New Roman" panose="02020603050405020304" pitchFamily="18" charset="0"/>
              </a:rPr>
              <a:t>Bosua</a:t>
            </a:r>
            <a:r>
              <a:rPr lang="en-US" dirty="0">
                <a:latin typeface="Times New Roman" panose="02020603050405020304" pitchFamily="18" charset="0"/>
                <a:cs typeface="Times New Roman" panose="02020603050405020304" pitchFamily="18" charset="0"/>
              </a:rPr>
              <a:t>, R. and Helms, R., 2018. Knowledge management in organizations: A critical introduction. Oxford university press.</a:t>
            </a:r>
          </a:p>
          <a:p>
            <a:pPr algn="just">
              <a:lnSpc>
                <a:spcPct val="150000"/>
              </a:lnSpc>
            </a:pPr>
            <a:r>
              <a:rPr lang="en-US" dirty="0">
                <a:latin typeface="Times New Roman" panose="02020603050405020304" pitchFamily="18" charset="0"/>
                <a:cs typeface="Times New Roman" panose="02020603050405020304" pitchFamily="18" charset="0"/>
              </a:rPr>
              <a:t>O’Connell, J.F., 2011. The rise of the Arabian Gulf carriers: An insight into the business model of Emirates Airline. Journal of Air Transport Management, 17(6), pp.339-346.</a:t>
            </a:r>
          </a:p>
        </p:txBody>
      </p:sp>
    </p:spTree>
    <p:extLst>
      <p:ext uri="{BB962C8B-B14F-4D97-AF65-F5344CB8AC3E}">
        <p14:creationId xmlns:p14="http://schemas.microsoft.com/office/powerpoint/2010/main" val="999722055"/>
      </p:ext>
    </p:extLst>
  </p:cSld>
  <p:clrMapOvr>
    <a:masterClrMapping/>
  </p:clrMapOvr>
</p:sld>
</file>

<file path=ppt/theme/theme1.xml><?xml version="1.0" encoding="utf-8"?>
<a:theme xmlns:a="http://schemas.openxmlformats.org/drawingml/2006/main" name="Business Action Plan by Slidesgo">
  <a:themeElements>
    <a:clrScheme name="Simple Light">
      <a:dk1>
        <a:srgbClr val="00304E"/>
      </a:dk1>
      <a:lt1>
        <a:srgbClr val="FFFFFF"/>
      </a:lt1>
      <a:dk2>
        <a:srgbClr val="7FAFD7"/>
      </a:dk2>
      <a:lt2>
        <a:srgbClr val="6085A3"/>
      </a:lt2>
      <a:accent1>
        <a:srgbClr val="C5D2DD"/>
      </a:accent1>
      <a:accent2>
        <a:srgbClr val="FFFFFF"/>
      </a:accent2>
      <a:accent3>
        <a:srgbClr val="FFFFFF"/>
      </a:accent3>
      <a:accent4>
        <a:srgbClr val="FFFFFF"/>
      </a:accent4>
      <a:accent5>
        <a:srgbClr val="FFFFFF"/>
      </a:accent5>
      <a:accent6>
        <a:srgbClr val="FFFFFF"/>
      </a:accent6>
      <a:hlink>
        <a:srgbClr val="00304E"/>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1749</Words>
  <Application>Microsoft Office PowerPoint</Application>
  <PresentationFormat>On-screen Show (16:9)</PresentationFormat>
  <Paragraphs>156</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Times New Roman</vt:lpstr>
      <vt:lpstr>DM Serif Text</vt:lpstr>
      <vt:lpstr>Source Sans 3</vt:lpstr>
      <vt:lpstr>Ramabhadra</vt:lpstr>
      <vt:lpstr>Arial</vt:lpstr>
      <vt:lpstr>Courier New</vt:lpstr>
      <vt:lpstr>Calibri</vt:lpstr>
      <vt:lpstr>Business Action Plan by Slidesgo</vt:lpstr>
      <vt:lpstr>BMSW5106   Knowledge and Information Management Skills for the Workplace  Task 2  Student: Yanko Yankov Student number: 2127550</vt:lpstr>
      <vt:lpstr>Knowledge Management Systems in Amazon and Emirates</vt:lpstr>
      <vt:lpstr>Table of Contents</vt:lpstr>
      <vt:lpstr>Organizational Overview</vt:lpstr>
      <vt:lpstr>TOWS Analysis</vt:lpstr>
      <vt:lpstr>Similarities and Differences</vt:lpstr>
      <vt:lpstr>Critical Evaluation</vt:lpstr>
      <vt:lpstr>Supporting Systems and Deployment</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modified xsi:type="dcterms:W3CDTF">2024-03-15T21:48:09Z</dcterms:modified>
</cp:coreProperties>
</file>