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hu-H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Közepesen sötét stílus 2 – 1. jelölőszín">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ímdia">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hu-HU"/>
              <a:t>Mintacím szerkesztése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hu-HU"/>
              <a:t>Kattintson ide az alcím mintájának szerkesztéséhez</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40431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ím és tartal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hu-HU"/>
              <a:t>Mintacím szerkesztése</a:t>
            </a:r>
            <a:endParaRPr lang="en-US" dirty="0"/>
          </a:p>
        </p:txBody>
      </p:sp>
      <p:sp>
        <p:nvSpPr>
          <p:cNvPr id="3" name="Content Placeholder 2"/>
          <p:cNvSpPr>
            <a:spLocks noGrp="1"/>
          </p:cNvSpPr>
          <p:nvPr>
            <p:ph idx="1"/>
          </p:nvPr>
        </p:nvSpPr>
        <p:spPr/>
        <p:txBody>
          <a:bodyPr anchor="t"/>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2879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zakaszfejléc">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hu-HU"/>
              <a:t>Mintacím szerkesztése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hu-HU"/>
              <a:t>Mintaszöveg szerkesztése</a:t>
            </a:r>
          </a:p>
        </p:txBody>
      </p:sp>
      <p:sp>
        <p:nvSpPr>
          <p:cNvPr id="4" name="Date Placeholder 3"/>
          <p:cNvSpPr>
            <a:spLocks noGrp="1"/>
          </p:cNvSpPr>
          <p:nvPr>
            <p:ph type="dt" sz="half" idx="10"/>
          </p:nvPr>
        </p:nvSpPr>
        <p:spPr/>
        <p:txBody>
          <a:bodyPr/>
          <a:lstStyle/>
          <a:p>
            <a:fld id="{48A87A34-81AB-432B-8DAE-1953F412C126}" type="datetimeFigureOut">
              <a:rPr lang="en-US" dirty="0"/>
              <a:t>3/3/2022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3336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tartalomrész">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hu-HU"/>
              <a:t>Mintacím szerkesztése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1452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Összehasonlítás">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hu-HU"/>
              <a:t>Mintacím szerkesztése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4" name="Content Placeholder 3"/>
          <p:cNvSpPr>
            <a:spLocks noGrp="1"/>
          </p:cNvSpPr>
          <p:nvPr>
            <p:ph sz="half" idx="2"/>
          </p:nvPr>
        </p:nvSpPr>
        <p:spPr>
          <a:xfrm>
            <a:off x="1447191" y="2824269"/>
            <a:ext cx="4645152" cy="2644457"/>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6" name="Content Placeholder 5"/>
          <p:cNvSpPr>
            <a:spLocks noGrp="1"/>
          </p:cNvSpPr>
          <p:nvPr>
            <p:ph sz="quarter" idx="4"/>
          </p:nvPr>
        </p:nvSpPr>
        <p:spPr>
          <a:xfrm>
            <a:off x="6412362" y="2821491"/>
            <a:ext cx="4645152" cy="2637371"/>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4772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Csak cí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hu-HU"/>
              <a:t>Mintacím szerkesztése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03462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Üres">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41293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Tartalomrész képaláírással">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hu-HU"/>
              <a:t>Mintacím szerkesztése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ate Placeholder 4"/>
          <p:cNvSpPr>
            <a:spLocks noGrp="1"/>
          </p:cNvSpPr>
          <p:nvPr>
            <p:ph type="dt" sz="half" idx="10"/>
          </p:nvPr>
        </p:nvSpPr>
        <p:spPr/>
        <p:txBody>
          <a:bodyPr/>
          <a:lstStyle/>
          <a:p>
            <a:fld id="{48A87A34-81AB-432B-8DAE-1953F412C126}" type="datetimeFigureOut">
              <a:rPr lang="en-US" dirty="0"/>
              <a:t>3/3/2022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5933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Kép képaláírással">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hu-HU"/>
              <a:t>Mintacím szerkesztése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hu-HU"/>
              <a:t>Kép beszúrásához kattintson az ikonra</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3/3/2022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94603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Cím és függőleges szöve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hu-HU"/>
              <a:t>Mintacím szerkesztése</a:t>
            </a:r>
            <a:endParaRPr lang="en-US" dirty="0"/>
          </a:p>
        </p:txBody>
      </p:sp>
      <p:sp>
        <p:nvSpPr>
          <p:cNvPr id="3" name="Vertical Text Placeholder 2"/>
          <p:cNvSpPr>
            <a:spLocks noGrp="1"/>
          </p:cNvSpPr>
          <p:nvPr>
            <p:ph type="body" orient="vert" idx="1"/>
          </p:nvPr>
        </p:nvSpPr>
        <p:spPr/>
        <p:txBody>
          <a:bodyPr vert="eaVert"/>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2474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Függőleges cím és szöve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hu-HU"/>
              <a:t>Mintacím szerkesztése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2072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hu-HU"/>
              <a:t>Mintacím szerkesztése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3/3/2022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6740225"/>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Szövegdoboz 27">
            <a:extLst>
              <a:ext uri="{FF2B5EF4-FFF2-40B4-BE49-F238E27FC236}">
                <a16:creationId xmlns:a16="http://schemas.microsoft.com/office/drawing/2014/main" id="{D88D827A-6497-B343-8F26-507EEB541643}"/>
              </a:ext>
            </a:extLst>
          </p:cNvPr>
          <p:cNvSpPr txBox="1"/>
          <p:nvPr/>
        </p:nvSpPr>
        <p:spPr>
          <a:xfrm>
            <a:off x="3048000" y="3244334"/>
            <a:ext cx="6096000" cy="3139321"/>
          </a:xfrm>
          <a:prstGeom prst="rect">
            <a:avLst/>
          </a:prstGeom>
          <a:noFill/>
        </p:spPr>
        <p:txBody>
          <a:bodyPr wrap="square">
            <a:spAutoFit/>
          </a:bodyPr>
          <a:lstStyle/>
          <a:p>
            <a:pPr algn="ctr"/>
            <a:r>
              <a:rPr lang="hu-HU" sz="1800" b="1">
                <a:effectLst/>
                <a:latin typeface="Arial" panose="020B0604020202020204" pitchFamily="34" charset="0"/>
                <a:ea typeface="Times New Roman" panose="02020603050405020304" pitchFamily="18" charset="0"/>
              </a:rPr>
              <a:t>Student name:​ </a:t>
            </a:r>
            <a:r>
              <a:rPr lang="hu-HU" sz="1800">
                <a:effectLst/>
                <a:latin typeface="Arial" panose="020B0604020202020204" pitchFamily="34" charset="0"/>
                <a:ea typeface="Times New Roman" panose="02020603050405020304" pitchFamily="18" charset="0"/>
              </a:rPr>
              <a:t>Krisztina Szegvari</a:t>
            </a:r>
            <a:endParaRPr lang="en-US" sz="1800">
              <a:effectLst/>
              <a:latin typeface="Arial" panose="020B0604020202020204" pitchFamily="34" charset="0"/>
              <a:ea typeface="Times New Roman" panose="02020603050405020304" pitchFamily="18" charset="0"/>
            </a:endParaRPr>
          </a:p>
          <a:p>
            <a:pPr algn="ctr"/>
            <a:r>
              <a:rPr lang="en-GB" sz="1800" b="1">
                <a:effectLst/>
                <a:latin typeface="Arial" panose="020B0604020202020204" pitchFamily="34" charset="0"/>
                <a:ea typeface="Calibri" panose="020F0502020204030204" pitchFamily="34" charset="0"/>
                <a:cs typeface="Times New Roman" panose="02020603050405020304" pitchFamily="18" charset="0"/>
              </a:rPr>
              <a:t>Student ID</a:t>
            </a:r>
            <a:r>
              <a:rPr lang="en-GB" sz="1800">
                <a:effectLst/>
                <a:latin typeface="Arial" panose="020B0604020202020204" pitchFamily="34" charset="0"/>
                <a:ea typeface="Calibri" panose="020F0502020204030204" pitchFamily="34" charset="0"/>
                <a:cs typeface="Times New Roman" panose="02020603050405020304" pitchFamily="18" charset="0"/>
              </a:rPr>
              <a:t>: 1908223</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algn="ctr"/>
            <a:endParaRPr lang="hu-HU" sz="1800">
              <a:effectLst/>
              <a:latin typeface="Times New Roman" panose="02020603050405020304" pitchFamily="18" charset="0"/>
              <a:ea typeface="Calibri" panose="020F0502020204030204" pitchFamily="34" charset="0"/>
              <a:cs typeface="Times New Roman" panose="02020603050405020304" pitchFamily="18" charset="0"/>
            </a:endParaRPr>
          </a:p>
          <a:p>
            <a:pPr algn="ctr"/>
            <a:r>
              <a:rPr lang="en-GB" sz="1800" b="1">
                <a:effectLst/>
                <a:latin typeface="Arial" panose="020B0604020202020204" pitchFamily="34" charset="0"/>
                <a:ea typeface="Calibri" panose="020F0502020204030204" pitchFamily="34" charset="0"/>
                <a:cs typeface="Times New Roman" panose="02020603050405020304" pitchFamily="18" charset="0"/>
              </a:rPr>
              <a:t>Course</a:t>
            </a:r>
            <a:r>
              <a:rPr lang="en-GB" sz="1800">
                <a:effectLst/>
                <a:latin typeface="Arial" panose="020B0604020202020204" pitchFamily="34" charset="0"/>
                <a:ea typeface="Calibri" panose="020F0502020204030204" pitchFamily="34" charset="0"/>
                <a:cs typeface="Times New Roman" panose="02020603050405020304" pitchFamily="18" charset="0"/>
              </a:rPr>
              <a:t>: BSc (Hons) Health and Social Care</a:t>
            </a:r>
            <a:endParaRPr lang="hu-HU" sz="1800">
              <a:effectLst/>
              <a:latin typeface="Times New Roman" panose="02020603050405020304" pitchFamily="18" charset="0"/>
              <a:ea typeface="Calibri" panose="020F0502020204030204" pitchFamily="34" charset="0"/>
              <a:cs typeface="Times New Roman" panose="02020603050405020304" pitchFamily="18" charset="0"/>
            </a:endParaRPr>
          </a:p>
          <a:p>
            <a:pPr algn="ctr"/>
            <a:r>
              <a:rPr lang="en-GB" sz="1800" b="1">
                <a:effectLst/>
                <a:latin typeface="Arial" panose="020B0604020202020204" pitchFamily="34" charset="0"/>
                <a:ea typeface="Calibri" panose="020F0502020204030204" pitchFamily="34" charset="0"/>
                <a:cs typeface="Times New Roman" panose="02020603050405020304" pitchFamily="18" charset="0"/>
              </a:rPr>
              <a:t>Module name</a:t>
            </a:r>
            <a:r>
              <a:rPr lang="en-GB" sz="1800">
                <a:effectLst/>
                <a:latin typeface="Arial" panose="020B0604020202020204" pitchFamily="34" charset="0"/>
                <a:ea typeface="Calibri" panose="020F0502020204030204" pitchFamily="34" charset="0"/>
                <a:cs typeface="Times New Roman" panose="02020603050405020304" pitchFamily="18" charset="0"/>
              </a:rPr>
              <a:t>: Independent Project</a:t>
            </a:r>
            <a:endParaRPr lang="hu-HU" sz="1800">
              <a:effectLst/>
              <a:latin typeface="Times New Roman" panose="02020603050405020304" pitchFamily="18" charset="0"/>
              <a:ea typeface="Calibri" panose="020F0502020204030204" pitchFamily="34" charset="0"/>
              <a:cs typeface="Times New Roman" panose="02020603050405020304" pitchFamily="18" charset="0"/>
            </a:endParaRPr>
          </a:p>
          <a:p>
            <a:pPr algn="ctr"/>
            <a:r>
              <a:rPr lang="en-GB" sz="1800" b="1">
                <a:effectLst/>
                <a:latin typeface="Arial" panose="020B0604020202020204" pitchFamily="34" charset="0"/>
                <a:ea typeface="Calibri" panose="020F0502020204030204" pitchFamily="34" charset="0"/>
                <a:cs typeface="Times New Roman" panose="02020603050405020304" pitchFamily="18" charset="0"/>
              </a:rPr>
              <a:t>Module</a:t>
            </a:r>
            <a:r>
              <a:rPr lang="en-GB" sz="1800">
                <a:effectLst/>
                <a:latin typeface="Arial" panose="020B0604020202020204" pitchFamily="34" charset="0"/>
                <a:ea typeface="Calibri" panose="020F0502020204030204" pitchFamily="34" charset="0"/>
                <a:cs typeface="Times New Roman" panose="02020603050405020304" pitchFamily="18" charset="0"/>
              </a:rPr>
              <a:t> </a:t>
            </a:r>
            <a:r>
              <a:rPr lang="en-GB" sz="1800" b="1">
                <a:effectLst/>
                <a:latin typeface="Arial" panose="020B0604020202020204" pitchFamily="34" charset="0"/>
                <a:ea typeface="Calibri" panose="020F0502020204030204" pitchFamily="34" charset="0"/>
                <a:cs typeface="Times New Roman" panose="02020603050405020304" pitchFamily="18" charset="0"/>
              </a:rPr>
              <a:t>code</a:t>
            </a:r>
            <a:r>
              <a:rPr lang="en-GB" sz="1800">
                <a:effectLst/>
                <a:latin typeface="Arial" panose="020B0604020202020204" pitchFamily="34" charset="0"/>
                <a:ea typeface="Calibri" panose="020F0502020204030204" pitchFamily="34" charset="0"/>
                <a:cs typeface="Times New Roman" panose="02020603050405020304" pitchFamily="18" charset="0"/>
              </a:rPr>
              <a:t>: (BMHP6020_LON)</a:t>
            </a:r>
            <a:endParaRPr lang="hu-HU" sz="1800">
              <a:effectLst/>
              <a:latin typeface="Times New Roman" panose="02020603050405020304" pitchFamily="18" charset="0"/>
              <a:ea typeface="Calibri" panose="020F0502020204030204" pitchFamily="34" charset="0"/>
              <a:cs typeface="Times New Roman" panose="02020603050405020304" pitchFamily="18" charset="0"/>
            </a:endParaRPr>
          </a:p>
          <a:p>
            <a:pPr algn="ctr"/>
            <a:r>
              <a:rPr lang="en-GB" sz="1800" b="1">
                <a:effectLst/>
                <a:latin typeface="Arial" panose="020B0604020202020204" pitchFamily="34" charset="0"/>
                <a:ea typeface="Calibri" panose="020F0502020204030204" pitchFamily="34" charset="0"/>
                <a:cs typeface="Times New Roman" panose="02020603050405020304" pitchFamily="18" charset="0"/>
              </a:rPr>
              <a:t>Assessment title: </a:t>
            </a:r>
            <a:r>
              <a:rPr lang="en-GB" sz="1800">
                <a:effectLst/>
                <a:latin typeface="Arial" panose="020B0604020202020204" pitchFamily="34" charset="0"/>
                <a:ea typeface="Calibri" panose="020F0502020204030204" pitchFamily="34" charset="0"/>
                <a:cs typeface="Times New Roman" panose="02020603050405020304" pitchFamily="18" charset="0"/>
              </a:rPr>
              <a:t>Stage 1 - Project Proposal </a:t>
            </a:r>
            <a:endParaRPr lang="hu-HU" sz="1800">
              <a:effectLst/>
              <a:latin typeface="Times New Roman" panose="02020603050405020304" pitchFamily="18" charset="0"/>
              <a:ea typeface="Calibri" panose="020F0502020204030204" pitchFamily="34" charset="0"/>
              <a:cs typeface="Times New Roman" panose="02020603050405020304" pitchFamily="18" charset="0"/>
            </a:endParaRPr>
          </a:p>
          <a:p>
            <a:pPr algn="ctr"/>
            <a:r>
              <a:rPr lang="en-GB" sz="1800" b="1">
                <a:effectLst/>
                <a:latin typeface="Arial" panose="020B0604020202020204" pitchFamily="34" charset="0"/>
                <a:ea typeface="Calibri" panose="020F0502020204030204" pitchFamily="34" charset="0"/>
                <a:cs typeface="Times New Roman" panose="02020603050405020304" pitchFamily="18" charset="0"/>
              </a:rPr>
              <a:t>Lecturer name: ​</a:t>
            </a:r>
            <a:r>
              <a:rPr lang="en-GB" sz="1800">
                <a:effectLst/>
                <a:latin typeface="Arial" panose="020B0604020202020204" pitchFamily="34" charset="0"/>
                <a:ea typeface="Calibri" panose="020F0502020204030204" pitchFamily="34" charset="0"/>
                <a:cs typeface="Times New Roman" panose="02020603050405020304" pitchFamily="18" charset="0"/>
              </a:rPr>
              <a:t>Eleni Koutsogeotgou</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algn="ctr"/>
            <a:endParaRPr lang="hu-HU" sz="1800">
              <a:effectLst/>
              <a:latin typeface="Times New Roman" panose="02020603050405020304" pitchFamily="18" charset="0"/>
              <a:ea typeface="Calibri" panose="020F0502020204030204" pitchFamily="34" charset="0"/>
              <a:cs typeface="Times New Roman" panose="02020603050405020304" pitchFamily="18" charset="0"/>
            </a:endParaRPr>
          </a:p>
          <a:p>
            <a:pPr algn="ctr"/>
            <a:r>
              <a:rPr lang="en-GB" sz="1800" b="1">
                <a:effectLst/>
                <a:latin typeface="Arial" panose="020B0604020202020204" pitchFamily="34" charset="0"/>
                <a:ea typeface="Calibri" panose="020F0502020204030204" pitchFamily="34" charset="0"/>
                <a:cs typeface="Times New Roman" panose="02020603050405020304" pitchFamily="18" charset="0"/>
              </a:rPr>
              <a:t>Date of submission</a:t>
            </a:r>
            <a:r>
              <a:rPr lang="en-GB" sz="1800">
                <a:effectLst/>
                <a:latin typeface="Arial" panose="020B0604020202020204" pitchFamily="34" charset="0"/>
                <a:ea typeface="Calibri" panose="020F0502020204030204" pitchFamily="34" charset="0"/>
                <a:cs typeface="Times New Roman" panose="02020603050405020304" pitchFamily="18" charset="0"/>
              </a:rPr>
              <a:t>: </a:t>
            </a:r>
            <a:r>
              <a:rPr lang="en-US">
                <a:latin typeface="Arial" panose="020B0604020202020204" pitchFamily="34" charset="0"/>
                <a:ea typeface="Calibri" panose="020F0502020204030204" pitchFamily="34" charset="0"/>
                <a:cs typeface="Times New Roman" panose="02020603050405020304" pitchFamily="18" charset="0"/>
              </a:rPr>
              <a:t>11</a:t>
            </a:r>
            <a:r>
              <a:rPr lang="en-GB" sz="1800">
                <a:effectLst/>
                <a:latin typeface="Arial" panose="020B0604020202020204" pitchFamily="34" charset="0"/>
                <a:ea typeface="Calibri" panose="020F0502020204030204" pitchFamily="34" charset="0"/>
                <a:cs typeface="Times New Roman" panose="02020603050405020304" pitchFamily="18" charset="0"/>
              </a:rPr>
              <a:t>.03.2022</a:t>
            </a:r>
            <a:endParaRPr lang="hu-HU" sz="1800">
              <a:effectLst/>
              <a:latin typeface="Times New Roman" panose="02020603050405020304" pitchFamily="18" charset="0"/>
              <a:ea typeface="Calibri" panose="020F0502020204030204" pitchFamily="34" charset="0"/>
              <a:cs typeface="Times New Roman" panose="02020603050405020304" pitchFamily="18" charset="0"/>
            </a:endParaRPr>
          </a:p>
          <a:p>
            <a:pPr algn="ctr"/>
            <a:endParaRPr lang="en-US">
              <a:latin typeface="Arial" panose="020B0604020202020204" pitchFamily="34" charset="0"/>
              <a:ea typeface="Times New Roman" panose="02020603050405020304" pitchFamily="18" charset="0"/>
            </a:endParaRPr>
          </a:p>
        </p:txBody>
      </p:sp>
      <p:pic>
        <p:nvPicPr>
          <p:cNvPr id="8" name="Kép 9">
            <a:extLst>
              <a:ext uri="{FF2B5EF4-FFF2-40B4-BE49-F238E27FC236}">
                <a16:creationId xmlns:a16="http://schemas.microsoft.com/office/drawing/2014/main" id="{A8167792-82B3-BE47-B8BF-BD52E204CC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1500" y="945695"/>
            <a:ext cx="2857500" cy="1428750"/>
          </a:xfrm>
          <a:prstGeom prst="rect">
            <a:avLst/>
          </a:prstGeom>
        </p:spPr>
      </p:pic>
    </p:spTree>
    <p:extLst>
      <p:ext uri="{BB962C8B-B14F-4D97-AF65-F5344CB8AC3E}">
        <p14:creationId xmlns:p14="http://schemas.microsoft.com/office/powerpoint/2010/main" val="4068788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F8DBD72C-E247-B141-A44B-BEF1856A67D7}"/>
              </a:ext>
            </a:extLst>
          </p:cNvPr>
          <p:cNvSpPr>
            <a:spLocks noGrp="1"/>
          </p:cNvSpPr>
          <p:nvPr>
            <p:ph type="title"/>
          </p:nvPr>
        </p:nvSpPr>
        <p:spPr>
          <a:xfrm>
            <a:off x="1451579" y="803189"/>
            <a:ext cx="9603275" cy="1050565"/>
          </a:xfrm>
        </p:spPr>
        <p:txBody>
          <a:bodyPr>
            <a:normAutofit fontScale="90000"/>
          </a:bodyPr>
          <a:lstStyle/>
          <a:p>
            <a:r>
              <a:rPr lang="en-GB" sz="1800" b="1">
                <a:effectLst/>
                <a:latin typeface="Arial" panose="020B0604020202020204" pitchFamily="34" charset="0"/>
                <a:ea typeface="Hiragino Sans CNS W3"/>
              </a:rPr>
              <a:t>Project</a:t>
            </a:r>
            <a:r>
              <a:rPr lang="en-GB" sz="2000">
                <a:effectLst/>
                <a:latin typeface="Arial" panose="020B0604020202020204" pitchFamily="34" charset="0"/>
                <a:ea typeface="Hiragino Sans CNS W3"/>
              </a:rPr>
              <a:t> </a:t>
            </a:r>
            <a:r>
              <a:rPr lang="en-GB" sz="1800" b="1">
                <a:effectLst/>
                <a:latin typeface="Arial" panose="020B0604020202020204" pitchFamily="34" charset="0"/>
                <a:ea typeface="Hiragino Sans CNS W3"/>
              </a:rPr>
              <a:t>title</a:t>
            </a:r>
            <a:r>
              <a:rPr lang="en-GB" sz="2000">
                <a:effectLst/>
                <a:latin typeface="Arial" panose="020B0604020202020204" pitchFamily="34" charset="0"/>
                <a:ea typeface="Hiragino Sans CNS W3"/>
              </a:rPr>
              <a:t>:</a:t>
            </a:r>
            <a:br>
              <a:rPr lang="en-US" sz="2000">
                <a:effectLst/>
                <a:latin typeface="Arial" panose="020B0604020202020204" pitchFamily="34" charset="0"/>
                <a:ea typeface="Hiragino Sans CNS W3"/>
              </a:rPr>
            </a:br>
            <a:r>
              <a:rPr lang="en-GB" sz="2000">
                <a:effectLst/>
                <a:latin typeface="Arial" panose="020B0604020202020204" pitchFamily="34" charset="0"/>
                <a:ea typeface="Hiragino Sans CNS W3"/>
              </a:rPr>
              <a:t>  </a:t>
            </a:r>
            <a:br>
              <a:rPr lang="en-US" sz="2000">
                <a:effectLst/>
                <a:latin typeface="Arial" panose="020B0604020202020204" pitchFamily="34" charset="0"/>
                <a:ea typeface="Hiragino Sans CNS W3"/>
              </a:rPr>
            </a:br>
            <a:r>
              <a:rPr lang="en-GB" sz="2000">
                <a:effectLst/>
                <a:latin typeface="Arial" panose="020B0604020202020204" pitchFamily="34" charset="0"/>
                <a:ea typeface="Hiragino Sans CNS W3"/>
              </a:rPr>
              <a:t>T</a:t>
            </a:r>
            <a:r>
              <a:rPr lang="en-US" sz="2000">
                <a:effectLst/>
                <a:latin typeface="Arial" panose="020B0604020202020204" pitchFamily="34" charset="0"/>
                <a:ea typeface="Hiragino Sans CNS W3"/>
              </a:rPr>
              <a:t>he </a:t>
            </a:r>
            <a:r>
              <a:rPr lang="en-GB" sz="2000">
                <a:effectLst/>
                <a:latin typeface="Arial" panose="020B0604020202020204" pitchFamily="34" charset="0"/>
                <a:ea typeface="Hiragino Sans CNS W3"/>
              </a:rPr>
              <a:t>impact of physical </a:t>
            </a:r>
            <a:r>
              <a:rPr lang="en-US" sz="2000">
                <a:effectLst/>
                <a:latin typeface="Arial" panose="020B0604020202020204" pitchFamily="34" charset="0"/>
                <a:ea typeface="Hiragino Sans CNS W3"/>
              </a:rPr>
              <a:t> </a:t>
            </a:r>
            <a:r>
              <a:rPr lang="en-GB" sz="2000">
                <a:effectLst/>
                <a:latin typeface="Arial" panose="020B0604020202020204" pitchFamily="34" charset="0"/>
                <a:ea typeface="Hiragino Sans CNS W3"/>
              </a:rPr>
              <a:t>abuse on dementia patients in the health care</a:t>
            </a:r>
            <a:br>
              <a:rPr lang="hu-HU" sz="2000">
                <a:effectLst/>
                <a:latin typeface="Arial" panose="020B0604020202020204" pitchFamily="34" charset="0"/>
                <a:ea typeface="Hiragino Sans CNS W3"/>
              </a:rPr>
            </a:br>
            <a:endParaRPr lang="hu-HU" sz="2000"/>
          </a:p>
        </p:txBody>
      </p:sp>
      <p:sp>
        <p:nvSpPr>
          <p:cNvPr id="3" name="Tartalom helye 2">
            <a:extLst>
              <a:ext uri="{FF2B5EF4-FFF2-40B4-BE49-F238E27FC236}">
                <a16:creationId xmlns:a16="http://schemas.microsoft.com/office/drawing/2014/main" id="{1D0145F9-76E3-AB4F-80A2-622CF6984665}"/>
              </a:ext>
            </a:extLst>
          </p:cNvPr>
          <p:cNvSpPr>
            <a:spLocks noGrp="1"/>
          </p:cNvSpPr>
          <p:nvPr>
            <p:ph idx="1"/>
          </p:nvPr>
        </p:nvSpPr>
        <p:spPr>
          <a:xfrm>
            <a:off x="1220229" y="2455905"/>
            <a:ext cx="10441459" cy="3335296"/>
          </a:xfrm>
        </p:spPr>
        <p:txBody>
          <a:bodyPr>
            <a:normAutofit/>
          </a:bodyPr>
          <a:lstStyle/>
          <a:p>
            <a:r>
              <a:rPr lang="en-US" sz="1800" b="1">
                <a:solidFill>
                  <a:srgbClr val="000000"/>
                </a:solidFill>
                <a:latin typeface="Arial" panose="020B0604020202020204" pitchFamily="34" charset="0"/>
                <a:ea typeface="Calibri" panose="020F0502020204030204" pitchFamily="34" charset="0"/>
              </a:rPr>
              <a:t>Aim and objective:</a:t>
            </a:r>
          </a:p>
          <a:p>
            <a:pPr marL="0" indent="0">
              <a:buNone/>
            </a:pPr>
            <a:endParaRPr lang="en-US" sz="1800" b="1">
              <a:solidFill>
                <a:srgbClr val="000000"/>
              </a:solidFill>
              <a:latin typeface="Arial" panose="020B0604020202020204" pitchFamily="34" charset="0"/>
              <a:ea typeface="Calibri" panose="020F0502020204030204" pitchFamily="34" charset="0"/>
            </a:endParaRPr>
          </a:p>
          <a:p>
            <a:r>
              <a:rPr lang="en-GB" sz="1800" kern="1200">
                <a:solidFill>
                  <a:srgbClr val="000000"/>
                </a:solidFill>
                <a:effectLst/>
                <a:latin typeface="Arial" panose="020B0604020202020204" pitchFamily="34" charset="0"/>
                <a:ea typeface="Calibri" panose="020F0502020204030204" pitchFamily="34" charset="0"/>
              </a:rPr>
              <a:t>The main goal of research work is to find the gaps that are there to different impacts of abuse that health care does not focus on.</a:t>
            </a:r>
            <a:endParaRPr lang="en-US" sz="1800" kern="1200">
              <a:solidFill>
                <a:srgbClr val="000000"/>
              </a:solidFill>
              <a:effectLst/>
              <a:latin typeface="Arial" panose="020B0604020202020204" pitchFamily="34" charset="0"/>
              <a:ea typeface="Calibri" panose="020F0502020204030204" pitchFamily="34" charset="0"/>
            </a:endParaRPr>
          </a:p>
          <a:p>
            <a:r>
              <a:rPr lang="en-GB" sz="1800" kern="1200">
                <a:solidFill>
                  <a:srgbClr val="000000"/>
                </a:solidFill>
                <a:effectLst/>
                <a:latin typeface="Arial" panose="020B0604020202020204" pitchFamily="34" charset="0"/>
                <a:ea typeface="Calibri" panose="020F0502020204030204" pitchFamily="34" charset="0"/>
              </a:rPr>
              <a:t>What are the gaps and that these have been corrected or what has not been fixed draw attention to these.</a:t>
            </a:r>
            <a:endParaRPr lang="hu-HU" sz="1800" kern="1200">
              <a:solidFill>
                <a:srgbClr val="000000"/>
              </a:solidFill>
              <a:effectLst/>
              <a:latin typeface="Arial" panose="020B0604020202020204" pitchFamily="34" charset="0"/>
              <a:ea typeface="Calibri" panose="020F0502020204030204" pitchFamily="34" charset="0"/>
            </a:endParaRPr>
          </a:p>
          <a:p>
            <a:endParaRPr lang="hu-HU" sz="1600"/>
          </a:p>
        </p:txBody>
      </p:sp>
    </p:spTree>
    <p:extLst>
      <p:ext uri="{BB962C8B-B14F-4D97-AF65-F5344CB8AC3E}">
        <p14:creationId xmlns:p14="http://schemas.microsoft.com/office/powerpoint/2010/main" val="4054476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83BDE940-3B6C-384A-971B-599307B87092}"/>
              </a:ext>
            </a:extLst>
          </p:cNvPr>
          <p:cNvSpPr>
            <a:spLocks noGrp="1"/>
          </p:cNvSpPr>
          <p:nvPr>
            <p:ph type="title"/>
          </p:nvPr>
        </p:nvSpPr>
        <p:spPr/>
        <p:txBody>
          <a:bodyPr>
            <a:normAutofit/>
          </a:bodyPr>
          <a:lstStyle/>
          <a:p>
            <a:r>
              <a:rPr lang="en-US" sz="1800" b="1">
                <a:latin typeface="Arial" panose="020B0604020202020204" pitchFamily="34" charset="0"/>
                <a:cs typeface="Arial" panose="020B0604020202020204" pitchFamily="34" charset="0"/>
              </a:rPr>
              <a:t>Background</a:t>
            </a:r>
            <a:endParaRPr lang="hu-HU" sz="1800" b="1">
              <a:latin typeface="Arial" panose="020B0604020202020204" pitchFamily="34" charset="0"/>
              <a:cs typeface="Arial" panose="020B0604020202020204" pitchFamily="34" charset="0"/>
            </a:endParaRPr>
          </a:p>
        </p:txBody>
      </p:sp>
      <p:sp>
        <p:nvSpPr>
          <p:cNvPr id="3" name="Tartalom helye 2">
            <a:extLst>
              <a:ext uri="{FF2B5EF4-FFF2-40B4-BE49-F238E27FC236}">
                <a16:creationId xmlns:a16="http://schemas.microsoft.com/office/drawing/2014/main" id="{7F8BCBAA-0A15-2B4C-827A-B1DD583A1118}"/>
              </a:ext>
            </a:extLst>
          </p:cNvPr>
          <p:cNvSpPr>
            <a:spLocks noGrp="1"/>
          </p:cNvSpPr>
          <p:nvPr>
            <p:ph idx="1"/>
          </p:nvPr>
        </p:nvSpPr>
        <p:spPr>
          <a:xfrm>
            <a:off x="1451579" y="2038865"/>
            <a:ext cx="9603275" cy="4170405"/>
          </a:xfrm>
        </p:spPr>
        <p:txBody>
          <a:bodyPr>
            <a:normAutofit/>
          </a:bodyPr>
          <a:lstStyle/>
          <a:p>
            <a:r>
              <a:rPr lang="hu-HU" sz="1800">
                <a:solidFill>
                  <a:srgbClr val="000000"/>
                </a:solidFill>
                <a:effectLst/>
                <a:latin typeface="Arial" panose="020B0604020202020204" pitchFamily="34" charset="0"/>
                <a:ea typeface="Times New Roman" panose="02020603050405020304" pitchFamily="18" charset="0"/>
              </a:rPr>
              <a:t>Pay attention to this type of issue and find a solution to how it is best to support the dementia patient in this situation and how they are affected by abuse physically. There are many gaps in how to prevent or treat abused dementia patients. </a:t>
            </a:r>
            <a:endParaRPr lang="hu-HU" sz="1800">
              <a:effectLst/>
              <a:latin typeface="Times New Roman" panose="02020603050405020304" pitchFamily="18" charset="0"/>
              <a:ea typeface="Times New Roman" panose="02020603050405020304" pitchFamily="18" charset="0"/>
            </a:endParaRPr>
          </a:p>
          <a:p>
            <a:r>
              <a:rPr lang="en-GB" sz="1800">
                <a:effectLst/>
                <a:latin typeface="Arial" panose="020B0604020202020204" pitchFamily="34" charset="0"/>
                <a:ea typeface="Calibri" panose="020F0502020204030204" pitchFamily="34" charset="0"/>
                <a:cs typeface="Times New Roman" panose="02020603050405020304" pitchFamily="18" charset="0"/>
              </a:rPr>
              <a:t>Physical abuse can be kicking, hitting, biting, burning, or anything that causes bodily harm(Chang and Levy, 2021).</a:t>
            </a:r>
            <a:endParaRPr lang="hu-HU" sz="1800">
              <a:effectLst/>
              <a:latin typeface="Times New Roman" panose="02020603050405020304" pitchFamily="18" charset="0"/>
              <a:ea typeface="Calibri" panose="020F0502020204030204" pitchFamily="34" charset="0"/>
              <a:cs typeface="Times New Roman" panose="02020603050405020304" pitchFamily="18" charset="0"/>
            </a:endParaRPr>
          </a:p>
          <a:p>
            <a:r>
              <a:rPr lang="hu-HU" sz="1800">
                <a:solidFill>
                  <a:srgbClr val="000000"/>
                </a:solidFill>
                <a:effectLst/>
                <a:latin typeface="Arial" panose="020B0604020202020204" pitchFamily="34" charset="0"/>
                <a:ea typeface="Times New Roman" panose="02020603050405020304" pitchFamily="18" charset="0"/>
              </a:rPr>
              <a:t>Abuse is when someone intentionally causes harm or pain to another person. There can be many forms of this that can cause pain to the other person(Carcary, 2016).</a:t>
            </a:r>
            <a:endParaRPr lang="hu-HU" sz="1800">
              <a:effectLst/>
              <a:latin typeface="Times New Roman" panose="02020603050405020304" pitchFamily="18" charset="0"/>
              <a:ea typeface="Times New Roman" panose="02020603050405020304" pitchFamily="18" charset="0"/>
            </a:endParaRPr>
          </a:p>
          <a:p>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Abuse is often committed by a family or if they are in the care home, it is committed by the caregiver or other patients around(Weaver, 2018).</a:t>
            </a:r>
            <a:endParaRPr lang="hu-HU"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hu-HU"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5031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3C6C19CB-CA13-9E4F-9D35-A027D9793A9E}"/>
              </a:ext>
            </a:extLst>
          </p:cNvPr>
          <p:cNvSpPr>
            <a:spLocks noGrp="1"/>
          </p:cNvSpPr>
          <p:nvPr>
            <p:ph type="title"/>
          </p:nvPr>
        </p:nvSpPr>
        <p:spPr/>
        <p:txBody>
          <a:bodyPr>
            <a:normAutofit/>
          </a:bodyPr>
          <a:lstStyle/>
          <a:p>
            <a:r>
              <a:rPr lang="en-US" sz="1800" b="1">
                <a:latin typeface="Arial" panose="020B0604020202020204" pitchFamily="34" charset="0"/>
                <a:cs typeface="Arial" panose="020B0604020202020204" pitchFamily="34" charset="0"/>
              </a:rPr>
              <a:t>Methods</a:t>
            </a:r>
            <a:endParaRPr lang="hu-HU" sz="1800" b="1">
              <a:latin typeface="Arial" panose="020B0604020202020204" pitchFamily="34" charset="0"/>
              <a:cs typeface="Arial" panose="020B0604020202020204" pitchFamily="34" charset="0"/>
            </a:endParaRPr>
          </a:p>
        </p:txBody>
      </p:sp>
      <p:sp>
        <p:nvSpPr>
          <p:cNvPr id="3" name="Tartalom helye 2">
            <a:extLst>
              <a:ext uri="{FF2B5EF4-FFF2-40B4-BE49-F238E27FC236}">
                <a16:creationId xmlns:a16="http://schemas.microsoft.com/office/drawing/2014/main" id="{36935D06-3E3F-3444-8E56-8C54A12174D4}"/>
              </a:ext>
            </a:extLst>
          </p:cNvPr>
          <p:cNvSpPr>
            <a:spLocks noGrp="1"/>
          </p:cNvSpPr>
          <p:nvPr>
            <p:ph idx="1"/>
          </p:nvPr>
        </p:nvSpPr>
        <p:spPr/>
        <p:txBody>
          <a:bodyPr/>
          <a:lstStyle/>
          <a:p>
            <a:r>
              <a:rPr lang="en-US" sz="1800">
                <a:latin typeface="Arial" panose="020B0604020202020204" pitchFamily="34" charset="0"/>
                <a:ea typeface="Calibri" panose="020F0502020204030204" pitchFamily="34" charset="0"/>
                <a:cs typeface="Times New Roman" panose="02020603050405020304" pitchFamily="18" charset="0"/>
              </a:rPr>
              <a:t>Q</a:t>
            </a:r>
            <a:r>
              <a:rPr lang="en-GB" sz="1800">
                <a:effectLst/>
                <a:latin typeface="Arial" panose="020B0604020202020204" pitchFamily="34" charset="0"/>
                <a:ea typeface="Calibri" panose="020F0502020204030204" pitchFamily="34" charset="0"/>
                <a:cs typeface="Times New Roman" panose="02020603050405020304" pitchFamily="18" charset="0"/>
              </a:rPr>
              <a:t>uantitative and qualitative research.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r>
              <a:rPr lang="en-US" sz="1800">
                <a:effectLst/>
                <a:latin typeface="Arial" panose="020B0604020202020204" pitchFamily="34" charset="0"/>
                <a:ea typeface="Calibri" panose="020F0502020204030204" pitchFamily="34" charset="0"/>
                <a:cs typeface="Times New Roman" panose="02020603050405020304" pitchFamily="18" charset="0"/>
              </a:rPr>
              <a:t>S</a:t>
            </a:r>
            <a:r>
              <a:rPr lang="en-GB" sz="1800">
                <a:effectLst/>
                <a:latin typeface="Arial" panose="020B0604020202020204" pitchFamily="34" charset="0"/>
                <a:ea typeface="Calibri" panose="020F0502020204030204" pitchFamily="34" charset="0"/>
                <a:cs typeface="Times New Roman" panose="02020603050405020304" pitchFamily="18" charset="0"/>
              </a:rPr>
              <a:t>econdary data were analysed in the systematic literature review</a:t>
            </a:r>
            <a:r>
              <a:rPr lang="en-US" sz="1800">
                <a:effectLst/>
                <a:latin typeface="Arial" panose="020B0604020202020204" pitchFamily="34" charset="0"/>
                <a:ea typeface="Calibri" panose="020F0502020204030204" pitchFamily="34" charset="0"/>
                <a:cs typeface="Times New Roman" panose="02020603050405020304" pitchFamily="18" charset="0"/>
              </a:rPr>
              <a:t>.</a:t>
            </a:r>
          </a:p>
          <a:p>
            <a:r>
              <a:rPr lang="en-US" sz="1800">
                <a:latin typeface="Arial" panose="020B0604020202020204" pitchFamily="34" charset="0"/>
                <a:ea typeface="Calibri" panose="020F0502020204030204" pitchFamily="34" charset="0"/>
                <a:cs typeface="Times New Roman" panose="02020603050405020304" pitchFamily="18" charset="0"/>
              </a:rPr>
              <a:t>O</a:t>
            </a:r>
            <a:r>
              <a:rPr lang="en-GB" sz="1800">
                <a:effectLst/>
                <a:latin typeface="Arial" panose="020B0604020202020204" pitchFamily="34" charset="0"/>
                <a:ea typeface="Calibri" panose="020F0502020204030204" pitchFamily="34" charset="0"/>
                <a:cs typeface="Times New Roman" panose="02020603050405020304" pitchFamily="18" charset="0"/>
              </a:rPr>
              <a:t>nline books and libraries to find enough data and statistics.</a:t>
            </a:r>
            <a:endParaRPr lang="hu-HU"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hu-HU"/>
          </a:p>
        </p:txBody>
      </p:sp>
    </p:spTree>
    <p:extLst>
      <p:ext uri="{BB962C8B-B14F-4D97-AF65-F5344CB8AC3E}">
        <p14:creationId xmlns:p14="http://schemas.microsoft.com/office/powerpoint/2010/main" val="2049521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F29C4F49-FBAC-B34D-9A4F-3C3427E1C7C3}"/>
              </a:ext>
            </a:extLst>
          </p:cNvPr>
          <p:cNvSpPr>
            <a:spLocks noGrp="1"/>
          </p:cNvSpPr>
          <p:nvPr>
            <p:ph type="title"/>
          </p:nvPr>
        </p:nvSpPr>
        <p:spPr/>
        <p:txBody>
          <a:bodyPr/>
          <a:lstStyle/>
          <a:p>
            <a:r>
              <a:rPr lang="en-GB" sz="1800" b="1">
                <a:effectLst/>
                <a:latin typeface="Arial" panose="020B0604020202020204" pitchFamily="34" charset="0"/>
                <a:ea typeface="Times New Roman" panose="02020603050405020304" pitchFamily="18" charset="0"/>
              </a:rPr>
              <a:t>Resources: </a:t>
            </a:r>
            <a:br>
              <a:rPr lang="hu-HU" sz="1800" b="1">
                <a:effectLst/>
                <a:latin typeface="Arial" panose="020B0604020202020204" pitchFamily="34" charset="0"/>
                <a:ea typeface="Times New Roman" panose="02020603050405020304" pitchFamily="18" charset="0"/>
              </a:rPr>
            </a:br>
            <a:endParaRPr lang="hu-HU"/>
          </a:p>
        </p:txBody>
      </p:sp>
      <p:sp>
        <p:nvSpPr>
          <p:cNvPr id="3" name="Tartalom helye 2">
            <a:extLst>
              <a:ext uri="{FF2B5EF4-FFF2-40B4-BE49-F238E27FC236}">
                <a16:creationId xmlns:a16="http://schemas.microsoft.com/office/drawing/2014/main" id="{DCA9114A-3332-0844-AAD7-8ABD57E13969}"/>
              </a:ext>
            </a:extLst>
          </p:cNvPr>
          <p:cNvSpPr>
            <a:spLocks noGrp="1"/>
          </p:cNvSpPr>
          <p:nvPr>
            <p:ph idx="1"/>
          </p:nvPr>
        </p:nvSpPr>
        <p:spPr/>
        <p:txBody>
          <a:bodyPr/>
          <a:lstStyle/>
          <a:p>
            <a:r>
              <a:rPr lang="en-GB" sz="1800">
                <a:effectLst/>
                <a:latin typeface="Arial" panose="020B0604020202020204" pitchFamily="34" charset="0"/>
                <a:ea typeface="Calibri" panose="020F0502020204030204" pitchFamily="34" charset="0"/>
                <a:cs typeface="Times New Roman" panose="02020603050405020304" pitchFamily="18" charset="0"/>
              </a:rPr>
              <a:t>Pubmed website</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r>
              <a:rPr lang="en-GB" sz="1800">
                <a:effectLst/>
                <a:latin typeface="Arial" panose="020B0604020202020204" pitchFamily="34" charset="0"/>
                <a:ea typeface="Calibri" panose="020F0502020204030204" pitchFamily="34" charset="0"/>
                <a:cs typeface="Times New Roman" panose="02020603050405020304" pitchFamily="18" charset="0"/>
              </a:rPr>
              <a:t>Google Scholar</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r>
              <a:rPr lang="en-GB" sz="1800">
                <a:effectLst/>
                <a:latin typeface="Arial" panose="020B0604020202020204" pitchFamily="34" charset="0"/>
                <a:ea typeface="Calibri" panose="020F0502020204030204" pitchFamily="34" charset="0"/>
                <a:cs typeface="Times New Roman" panose="02020603050405020304" pitchFamily="18" charset="0"/>
              </a:rPr>
              <a:t>University Online Library</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r>
              <a:rPr lang="en-GB" sz="1800">
                <a:effectLst/>
                <a:latin typeface="Arial" panose="020B0604020202020204" pitchFamily="34" charset="0"/>
                <a:ea typeface="Calibri" panose="020F0502020204030204" pitchFamily="34" charset="0"/>
                <a:cs typeface="Times New Roman" panose="02020603050405020304" pitchFamily="18" charset="0"/>
              </a:rPr>
              <a:t>E-Books</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r>
              <a:rPr lang="en-GB" sz="1800">
                <a:effectLst/>
                <a:latin typeface="Arial" panose="020B0604020202020204" pitchFamily="34" charset="0"/>
                <a:ea typeface="Calibri" panose="020F0502020204030204" pitchFamily="34" charset="0"/>
                <a:cs typeface="Times New Roman" panose="02020603050405020304" pitchFamily="18" charset="0"/>
              </a:rPr>
              <a:t>Journals</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r>
              <a:rPr lang="en-GB" sz="1800">
                <a:effectLst/>
                <a:latin typeface="Arial" panose="020B0604020202020204" pitchFamily="34" charset="0"/>
                <a:ea typeface="Calibri" panose="020F0502020204030204" pitchFamily="34" charset="0"/>
                <a:cs typeface="Times New Roman" panose="02020603050405020304" pitchFamily="18" charset="0"/>
              </a:rPr>
              <a:t>Technical support internet access.</a:t>
            </a:r>
            <a:endParaRPr lang="hu-HU"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hu-HU"/>
          </a:p>
        </p:txBody>
      </p:sp>
    </p:spTree>
    <p:extLst>
      <p:ext uri="{BB962C8B-B14F-4D97-AF65-F5344CB8AC3E}">
        <p14:creationId xmlns:p14="http://schemas.microsoft.com/office/powerpoint/2010/main" val="1989385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11D5EA58-4777-A44E-B8A6-1AAAABFCDF6E}"/>
              </a:ext>
            </a:extLst>
          </p:cNvPr>
          <p:cNvSpPr>
            <a:spLocks noGrp="1"/>
          </p:cNvSpPr>
          <p:nvPr>
            <p:ph type="title"/>
          </p:nvPr>
        </p:nvSpPr>
        <p:spPr/>
        <p:txBody>
          <a:bodyPr>
            <a:normAutofit/>
          </a:bodyPr>
          <a:lstStyle/>
          <a:p>
            <a:r>
              <a:rPr lang="en-GB" sz="1800" b="1">
                <a:effectLst/>
                <a:latin typeface="Arial" panose="020B0604020202020204" pitchFamily="34" charset="0"/>
                <a:ea typeface="Calibri" panose="020F0502020204030204" pitchFamily="34" charset="0"/>
                <a:cs typeface="Arial" panose="020B0604020202020204" pitchFamily="34" charset="0"/>
              </a:rPr>
              <a:t>Timescale</a:t>
            </a:r>
            <a:endParaRPr lang="hu-HU" sz="1800" b="1">
              <a:latin typeface="Arial" panose="020B0604020202020204" pitchFamily="34" charset="0"/>
              <a:cs typeface="Arial" panose="020B0604020202020204" pitchFamily="34" charset="0"/>
            </a:endParaRPr>
          </a:p>
        </p:txBody>
      </p:sp>
      <p:sp>
        <p:nvSpPr>
          <p:cNvPr id="3" name="Tartalom helye 2">
            <a:extLst>
              <a:ext uri="{FF2B5EF4-FFF2-40B4-BE49-F238E27FC236}">
                <a16:creationId xmlns:a16="http://schemas.microsoft.com/office/drawing/2014/main" id="{45ACB1F9-B002-754E-A8CF-0694EF3F9928}"/>
              </a:ext>
            </a:extLst>
          </p:cNvPr>
          <p:cNvSpPr>
            <a:spLocks noGrp="1"/>
          </p:cNvSpPr>
          <p:nvPr>
            <p:ph idx="1"/>
          </p:nvPr>
        </p:nvSpPr>
        <p:spPr/>
        <p:txBody>
          <a:bodyPr/>
          <a:lstStyle/>
          <a:p>
            <a:r>
              <a:rPr lang="en-GB" sz="1800">
                <a:effectLst/>
                <a:latin typeface="Arial" panose="020B0604020202020204" pitchFamily="34" charset="0"/>
                <a:ea typeface="Calibri" panose="020F0502020204030204" pitchFamily="34" charset="0"/>
                <a:cs typeface="Arial" panose="020B0604020202020204" pitchFamily="34" charset="0"/>
              </a:rPr>
              <a:t>Chapter 1 Introduction – Start </a:t>
            </a:r>
            <a:r>
              <a:rPr lang="en-US" sz="1800">
                <a:effectLst/>
                <a:latin typeface="Arial" panose="020B0604020202020204" pitchFamily="34" charset="0"/>
                <a:ea typeface="Calibri" panose="020F0502020204030204" pitchFamily="34" charset="0"/>
                <a:cs typeface="Arial" panose="020B0604020202020204" pitchFamily="34" charset="0"/>
              </a:rPr>
              <a:t>middle of February</a:t>
            </a:r>
            <a:r>
              <a:rPr lang="en-GB" sz="1800">
                <a:effectLst/>
                <a:latin typeface="Arial" panose="020B0604020202020204" pitchFamily="34" charset="0"/>
                <a:ea typeface="Calibri" panose="020F0502020204030204" pitchFamily="34" charset="0"/>
                <a:cs typeface="Arial" panose="020B0604020202020204" pitchFamily="34" charset="0"/>
              </a:rPr>
              <a:t> 2022</a:t>
            </a:r>
            <a:endParaRPr lang="hu-HU" sz="1800">
              <a:effectLst/>
              <a:latin typeface="Arial" panose="020B0604020202020204" pitchFamily="34" charset="0"/>
              <a:ea typeface="Calibri" panose="020F0502020204030204" pitchFamily="34" charset="0"/>
              <a:cs typeface="Arial" panose="020B0604020202020204" pitchFamily="34" charset="0"/>
            </a:endParaRPr>
          </a:p>
          <a:p>
            <a:r>
              <a:rPr lang="en-GB" sz="1800">
                <a:effectLst/>
                <a:latin typeface="Arial" panose="020B0604020202020204" pitchFamily="34" charset="0"/>
                <a:ea typeface="Calibri" panose="020F0502020204030204" pitchFamily="34" charset="0"/>
                <a:cs typeface="Arial" panose="020B0604020202020204" pitchFamily="34" charset="0"/>
              </a:rPr>
              <a:t>Chapter 2 Background - </a:t>
            </a:r>
            <a:r>
              <a:rPr lang="en-US" sz="1800">
                <a:effectLst/>
                <a:latin typeface="Arial" panose="020B0604020202020204" pitchFamily="34" charset="0"/>
                <a:ea typeface="Calibri" panose="020F0502020204030204" pitchFamily="34" charset="0"/>
                <a:cs typeface="Arial" panose="020B0604020202020204" pitchFamily="34" charset="0"/>
              </a:rPr>
              <a:t>March</a:t>
            </a:r>
            <a:endParaRPr lang="hu-HU" sz="1800">
              <a:effectLst/>
              <a:latin typeface="Arial" panose="020B0604020202020204" pitchFamily="34" charset="0"/>
              <a:ea typeface="Calibri" panose="020F0502020204030204" pitchFamily="34" charset="0"/>
              <a:cs typeface="Arial" panose="020B0604020202020204" pitchFamily="34" charset="0"/>
            </a:endParaRPr>
          </a:p>
          <a:p>
            <a:r>
              <a:rPr lang="en-GB" sz="1800">
                <a:effectLst/>
                <a:latin typeface="Arial" panose="020B0604020202020204" pitchFamily="34" charset="0"/>
                <a:ea typeface="Calibri" panose="020F0502020204030204" pitchFamily="34" charset="0"/>
                <a:cs typeface="Arial" panose="020B0604020202020204" pitchFamily="34" charset="0"/>
              </a:rPr>
              <a:t>Chapter 3 Methods - </a:t>
            </a:r>
            <a:r>
              <a:rPr lang="en-US" sz="1800">
                <a:effectLst/>
                <a:latin typeface="Arial" panose="020B0604020202020204" pitchFamily="34" charset="0"/>
                <a:ea typeface="Calibri" panose="020F0502020204030204" pitchFamily="34" charset="0"/>
                <a:cs typeface="Arial" panose="020B0604020202020204" pitchFamily="34" charset="0"/>
              </a:rPr>
              <a:t>April</a:t>
            </a:r>
            <a:endParaRPr lang="hu-HU" sz="1800">
              <a:effectLst/>
              <a:latin typeface="Arial" panose="020B0604020202020204" pitchFamily="34" charset="0"/>
              <a:ea typeface="Calibri" panose="020F0502020204030204" pitchFamily="34" charset="0"/>
              <a:cs typeface="Arial" panose="020B0604020202020204" pitchFamily="34" charset="0"/>
            </a:endParaRPr>
          </a:p>
          <a:p>
            <a:r>
              <a:rPr lang="en-GB" sz="1800">
                <a:effectLst/>
                <a:latin typeface="Arial" panose="020B0604020202020204" pitchFamily="34" charset="0"/>
                <a:ea typeface="Calibri" panose="020F0502020204030204" pitchFamily="34" charset="0"/>
                <a:cs typeface="Arial" panose="020B0604020202020204" pitchFamily="34" charset="0"/>
              </a:rPr>
              <a:t>Chapter 4 Results and discussion – </a:t>
            </a:r>
            <a:r>
              <a:rPr lang="en-US" sz="1800">
                <a:effectLst/>
                <a:latin typeface="Arial" panose="020B0604020202020204" pitchFamily="34" charset="0"/>
                <a:ea typeface="Calibri" panose="020F0502020204030204" pitchFamily="34" charset="0"/>
                <a:cs typeface="Arial" panose="020B0604020202020204" pitchFamily="34" charset="0"/>
              </a:rPr>
              <a:t>May</a:t>
            </a:r>
            <a:r>
              <a:rPr lang="en-GB" sz="1800">
                <a:effectLst/>
                <a:latin typeface="Arial" panose="020B0604020202020204" pitchFamily="34" charset="0"/>
                <a:ea typeface="Calibri" panose="020F0502020204030204" pitchFamily="34" charset="0"/>
                <a:cs typeface="Arial" panose="020B0604020202020204" pitchFamily="34" charset="0"/>
              </a:rPr>
              <a:t>, J</a:t>
            </a:r>
            <a:r>
              <a:rPr lang="en-US" sz="1800">
                <a:effectLst/>
                <a:latin typeface="Arial" panose="020B0604020202020204" pitchFamily="34" charset="0"/>
                <a:ea typeface="Calibri" panose="020F0502020204030204" pitchFamily="34" charset="0"/>
                <a:cs typeface="Arial" panose="020B0604020202020204" pitchFamily="34" charset="0"/>
              </a:rPr>
              <a:t>une</a:t>
            </a:r>
            <a:endParaRPr lang="hu-HU" sz="1800">
              <a:effectLst/>
              <a:latin typeface="Arial" panose="020B0604020202020204" pitchFamily="34" charset="0"/>
              <a:ea typeface="Calibri" panose="020F0502020204030204" pitchFamily="34" charset="0"/>
              <a:cs typeface="Arial" panose="020B0604020202020204" pitchFamily="34" charset="0"/>
            </a:endParaRPr>
          </a:p>
          <a:p>
            <a:r>
              <a:rPr lang="en-GB" sz="1800">
                <a:effectLst/>
                <a:latin typeface="Arial" panose="020B0604020202020204" pitchFamily="34" charset="0"/>
                <a:ea typeface="Calibri" panose="020F0502020204030204" pitchFamily="34" charset="0"/>
                <a:cs typeface="Arial" panose="020B0604020202020204" pitchFamily="34" charset="0"/>
              </a:rPr>
              <a:t>Chapter 5 Conclusion and recommendations – Finish </a:t>
            </a:r>
            <a:r>
              <a:rPr lang="en-US" sz="1800">
                <a:effectLst/>
                <a:latin typeface="Arial" panose="020B0604020202020204" pitchFamily="34" charset="0"/>
                <a:ea typeface="Calibri" panose="020F0502020204030204" pitchFamily="34" charset="0"/>
                <a:cs typeface="Arial" panose="020B0604020202020204" pitchFamily="34" charset="0"/>
              </a:rPr>
              <a:t>end of July</a:t>
            </a:r>
            <a:r>
              <a:rPr lang="en-GB" sz="1800">
                <a:effectLst/>
                <a:latin typeface="Arial" panose="020B0604020202020204" pitchFamily="34" charset="0"/>
                <a:ea typeface="Calibri" panose="020F0502020204030204" pitchFamily="34" charset="0"/>
                <a:cs typeface="Arial" panose="020B0604020202020204" pitchFamily="34" charset="0"/>
              </a:rPr>
              <a:t> 2022</a:t>
            </a:r>
            <a:endParaRPr lang="hu-HU" sz="1800">
              <a:effectLst/>
              <a:latin typeface="Arial" panose="020B0604020202020204" pitchFamily="34" charset="0"/>
              <a:ea typeface="Calibri" panose="020F0502020204030204" pitchFamily="34" charset="0"/>
              <a:cs typeface="Arial" panose="020B0604020202020204" pitchFamily="34" charset="0"/>
            </a:endParaRPr>
          </a:p>
          <a:p>
            <a:endParaRPr lang="hu-HU">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8584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4C0F0737-CC2E-0943-A2BA-466DA6992DF6}"/>
              </a:ext>
            </a:extLst>
          </p:cNvPr>
          <p:cNvSpPr>
            <a:spLocks noGrp="1"/>
          </p:cNvSpPr>
          <p:nvPr>
            <p:ph type="title"/>
          </p:nvPr>
        </p:nvSpPr>
        <p:spPr/>
        <p:txBody>
          <a:bodyPr>
            <a:normAutofit/>
          </a:bodyPr>
          <a:lstStyle/>
          <a:p>
            <a:r>
              <a:rPr lang="en-US" sz="1800" b="1">
                <a:latin typeface="Arial" panose="020B0604020202020204" pitchFamily="34" charset="0"/>
                <a:cs typeface="Arial" panose="020B0604020202020204" pitchFamily="34" charset="0"/>
              </a:rPr>
              <a:t>References List</a:t>
            </a:r>
            <a:endParaRPr lang="hu-HU" sz="1800" b="1">
              <a:latin typeface="Arial" panose="020B0604020202020204" pitchFamily="34" charset="0"/>
              <a:cs typeface="Arial" panose="020B0604020202020204" pitchFamily="34" charset="0"/>
            </a:endParaRPr>
          </a:p>
        </p:txBody>
      </p:sp>
      <p:sp>
        <p:nvSpPr>
          <p:cNvPr id="3" name="Tartalom helye 2">
            <a:extLst>
              <a:ext uri="{FF2B5EF4-FFF2-40B4-BE49-F238E27FC236}">
                <a16:creationId xmlns:a16="http://schemas.microsoft.com/office/drawing/2014/main" id="{6D121D18-5461-B34A-A454-0365D832D41B}"/>
              </a:ext>
            </a:extLst>
          </p:cNvPr>
          <p:cNvSpPr>
            <a:spLocks noGrp="1"/>
          </p:cNvSpPr>
          <p:nvPr>
            <p:ph idx="1"/>
          </p:nvPr>
        </p:nvSpPr>
        <p:spPr/>
        <p:txBody>
          <a:bodyPr>
            <a:normAutofit/>
          </a:bodyPr>
          <a:lstStyle/>
          <a:p>
            <a:r>
              <a:rPr lang="hu-HU"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Carcary, L., 2016. </a:t>
            </a:r>
            <a:r>
              <a:rPr lang="hu-HU" sz="1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Elder abuse and dementia | Dementia Services Development Centre l DSDC, Stirling</a:t>
            </a:r>
            <a:r>
              <a:rPr lang="hu-HU"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Dementia.stir.ac.uk. Available at: &lt;https://dementia.stir.ac.uk/blogs/dementia-centred/2016-09-15/elder-abuse-and-dementia&gt; [Accessed 25 February 2022].</a:t>
            </a:r>
            <a:endParaRPr lang="hu-HU" sz="1400">
              <a:effectLst/>
              <a:latin typeface="Arial" panose="020B0604020202020204" pitchFamily="34" charset="0"/>
              <a:ea typeface="Times New Roman" panose="02020603050405020304" pitchFamily="18" charset="0"/>
              <a:cs typeface="Arial" panose="020B0604020202020204" pitchFamily="34" charset="0"/>
            </a:endParaRPr>
          </a:p>
          <a:p>
            <a:r>
              <a:rPr lang="en-GB" sz="1400">
                <a:solidFill>
                  <a:srgbClr val="000000"/>
                </a:solidFill>
                <a:effectLst/>
                <a:latin typeface="Arial" panose="020B0604020202020204" pitchFamily="34" charset="0"/>
                <a:ea typeface="Calibri" panose="020F0502020204030204" pitchFamily="34" charset="0"/>
                <a:cs typeface="Arial" panose="020B0604020202020204" pitchFamily="34" charset="0"/>
              </a:rPr>
              <a:t>Chang, E. and R. Levy, B., 2021. </a:t>
            </a:r>
            <a:r>
              <a:rPr lang="en-GB" sz="1400" i="1">
                <a:solidFill>
                  <a:srgbClr val="000000"/>
                </a:solidFill>
                <a:effectLst/>
                <a:latin typeface="Arial" panose="020B0604020202020204" pitchFamily="34" charset="0"/>
                <a:ea typeface="Calibri" panose="020F0502020204030204" pitchFamily="34" charset="0"/>
                <a:cs typeface="Arial" panose="020B0604020202020204" pitchFamily="34" charset="0"/>
              </a:rPr>
              <a:t>High Prevalence of Elder Abuse During the COVID-19 Pandemic: Risk and Resilience Factors</a:t>
            </a:r>
            <a:r>
              <a:rPr lang="en-GB" sz="1400">
                <a:solidFill>
                  <a:srgbClr val="000000"/>
                </a:solidFill>
                <a:effectLst/>
                <a:latin typeface="Arial" panose="020B0604020202020204" pitchFamily="34" charset="0"/>
                <a:ea typeface="Calibri" panose="020F0502020204030204" pitchFamily="34" charset="0"/>
                <a:cs typeface="Arial" panose="020B0604020202020204" pitchFamily="34" charset="0"/>
              </a:rPr>
              <a:t>, [online] pp.1152-1159. Available at: &lt;https://pubmed.ncbi.nlm.nih.gov/33518464/&gt; [Accessed 25 February 2022].</a:t>
            </a:r>
            <a:endParaRPr lang="hu-HU" sz="1400">
              <a:effectLst/>
              <a:latin typeface="Arial" panose="020B0604020202020204" pitchFamily="34" charset="0"/>
              <a:ea typeface="Calibri" panose="020F0502020204030204" pitchFamily="34" charset="0"/>
              <a:cs typeface="Arial" panose="020B0604020202020204" pitchFamily="34" charset="0"/>
            </a:endParaRPr>
          </a:p>
          <a:p>
            <a:r>
              <a:rPr lang="en-GB" sz="1400">
                <a:solidFill>
                  <a:srgbClr val="000000"/>
                </a:solidFill>
                <a:effectLst/>
                <a:latin typeface="Arial" panose="020B0604020202020204" pitchFamily="34" charset="0"/>
                <a:ea typeface="Calibri" panose="020F0502020204030204" pitchFamily="34" charset="0"/>
                <a:cs typeface="Arial" panose="020B0604020202020204" pitchFamily="34" charset="0"/>
              </a:rPr>
              <a:t>Weaver, D., 2018. </a:t>
            </a:r>
            <a:r>
              <a:rPr lang="en-GB" sz="1400" i="1">
                <a:solidFill>
                  <a:srgbClr val="000000"/>
                </a:solidFill>
                <a:effectLst/>
                <a:latin typeface="Arial" panose="020B0604020202020204" pitchFamily="34" charset="0"/>
                <a:ea typeface="Calibri" panose="020F0502020204030204" pitchFamily="34" charset="0"/>
                <a:cs typeface="Arial" panose="020B0604020202020204" pitchFamily="34" charset="0"/>
              </a:rPr>
              <a:t>Dementia's hidden darkness: Violence and domestic abuse</a:t>
            </a:r>
            <a:r>
              <a:rPr lang="en-GB" sz="1400">
                <a:solidFill>
                  <a:srgbClr val="000000"/>
                </a:solidFill>
                <a:effectLst/>
                <a:latin typeface="Arial" panose="020B0604020202020204" pitchFamily="34" charset="0"/>
                <a:ea typeface="Calibri" panose="020F0502020204030204" pitchFamily="34" charset="0"/>
                <a:cs typeface="Arial" panose="020B0604020202020204" pitchFamily="34" charset="0"/>
              </a:rPr>
              <a:t>. [online] The Conversation. Available at: &lt;https://theconversation.com/dementias-hidden-darkness-violence-and-domestic-abuse-104308&gt; [Accessed 25 February 2022].</a:t>
            </a:r>
            <a:endParaRPr lang="hu-HU" sz="1400">
              <a:effectLst/>
              <a:latin typeface="Arial" panose="020B0604020202020204" pitchFamily="34" charset="0"/>
              <a:ea typeface="Calibri" panose="020F0502020204030204" pitchFamily="34" charset="0"/>
              <a:cs typeface="Arial" panose="020B0604020202020204" pitchFamily="34" charset="0"/>
            </a:endParaRPr>
          </a:p>
          <a:p>
            <a:endParaRPr lang="hu-HU"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3057845"/>
      </p:ext>
    </p:extLst>
  </p:cSld>
  <p:clrMapOvr>
    <a:masterClrMapping/>
  </p:clrMapOvr>
</p:sld>
</file>

<file path=ppt/theme/theme1.xml><?xml version="1.0" encoding="utf-8"?>
<a:theme xmlns:a="http://schemas.openxmlformats.org/drawingml/2006/main" name="Galéria">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Szélesvásznú</PresentationFormat>
  <Slides>7</Slides>
  <Notes>0</Notes>
  <HiddenSlides>0</HiddenSlides>
  <ScaleCrop>false</ScaleCrop>
  <HeadingPairs>
    <vt:vector size="4" baseType="variant">
      <vt:variant>
        <vt:lpstr>Téma</vt:lpstr>
      </vt:variant>
      <vt:variant>
        <vt:i4>1</vt:i4>
      </vt:variant>
      <vt:variant>
        <vt:lpstr>Diacímek</vt:lpstr>
      </vt:variant>
      <vt:variant>
        <vt:i4>7</vt:i4>
      </vt:variant>
    </vt:vector>
  </HeadingPairs>
  <TitlesOfParts>
    <vt:vector size="8" baseType="lpstr">
      <vt:lpstr>Galéria</vt:lpstr>
      <vt:lpstr>PowerPoint-bemutató</vt:lpstr>
      <vt:lpstr>Project title:    The impact of physical  abuse on dementia patients in the health care </vt:lpstr>
      <vt:lpstr>Background</vt:lpstr>
      <vt:lpstr>Methods</vt:lpstr>
      <vt:lpstr>Resources:  </vt:lpstr>
      <vt:lpstr>Timescale</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PowerPoint-bemutató</dc:title>
  <dc:creator>Krisztina Szegvari</dc:creator>
  <cp:lastModifiedBy>Krisztina Szegvari (1908223)</cp:lastModifiedBy>
  <cp:revision>5</cp:revision>
  <dcterms:created xsi:type="dcterms:W3CDTF">2022-02-26T21:12:16Z</dcterms:created>
  <dcterms:modified xsi:type="dcterms:W3CDTF">2022-03-07T08:06:04Z</dcterms:modified>
</cp:coreProperties>
</file>