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</p:sldIdLst>
  <p:sldSz cx="9906000" cy="6858000" type="A4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1EA09F-DA27-494E-98F7-59D10D8AA969}" v="44" dt="2023-02-17T10:47:55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144" y="-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1457EDAC-588F-4DFE-BFB8-C96D58254EC3}"/>
    <pc:docChg chg="addSld delSld modSld sldOrd">
      <pc:chgData name="Biatrice Bogos" userId="032b47c63b49b01c" providerId="LiveId" clId="{1457EDAC-588F-4DFE-BFB8-C96D58254EC3}" dt="2023-02-14T01:33:25.126" v="15" actId="14100"/>
      <pc:docMkLst>
        <pc:docMk/>
      </pc:docMkLst>
      <pc:sldChg chg="new ord">
        <pc:chgData name="Biatrice Bogos" userId="032b47c63b49b01c" providerId="LiveId" clId="{1457EDAC-588F-4DFE-BFB8-C96D58254EC3}" dt="2023-02-13T21:50:37.511" v="2"/>
        <pc:sldMkLst>
          <pc:docMk/>
          <pc:sldMk cId="1602961372" sldId="257"/>
        </pc:sldMkLst>
      </pc:sldChg>
      <pc:sldChg chg="new del">
        <pc:chgData name="Biatrice Bogos" userId="032b47c63b49b01c" providerId="LiveId" clId="{1457EDAC-588F-4DFE-BFB8-C96D58254EC3}" dt="2023-02-13T21:50:52.810" v="5" actId="2696"/>
        <pc:sldMkLst>
          <pc:docMk/>
          <pc:sldMk cId="3181925503" sldId="258"/>
        </pc:sldMkLst>
      </pc:sldChg>
      <pc:sldChg chg="addSp delSp modSp new mod">
        <pc:chgData name="Biatrice Bogos" userId="032b47c63b49b01c" providerId="LiveId" clId="{1457EDAC-588F-4DFE-BFB8-C96D58254EC3}" dt="2023-02-14T01:33:25.126" v="15" actId="14100"/>
        <pc:sldMkLst>
          <pc:docMk/>
          <pc:sldMk cId="3065869245" sldId="259"/>
        </pc:sldMkLst>
        <pc:spChg chg="add del mod">
          <ac:chgData name="Biatrice Bogos" userId="032b47c63b49b01c" providerId="LiveId" clId="{1457EDAC-588F-4DFE-BFB8-C96D58254EC3}" dt="2023-02-14T01:32:36.432" v="13"/>
          <ac:spMkLst>
            <pc:docMk/>
            <pc:sldMk cId="3065869245" sldId="259"/>
            <ac:spMk id="4" creationId="{9E153553-3243-9EFB-FC1E-948443C09A68}"/>
          </ac:spMkLst>
        </pc:spChg>
        <pc:picChg chg="add mod">
          <ac:chgData name="Biatrice Bogos" userId="032b47c63b49b01c" providerId="LiveId" clId="{1457EDAC-588F-4DFE-BFB8-C96D58254EC3}" dt="2023-02-14T01:33:25.126" v="15" actId="14100"/>
          <ac:picMkLst>
            <pc:docMk/>
            <pc:sldMk cId="3065869245" sldId="259"/>
            <ac:picMk id="3" creationId="{79CEB6F4-7E5F-BAA9-055A-11296B63F63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C73E0C-FE69-4B84-BEE3-ABDBB2A398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2382192-696B-4DB3-ADC1-D48B6B5DD181}">
      <dgm:prSet/>
      <dgm:spPr/>
      <dgm:t>
        <a:bodyPr/>
        <a:lstStyle/>
        <a:p>
          <a:r>
            <a:rPr lang="en-GB" b="1" i="1" dirty="0"/>
            <a:t>Hotel Placement-Food and Beverages Operations</a:t>
          </a:r>
          <a:endParaRPr lang="en-GB" dirty="0"/>
        </a:p>
      </dgm:t>
    </dgm:pt>
    <dgm:pt modelId="{137CB413-5E21-4A4A-896E-9240018D2F61}" type="parTrans" cxnId="{10678BAD-AE03-4670-A84B-4CF8636C9AC3}">
      <dgm:prSet/>
      <dgm:spPr/>
      <dgm:t>
        <a:bodyPr/>
        <a:lstStyle/>
        <a:p>
          <a:endParaRPr lang="en-GB"/>
        </a:p>
      </dgm:t>
    </dgm:pt>
    <dgm:pt modelId="{DCC62CC7-E5D8-4426-8BFF-E849D4FE4007}" type="sibTrans" cxnId="{10678BAD-AE03-4670-A84B-4CF8636C9AC3}">
      <dgm:prSet/>
      <dgm:spPr/>
      <dgm:t>
        <a:bodyPr/>
        <a:lstStyle/>
        <a:p>
          <a:endParaRPr lang="en-GB"/>
        </a:p>
      </dgm:t>
    </dgm:pt>
    <dgm:pt modelId="{B56C0A6A-BCAA-4E4A-BBE2-D539CEDBF44C}">
      <dgm:prSet/>
      <dgm:spPr/>
      <dgm:t>
        <a:bodyPr/>
        <a:lstStyle/>
        <a:p>
          <a:r>
            <a:rPr lang="en-GB" b="1" i="1"/>
            <a:t>BMIH4002</a:t>
          </a:r>
          <a:endParaRPr lang="en-GB"/>
        </a:p>
      </dgm:t>
    </dgm:pt>
    <dgm:pt modelId="{CA32FE25-9B06-4AE1-851B-14030E618D94}" type="parTrans" cxnId="{24D4E168-F67C-41D0-9FD9-128E62D00E2F}">
      <dgm:prSet/>
      <dgm:spPr/>
      <dgm:t>
        <a:bodyPr/>
        <a:lstStyle/>
        <a:p>
          <a:endParaRPr lang="en-GB"/>
        </a:p>
      </dgm:t>
    </dgm:pt>
    <dgm:pt modelId="{B9E4E879-9C1F-4EBA-9CA2-0832F8FCB462}" type="sibTrans" cxnId="{24D4E168-F67C-41D0-9FD9-128E62D00E2F}">
      <dgm:prSet/>
      <dgm:spPr/>
      <dgm:t>
        <a:bodyPr/>
        <a:lstStyle/>
        <a:p>
          <a:endParaRPr lang="en-GB"/>
        </a:p>
      </dgm:t>
    </dgm:pt>
    <dgm:pt modelId="{FB294AFA-0130-45C0-8091-A0DC8293149A}">
      <dgm:prSet/>
      <dgm:spPr/>
      <dgm:t>
        <a:bodyPr/>
        <a:lstStyle/>
        <a:p>
          <a:r>
            <a:rPr lang="en-GB" b="1" i="1"/>
            <a:t>Christmas Menu Trinity Hotel</a:t>
          </a:r>
          <a:endParaRPr lang="en-GB"/>
        </a:p>
      </dgm:t>
    </dgm:pt>
    <dgm:pt modelId="{52EBAEB0-5D50-4BCA-8452-E6EEB5D7D505}" type="parTrans" cxnId="{B5D6AB73-7E0D-4AA0-A728-73E9D4FCD1C1}">
      <dgm:prSet/>
      <dgm:spPr/>
      <dgm:t>
        <a:bodyPr/>
        <a:lstStyle/>
        <a:p>
          <a:endParaRPr lang="en-GB"/>
        </a:p>
      </dgm:t>
    </dgm:pt>
    <dgm:pt modelId="{DCF9F024-94DB-4294-B519-58E67B6EE7D4}" type="sibTrans" cxnId="{B5D6AB73-7E0D-4AA0-A728-73E9D4FCD1C1}">
      <dgm:prSet/>
      <dgm:spPr/>
      <dgm:t>
        <a:bodyPr/>
        <a:lstStyle/>
        <a:p>
          <a:endParaRPr lang="en-GB"/>
        </a:p>
      </dgm:t>
    </dgm:pt>
    <dgm:pt modelId="{FCC3F1D1-9F3A-49DB-9E5C-AA0B2F0771E4}">
      <dgm:prSet/>
      <dgm:spPr/>
      <dgm:t>
        <a:bodyPr/>
        <a:lstStyle/>
        <a:p>
          <a:r>
            <a:rPr lang="en-GB" b="1" i="1" dirty="0"/>
            <a:t>Student id: 2213957</a:t>
          </a:r>
          <a:endParaRPr lang="en-GB" dirty="0"/>
        </a:p>
      </dgm:t>
    </dgm:pt>
    <dgm:pt modelId="{33A87821-0513-41C5-9A2D-7D7AEC8239E4}" type="parTrans" cxnId="{DD4A869E-C697-4B1E-80A4-EA114AA33EC3}">
      <dgm:prSet/>
      <dgm:spPr/>
      <dgm:t>
        <a:bodyPr/>
        <a:lstStyle/>
        <a:p>
          <a:endParaRPr lang="en-GB"/>
        </a:p>
      </dgm:t>
    </dgm:pt>
    <dgm:pt modelId="{72E3A03B-25A7-4339-897D-1C9CE185C9AE}" type="sibTrans" cxnId="{DD4A869E-C697-4B1E-80A4-EA114AA33EC3}">
      <dgm:prSet/>
      <dgm:spPr/>
      <dgm:t>
        <a:bodyPr/>
        <a:lstStyle/>
        <a:p>
          <a:endParaRPr lang="en-GB"/>
        </a:p>
      </dgm:t>
    </dgm:pt>
    <dgm:pt modelId="{737C66B3-30E7-4327-BDC7-00F222853FA0}">
      <dgm:prSet/>
      <dgm:spPr/>
      <dgm:t>
        <a:bodyPr/>
        <a:lstStyle/>
        <a:p>
          <a:r>
            <a:rPr lang="en-GB" b="1" i="1" dirty="0"/>
            <a:t>Student Name: Georgiana </a:t>
          </a:r>
          <a:r>
            <a:rPr lang="en-GB" b="1" i="1"/>
            <a:t>Ramona Cucu</a:t>
          </a:r>
        </a:p>
        <a:p>
          <a:endParaRPr lang="en-GB"/>
        </a:p>
      </dgm:t>
    </dgm:pt>
    <dgm:pt modelId="{BBBD9CD1-64AA-43F5-B730-91AFF1C8BEF5}" type="parTrans" cxnId="{209F3EB5-D661-4386-A977-7DBA17FFD50C}">
      <dgm:prSet/>
      <dgm:spPr/>
      <dgm:t>
        <a:bodyPr/>
        <a:lstStyle/>
        <a:p>
          <a:endParaRPr lang="en-GB"/>
        </a:p>
      </dgm:t>
    </dgm:pt>
    <dgm:pt modelId="{449FA143-58B5-4D5F-967C-494AFE1CB282}" type="sibTrans" cxnId="{209F3EB5-D661-4386-A977-7DBA17FFD50C}">
      <dgm:prSet/>
      <dgm:spPr/>
      <dgm:t>
        <a:bodyPr/>
        <a:lstStyle/>
        <a:p>
          <a:endParaRPr lang="en-GB"/>
        </a:p>
      </dgm:t>
    </dgm:pt>
    <dgm:pt modelId="{710132CD-96CD-4771-B881-768581BB7637}" type="pres">
      <dgm:prSet presAssocID="{71C73E0C-FE69-4B84-BEE3-ABDBB2A39889}" presName="linear" presStyleCnt="0">
        <dgm:presLayoutVars>
          <dgm:animLvl val="lvl"/>
          <dgm:resizeHandles val="exact"/>
        </dgm:presLayoutVars>
      </dgm:prSet>
      <dgm:spPr/>
    </dgm:pt>
    <dgm:pt modelId="{4A7389C9-3319-45FD-8493-F5E8D1989E7F}" type="pres">
      <dgm:prSet presAssocID="{B2382192-696B-4DB3-ADC1-D48B6B5DD18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45BFC3F-06AD-42C8-A28B-76721BB13D10}" type="pres">
      <dgm:prSet presAssocID="{DCC62CC7-E5D8-4426-8BFF-E849D4FE4007}" presName="spacer" presStyleCnt="0"/>
      <dgm:spPr/>
    </dgm:pt>
    <dgm:pt modelId="{0F85EAA4-6AF0-4EB3-9E0C-1D5AB978E525}" type="pres">
      <dgm:prSet presAssocID="{B56C0A6A-BCAA-4E4A-BBE2-D539CEDBF44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E0641DE-C08A-4999-93E7-17125A60D0EF}" type="pres">
      <dgm:prSet presAssocID="{B9E4E879-9C1F-4EBA-9CA2-0832F8FCB462}" presName="spacer" presStyleCnt="0"/>
      <dgm:spPr/>
    </dgm:pt>
    <dgm:pt modelId="{47D6A267-6E1B-4AD0-870C-2BC08BA0875A}" type="pres">
      <dgm:prSet presAssocID="{FB294AFA-0130-45C0-8091-A0DC8293149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16DB658-3911-4EE6-BD4D-AFD268524C01}" type="pres">
      <dgm:prSet presAssocID="{DCF9F024-94DB-4294-B519-58E67B6EE7D4}" presName="spacer" presStyleCnt="0"/>
      <dgm:spPr/>
    </dgm:pt>
    <dgm:pt modelId="{57221F82-056F-4C0A-92D6-B9148BA05B93}" type="pres">
      <dgm:prSet presAssocID="{FCC3F1D1-9F3A-49DB-9E5C-AA0B2F0771E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0C01138-685F-4DF3-9466-25433AD3DA7E}" type="pres">
      <dgm:prSet presAssocID="{72E3A03B-25A7-4339-897D-1C9CE185C9AE}" presName="spacer" presStyleCnt="0"/>
      <dgm:spPr/>
    </dgm:pt>
    <dgm:pt modelId="{F62398BC-731E-4CC4-A243-C7173AC4A384}" type="pres">
      <dgm:prSet presAssocID="{737C66B3-30E7-4327-BDC7-00F222853FA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264C718-E0CA-4DFD-A5C0-1CF644715B84}" type="presOf" srcId="{737C66B3-30E7-4327-BDC7-00F222853FA0}" destId="{F62398BC-731E-4CC4-A243-C7173AC4A384}" srcOrd="0" destOrd="0" presId="urn:microsoft.com/office/officeart/2005/8/layout/vList2"/>
    <dgm:cxn modelId="{3B320727-CC28-4E6B-AAD4-B8E614AA5AB4}" type="presOf" srcId="{B56C0A6A-BCAA-4E4A-BBE2-D539CEDBF44C}" destId="{0F85EAA4-6AF0-4EB3-9E0C-1D5AB978E525}" srcOrd="0" destOrd="0" presId="urn:microsoft.com/office/officeart/2005/8/layout/vList2"/>
    <dgm:cxn modelId="{24D4E168-F67C-41D0-9FD9-128E62D00E2F}" srcId="{71C73E0C-FE69-4B84-BEE3-ABDBB2A39889}" destId="{B56C0A6A-BCAA-4E4A-BBE2-D539CEDBF44C}" srcOrd="1" destOrd="0" parTransId="{CA32FE25-9B06-4AE1-851B-14030E618D94}" sibTransId="{B9E4E879-9C1F-4EBA-9CA2-0832F8FCB462}"/>
    <dgm:cxn modelId="{B5D6AB73-7E0D-4AA0-A728-73E9D4FCD1C1}" srcId="{71C73E0C-FE69-4B84-BEE3-ABDBB2A39889}" destId="{FB294AFA-0130-45C0-8091-A0DC8293149A}" srcOrd="2" destOrd="0" parTransId="{52EBAEB0-5D50-4BCA-8452-E6EEB5D7D505}" sibTransId="{DCF9F024-94DB-4294-B519-58E67B6EE7D4}"/>
    <dgm:cxn modelId="{468BBD8A-711E-469B-A660-45D18441D924}" type="presOf" srcId="{71C73E0C-FE69-4B84-BEE3-ABDBB2A39889}" destId="{710132CD-96CD-4771-B881-768581BB7637}" srcOrd="0" destOrd="0" presId="urn:microsoft.com/office/officeart/2005/8/layout/vList2"/>
    <dgm:cxn modelId="{DD4A869E-C697-4B1E-80A4-EA114AA33EC3}" srcId="{71C73E0C-FE69-4B84-BEE3-ABDBB2A39889}" destId="{FCC3F1D1-9F3A-49DB-9E5C-AA0B2F0771E4}" srcOrd="3" destOrd="0" parTransId="{33A87821-0513-41C5-9A2D-7D7AEC8239E4}" sibTransId="{72E3A03B-25A7-4339-897D-1C9CE185C9AE}"/>
    <dgm:cxn modelId="{10678BAD-AE03-4670-A84B-4CF8636C9AC3}" srcId="{71C73E0C-FE69-4B84-BEE3-ABDBB2A39889}" destId="{B2382192-696B-4DB3-ADC1-D48B6B5DD181}" srcOrd="0" destOrd="0" parTransId="{137CB413-5E21-4A4A-896E-9240018D2F61}" sibTransId="{DCC62CC7-E5D8-4426-8BFF-E849D4FE4007}"/>
    <dgm:cxn modelId="{209F3EB5-D661-4386-A977-7DBA17FFD50C}" srcId="{71C73E0C-FE69-4B84-BEE3-ABDBB2A39889}" destId="{737C66B3-30E7-4327-BDC7-00F222853FA0}" srcOrd="4" destOrd="0" parTransId="{BBBD9CD1-64AA-43F5-B730-91AFF1C8BEF5}" sibTransId="{449FA143-58B5-4D5F-967C-494AFE1CB282}"/>
    <dgm:cxn modelId="{526B7DB9-E095-4F32-AA13-09482C9F3B7B}" type="presOf" srcId="{FCC3F1D1-9F3A-49DB-9E5C-AA0B2F0771E4}" destId="{57221F82-056F-4C0A-92D6-B9148BA05B93}" srcOrd="0" destOrd="0" presId="urn:microsoft.com/office/officeart/2005/8/layout/vList2"/>
    <dgm:cxn modelId="{46C58CCE-4C78-4234-9E04-DC1C8D7C1184}" type="presOf" srcId="{B2382192-696B-4DB3-ADC1-D48B6B5DD181}" destId="{4A7389C9-3319-45FD-8493-F5E8D1989E7F}" srcOrd="0" destOrd="0" presId="urn:microsoft.com/office/officeart/2005/8/layout/vList2"/>
    <dgm:cxn modelId="{8BBFE8F9-216C-408F-9BA2-81E702B16D35}" type="presOf" srcId="{FB294AFA-0130-45C0-8091-A0DC8293149A}" destId="{47D6A267-6E1B-4AD0-870C-2BC08BA0875A}" srcOrd="0" destOrd="0" presId="urn:microsoft.com/office/officeart/2005/8/layout/vList2"/>
    <dgm:cxn modelId="{5A37C7F7-E60F-4319-BC73-025ABAEC1597}" type="presParOf" srcId="{710132CD-96CD-4771-B881-768581BB7637}" destId="{4A7389C9-3319-45FD-8493-F5E8D1989E7F}" srcOrd="0" destOrd="0" presId="urn:microsoft.com/office/officeart/2005/8/layout/vList2"/>
    <dgm:cxn modelId="{37D30299-5445-4BD4-89BA-0B05B36D6B27}" type="presParOf" srcId="{710132CD-96CD-4771-B881-768581BB7637}" destId="{445BFC3F-06AD-42C8-A28B-76721BB13D10}" srcOrd="1" destOrd="0" presId="urn:microsoft.com/office/officeart/2005/8/layout/vList2"/>
    <dgm:cxn modelId="{D778A58B-BCC3-4311-AA79-2ECB2F8CC25E}" type="presParOf" srcId="{710132CD-96CD-4771-B881-768581BB7637}" destId="{0F85EAA4-6AF0-4EB3-9E0C-1D5AB978E525}" srcOrd="2" destOrd="0" presId="urn:microsoft.com/office/officeart/2005/8/layout/vList2"/>
    <dgm:cxn modelId="{10CF196F-1F9C-40F8-AEF2-71689C158566}" type="presParOf" srcId="{710132CD-96CD-4771-B881-768581BB7637}" destId="{8E0641DE-C08A-4999-93E7-17125A60D0EF}" srcOrd="3" destOrd="0" presId="urn:microsoft.com/office/officeart/2005/8/layout/vList2"/>
    <dgm:cxn modelId="{E5B40D32-F137-4635-B009-1EF90F56CA92}" type="presParOf" srcId="{710132CD-96CD-4771-B881-768581BB7637}" destId="{47D6A267-6E1B-4AD0-870C-2BC08BA0875A}" srcOrd="4" destOrd="0" presId="urn:microsoft.com/office/officeart/2005/8/layout/vList2"/>
    <dgm:cxn modelId="{895B5F5A-429D-43E9-8D57-E9EAB0A46E8F}" type="presParOf" srcId="{710132CD-96CD-4771-B881-768581BB7637}" destId="{316DB658-3911-4EE6-BD4D-AFD268524C01}" srcOrd="5" destOrd="0" presId="urn:microsoft.com/office/officeart/2005/8/layout/vList2"/>
    <dgm:cxn modelId="{CEB9D78A-ACB7-4214-9720-C3A461662285}" type="presParOf" srcId="{710132CD-96CD-4771-B881-768581BB7637}" destId="{57221F82-056F-4C0A-92D6-B9148BA05B93}" srcOrd="6" destOrd="0" presId="urn:microsoft.com/office/officeart/2005/8/layout/vList2"/>
    <dgm:cxn modelId="{7BFCEEB3-0021-48E1-8E7C-38CE71AE4D44}" type="presParOf" srcId="{710132CD-96CD-4771-B881-768581BB7637}" destId="{A0C01138-685F-4DF3-9466-25433AD3DA7E}" srcOrd="7" destOrd="0" presId="urn:microsoft.com/office/officeart/2005/8/layout/vList2"/>
    <dgm:cxn modelId="{BE0D64E9-0468-47AE-A9F3-811582D2D0B9}" type="presParOf" srcId="{710132CD-96CD-4771-B881-768581BB7637}" destId="{F62398BC-731E-4CC4-A243-C7173AC4A38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7389C9-3319-45FD-8493-F5E8D1989E7F}">
      <dsp:nvSpPr>
        <dsp:cNvPr id="0" name=""/>
        <dsp:cNvSpPr/>
      </dsp:nvSpPr>
      <dsp:spPr>
        <a:xfrm>
          <a:off x="0" y="39430"/>
          <a:ext cx="5953924" cy="526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dirty="0"/>
            <a:t>Hotel Placement-Food and Beverages Operations</a:t>
          </a:r>
          <a:endParaRPr lang="en-GB" sz="1200" kern="1200" dirty="0"/>
        </a:p>
      </dsp:txBody>
      <dsp:txXfrm>
        <a:off x="25702" y="65132"/>
        <a:ext cx="5902520" cy="475095"/>
      </dsp:txXfrm>
    </dsp:sp>
    <dsp:sp modelId="{0F85EAA4-6AF0-4EB3-9E0C-1D5AB978E525}">
      <dsp:nvSpPr>
        <dsp:cNvPr id="0" name=""/>
        <dsp:cNvSpPr/>
      </dsp:nvSpPr>
      <dsp:spPr>
        <a:xfrm>
          <a:off x="0" y="600490"/>
          <a:ext cx="5953924" cy="526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/>
            <a:t>BMIH4002</a:t>
          </a:r>
          <a:endParaRPr lang="en-GB" sz="1200" kern="1200"/>
        </a:p>
      </dsp:txBody>
      <dsp:txXfrm>
        <a:off x="25702" y="626192"/>
        <a:ext cx="5902520" cy="475095"/>
      </dsp:txXfrm>
    </dsp:sp>
    <dsp:sp modelId="{47D6A267-6E1B-4AD0-870C-2BC08BA0875A}">
      <dsp:nvSpPr>
        <dsp:cNvPr id="0" name=""/>
        <dsp:cNvSpPr/>
      </dsp:nvSpPr>
      <dsp:spPr>
        <a:xfrm>
          <a:off x="0" y="1161550"/>
          <a:ext cx="5953924" cy="526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/>
            <a:t>Christmas Menu Trinity Hotel</a:t>
          </a:r>
          <a:endParaRPr lang="en-GB" sz="1200" kern="1200"/>
        </a:p>
      </dsp:txBody>
      <dsp:txXfrm>
        <a:off x="25702" y="1187252"/>
        <a:ext cx="5902520" cy="475095"/>
      </dsp:txXfrm>
    </dsp:sp>
    <dsp:sp modelId="{57221F82-056F-4C0A-92D6-B9148BA05B93}">
      <dsp:nvSpPr>
        <dsp:cNvPr id="0" name=""/>
        <dsp:cNvSpPr/>
      </dsp:nvSpPr>
      <dsp:spPr>
        <a:xfrm>
          <a:off x="0" y="1722610"/>
          <a:ext cx="5953924" cy="526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dirty="0"/>
            <a:t>Student id: 2213957</a:t>
          </a:r>
          <a:endParaRPr lang="en-GB" sz="1200" kern="1200" dirty="0"/>
        </a:p>
      </dsp:txBody>
      <dsp:txXfrm>
        <a:off x="25702" y="1748312"/>
        <a:ext cx="5902520" cy="475095"/>
      </dsp:txXfrm>
    </dsp:sp>
    <dsp:sp modelId="{F62398BC-731E-4CC4-A243-C7173AC4A384}">
      <dsp:nvSpPr>
        <dsp:cNvPr id="0" name=""/>
        <dsp:cNvSpPr/>
      </dsp:nvSpPr>
      <dsp:spPr>
        <a:xfrm>
          <a:off x="0" y="2283670"/>
          <a:ext cx="5953924" cy="526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dirty="0"/>
            <a:t>Student Name: Georgiana </a:t>
          </a:r>
          <a:r>
            <a:rPr lang="en-GB" sz="1200" b="1" i="1" kern="1200"/>
            <a:t>Ramona Cucu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5702" y="2309372"/>
        <a:ext cx="5902520" cy="475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7689" y="0"/>
            <a:ext cx="9941377" cy="685190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1693548" y="1071833"/>
            <a:ext cx="6518850" cy="30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Montserrat ExtraBold"/>
              <a:buNone/>
              <a:defRPr sz="5200" b="0" i="0">
                <a:solidFill>
                  <a:schemeClr val="dk2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951793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7689" y="0"/>
            <a:ext cx="9941377" cy="685190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ctrTitle"/>
          </p:nvPr>
        </p:nvSpPr>
        <p:spPr>
          <a:xfrm>
            <a:off x="2193858" y="2432400"/>
            <a:ext cx="5518175" cy="12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2193858" y="3134533"/>
            <a:ext cx="5518500" cy="43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90991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1605744" y="1366067"/>
            <a:ext cx="6694350" cy="333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95288" lvl="0" indent="-398981" algn="ctr" rtl="0">
              <a:spcBef>
                <a:spcPts val="650"/>
              </a:spcBef>
              <a:spcAft>
                <a:spcPts val="0"/>
              </a:spcAft>
              <a:buSzPts val="2200"/>
              <a:buChar char="⋆"/>
              <a:defRPr sz="2383" i="1"/>
            </a:lvl1pPr>
            <a:lvl2pPr marL="990576" lvl="1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⋆"/>
              <a:defRPr sz="2383" i="1"/>
            </a:lvl2pPr>
            <a:lvl3pPr marL="1485863" lvl="2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⋆"/>
              <a:defRPr sz="2383" i="1"/>
            </a:lvl3pPr>
            <a:lvl4pPr marL="1981150" lvl="3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383" i="1"/>
            </a:lvl4pPr>
            <a:lvl5pPr marL="2476438" lvl="4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383" i="1"/>
            </a:lvl5pPr>
            <a:lvl6pPr marL="2971726" lvl="5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383" i="1"/>
            </a:lvl6pPr>
            <a:lvl7pPr marL="3467013" lvl="6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383" i="1"/>
            </a:lvl7pPr>
            <a:lvl8pPr marL="3962301" lvl="7" indent="-398981" algn="ctr" rtl="0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383" i="1"/>
            </a:lvl8pPr>
            <a:lvl9pPr marL="4457589" lvl="8" indent="-398981" algn="ctr"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383" i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41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oogle Shape;2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2013158" y="657667"/>
            <a:ext cx="588022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2013158" y="1429967"/>
            <a:ext cx="5880225" cy="39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71466">
              <a:spcBef>
                <a:spcPts val="650"/>
              </a:spcBef>
              <a:spcAft>
                <a:spcPts val="0"/>
              </a:spcAft>
              <a:buSzPts val="1800"/>
              <a:buChar char="⋆"/>
              <a:defRPr/>
            </a:lvl1pPr>
            <a:lvl2pPr marL="990576" lvl="1" indent="-371466">
              <a:spcBef>
                <a:spcPts val="0"/>
              </a:spcBef>
              <a:spcAft>
                <a:spcPts val="0"/>
              </a:spcAft>
              <a:buSzPts val="1800"/>
              <a:buChar char="⋆"/>
              <a:defRPr/>
            </a:lvl2pPr>
            <a:lvl3pPr marL="1485863" lvl="2" indent="-371466">
              <a:spcBef>
                <a:spcPts val="0"/>
              </a:spcBef>
              <a:spcAft>
                <a:spcPts val="0"/>
              </a:spcAft>
              <a:buSzPts val="1800"/>
              <a:buChar char="⋆"/>
              <a:defRPr/>
            </a:lvl3pPr>
            <a:lvl4pPr marL="1981150" lvl="3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4pPr>
            <a:lvl5pPr marL="2476438" lvl="4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971726" lvl="5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6pPr>
            <a:lvl7pPr marL="3467013" lvl="6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7pPr>
            <a:lvl8pPr marL="3962301" lvl="7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4457589" lvl="8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59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oogle Shape;26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2021148" y="657667"/>
            <a:ext cx="5872100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body" idx="1"/>
          </p:nvPr>
        </p:nvSpPr>
        <p:spPr>
          <a:xfrm>
            <a:off x="2021148" y="1439800"/>
            <a:ext cx="2850250" cy="398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57708">
              <a:spcBef>
                <a:spcPts val="650"/>
              </a:spcBef>
              <a:spcAft>
                <a:spcPts val="0"/>
              </a:spcAft>
              <a:buSzPts val="1600"/>
              <a:buChar char="⋆"/>
              <a:defRPr sz="1733"/>
            </a:lvl1pPr>
            <a:lvl2pPr marL="990576" lvl="1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2pPr>
            <a:lvl3pPr marL="1485863" lvl="2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3pPr>
            <a:lvl4pPr marL="1981150" lvl="3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4pPr>
            <a:lvl5pPr marL="2476438" lvl="4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5pPr>
            <a:lvl6pPr marL="2971726" lvl="5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6pPr>
            <a:lvl7pPr marL="3467013" lvl="6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7pPr>
            <a:lvl8pPr marL="3962301" lvl="7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8pPr>
            <a:lvl9pPr marL="4457589" lvl="8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2"/>
          </p:nvPr>
        </p:nvSpPr>
        <p:spPr>
          <a:xfrm>
            <a:off x="5043135" y="1439800"/>
            <a:ext cx="2850250" cy="398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57708">
              <a:spcBef>
                <a:spcPts val="650"/>
              </a:spcBef>
              <a:spcAft>
                <a:spcPts val="0"/>
              </a:spcAft>
              <a:buSzPts val="1600"/>
              <a:buChar char="⋆"/>
              <a:defRPr sz="1733"/>
            </a:lvl1pPr>
            <a:lvl2pPr marL="990576" lvl="1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2pPr>
            <a:lvl3pPr marL="1485863" lvl="2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3pPr>
            <a:lvl4pPr marL="1981150" lvl="3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4pPr>
            <a:lvl5pPr marL="2476438" lvl="4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5pPr>
            <a:lvl6pPr marL="2971726" lvl="5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6pPr>
            <a:lvl7pPr marL="3467013" lvl="6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7pPr>
            <a:lvl8pPr marL="3962301" lvl="7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8pPr>
            <a:lvl9pPr marL="4457589" lvl="8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238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oogle Shape;32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2006063" y="657667"/>
            <a:ext cx="589387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2006089" y="1431667"/>
            <a:ext cx="1818375" cy="399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30192" rtl="0">
              <a:spcBef>
                <a:spcPts val="650"/>
              </a:spcBef>
              <a:spcAft>
                <a:spcPts val="0"/>
              </a:spcAft>
              <a:buSzPts val="1200"/>
              <a:buChar char="⋆"/>
              <a:defRPr sz="1300"/>
            </a:lvl1pPr>
            <a:lvl2pPr marL="990576" lvl="1" indent="-330192" rtl="0">
              <a:spcBef>
                <a:spcPts val="0"/>
              </a:spcBef>
              <a:spcAft>
                <a:spcPts val="0"/>
              </a:spcAft>
              <a:buSzPts val="1200"/>
              <a:buChar char="⋆"/>
              <a:defRPr sz="1300"/>
            </a:lvl2pPr>
            <a:lvl3pPr marL="1485863" lvl="2" indent="-330192" rtl="0">
              <a:spcBef>
                <a:spcPts val="0"/>
              </a:spcBef>
              <a:spcAft>
                <a:spcPts val="0"/>
              </a:spcAft>
              <a:buSzPts val="1200"/>
              <a:buChar char="⋆"/>
              <a:defRPr sz="1300"/>
            </a:lvl3pPr>
            <a:lvl4pPr marL="1981150" lvl="3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4pPr>
            <a:lvl5pPr marL="2476438" lvl="4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5pPr>
            <a:lvl6pPr marL="2971726" lvl="5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6pPr>
            <a:lvl7pPr marL="3467013" lvl="6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7pPr>
            <a:lvl8pPr marL="3962301" lvl="7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8pPr>
            <a:lvl9pPr marL="4457589" lvl="8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2"/>
          </p:nvPr>
        </p:nvSpPr>
        <p:spPr>
          <a:xfrm>
            <a:off x="4043826" y="1431667"/>
            <a:ext cx="1818375" cy="399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30192" rtl="0">
              <a:spcBef>
                <a:spcPts val="650"/>
              </a:spcBef>
              <a:spcAft>
                <a:spcPts val="0"/>
              </a:spcAft>
              <a:buSzPts val="1200"/>
              <a:buChar char="⋆"/>
              <a:defRPr sz="1300"/>
            </a:lvl1pPr>
            <a:lvl2pPr marL="990576" lvl="1" indent="-330192" rtl="0">
              <a:spcBef>
                <a:spcPts val="0"/>
              </a:spcBef>
              <a:spcAft>
                <a:spcPts val="0"/>
              </a:spcAft>
              <a:buSzPts val="1200"/>
              <a:buChar char="⋆"/>
              <a:defRPr sz="1300"/>
            </a:lvl2pPr>
            <a:lvl3pPr marL="1485863" lvl="2" indent="-330192" rtl="0">
              <a:spcBef>
                <a:spcPts val="0"/>
              </a:spcBef>
              <a:spcAft>
                <a:spcPts val="0"/>
              </a:spcAft>
              <a:buSzPts val="1200"/>
              <a:buChar char="⋆"/>
              <a:defRPr sz="1300"/>
            </a:lvl3pPr>
            <a:lvl4pPr marL="1981150" lvl="3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4pPr>
            <a:lvl5pPr marL="2476438" lvl="4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5pPr>
            <a:lvl6pPr marL="2971726" lvl="5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6pPr>
            <a:lvl7pPr marL="3467013" lvl="6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7pPr>
            <a:lvl8pPr marL="3962301" lvl="7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8pPr>
            <a:lvl9pPr marL="4457589" lvl="8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3"/>
          </p:nvPr>
        </p:nvSpPr>
        <p:spPr>
          <a:xfrm>
            <a:off x="6081562" y="1431667"/>
            <a:ext cx="1818375" cy="399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30192" rtl="0">
              <a:spcBef>
                <a:spcPts val="650"/>
              </a:spcBef>
              <a:spcAft>
                <a:spcPts val="0"/>
              </a:spcAft>
              <a:buSzPts val="1200"/>
              <a:buChar char="⋆"/>
              <a:defRPr sz="1300"/>
            </a:lvl1pPr>
            <a:lvl2pPr marL="990576" lvl="1" indent="-330192" rtl="0">
              <a:spcBef>
                <a:spcPts val="0"/>
              </a:spcBef>
              <a:spcAft>
                <a:spcPts val="0"/>
              </a:spcAft>
              <a:buSzPts val="1200"/>
              <a:buChar char="⋆"/>
              <a:defRPr sz="1300"/>
            </a:lvl2pPr>
            <a:lvl3pPr marL="1485863" lvl="2" indent="-330192" rtl="0">
              <a:spcBef>
                <a:spcPts val="0"/>
              </a:spcBef>
              <a:spcAft>
                <a:spcPts val="0"/>
              </a:spcAft>
              <a:buSzPts val="1200"/>
              <a:buChar char="⋆"/>
              <a:defRPr sz="1300"/>
            </a:lvl3pPr>
            <a:lvl4pPr marL="1981150" lvl="3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4pPr>
            <a:lvl5pPr marL="2476438" lvl="4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5pPr>
            <a:lvl6pPr marL="2971726" lvl="5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6pPr>
            <a:lvl7pPr marL="3467013" lvl="6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7pPr>
            <a:lvl8pPr marL="3962301" lvl="7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8pPr>
            <a:lvl9pPr marL="4457589" lvl="8" indent="-330192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Google Shape;37;p7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541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39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8"/>
          <p:cNvSpPr txBox="1">
            <a:spLocks noGrp="1"/>
          </p:cNvSpPr>
          <p:nvPr>
            <p:ph type="title"/>
          </p:nvPr>
        </p:nvSpPr>
        <p:spPr>
          <a:xfrm>
            <a:off x="2006063" y="657667"/>
            <a:ext cx="589387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1" name="Google Shape;41;p8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77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9"/>
          <p:cNvPicPr preferRelativeResize="0"/>
          <p:nvPr/>
        </p:nvPicPr>
        <p:blipFill rotWithShape="1">
          <a:blip r:embed="rId2">
            <a:alphaModFix/>
          </a:blip>
          <a:srcRect t="69820"/>
          <a:stretch/>
        </p:blipFill>
        <p:spPr>
          <a:xfrm>
            <a:off x="0" y="4788301"/>
            <a:ext cx="9906000" cy="20697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9"/>
          <p:cNvSpPr txBox="1">
            <a:spLocks noGrp="1"/>
          </p:cNvSpPr>
          <p:nvPr>
            <p:ph type="body" idx="1"/>
          </p:nvPr>
        </p:nvSpPr>
        <p:spPr>
          <a:xfrm>
            <a:off x="2021148" y="5019200"/>
            <a:ext cx="5863975" cy="39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247644" algn="ctr">
              <a:spcBef>
                <a:spcPts val="390"/>
              </a:spcBef>
              <a:spcAft>
                <a:spcPts val="0"/>
              </a:spcAft>
              <a:buClr>
                <a:srgbClr val="797F8F"/>
              </a:buClr>
              <a:buSzPts val="1200"/>
              <a:buNone/>
              <a:defRPr sz="1300">
                <a:solidFill>
                  <a:srgbClr val="797F8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9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91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oogle Shape;47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10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76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only baubles">
  <p:cSld name="Blank only baubles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50;p11"/>
          <p:cNvPicPr preferRelativeResize="0"/>
          <p:nvPr/>
        </p:nvPicPr>
        <p:blipFill rotWithShape="1">
          <a:blip r:embed="rId2">
            <a:alphaModFix/>
          </a:blip>
          <a:srcRect b="44775"/>
          <a:stretch/>
        </p:blipFill>
        <p:spPr>
          <a:xfrm>
            <a:off x="0" y="1"/>
            <a:ext cx="9906000" cy="3787301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51;p11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44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CF192-0620-B22F-94C1-56A516E67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2C9C92-1C09-6EE0-2D45-5C4DF2E84D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8A88E-0A76-CDFC-E927-C5DEEFC0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7763C-AA93-494E-B725-49C129A3C9A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26CE30-20F0-87C8-31BF-36932295F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CF444-0018-AACF-AE61-2EC34A728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57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lt2"/>
            </a:gs>
            <a:gs pos="14000">
              <a:schemeClr val="lt2"/>
            </a:gs>
            <a:gs pos="85000">
              <a:schemeClr val="lt1"/>
            </a:gs>
            <a:gs pos="100000">
              <a:schemeClr val="lt1"/>
            </a:gs>
          </a:gsLst>
          <a:lin ang="5400012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012523" y="657679"/>
            <a:ext cx="5880875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Montserrat"/>
              <a:buNone/>
              <a:defRPr b="1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012604" y="1435700"/>
            <a:ext cx="5880875" cy="39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Lora"/>
              <a:buChar char="⋆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1pPr>
            <a:lvl2pPr marL="914400" lvl="1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BABFCD"/>
              </a:buClr>
              <a:buSzPts val="1800"/>
              <a:buFont typeface="Lora"/>
              <a:buChar char="⋆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2pPr>
            <a:lvl3pPr marL="1371600" lvl="2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BABFCD"/>
              </a:buClr>
              <a:buSzPts val="1800"/>
              <a:buFont typeface="Lora"/>
              <a:buChar char="⋆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3pPr>
            <a:lvl4pPr marL="1828800" lvl="3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ora"/>
              <a:buChar char="○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4pPr>
            <a:lvl5pPr marL="2286000" lvl="4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ora"/>
              <a:buChar char="○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5pPr>
            <a:lvl6pPr marL="2743200" lvl="5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ora"/>
              <a:buChar char="○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6pPr>
            <a:lvl7pPr marL="3200400" lvl="6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ora"/>
              <a:buChar char="○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7pPr>
            <a:lvl8pPr marL="3657600" lvl="7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ora"/>
              <a:buChar char="○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8pPr>
            <a:lvl9pPr marL="4114800" lvl="8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ora"/>
              <a:buChar char="○"/>
              <a:defRPr sz="1800">
                <a:solidFill>
                  <a:schemeClr val="dk2"/>
                </a:solidFill>
                <a:latin typeface="Lora"/>
                <a:ea typeface="Lora"/>
                <a:cs typeface="Lora"/>
                <a:sym typeface="Lor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655788" y="6463367"/>
            <a:ext cx="594425" cy="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buNone/>
              <a:defRPr sz="975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fld id="{75293977-0C9F-4F4F-BFD5-B0A0023F1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691472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18" Type="http://schemas.openxmlformats.org/officeDocument/2006/relationships/image" Target="../media/image2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12" Type="http://schemas.openxmlformats.org/officeDocument/2006/relationships/image" Target="../media/image15.png"/><Relationship Id="rId17" Type="http://schemas.openxmlformats.org/officeDocument/2006/relationships/image" Target="../media/image20.jpeg"/><Relationship Id="rId2" Type="http://schemas.openxmlformats.org/officeDocument/2006/relationships/image" Target="../media/image5.jpg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jp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5" Type="http://schemas.openxmlformats.org/officeDocument/2006/relationships/image" Target="../media/image18.jpg"/><Relationship Id="rId10" Type="http://schemas.openxmlformats.org/officeDocument/2006/relationships/image" Target="../media/image13.jpg"/><Relationship Id="rId19" Type="http://schemas.openxmlformats.org/officeDocument/2006/relationships/image" Target="../media/image22.png"/><Relationship Id="rId4" Type="http://schemas.openxmlformats.org/officeDocument/2006/relationships/image" Target="../media/image7.jpg"/><Relationship Id="rId9" Type="http://schemas.openxmlformats.org/officeDocument/2006/relationships/image" Target="../media/image12.jpg"/><Relationship Id="rId14" Type="http://schemas.openxmlformats.org/officeDocument/2006/relationships/image" Target="../media/image17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1F339E0-C319-B898-695F-0672775468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0562937"/>
              </p:ext>
            </p:extLst>
          </p:nvPr>
        </p:nvGraphicFramePr>
        <p:xfrm>
          <a:off x="2073658" y="1765004"/>
          <a:ext cx="5953924" cy="2849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296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2310A9-BFC7-C863-D4C0-E311648804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103" y="1391703"/>
            <a:ext cx="7256416" cy="2241880"/>
          </a:xfrm>
        </p:spPr>
        <p:txBody>
          <a:bodyPr/>
          <a:lstStyle/>
          <a:p>
            <a:pPr algn="l"/>
            <a:r>
              <a:rPr lang="en-GB" sz="16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            </a:t>
            </a:r>
            <a:r>
              <a:rPr lang="en-GB" sz="14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Entrees</a:t>
            </a:r>
            <a:endParaRPr lang="en-GB" sz="1600" dirty="0">
              <a:solidFill>
                <a:srgbClr val="C00000"/>
              </a:solidFill>
              <a:latin typeface="Bernard MT Condensed" panose="02050806060905020404" pitchFamily="18" charset="0"/>
            </a:endParaRP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Chicken terrine served with leeks and apricots (GF)   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Truffled mushroom pate(V/VE)                                   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Oysters with apples served with horseradish dressing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Classic prawn cocktail                                                 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Humus with pickled red onions served with pomegranate(V/VE)      </a:t>
            </a:r>
          </a:p>
          <a:p>
            <a:pPr marL="247644" indent="0"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            </a:t>
            </a:r>
            <a:r>
              <a:rPr lang="en-GB" sz="14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Main Course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Mushroom Brie served with Cranberry Wellington(V/VE)                       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Traditional Roast Turkey served with pig in blankets and seasonal vegetables(GF)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 Pan Fried Salmon served with  Caper Sauce and seasonal vegetables (GF)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Butternut Squash Risotto served with asparagus (V/VE)                                                  </a:t>
            </a:r>
          </a:p>
          <a:p>
            <a:pPr marL="247644" indent="0" algn="l"/>
            <a:r>
              <a:rPr lang="en-GB" sz="14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                 Dessert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     Christmas pudding served with vanilla ice cream(GF)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     Chocolate brownie topped with winter berries                                 </a:t>
            </a:r>
          </a:p>
          <a:p>
            <a:pPr marL="247644" indent="0" algn="l"/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     Vegan chocolate cheesecake (V/VE)                                                  </a:t>
            </a:r>
          </a:p>
          <a:p>
            <a:pPr marL="247644" indent="0" algn="l"/>
            <a:endParaRPr lang="en-GB" sz="1200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  <a:p>
            <a:endParaRPr lang="en-GB" sz="2000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  <a:p>
            <a:endParaRPr lang="en-GB" sz="2000" dirty="0">
              <a:solidFill>
                <a:srgbClr val="C00000"/>
              </a:solidFill>
              <a:latin typeface="Bernard MT Condensed" panose="02050806060905020404" pitchFamily="18" charset="0"/>
            </a:endParaRPr>
          </a:p>
          <a:p>
            <a:endParaRPr lang="en-GB" sz="2000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  <a:p>
            <a:endParaRPr lang="en-GB" sz="2000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  <a:p>
            <a:endParaRPr lang="en-GB" sz="2000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  <a:p>
            <a:endParaRPr lang="en-GB" sz="2000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41B9C1DD-E55E-722C-FF0F-79305C53D195}"/>
              </a:ext>
            </a:extLst>
          </p:cNvPr>
          <p:cNvSpPr/>
          <p:nvPr/>
        </p:nvSpPr>
        <p:spPr>
          <a:xfrm>
            <a:off x="175658" y="152703"/>
            <a:ext cx="2336800" cy="12598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AC379B-EB42-0004-2643-655F2D53A9F2}"/>
              </a:ext>
            </a:extLst>
          </p:cNvPr>
          <p:cNvSpPr txBox="1"/>
          <p:nvPr/>
        </p:nvSpPr>
        <p:spPr>
          <a:xfrm>
            <a:off x="522516" y="459457"/>
            <a:ext cx="1785257" cy="646331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Trinity Hotel</a:t>
            </a:r>
          </a:p>
          <a:p>
            <a:r>
              <a:rPr lang="en-GB" sz="1200" dirty="0">
                <a:solidFill>
                  <a:schemeClr val="bg1"/>
                </a:solidFill>
                <a:latin typeface="Bernard MT Condensed" panose="02050806060905020404" pitchFamily="18" charset="0"/>
              </a:rPr>
              <a:t>Theme- Christmas Carols </a:t>
            </a: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F0EC89CD-D1C1-9D63-903D-55C4429DDA0A}"/>
              </a:ext>
            </a:extLst>
          </p:cNvPr>
          <p:cNvSpPr/>
          <p:nvPr/>
        </p:nvSpPr>
        <p:spPr>
          <a:xfrm>
            <a:off x="718457" y="337457"/>
            <a:ext cx="206104" cy="195943"/>
          </a:xfrm>
          <a:prstGeom prst="star5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33A66B3D-5C7C-8DF3-CB19-7C2BA46AD04C}"/>
              </a:ext>
            </a:extLst>
          </p:cNvPr>
          <p:cNvSpPr/>
          <p:nvPr/>
        </p:nvSpPr>
        <p:spPr>
          <a:xfrm>
            <a:off x="973909" y="293913"/>
            <a:ext cx="206104" cy="195943"/>
          </a:xfrm>
          <a:prstGeom prst="star5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B5D77507-036A-FA24-7274-EFD6ABBC7D40}"/>
              </a:ext>
            </a:extLst>
          </p:cNvPr>
          <p:cNvSpPr/>
          <p:nvPr/>
        </p:nvSpPr>
        <p:spPr>
          <a:xfrm>
            <a:off x="1209041" y="251821"/>
            <a:ext cx="206104" cy="195943"/>
          </a:xfrm>
          <a:prstGeom prst="star5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39B70AE1-511F-0720-692D-F6C7DF46CE27}"/>
              </a:ext>
            </a:extLst>
          </p:cNvPr>
          <p:cNvSpPr/>
          <p:nvPr/>
        </p:nvSpPr>
        <p:spPr>
          <a:xfrm>
            <a:off x="1470298" y="213127"/>
            <a:ext cx="206104" cy="195943"/>
          </a:xfrm>
          <a:prstGeom prst="star5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247078BE-2570-91F9-8C8C-704EC5460C9F}"/>
              </a:ext>
            </a:extLst>
          </p:cNvPr>
          <p:cNvSpPr/>
          <p:nvPr/>
        </p:nvSpPr>
        <p:spPr>
          <a:xfrm>
            <a:off x="7335519" y="89062"/>
            <a:ext cx="2570481" cy="1047207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2F5344-A038-C760-4145-6C6F7562BC04}"/>
              </a:ext>
            </a:extLst>
          </p:cNvPr>
          <p:cNvSpPr txBox="1"/>
          <p:nvPr/>
        </p:nvSpPr>
        <p:spPr>
          <a:xfrm>
            <a:off x="7335519" y="121719"/>
            <a:ext cx="2336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Pre-book only!</a:t>
            </a:r>
          </a:p>
          <a:p>
            <a:r>
              <a:rPr lang="en-GB" sz="1200" b="1" dirty="0">
                <a:solidFill>
                  <a:schemeClr val="bg1"/>
                </a:solidFill>
              </a:rPr>
              <a:t>Call 0206578923 or email us at: Bookings@trinityhotel.co.uk</a:t>
            </a:r>
          </a:p>
          <a:p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2DAFB1-C8A8-9DB1-75CD-370AB1FEDA52}"/>
              </a:ext>
            </a:extLst>
          </p:cNvPr>
          <p:cNvSpPr/>
          <p:nvPr/>
        </p:nvSpPr>
        <p:spPr>
          <a:xfrm>
            <a:off x="3694430" y="521013"/>
            <a:ext cx="230864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800" b="1" cap="none" spc="0" dirty="0">
                <a:ln/>
                <a:solidFill>
                  <a:schemeClr val="accent4"/>
                </a:solidFill>
                <a:effectLst/>
                <a:latin typeface="Bernard MT Condensed" panose="02050806060905020404" pitchFamily="18" charset="0"/>
              </a:rPr>
              <a:t>Christmas Menu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788094-1DC1-170E-7E00-F425EFB3B199}"/>
              </a:ext>
            </a:extLst>
          </p:cNvPr>
          <p:cNvSpPr txBox="1"/>
          <p:nvPr/>
        </p:nvSpPr>
        <p:spPr>
          <a:xfrm>
            <a:off x="0" y="-76029"/>
            <a:ext cx="6360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1A1A1A"/>
                </a:solidFill>
                <a:effectLst/>
                <a:latin typeface="Bernard MT Condensed" panose="02050806060905020404" pitchFamily="18" charset="0"/>
              </a:rPr>
              <a:t>21 Rose Rd, Euston, London,IP22 2QG, United Kingdom</a:t>
            </a:r>
            <a:endParaRPr lang="en-GB" sz="1200" dirty="0">
              <a:latin typeface="Bernard MT Condensed" panose="020508060609050204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F7C868-8BF3-9BCD-9C09-A274B892D6EF}"/>
              </a:ext>
            </a:extLst>
          </p:cNvPr>
          <p:cNvSpPr txBox="1"/>
          <p:nvPr/>
        </p:nvSpPr>
        <p:spPr>
          <a:xfrm>
            <a:off x="5706643" y="3720872"/>
            <a:ext cx="3257752" cy="1103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</a:t>
            </a:r>
            <a:r>
              <a:rPr lang="en-GB" dirty="0">
                <a:solidFill>
                  <a:srgbClr val="C00000"/>
                </a:solidFill>
                <a:latin typeface="Bernard MT Condensed" panose="02050806060905020404" pitchFamily="18" charset="0"/>
              </a:rPr>
              <a:t>Kids menu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Mac and cheese served with cherry tomatoes (GF)   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Dough Balls served with Parmesan                    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Ice cream with Christmas sprinklings               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BD7D7B-BD4E-4F93-59DF-2A636F8F4950}"/>
              </a:ext>
            </a:extLst>
          </p:cNvPr>
          <p:cNvSpPr txBox="1"/>
          <p:nvPr/>
        </p:nvSpPr>
        <p:spPr>
          <a:xfrm>
            <a:off x="5344159" y="1456312"/>
            <a:ext cx="414872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Bernard MT Condensed" panose="02050806060905020404" pitchFamily="18" charset="0"/>
              </a:rPr>
              <a:t>                                     Drinks</a:t>
            </a:r>
          </a:p>
          <a:p>
            <a:r>
              <a:rPr lang="en-GB" dirty="0">
                <a:solidFill>
                  <a:srgbClr val="C00000"/>
                </a:solidFill>
                <a:latin typeface="Bernard MT Condensed" panose="02050806060905020404" pitchFamily="18" charset="0"/>
              </a:rPr>
              <a:t>Fizzy Drinks (330)                         Spirits (50ml)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Coke                     £6                             Jack Daniels         £12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Coke diet              £5                             Gordon Rose        £12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Sparkling water   £4                             Absolut vodka      £10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Monster Energy    £7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Fanta orange       £6                              </a:t>
            </a:r>
            <a:r>
              <a:rPr lang="en-GB" dirty="0">
                <a:solidFill>
                  <a:srgbClr val="C00000"/>
                </a:solidFill>
                <a:latin typeface="Bernard MT Condensed" panose="02050806060905020404" pitchFamily="18" charset="0"/>
              </a:rPr>
              <a:t>Beer (330ml)</a:t>
            </a:r>
            <a:endParaRPr lang="en-GB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Bernard MT Condensed" panose="02050806060905020404" pitchFamily="18" charset="0"/>
              </a:rPr>
              <a:t>Wine (750ml)                                </a:t>
            </a:r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Corona             £8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Chardonnay          £10                            Heineken         £8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Pinot Rose            £9                              Budweiser       £7</a:t>
            </a:r>
          </a:p>
          <a:p>
            <a:r>
              <a:rPr lang="en-GB" sz="1200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Sauvignon Blanc  £10                            Non alcoholic   £5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4072FEC-B4DB-3641-D23A-3DCC71D466AD}"/>
              </a:ext>
            </a:extLst>
          </p:cNvPr>
          <p:cNvSpPr txBox="1"/>
          <p:nvPr/>
        </p:nvSpPr>
        <p:spPr>
          <a:xfrm>
            <a:off x="4477855" y="5136658"/>
            <a:ext cx="3358340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Deals available for 25 and 26 December only:</a:t>
            </a:r>
          </a:p>
          <a:p>
            <a:r>
              <a:rPr lang="en-GB" sz="1200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Adult: Starter+ Main Course +Dessert  only </a:t>
            </a:r>
            <a:r>
              <a:rPr lang="en-GB" sz="1200" b="1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£64</a:t>
            </a:r>
          </a:p>
          <a:p>
            <a:r>
              <a:rPr lang="en-GB" sz="1200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Kids: Starter+ Main+ Dessert only </a:t>
            </a:r>
            <a:r>
              <a:rPr lang="en-GB" sz="1200" b="1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£42</a:t>
            </a:r>
          </a:p>
          <a:p>
            <a:r>
              <a:rPr lang="en-GB" sz="1200" b="1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Free choice of wine for adults.</a:t>
            </a:r>
          </a:p>
          <a:p>
            <a:r>
              <a:rPr lang="en-GB" sz="1200" b="1" dirty="0">
                <a:solidFill>
                  <a:schemeClr val="accent1"/>
                </a:solidFill>
                <a:latin typeface="Bahnschrift SemiBold" panose="020B0502040204020203" pitchFamily="34" charset="0"/>
              </a:rPr>
              <a:t>Free choice of fizzy drink for kids.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C991A3-CA04-7454-6591-51C2859CBC14}"/>
              </a:ext>
            </a:extLst>
          </p:cNvPr>
          <p:cNvSpPr txBox="1"/>
          <p:nvPr/>
        </p:nvSpPr>
        <p:spPr>
          <a:xfrm>
            <a:off x="6590143" y="6342936"/>
            <a:ext cx="1246052" cy="5539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ernard MT Condensed" panose="02050806060905020404" pitchFamily="18" charset="0"/>
              </a:rPr>
              <a:t>GF –Gluten Free  </a:t>
            </a:r>
          </a:p>
          <a:p>
            <a:r>
              <a:rPr lang="en-GB" sz="1000" dirty="0">
                <a:latin typeface="Bernard MT Condensed" panose="02050806060905020404" pitchFamily="18" charset="0"/>
              </a:rPr>
              <a:t>V-Vegetarian Friendly</a:t>
            </a:r>
          </a:p>
          <a:p>
            <a:r>
              <a:rPr lang="en-GB" sz="1000" dirty="0">
                <a:latin typeface="Bernard MT Condensed" panose="02050806060905020404" pitchFamily="18" charset="0"/>
              </a:rPr>
              <a:t>VE –Vegan Friendly</a:t>
            </a:r>
          </a:p>
        </p:txBody>
      </p:sp>
      <p:pic>
        <p:nvPicPr>
          <p:cNvPr id="21" name="Picture 20" descr="A picture containing icon&#10;&#10;Description automatically generated">
            <a:extLst>
              <a:ext uri="{FF2B5EF4-FFF2-40B4-BE49-F238E27FC236}">
                <a16:creationId xmlns:a16="http://schemas.microsoft.com/office/drawing/2014/main" id="{EA2BEA1C-105A-29A8-A285-1E48F9E31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7855" y="6268048"/>
            <a:ext cx="2112288" cy="574991"/>
          </a:xfrm>
          <a:prstGeom prst="rect">
            <a:avLst/>
          </a:prstGeom>
        </p:spPr>
      </p:pic>
      <p:pic>
        <p:nvPicPr>
          <p:cNvPr id="23" name="Picture 22" descr="Graphical user interface, application&#10;&#10;Description automatically generated with medium confidence">
            <a:extLst>
              <a:ext uri="{FF2B5EF4-FFF2-40B4-BE49-F238E27FC236}">
                <a16:creationId xmlns:a16="http://schemas.microsoft.com/office/drawing/2014/main" id="{4C1DA389-CD03-64DA-B5E8-01DD3958EA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5519" y="1179093"/>
            <a:ext cx="2012718" cy="310454"/>
          </a:xfrm>
          <a:prstGeom prst="rect">
            <a:avLst/>
          </a:prstGeom>
        </p:spPr>
      </p:pic>
      <p:pic>
        <p:nvPicPr>
          <p:cNvPr id="25" name="Picture 24" descr="A group of glasses with different colored drinks in them&#10;&#10;Description automatically generated with low confidence">
            <a:extLst>
              <a:ext uri="{FF2B5EF4-FFF2-40B4-BE49-F238E27FC236}">
                <a16:creationId xmlns:a16="http://schemas.microsoft.com/office/drawing/2014/main" id="{CAA3CC7D-62F6-BA1B-C319-75ECE796B9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531" y="2327002"/>
            <a:ext cx="933279" cy="622185"/>
          </a:xfrm>
          <a:prstGeom prst="rect">
            <a:avLst/>
          </a:prstGeom>
        </p:spPr>
      </p:pic>
      <p:pic>
        <p:nvPicPr>
          <p:cNvPr id="27" name="Picture 2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FE7218C9-3487-4751-7FA8-F237EEEB93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009" y="1489548"/>
            <a:ext cx="669851" cy="445756"/>
          </a:xfrm>
          <a:prstGeom prst="rect">
            <a:avLst/>
          </a:prstGeom>
        </p:spPr>
      </p:pic>
      <p:pic>
        <p:nvPicPr>
          <p:cNvPr id="29" name="Picture 28" descr="A bowl of soup with a fork&#10;&#10;Description automatically generated with low confidence">
            <a:extLst>
              <a:ext uri="{FF2B5EF4-FFF2-40B4-BE49-F238E27FC236}">
                <a16:creationId xmlns:a16="http://schemas.microsoft.com/office/drawing/2014/main" id="{F9627EB9-EA67-FB2C-DD0A-6F1AE4A472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017" y="1499048"/>
            <a:ext cx="669851" cy="445756"/>
          </a:xfrm>
          <a:prstGeom prst="rect">
            <a:avLst/>
          </a:prstGeom>
        </p:spPr>
      </p:pic>
      <p:pic>
        <p:nvPicPr>
          <p:cNvPr id="31" name="Picture 30" descr="A pan of food&#10;&#10;Description automatically generated with low confidence">
            <a:extLst>
              <a:ext uri="{FF2B5EF4-FFF2-40B4-BE49-F238E27FC236}">
                <a16:creationId xmlns:a16="http://schemas.microsoft.com/office/drawing/2014/main" id="{56A21295-7621-2741-1BD8-6005439B27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009" y="1994435"/>
            <a:ext cx="669851" cy="445756"/>
          </a:xfrm>
          <a:prstGeom prst="rect">
            <a:avLst/>
          </a:prstGeom>
        </p:spPr>
      </p:pic>
      <p:pic>
        <p:nvPicPr>
          <p:cNvPr id="33" name="Picture 32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FC3DBC83-70C7-C171-320E-1A88CEB16D7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531" y="1994435"/>
            <a:ext cx="701337" cy="427082"/>
          </a:xfrm>
          <a:prstGeom prst="rect">
            <a:avLst/>
          </a:prstGeom>
        </p:spPr>
      </p:pic>
      <p:pic>
        <p:nvPicPr>
          <p:cNvPr id="35" name="Picture 34" descr="A picture containing table&#10;&#10;Description automatically generated">
            <a:extLst>
              <a:ext uri="{FF2B5EF4-FFF2-40B4-BE49-F238E27FC236}">
                <a16:creationId xmlns:a16="http://schemas.microsoft.com/office/drawing/2014/main" id="{C4C1DD80-19AC-863C-F789-66A9E263236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4344" y="2539098"/>
            <a:ext cx="701337" cy="410090"/>
          </a:xfrm>
          <a:prstGeom prst="rect">
            <a:avLst/>
          </a:prstGeom>
        </p:spPr>
      </p:pic>
      <p:pic>
        <p:nvPicPr>
          <p:cNvPr id="37" name="Picture 36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9D7925A9-98E9-A4C1-F0E2-720F03DAC4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493" y="3150255"/>
            <a:ext cx="669851" cy="418657"/>
          </a:xfrm>
          <a:prstGeom prst="rect">
            <a:avLst/>
          </a:prstGeom>
        </p:spPr>
      </p:pic>
      <p:pic>
        <p:nvPicPr>
          <p:cNvPr id="39" name="Picture 38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780D5C4E-A16A-E3B8-10D5-11BB69B113B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9074" y="3135537"/>
            <a:ext cx="666211" cy="445756"/>
          </a:xfrm>
          <a:prstGeom prst="rect">
            <a:avLst/>
          </a:prstGeom>
        </p:spPr>
      </p:pic>
      <p:pic>
        <p:nvPicPr>
          <p:cNvPr id="41" name="Picture 40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BAB2455E-EDE4-E54F-2804-AF66AD59189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9656" y="4114415"/>
            <a:ext cx="664688" cy="443125"/>
          </a:xfrm>
          <a:prstGeom prst="rect">
            <a:avLst/>
          </a:prstGeom>
        </p:spPr>
      </p:pic>
      <p:pic>
        <p:nvPicPr>
          <p:cNvPr id="43" name="Picture 42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68F1157C-7BFC-F0C8-49AC-12E8C3C24BB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647" y="4104158"/>
            <a:ext cx="608638" cy="456354"/>
          </a:xfrm>
          <a:prstGeom prst="rect">
            <a:avLst/>
          </a:prstGeom>
        </p:spPr>
      </p:pic>
      <p:pic>
        <p:nvPicPr>
          <p:cNvPr id="45" name="Picture 44" descr="A piece of cake with white frosting and a spoon on a plate&#10;&#10;Description automatically generated with low confidence">
            <a:extLst>
              <a:ext uri="{FF2B5EF4-FFF2-40B4-BE49-F238E27FC236}">
                <a16:creationId xmlns:a16="http://schemas.microsoft.com/office/drawing/2014/main" id="{7537E5F5-BAB1-0E38-447A-8F377D1563C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365" y="4583162"/>
            <a:ext cx="553495" cy="553495"/>
          </a:xfrm>
          <a:prstGeom prst="rect">
            <a:avLst/>
          </a:prstGeom>
        </p:spPr>
      </p:pic>
      <p:pic>
        <p:nvPicPr>
          <p:cNvPr id="47" name="Picture 46" descr="A picture containing cake, piece, chocolate, slice&#10;&#10;Description automatically generated">
            <a:extLst>
              <a:ext uri="{FF2B5EF4-FFF2-40B4-BE49-F238E27FC236}">
                <a16:creationId xmlns:a16="http://schemas.microsoft.com/office/drawing/2014/main" id="{1F00002F-329D-23FA-98EB-16978321828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636" y="5140958"/>
            <a:ext cx="487438" cy="443125"/>
          </a:xfrm>
          <a:prstGeom prst="rect">
            <a:avLst/>
          </a:prstGeom>
        </p:spPr>
      </p:pic>
      <p:pic>
        <p:nvPicPr>
          <p:cNvPr id="49" name="Picture 48" descr="A picture containing cake, table, plate, dessert&#10;&#10;Description automatically generated">
            <a:extLst>
              <a:ext uri="{FF2B5EF4-FFF2-40B4-BE49-F238E27FC236}">
                <a16:creationId xmlns:a16="http://schemas.microsoft.com/office/drawing/2014/main" id="{09BFAEB4-0341-0B62-A486-666F0A0AA75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417" y="5061243"/>
            <a:ext cx="487438" cy="405054"/>
          </a:xfrm>
          <a:prstGeom prst="rect">
            <a:avLst/>
          </a:prstGeom>
        </p:spPr>
      </p:pic>
      <p:pic>
        <p:nvPicPr>
          <p:cNvPr id="51" name="Picture 50" descr="A picture containing food, table, plate, indoor&#10;&#10;Description automatically generated">
            <a:extLst>
              <a:ext uri="{FF2B5EF4-FFF2-40B4-BE49-F238E27FC236}">
                <a16:creationId xmlns:a16="http://schemas.microsoft.com/office/drawing/2014/main" id="{1EE74116-BC16-DE27-3D89-8BE0D6DBAAD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306" y="3767690"/>
            <a:ext cx="620203" cy="465152"/>
          </a:xfrm>
          <a:prstGeom prst="rect">
            <a:avLst/>
          </a:prstGeom>
        </p:spPr>
      </p:pic>
      <p:pic>
        <p:nvPicPr>
          <p:cNvPr id="53" name="Picture 5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D6EFD4A0-852C-34B2-731A-D5374218049D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5120" y="4232842"/>
            <a:ext cx="538287" cy="475007"/>
          </a:xfrm>
          <a:prstGeom prst="rect">
            <a:avLst/>
          </a:prstGeom>
        </p:spPr>
      </p:pic>
      <p:pic>
        <p:nvPicPr>
          <p:cNvPr id="55" name="Picture 54" descr="A picture containing dessert&#10;&#10;Description automatically generated">
            <a:extLst>
              <a:ext uri="{FF2B5EF4-FFF2-40B4-BE49-F238E27FC236}">
                <a16:creationId xmlns:a16="http://schemas.microsoft.com/office/drawing/2014/main" id="{F8CF39E4-8267-64B9-CEDF-E04B627B73B3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3407" y="4232842"/>
            <a:ext cx="488912" cy="46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555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ristmas tree decorated with ornaments and lights&#10;&#10;Description automatically generated with medium confidence">
            <a:extLst>
              <a:ext uri="{FF2B5EF4-FFF2-40B4-BE49-F238E27FC236}">
                <a16:creationId xmlns:a16="http://schemas.microsoft.com/office/drawing/2014/main" id="{79CEB6F4-7E5F-BAA9-055A-11296B63F6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4" y="4960302"/>
            <a:ext cx="2089658" cy="11377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BA4DFE-2D03-3CDD-2860-20DA3C43FE8E}"/>
              </a:ext>
            </a:extLst>
          </p:cNvPr>
          <p:cNvSpPr txBox="1"/>
          <p:nvPr/>
        </p:nvSpPr>
        <p:spPr>
          <a:xfrm>
            <a:off x="1818168" y="298279"/>
            <a:ext cx="8399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solidFill>
                  <a:schemeClr val="accent4">
                    <a:lumMod val="75000"/>
                  </a:schemeClr>
                </a:solidFill>
                <a:latin typeface="Bernard MT Condensed" panose="02050806060905020404" pitchFamily="18" charset="0"/>
              </a:rPr>
              <a:t>References</a:t>
            </a:r>
            <a:endParaRPr lang="en-GB" i="1" dirty="0">
              <a:solidFill>
                <a:schemeClr val="accent4">
                  <a:lumMod val="75000"/>
                </a:schemeClr>
              </a:solidFill>
              <a:latin typeface="Bernard MT Condensed" panose="020508060609050204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19B731-F310-B036-B8C7-B3D1EC14B153}"/>
              </a:ext>
            </a:extLst>
          </p:cNvPr>
          <p:cNvSpPr txBox="1"/>
          <p:nvPr/>
        </p:nvSpPr>
        <p:spPr>
          <a:xfrm>
            <a:off x="949841" y="1105287"/>
            <a:ext cx="800631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Cousins, J.,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Foskett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, D., Graham, D. and Hollier, A. (2019). Food and Beverage Management: For the hospitality, tourism and event industries. [online] Google Books. Goodfellow Publishers Ltd. Available at: https://www.google.co.uk/books/edition/Food_and_Beverage_Management/aMRLEAAAQBAJ?hl=en&amp;gbpv=1&amp;dq=food+and+beverages+menu+types&amp;pg=PP1&amp;printsec=frontcover [Accessed 5 Feb. 2023].</a:t>
            </a: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‌</a:t>
            </a: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Dhont, K. and Hodson, G. (2020). Dreaming of a Vegan Christmas. [online] Available at: https://kar.kent.ac.uk/80314/1/dhont%20%26%20hodson%20article%20for%20the%20vegan%20society%20online%20version.pdf [Accessed 3 Feb. 2023].</a:t>
            </a:r>
          </a:p>
          <a:p>
            <a:pPr algn="l"/>
            <a:endParaRPr lang="en-GB" sz="1200" b="0" i="1" dirty="0">
              <a:solidFill>
                <a:srgbClr val="000000"/>
              </a:solidFill>
              <a:effectLst/>
              <a:latin typeface="Bernard MT Condensed" panose="02050806060905020404" pitchFamily="18" charset="0"/>
            </a:endParaRP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Kara, B.N. (2020). Allergen warnings in menu design. acikbilim.yok.gov.tr. [online] Available at: https://acikbilim.yok.gov.tr/handle/20.500.12812/635982 [Accessed 5 Feb. 2023].</a:t>
            </a: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‌</a:t>
            </a:r>
          </a:p>
          <a:p>
            <a:pPr algn="l"/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Ozdemir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, B. and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Caliskan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, O. (2015). Menu Design: A Review of Literature. Journal of Foodservice Business Research, 18(3), pp.189–206.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doi:https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://doi.org/10.1080/15378020.2015.1051428.</a:t>
            </a:r>
          </a:p>
          <a:p>
            <a:pPr algn="l"/>
            <a:endParaRPr lang="en-GB" sz="1200" b="0" i="1" dirty="0">
              <a:solidFill>
                <a:srgbClr val="000000"/>
              </a:solidFill>
              <a:effectLst/>
              <a:latin typeface="Bernard MT Condensed" panose="02050806060905020404" pitchFamily="18" charset="0"/>
            </a:endParaRP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Peters, K. and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Hervé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Remaud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, Pr. (2020). Factors influencing consumer menu-item selection in a restaurant context. Food Quality and Preference, 82, p.103887.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doi:https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://doi.org/10.1016/j.foodqual.2020.103887.</a:t>
            </a: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‌</a:t>
            </a:r>
          </a:p>
          <a:p>
            <a:pPr algn="l"/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Reynolds, D., Merritt, E.A. and Pinckney, S. (2005). Understanding Menu Psychology. International Journal of Hospitality &amp; Tourism Administration, 6(1), pp.1–9.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doi:https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Bernard MT Condensed" panose="02050806060905020404" pitchFamily="18" charset="0"/>
              </a:rPr>
              <a:t>://doi.org/10.1300/j149v06n01_01.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065869245"/>
      </p:ext>
    </p:extLst>
  </p:cSld>
  <p:clrMapOvr>
    <a:masterClrMapping/>
  </p:clrMapOvr>
</p:sld>
</file>

<file path=ppt/theme/theme1.xml><?xml version="1.0" encoding="utf-8"?>
<a:theme xmlns:a="http://schemas.openxmlformats.org/drawingml/2006/main" name="Christmas 2019 special template">
  <a:themeElements>
    <a:clrScheme name="Custom 347">
      <a:dk1>
        <a:srgbClr val="1A1616"/>
      </a:dk1>
      <a:lt1>
        <a:srgbClr val="FFFFFF"/>
      </a:lt1>
      <a:dk2>
        <a:srgbClr val="585869"/>
      </a:dk2>
      <a:lt2>
        <a:srgbClr val="E1E3EA"/>
      </a:lt2>
      <a:accent1>
        <a:srgbClr val="C72C2C"/>
      </a:accent1>
      <a:accent2>
        <a:srgbClr val="740000"/>
      </a:accent2>
      <a:accent3>
        <a:srgbClr val="A68062"/>
      </a:accent3>
      <a:accent4>
        <a:srgbClr val="869326"/>
      </a:accent4>
      <a:accent5>
        <a:srgbClr val="444E1F"/>
      </a:accent5>
      <a:accent6>
        <a:srgbClr val="92837D"/>
      </a:accent6>
      <a:hlink>
        <a:srgbClr val="AB000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Christmas2019 · SlidesCarnival</Template>
  <TotalTime>287</TotalTime>
  <Words>696</Words>
  <Application>Microsoft Office PowerPoint</Application>
  <PresentationFormat>A4 Paper (210x297 mm)</PresentationFormat>
  <Paragraphs>70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Bahnschrift SemiBold</vt:lpstr>
      <vt:lpstr>Bernard MT Condensed</vt:lpstr>
      <vt:lpstr>Calibri</vt:lpstr>
      <vt:lpstr>Lora</vt:lpstr>
      <vt:lpstr>Montserrat</vt:lpstr>
      <vt:lpstr>Montserrat ExtraBold</vt:lpstr>
      <vt:lpstr>Christmas 2019 special template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1</cp:revision>
  <dcterms:created xsi:type="dcterms:W3CDTF">2023-02-13T21:40:05Z</dcterms:created>
  <dcterms:modified xsi:type="dcterms:W3CDTF">2023-02-17T10:47:55Z</dcterms:modified>
</cp:coreProperties>
</file>