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4" r:id="rId1"/>
  </p:sldMasterIdLst>
  <p:notesMasterIdLst>
    <p:notesMasterId r:id="rId12"/>
  </p:notesMasterIdLst>
  <p:sldIdLst>
    <p:sldId id="256" r:id="rId2"/>
    <p:sldId id="258" r:id="rId3"/>
    <p:sldId id="259" r:id="rId4"/>
    <p:sldId id="260" r:id="rId5"/>
    <p:sldId id="257" r:id="rId6"/>
    <p:sldId id="262" r:id="rId7"/>
    <p:sldId id="265" r:id="rId8"/>
    <p:sldId id="263" r:id="rId9"/>
    <p:sldId id="264" r:id="rId10"/>
    <p:sldId id="261"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3725"/>
    <p:restoredTop sz="96824"/>
  </p:normalViewPr>
  <p:slideViewPr>
    <p:cSldViewPr snapToGrid="0">
      <p:cViewPr varScale="1">
        <p:scale>
          <a:sx n="98" d="100"/>
          <a:sy n="98" d="100"/>
        </p:scale>
        <p:origin x="216" y="13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3.xml.rels><?xml version="1.0" encoding="UTF-8" standalone="yes"?>
<Relationships xmlns="http://schemas.openxmlformats.org/package/2006/relationships"><Relationship Id="rId8" Type="http://schemas.openxmlformats.org/officeDocument/2006/relationships/image" Target="../media/image12.svg"/><Relationship Id="rId13" Type="http://schemas.openxmlformats.org/officeDocument/2006/relationships/image" Target="../media/image17.pn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6" Type="http://schemas.openxmlformats.org/officeDocument/2006/relationships/image" Target="../media/image20.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5" Type="http://schemas.openxmlformats.org/officeDocument/2006/relationships/image" Target="../media/image1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 Id="rId14" Type="http://schemas.openxmlformats.org/officeDocument/2006/relationships/image" Target="../media/image18.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2.svg"/><Relationship Id="rId13" Type="http://schemas.openxmlformats.org/officeDocument/2006/relationships/image" Target="../media/image17.pn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6" Type="http://schemas.openxmlformats.org/officeDocument/2006/relationships/image" Target="../media/image20.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5" Type="http://schemas.openxmlformats.org/officeDocument/2006/relationships/image" Target="../media/image1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 Id="rId14" Type="http://schemas.openxmlformats.org/officeDocument/2006/relationships/image" Target="../media/image18.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8758E24-F7D3-44A4-B919-8891EC82E44A}"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1ACCF48D-84FF-4E09-90FD-ABF42BF4D0C6}">
      <dgm:prSet/>
      <dgm:spPr/>
      <dgm:t>
        <a:bodyPr/>
        <a:lstStyle/>
        <a:p>
          <a:r>
            <a:rPr lang="en-US" dirty="0"/>
            <a:t>Reduced time spent with each patient for rehabilitation.</a:t>
          </a:r>
        </a:p>
      </dgm:t>
    </dgm:pt>
    <dgm:pt modelId="{595A9C1B-C271-4AD1-8502-14209242644B}" type="parTrans" cxnId="{9D5D9B63-C547-43C7-BEB8-8ACE22210EDB}">
      <dgm:prSet/>
      <dgm:spPr/>
      <dgm:t>
        <a:bodyPr/>
        <a:lstStyle/>
        <a:p>
          <a:endParaRPr lang="en-US"/>
        </a:p>
      </dgm:t>
    </dgm:pt>
    <dgm:pt modelId="{8401E02B-B11A-4F70-935A-E658770BB877}" type="sibTrans" cxnId="{9D5D9B63-C547-43C7-BEB8-8ACE22210EDB}">
      <dgm:prSet/>
      <dgm:spPr/>
      <dgm:t>
        <a:bodyPr/>
        <a:lstStyle/>
        <a:p>
          <a:endParaRPr lang="en-US"/>
        </a:p>
      </dgm:t>
    </dgm:pt>
    <dgm:pt modelId="{8C786644-46C0-4B0D-8931-AC8CA87F1067}">
      <dgm:prSet/>
      <dgm:spPr/>
      <dgm:t>
        <a:bodyPr/>
        <a:lstStyle/>
        <a:p>
          <a:r>
            <a:rPr lang="en-GB" b="0" i="0" dirty="0"/>
            <a:t>Prolonged hospital stays are associated with higher rates of hospital-acquired infections, mobility reductions, and even increased mortality (Rojas-García et al., 2018).</a:t>
          </a:r>
          <a:endParaRPr lang="en-US" dirty="0"/>
        </a:p>
      </dgm:t>
    </dgm:pt>
    <dgm:pt modelId="{0BFE5C19-82BA-41E1-95AD-A17751F36CE5}" type="parTrans" cxnId="{C0A92EAF-CEAC-4A9B-B74C-1D4280DEBF60}">
      <dgm:prSet/>
      <dgm:spPr/>
      <dgm:t>
        <a:bodyPr/>
        <a:lstStyle/>
        <a:p>
          <a:endParaRPr lang="en-US"/>
        </a:p>
      </dgm:t>
    </dgm:pt>
    <dgm:pt modelId="{C7E33330-762A-4A78-BAD5-5E5622C6B111}" type="sibTrans" cxnId="{C0A92EAF-CEAC-4A9B-B74C-1D4280DEBF60}">
      <dgm:prSet/>
      <dgm:spPr/>
      <dgm:t>
        <a:bodyPr/>
        <a:lstStyle/>
        <a:p>
          <a:endParaRPr lang="en-US"/>
        </a:p>
      </dgm:t>
    </dgm:pt>
    <dgm:pt modelId="{BF632AA7-6DFA-4581-946A-5E84E6DB077C}">
      <dgm:prSet/>
      <dgm:spPr/>
      <dgm:t>
        <a:bodyPr/>
        <a:lstStyle/>
        <a:p>
          <a:r>
            <a:rPr lang="en-GB" b="0" i="0" dirty="0"/>
            <a:t>The pressure to manage delayed discharges can lead to increased stress among healthcare professionals, impacting their efficiency and job satisfaction (Aggarwal et al., 2024).</a:t>
          </a:r>
          <a:endParaRPr lang="en-US" dirty="0"/>
        </a:p>
      </dgm:t>
    </dgm:pt>
    <dgm:pt modelId="{511F944B-E159-454C-A20A-E3F2B4E6A054}" type="parTrans" cxnId="{B5EAB10F-3594-40D4-9DF5-87097750682E}">
      <dgm:prSet/>
      <dgm:spPr/>
      <dgm:t>
        <a:bodyPr/>
        <a:lstStyle/>
        <a:p>
          <a:endParaRPr lang="en-US"/>
        </a:p>
      </dgm:t>
    </dgm:pt>
    <dgm:pt modelId="{F12A9EAA-2755-4B70-9F9D-B55D53AECC34}" type="sibTrans" cxnId="{B5EAB10F-3594-40D4-9DF5-87097750682E}">
      <dgm:prSet/>
      <dgm:spPr/>
      <dgm:t>
        <a:bodyPr/>
        <a:lstStyle/>
        <a:p>
          <a:endParaRPr lang="en-US"/>
        </a:p>
      </dgm:t>
    </dgm:pt>
    <dgm:pt modelId="{2819EA24-8270-3542-A0AE-42D737D5DE29}" type="pres">
      <dgm:prSet presAssocID="{E8758E24-F7D3-44A4-B919-8891EC82E44A}" presName="linear" presStyleCnt="0">
        <dgm:presLayoutVars>
          <dgm:animLvl val="lvl"/>
          <dgm:resizeHandles val="exact"/>
        </dgm:presLayoutVars>
      </dgm:prSet>
      <dgm:spPr/>
    </dgm:pt>
    <dgm:pt modelId="{ACB42E8C-DBF5-1448-9682-5590DB5D4B66}" type="pres">
      <dgm:prSet presAssocID="{1ACCF48D-84FF-4E09-90FD-ABF42BF4D0C6}" presName="parentText" presStyleLbl="node1" presStyleIdx="0" presStyleCnt="3">
        <dgm:presLayoutVars>
          <dgm:chMax val="0"/>
          <dgm:bulletEnabled val="1"/>
        </dgm:presLayoutVars>
      </dgm:prSet>
      <dgm:spPr/>
    </dgm:pt>
    <dgm:pt modelId="{3BD71EB5-F926-F341-A4DD-0E24EA5FCE37}" type="pres">
      <dgm:prSet presAssocID="{8401E02B-B11A-4F70-935A-E658770BB877}" presName="spacer" presStyleCnt="0"/>
      <dgm:spPr/>
    </dgm:pt>
    <dgm:pt modelId="{D27D1E57-511E-7B4C-A1AB-164D203A9E66}" type="pres">
      <dgm:prSet presAssocID="{8C786644-46C0-4B0D-8931-AC8CA87F1067}" presName="parentText" presStyleLbl="node1" presStyleIdx="1" presStyleCnt="3">
        <dgm:presLayoutVars>
          <dgm:chMax val="0"/>
          <dgm:bulletEnabled val="1"/>
        </dgm:presLayoutVars>
      </dgm:prSet>
      <dgm:spPr/>
    </dgm:pt>
    <dgm:pt modelId="{8DCA70CF-D1D3-934F-A338-2196DA47B5AC}" type="pres">
      <dgm:prSet presAssocID="{C7E33330-762A-4A78-BAD5-5E5622C6B111}" presName="spacer" presStyleCnt="0"/>
      <dgm:spPr/>
    </dgm:pt>
    <dgm:pt modelId="{DC152115-FF99-A74D-9D68-7D3DD8A2EB37}" type="pres">
      <dgm:prSet presAssocID="{BF632AA7-6DFA-4581-946A-5E84E6DB077C}" presName="parentText" presStyleLbl="node1" presStyleIdx="2" presStyleCnt="3">
        <dgm:presLayoutVars>
          <dgm:chMax val="0"/>
          <dgm:bulletEnabled val="1"/>
        </dgm:presLayoutVars>
      </dgm:prSet>
      <dgm:spPr/>
    </dgm:pt>
  </dgm:ptLst>
  <dgm:cxnLst>
    <dgm:cxn modelId="{10533E08-162E-324E-AC47-A5AC2FF8BBE9}" type="presOf" srcId="{BF632AA7-6DFA-4581-946A-5E84E6DB077C}" destId="{DC152115-FF99-A74D-9D68-7D3DD8A2EB37}" srcOrd="0" destOrd="0" presId="urn:microsoft.com/office/officeart/2005/8/layout/vList2"/>
    <dgm:cxn modelId="{B5EAB10F-3594-40D4-9DF5-87097750682E}" srcId="{E8758E24-F7D3-44A4-B919-8891EC82E44A}" destId="{BF632AA7-6DFA-4581-946A-5E84E6DB077C}" srcOrd="2" destOrd="0" parTransId="{511F944B-E159-454C-A20A-E3F2B4E6A054}" sibTransId="{F12A9EAA-2755-4B70-9F9D-B55D53AECC34}"/>
    <dgm:cxn modelId="{EB8F0161-B984-994E-B90B-7D1760858D0D}" type="presOf" srcId="{8C786644-46C0-4B0D-8931-AC8CA87F1067}" destId="{D27D1E57-511E-7B4C-A1AB-164D203A9E66}" srcOrd="0" destOrd="0" presId="urn:microsoft.com/office/officeart/2005/8/layout/vList2"/>
    <dgm:cxn modelId="{916B3362-A1A6-D049-A2AE-EE2D1B7334CE}" type="presOf" srcId="{1ACCF48D-84FF-4E09-90FD-ABF42BF4D0C6}" destId="{ACB42E8C-DBF5-1448-9682-5590DB5D4B66}" srcOrd="0" destOrd="0" presId="urn:microsoft.com/office/officeart/2005/8/layout/vList2"/>
    <dgm:cxn modelId="{9D5D9B63-C547-43C7-BEB8-8ACE22210EDB}" srcId="{E8758E24-F7D3-44A4-B919-8891EC82E44A}" destId="{1ACCF48D-84FF-4E09-90FD-ABF42BF4D0C6}" srcOrd="0" destOrd="0" parTransId="{595A9C1B-C271-4AD1-8502-14209242644B}" sibTransId="{8401E02B-B11A-4F70-935A-E658770BB877}"/>
    <dgm:cxn modelId="{BD90AF8B-5723-A94C-9BAC-7BB3098DEA21}" type="presOf" srcId="{E8758E24-F7D3-44A4-B919-8891EC82E44A}" destId="{2819EA24-8270-3542-A0AE-42D737D5DE29}" srcOrd="0" destOrd="0" presId="urn:microsoft.com/office/officeart/2005/8/layout/vList2"/>
    <dgm:cxn modelId="{C0A92EAF-CEAC-4A9B-B74C-1D4280DEBF60}" srcId="{E8758E24-F7D3-44A4-B919-8891EC82E44A}" destId="{8C786644-46C0-4B0D-8931-AC8CA87F1067}" srcOrd="1" destOrd="0" parTransId="{0BFE5C19-82BA-41E1-95AD-A17751F36CE5}" sibTransId="{C7E33330-762A-4A78-BAD5-5E5622C6B111}"/>
    <dgm:cxn modelId="{CDA0CCE8-D543-F84A-9693-21E28DFF3D1D}" type="presParOf" srcId="{2819EA24-8270-3542-A0AE-42D737D5DE29}" destId="{ACB42E8C-DBF5-1448-9682-5590DB5D4B66}" srcOrd="0" destOrd="0" presId="urn:microsoft.com/office/officeart/2005/8/layout/vList2"/>
    <dgm:cxn modelId="{86E25F7C-177D-F94C-80AA-EA60F8459E5A}" type="presParOf" srcId="{2819EA24-8270-3542-A0AE-42D737D5DE29}" destId="{3BD71EB5-F926-F341-A4DD-0E24EA5FCE37}" srcOrd="1" destOrd="0" presId="urn:microsoft.com/office/officeart/2005/8/layout/vList2"/>
    <dgm:cxn modelId="{8165D19A-8735-CC4B-8452-AEF9F894AA7E}" type="presParOf" srcId="{2819EA24-8270-3542-A0AE-42D737D5DE29}" destId="{D27D1E57-511E-7B4C-A1AB-164D203A9E66}" srcOrd="2" destOrd="0" presId="urn:microsoft.com/office/officeart/2005/8/layout/vList2"/>
    <dgm:cxn modelId="{751AD040-F356-EB49-B858-C4BB7654FAE6}" type="presParOf" srcId="{2819EA24-8270-3542-A0AE-42D737D5DE29}" destId="{8DCA70CF-D1D3-934F-A338-2196DA47B5AC}" srcOrd="3" destOrd="0" presId="urn:microsoft.com/office/officeart/2005/8/layout/vList2"/>
    <dgm:cxn modelId="{8A51092F-5B8D-354E-88E4-4913ED64F80F}" type="presParOf" srcId="{2819EA24-8270-3542-A0AE-42D737D5DE29}" destId="{DC152115-FF99-A74D-9D68-7D3DD8A2EB37}"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1BD0082-9263-459B-B29E-A130A65646CB}" type="doc">
      <dgm:prSet loTypeId="urn:microsoft.com/office/officeart/2005/8/layout/process4" loCatId="process" qsTypeId="urn:microsoft.com/office/officeart/2005/8/quickstyle/simple1" qsCatId="simple" csTypeId="urn:microsoft.com/office/officeart/2005/8/colors/colorful1" csCatId="colorful" phldr="1"/>
      <dgm:spPr/>
      <dgm:t>
        <a:bodyPr/>
        <a:lstStyle/>
        <a:p>
          <a:endParaRPr lang="en-US"/>
        </a:p>
      </dgm:t>
    </dgm:pt>
    <dgm:pt modelId="{99FC3226-D611-4517-A2E9-C602A8F40BA9}">
      <dgm:prSet custT="1"/>
      <dgm:spPr/>
      <dgm:t>
        <a:bodyPr/>
        <a:lstStyle/>
        <a:p>
          <a:r>
            <a:rPr lang="en-US" sz="1800" b="1" dirty="0"/>
            <a:t>OPTION 1: Increase Physiotherapist or TAP’s on the ward. </a:t>
          </a:r>
          <a:endParaRPr lang="en-US" sz="1800" dirty="0"/>
        </a:p>
      </dgm:t>
    </dgm:pt>
    <dgm:pt modelId="{C65B0A95-E2AA-4C7E-AF40-0FF039887FAD}" type="parTrans" cxnId="{213BE9D3-7EBD-42A3-AAC5-DDB982E80174}">
      <dgm:prSet/>
      <dgm:spPr/>
      <dgm:t>
        <a:bodyPr/>
        <a:lstStyle/>
        <a:p>
          <a:endParaRPr lang="en-US"/>
        </a:p>
      </dgm:t>
    </dgm:pt>
    <dgm:pt modelId="{DC7D51BA-B6E7-456D-BCC4-CA71F3D0E4A5}" type="sibTrans" cxnId="{213BE9D3-7EBD-42A3-AAC5-DDB982E80174}">
      <dgm:prSet/>
      <dgm:spPr/>
      <dgm:t>
        <a:bodyPr/>
        <a:lstStyle/>
        <a:p>
          <a:endParaRPr lang="en-US"/>
        </a:p>
      </dgm:t>
    </dgm:pt>
    <dgm:pt modelId="{CE7CFEAD-C83B-45C6-A8AC-0F7A6A068BE8}">
      <dgm:prSet custT="1"/>
      <dgm:spPr/>
      <dgm:t>
        <a:bodyPr/>
        <a:lstStyle/>
        <a:p>
          <a:r>
            <a:rPr lang="en-US" sz="1400" dirty="0"/>
            <a:t>Funding will need to be found to employ extra therapists which could take time and delay the process.</a:t>
          </a:r>
        </a:p>
      </dgm:t>
    </dgm:pt>
    <dgm:pt modelId="{8D79D8C9-B2F8-49C2-A940-7372BD61C38A}" type="parTrans" cxnId="{C925A076-B01F-4D48-991A-73B08A7D7C50}">
      <dgm:prSet/>
      <dgm:spPr/>
      <dgm:t>
        <a:bodyPr/>
        <a:lstStyle/>
        <a:p>
          <a:endParaRPr lang="en-US"/>
        </a:p>
      </dgm:t>
    </dgm:pt>
    <dgm:pt modelId="{3CB05108-0D60-455F-93D6-E5F6F0DED29B}" type="sibTrans" cxnId="{C925A076-B01F-4D48-991A-73B08A7D7C50}">
      <dgm:prSet/>
      <dgm:spPr/>
      <dgm:t>
        <a:bodyPr/>
        <a:lstStyle/>
        <a:p>
          <a:endParaRPr lang="en-US"/>
        </a:p>
      </dgm:t>
    </dgm:pt>
    <dgm:pt modelId="{AED4E3FB-D6A4-4548-B3A4-F140900F8450}">
      <dgm:prSet custT="1"/>
      <dgm:spPr/>
      <dgm:t>
        <a:bodyPr/>
        <a:lstStyle/>
        <a:p>
          <a:r>
            <a:rPr lang="en-GB" sz="1400" dirty="0"/>
            <a:t>Patients unable to attend due to medical conditions.  Exercise room not being available.  Difficulty transporting patients from A to B</a:t>
          </a:r>
          <a:endParaRPr lang="en-US" sz="1400" dirty="0"/>
        </a:p>
      </dgm:t>
    </dgm:pt>
    <dgm:pt modelId="{B4E4B248-4651-4B6A-AE59-184CFA248F1B}" type="parTrans" cxnId="{CBAB8D4F-2E4D-4EE0-A056-24DB06C43661}">
      <dgm:prSet/>
      <dgm:spPr/>
      <dgm:t>
        <a:bodyPr/>
        <a:lstStyle/>
        <a:p>
          <a:endParaRPr lang="en-US"/>
        </a:p>
      </dgm:t>
    </dgm:pt>
    <dgm:pt modelId="{C0F3CFF0-318D-4B69-AF58-DFD58C63E772}" type="sibTrans" cxnId="{CBAB8D4F-2E4D-4EE0-A056-24DB06C43661}">
      <dgm:prSet/>
      <dgm:spPr/>
      <dgm:t>
        <a:bodyPr/>
        <a:lstStyle/>
        <a:p>
          <a:endParaRPr lang="en-US"/>
        </a:p>
      </dgm:t>
    </dgm:pt>
    <dgm:pt modelId="{15827138-231D-4E77-9ABD-CED0FADF2F92}">
      <dgm:prSet custT="1"/>
      <dgm:spPr/>
      <dgm:t>
        <a:bodyPr/>
        <a:lstStyle/>
        <a:p>
          <a:pPr>
            <a:lnSpc>
              <a:spcPct val="100000"/>
            </a:lnSpc>
          </a:pPr>
          <a:r>
            <a:rPr lang="en-GB" sz="1300" b="0" i="0" dirty="0"/>
            <a:t>Exercise classes offer significant benefits for trauma and </a:t>
          </a:r>
          <a:r>
            <a:rPr lang="en-GB" sz="1300" b="0" i="0" dirty="0" err="1"/>
            <a:t>orthopeadic</a:t>
          </a:r>
          <a:r>
            <a:rPr lang="en-GB" sz="1300" b="0" i="0" dirty="0"/>
            <a:t> patients, enhancing both physical recovery and psychological well-being. </a:t>
          </a:r>
          <a:r>
            <a:rPr lang="en-GB" sz="1300" dirty="0"/>
            <a:t>Engaging in exercise shortly after trauma can improve functional status and pain control.(</a:t>
          </a:r>
          <a:r>
            <a:rPr lang="en-GB" sz="1300" dirty="0" err="1"/>
            <a:t>Hadipour-Lakmehsari</a:t>
          </a:r>
          <a:r>
            <a:rPr lang="en-GB" sz="1300" dirty="0"/>
            <a:t> &amp; </a:t>
          </a:r>
          <a:r>
            <a:rPr lang="en-GB" sz="1300" dirty="0" err="1"/>
            <a:t>Mouaswas</a:t>
          </a:r>
          <a:r>
            <a:rPr lang="en-GB" sz="1300" dirty="0"/>
            <a:t>, 2020).  </a:t>
          </a:r>
          <a:endParaRPr lang="en-US" sz="1300" dirty="0"/>
        </a:p>
      </dgm:t>
    </dgm:pt>
    <dgm:pt modelId="{AADDA08D-2F9A-419D-B82C-6A4756EDCD28}" type="sibTrans" cxnId="{9BF1EC31-CCC0-4339-BCEA-67053ACF8F45}">
      <dgm:prSet/>
      <dgm:spPr/>
      <dgm:t>
        <a:bodyPr/>
        <a:lstStyle/>
        <a:p>
          <a:endParaRPr lang="en-US"/>
        </a:p>
      </dgm:t>
    </dgm:pt>
    <dgm:pt modelId="{1893F61E-3EBD-4104-95C6-D4A44187D4C7}" type="parTrans" cxnId="{9BF1EC31-CCC0-4339-BCEA-67053ACF8F45}">
      <dgm:prSet/>
      <dgm:spPr/>
      <dgm:t>
        <a:bodyPr/>
        <a:lstStyle/>
        <a:p>
          <a:endParaRPr lang="en-US"/>
        </a:p>
      </dgm:t>
    </dgm:pt>
    <dgm:pt modelId="{0D6FD1CE-A018-43A2-BEF7-AEA010BC6403}">
      <dgm:prSet custT="1"/>
      <dgm:spPr/>
      <dgm:t>
        <a:bodyPr/>
        <a:lstStyle/>
        <a:p>
          <a:r>
            <a:rPr lang="en-US" sz="1800" b="1" dirty="0"/>
            <a:t>OPTION 2: Introduce Exercise Classes</a:t>
          </a:r>
          <a:endParaRPr lang="en-US" sz="1800" dirty="0"/>
        </a:p>
      </dgm:t>
    </dgm:pt>
    <dgm:pt modelId="{5B151E27-7881-44F9-B1DD-9FFAF79C7EF6}" type="sibTrans" cxnId="{7BFB6165-1748-48D6-8C85-FFBDC1895A32}">
      <dgm:prSet/>
      <dgm:spPr/>
      <dgm:t>
        <a:bodyPr/>
        <a:lstStyle/>
        <a:p>
          <a:endParaRPr lang="en-US"/>
        </a:p>
      </dgm:t>
    </dgm:pt>
    <dgm:pt modelId="{6AA204DA-969B-4DAB-BB2A-DDC2F40A780C}" type="parTrans" cxnId="{7BFB6165-1748-48D6-8C85-FFBDC1895A32}">
      <dgm:prSet/>
      <dgm:spPr/>
      <dgm:t>
        <a:bodyPr/>
        <a:lstStyle/>
        <a:p>
          <a:endParaRPr lang="en-US"/>
        </a:p>
      </dgm:t>
    </dgm:pt>
    <dgm:pt modelId="{F4659190-EA1E-4AFC-9C82-BAACFF364A5D}">
      <dgm:prSet custT="1"/>
      <dgm:spPr/>
      <dgm:t>
        <a:bodyPr/>
        <a:lstStyle/>
        <a:p>
          <a:r>
            <a:rPr lang="en-US" sz="1400" b="0" dirty="0"/>
            <a:t>Reduce the work load on therapists and allow patients to receive the required time for their rehabilitation</a:t>
          </a:r>
          <a:r>
            <a:rPr lang="en-US" sz="1100" dirty="0"/>
            <a:t>. </a:t>
          </a:r>
        </a:p>
      </dgm:t>
    </dgm:pt>
    <dgm:pt modelId="{D171EE36-5C58-4A3E-AFC9-B373E9783E39}" type="sibTrans" cxnId="{710B43FB-407E-449C-AE9C-7AC4A0ECB4A7}">
      <dgm:prSet/>
      <dgm:spPr/>
      <dgm:t>
        <a:bodyPr/>
        <a:lstStyle/>
        <a:p>
          <a:endParaRPr lang="en-US"/>
        </a:p>
      </dgm:t>
    </dgm:pt>
    <dgm:pt modelId="{5EA85F79-2F92-4C7F-84B2-56779978047A}" type="parTrans" cxnId="{710B43FB-407E-449C-AE9C-7AC4A0ECB4A7}">
      <dgm:prSet/>
      <dgm:spPr/>
      <dgm:t>
        <a:bodyPr/>
        <a:lstStyle/>
        <a:p>
          <a:endParaRPr lang="en-US"/>
        </a:p>
      </dgm:t>
    </dgm:pt>
    <dgm:pt modelId="{12306973-49FC-3C41-A734-D6B6A3926B71}" type="pres">
      <dgm:prSet presAssocID="{D1BD0082-9263-459B-B29E-A130A65646CB}" presName="Name0" presStyleCnt="0">
        <dgm:presLayoutVars>
          <dgm:dir/>
          <dgm:animLvl val="lvl"/>
          <dgm:resizeHandles val="exact"/>
        </dgm:presLayoutVars>
      </dgm:prSet>
      <dgm:spPr/>
    </dgm:pt>
    <dgm:pt modelId="{42CBED72-ADE3-6047-8840-79C2FD0192E1}" type="pres">
      <dgm:prSet presAssocID="{AED4E3FB-D6A4-4548-B3A4-F140900F8450}" presName="boxAndChildren" presStyleCnt="0"/>
      <dgm:spPr/>
    </dgm:pt>
    <dgm:pt modelId="{2E63856D-EBA9-7245-85EB-00543765691D}" type="pres">
      <dgm:prSet presAssocID="{AED4E3FB-D6A4-4548-B3A4-F140900F8450}" presName="parentTextBox" presStyleLbl="node1" presStyleIdx="0" presStyleCnt="6"/>
      <dgm:spPr/>
    </dgm:pt>
    <dgm:pt modelId="{5924FE39-DD72-C941-8D7F-28385B6BE7B1}" type="pres">
      <dgm:prSet presAssocID="{AADDA08D-2F9A-419D-B82C-6A4756EDCD28}" presName="sp" presStyleCnt="0"/>
      <dgm:spPr/>
    </dgm:pt>
    <dgm:pt modelId="{06155543-269C-AD41-8C34-628CBC9AA79C}" type="pres">
      <dgm:prSet presAssocID="{15827138-231D-4E77-9ABD-CED0FADF2F92}" presName="arrowAndChildren" presStyleCnt="0"/>
      <dgm:spPr/>
    </dgm:pt>
    <dgm:pt modelId="{E0AC2E26-9FA4-CC48-ACAD-AA73E011C368}" type="pres">
      <dgm:prSet presAssocID="{15827138-231D-4E77-9ABD-CED0FADF2F92}" presName="parentTextArrow" presStyleLbl="node1" presStyleIdx="1" presStyleCnt="6"/>
      <dgm:spPr/>
    </dgm:pt>
    <dgm:pt modelId="{F654FAEE-D5F1-2346-87BC-66EBB8099926}" type="pres">
      <dgm:prSet presAssocID="{5B151E27-7881-44F9-B1DD-9FFAF79C7EF6}" presName="sp" presStyleCnt="0"/>
      <dgm:spPr/>
    </dgm:pt>
    <dgm:pt modelId="{CA4D5178-774A-B044-99D7-D565A356AE86}" type="pres">
      <dgm:prSet presAssocID="{0D6FD1CE-A018-43A2-BEF7-AEA010BC6403}" presName="arrowAndChildren" presStyleCnt="0"/>
      <dgm:spPr/>
    </dgm:pt>
    <dgm:pt modelId="{FF5412CC-A415-324A-A2CD-A65703A5C2C7}" type="pres">
      <dgm:prSet presAssocID="{0D6FD1CE-A018-43A2-BEF7-AEA010BC6403}" presName="parentTextArrow" presStyleLbl="node1" presStyleIdx="2" presStyleCnt="6"/>
      <dgm:spPr/>
    </dgm:pt>
    <dgm:pt modelId="{0B64263C-F6BD-8B43-8BA8-1D0E83AE8084}" type="pres">
      <dgm:prSet presAssocID="{3CB05108-0D60-455F-93D6-E5F6F0DED29B}" presName="sp" presStyleCnt="0"/>
      <dgm:spPr/>
    </dgm:pt>
    <dgm:pt modelId="{567F4254-04C0-EA4E-993F-99537C317B1D}" type="pres">
      <dgm:prSet presAssocID="{CE7CFEAD-C83B-45C6-A8AC-0F7A6A068BE8}" presName="arrowAndChildren" presStyleCnt="0"/>
      <dgm:spPr/>
    </dgm:pt>
    <dgm:pt modelId="{93D701C0-2858-1346-86D4-48AE535CFE4B}" type="pres">
      <dgm:prSet presAssocID="{CE7CFEAD-C83B-45C6-A8AC-0F7A6A068BE8}" presName="parentTextArrow" presStyleLbl="node1" presStyleIdx="3" presStyleCnt="6"/>
      <dgm:spPr/>
    </dgm:pt>
    <dgm:pt modelId="{EAA0E4A4-02EE-4847-82B9-8EEE2CA9B2CC}" type="pres">
      <dgm:prSet presAssocID="{D171EE36-5C58-4A3E-AFC9-B373E9783E39}" presName="sp" presStyleCnt="0"/>
      <dgm:spPr/>
    </dgm:pt>
    <dgm:pt modelId="{5563A3E3-5311-0145-A102-476AF43CAF7E}" type="pres">
      <dgm:prSet presAssocID="{F4659190-EA1E-4AFC-9C82-BAACFF364A5D}" presName="arrowAndChildren" presStyleCnt="0"/>
      <dgm:spPr/>
    </dgm:pt>
    <dgm:pt modelId="{157D9602-A207-5E4B-85D0-797EF97D3903}" type="pres">
      <dgm:prSet presAssocID="{F4659190-EA1E-4AFC-9C82-BAACFF364A5D}" presName="parentTextArrow" presStyleLbl="node1" presStyleIdx="4" presStyleCnt="6"/>
      <dgm:spPr/>
    </dgm:pt>
    <dgm:pt modelId="{A6C26B93-4CE7-5E4E-A039-73352F292133}" type="pres">
      <dgm:prSet presAssocID="{DC7D51BA-B6E7-456D-BCC4-CA71F3D0E4A5}" presName="sp" presStyleCnt="0"/>
      <dgm:spPr/>
    </dgm:pt>
    <dgm:pt modelId="{BD2FE279-DAE2-3745-AC70-5F706AC71FBC}" type="pres">
      <dgm:prSet presAssocID="{99FC3226-D611-4517-A2E9-C602A8F40BA9}" presName="arrowAndChildren" presStyleCnt="0"/>
      <dgm:spPr/>
    </dgm:pt>
    <dgm:pt modelId="{07337F5A-FCF2-074E-BC8D-8DEDD2230525}" type="pres">
      <dgm:prSet presAssocID="{99FC3226-D611-4517-A2E9-C602A8F40BA9}" presName="parentTextArrow" presStyleLbl="node1" presStyleIdx="5" presStyleCnt="6"/>
      <dgm:spPr/>
    </dgm:pt>
  </dgm:ptLst>
  <dgm:cxnLst>
    <dgm:cxn modelId="{226BF716-3F71-1D42-B561-4DF53E99A160}" type="presOf" srcId="{CE7CFEAD-C83B-45C6-A8AC-0F7A6A068BE8}" destId="{93D701C0-2858-1346-86D4-48AE535CFE4B}" srcOrd="0" destOrd="0" presId="urn:microsoft.com/office/officeart/2005/8/layout/process4"/>
    <dgm:cxn modelId="{09F2172D-B232-3F44-A381-6AE1A985E755}" type="presOf" srcId="{F4659190-EA1E-4AFC-9C82-BAACFF364A5D}" destId="{157D9602-A207-5E4B-85D0-797EF97D3903}" srcOrd="0" destOrd="0" presId="urn:microsoft.com/office/officeart/2005/8/layout/process4"/>
    <dgm:cxn modelId="{9BF1EC31-CCC0-4339-BCEA-67053ACF8F45}" srcId="{D1BD0082-9263-459B-B29E-A130A65646CB}" destId="{15827138-231D-4E77-9ABD-CED0FADF2F92}" srcOrd="4" destOrd="0" parTransId="{1893F61E-3EBD-4104-95C6-D4A44187D4C7}" sibTransId="{AADDA08D-2F9A-419D-B82C-6A4756EDCD28}"/>
    <dgm:cxn modelId="{ED923245-1998-A64E-A7D2-6F39F2A17C51}" type="presOf" srcId="{AED4E3FB-D6A4-4548-B3A4-F140900F8450}" destId="{2E63856D-EBA9-7245-85EB-00543765691D}" srcOrd="0" destOrd="0" presId="urn:microsoft.com/office/officeart/2005/8/layout/process4"/>
    <dgm:cxn modelId="{91697D45-8F2C-294C-A415-53ABAA4F258A}" type="presOf" srcId="{0D6FD1CE-A018-43A2-BEF7-AEA010BC6403}" destId="{FF5412CC-A415-324A-A2CD-A65703A5C2C7}" srcOrd="0" destOrd="0" presId="urn:microsoft.com/office/officeart/2005/8/layout/process4"/>
    <dgm:cxn modelId="{CBAB8D4F-2E4D-4EE0-A056-24DB06C43661}" srcId="{D1BD0082-9263-459B-B29E-A130A65646CB}" destId="{AED4E3FB-D6A4-4548-B3A4-F140900F8450}" srcOrd="5" destOrd="0" parTransId="{B4E4B248-4651-4B6A-AE59-184CFA248F1B}" sibTransId="{C0F3CFF0-318D-4B69-AF58-DFD58C63E772}"/>
    <dgm:cxn modelId="{54329155-2BFF-964E-84D6-BFD9AC91F9E0}" type="presOf" srcId="{15827138-231D-4E77-9ABD-CED0FADF2F92}" destId="{E0AC2E26-9FA4-CC48-ACAD-AA73E011C368}" srcOrd="0" destOrd="0" presId="urn:microsoft.com/office/officeart/2005/8/layout/process4"/>
    <dgm:cxn modelId="{7BFB6165-1748-48D6-8C85-FFBDC1895A32}" srcId="{D1BD0082-9263-459B-B29E-A130A65646CB}" destId="{0D6FD1CE-A018-43A2-BEF7-AEA010BC6403}" srcOrd="3" destOrd="0" parTransId="{6AA204DA-969B-4DAB-BB2A-DDC2F40A780C}" sibTransId="{5B151E27-7881-44F9-B1DD-9FFAF79C7EF6}"/>
    <dgm:cxn modelId="{A0CAD36C-2B71-E643-A3A1-16195293137B}" type="presOf" srcId="{99FC3226-D611-4517-A2E9-C602A8F40BA9}" destId="{07337F5A-FCF2-074E-BC8D-8DEDD2230525}" srcOrd="0" destOrd="0" presId="urn:microsoft.com/office/officeart/2005/8/layout/process4"/>
    <dgm:cxn modelId="{C925A076-B01F-4D48-991A-73B08A7D7C50}" srcId="{D1BD0082-9263-459B-B29E-A130A65646CB}" destId="{CE7CFEAD-C83B-45C6-A8AC-0F7A6A068BE8}" srcOrd="2" destOrd="0" parTransId="{8D79D8C9-B2F8-49C2-A940-7372BD61C38A}" sibTransId="{3CB05108-0D60-455F-93D6-E5F6F0DED29B}"/>
    <dgm:cxn modelId="{4AABF38E-7009-0045-A5CC-5712329D0668}" type="presOf" srcId="{D1BD0082-9263-459B-B29E-A130A65646CB}" destId="{12306973-49FC-3C41-A734-D6B6A3926B71}" srcOrd="0" destOrd="0" presId="urn:microsoft.com/office/officeart/2005/8/layout/process4"/>
    <dgm:cxn modelId="{213BE9D3-7EBD-42A3-AAC5-DDB982E80174}" srcId="{D1BD0082-9263-459B-B29E-A130A65646CB}" destId="{99FC3226-D611-4517-A2E9-C602A8F40BA9}" srcOrd="0" destOrd="0" parTransId="{C65B0A95-E2AA-4C7E-AF40-0FF039887FAD}" sibTransId="{DC7D51BA-B6E7-456D-BCC4-CA71F3D0E4A5}"/>
    <dgm:cxn modelId="{710B43FB-407E-449C-AE9C-7AC4A0ECB4A7}" srcId="{D1BD0082-9263-459B-B29E-A130A65646CB}" destId="{F4659190-EA1E-4AFC-9C82-BAACFF364A5D}" srcOrd="1" destOrd="0" parTransId="{5EA85F79-2F92-4C7F-84B2-56779978047A}" sibTransId="{D171EE36-5C58-4A3E-AFC9-B373E9783E39}"/>
    <dgm:cxn modelId="{8198172C-3C9D-D34F-B5BF-77E7DAD57E68}" type="presParOf" srcId="{12306973-49FC-3C41-A734-D6B6A3926B71}" destId="{42CBED72-ADE3-6047-8840-79C2FD0192E1}" srcOrd="0" destOrd="0" presId="urn:microsoft.com/office/officeart/2005/8/layout/process4"/>
    <dgm:cxn modelId="{E83B61E0-4D0A-984C-810B-EA81F1BF7BA0}" type="presParOf" srcId="{42CBED72-ADE3-6047-8840-79C2FD0192E1}" destId="{2E63856D-EBA9-7245-85EB-00543765691D}" srcOrd="0" destOrd="0" presId="urn:microsoft.com/office/officeart/2005/8/layout/process4"/>
    <dgm:cxn modelId="{115042C7-7CDF-A446-8DDA-67A57E5AEF3A}" type="presParOf" srcId="{12306973-49FC-3C41-A734-D6B6A3926B71}" destId="{5924FE39-DD72-C941-8D7F-28385B6BE7B1}" srcOrd="1" destOrd="0" presId="urn:microsoft.com/office/officeart/2005/8/layout/process4"/>
    <dgm:cxn modelId="{7C8B9725-67C5-0C4E-8474-A38B256ECCE0}" type="presParOf" srcId="{12306973-49FC-3C41-A734-D6B6A3926B71}" destId="{06155543-269C-AD41-8C34-628CBC9AA79C}" srcOrd="2" destOrd="0" presId="urn:microsoft.com/office/officeart/2005/8/layout/process4"/>
    <dgm:cxn modelId="{C6DDF664-B36F-CD43-8BA9-06080C8C3F71}" type="presParOf" srcId="{06155543-269C-AD41-8C34-628CBC9AA79C}" destId="{E0AC2E26-9FA4-CC48-ACAD-AA73E011C368}" srcOrd="0" destOrd="0" presId="urn:microsoft.com/office/officeart/2005/8/layout/process4"/>
    <dgm:cxn modelId="{AA669981-A1D4-6F40-AD74-2D18C4AA4B82}" type="presParOf" srcId="{12306973-49FC-3C41-A734-D6B6A3926B71}" destId="{F654FAEE-D5F1-2346-87BC-66EBB8099926}" srcOrd="3" destOrd="0" presId="urn:microsoft.com/office/officeart/2005/8/layout/process4"/>
    <dgm:cxn modelId="{DA5C472C-87F6-4349-8A87-BB65DFF1B7A9}" type="presParOf" srcId="{12306973-49FC-3C41-A734-D6B6A3926B71}" destId="{CA4D5178-774A-B044-99D7-D565A356AE86}" srcOrd="4" destOrd="0" presId="urn:microsoft.com/office/officeart/2005/8/layout/process4"/>
    <dgm:cxn modelId="{B1A5ED83-4FB0-2C4D-80A1-6A661D21D9E3}" type="presParOf" srcId="{CA4D5178-774A-B044-99D7-D565A356AE86}" destId="{FF5412CC-A415-324A-A2CD-A65703A5C2C7}" srcOrd="0" destOrd="0" presId="urn:microsoft.com/office/officeart/2005/8/layout/process4"/>
    <dgm:cxn modelId="{D7CB3DBB-7431-6347-A208-498031E7340A}" type="presParOf" srcId="{12306973-49FC-3C41-A734-D6B6A3926B71}" destId="{0B64263C-F6BD-8B43-8BA8-1D0E83AE8084}" srcOrd="5" destOrd="0" presId="urn:microsoft.com/office/officeart/2005/8/layout/process4"/>
    <dgm:cxn modelId="{243CD263-D9F5-3D43-8694-C72C4BC0A177}" type="presParOf" srcId="{12306973-49FC-3C41-A734-D6B6A3926B71}" destId="{567F4254-04C0-EA4E-993F-99537C317B1D}" srcOrd="6" destOrd="0" presId="urn:microsoft.com/office/officeart/2005/8/layout/process4"/>
    <dgm:cxn modelId="{8AD87013-9DB7-D940-8A2E-3276E2926B8C}" type="presParOf" srcId="{567F4254-04C0-EA4E-993F-99537C317B1D}" destId="{93D701C0-2858-1346-86D4-48AE535CFE4B}" srcOrd="0" destOrd="0" presId="urn:microsoft.com/office/officeart/2005/8/layout/process4"/>
    <dgm:cxn modelId="{96C17EA9-E796-954B-A9B7-EBC7DDF04CEE}" type="presParOf" srcId="{12306973-49FC-3C41-A734-D6B6A3926B71}" destId="{EAA0E4A4-02EE-4847-82B9-8EEE2CA9B2CC}" srcOrd="7" destOrd="0" presId="urn:microsoft.com/office/officeart/2005/8/layout/process4"/>
    <dgm:cxn modelId="{06F42AA6-2221-1D45-B1F1-E568829380FF}" type="presParOf" srcId="{12306973-49FC-3C41-A734-D6B6A3926B71}" destId="{5563A3E3-5311-0145-A102-476AF43CAF7E}" srcOrd="8" destOrd="0" presId="urn:microsoft.com/office/officeart/2005/8/layout/process4"/>
    <dgm:cxn modelId="{B1F955F2-61A8-8E43-B16C-57FAE9A3F223}" type="presParOf" srcId="{5563A3E3-5311-0145-A102-476AF43CAF7E}" destId="{157D9602-A207-5E4B-85D0-797EF97D3903}" srcOrd="0" destOrd="0" presId="urn:microsoft.com/office/officeart/2005/8/layout/process4"/>
    <dgm:cxn modelId="{A37E4DA5-44FE-8642-B985-F2117D72057A}" type="presParOf" srcId="{12306973-49FC-3C41-A734-D6B6A3926B71}" destId="{A6C26B93-4CE7-5E4E-A039-73352F292133}" srcOrd="9" destOrd="0" presId="urn:microsoft.com/office/officeart/2005/8/layout/process4"/>
    <dgm:cxn modelId="{56742A37-CA60-B844-8072-A66C79D51CCD}" type="presParOf" srcId="{12306973-49FC-3C41-A734-D6B6A3926B71}" destId="{BD2FE279-DAE2-3745-AC70-5F706AC71FBC}" srcOrd="10" destOrd="0" presId="urn:microsoft.com/office/officeart/2005/8/layout/process4"/>
    <dgm:cxn modelId="{B90E5543-5885-7D4D-8BA8-BC138888FF26}" type="presParOf" srcId="{BD2FE279-DAE2-3745-AC70-5F706AC71FBC}" destId="{07337F5A-FCF2-074E-BC8D-8DEDD2230525}"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C3666F7-7331-467C-8DA0-86EA4A48727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247898A-B4E8-4D3C-8CD5-46989C5E655B}">
      <dgm:prSet/>
      <dgm:spPr/>
      <dgm:t>
        <a:bodyPr/>
        <a:lstStyle/>
        <a:p>
          <a:r>
            <a:rPr lang="en-US"/>
            <a:t>Patients Notes – to check patients medical update</a:t>
          </a:r>
        </a:p>
      </dgm:t>
    </dgm:pt>
    <dgm:pt modelId="{3F313F5B-4087-40B3-8957-9DAAC5811789}" type="parTrans" cxnId="{C2F5FD8D-F47F-4712-BF5A-F211FD28FCD0}">
      <dgm:prSet/>
      <dgm:spPr/>
      <dgm:t>
        <a:bodyPr/>
        <a:lstStyle/>
        <a:p>
          <a:endParaRPr lang="en-US"/>
        </a:p>
      </dgm:t>
    </dgm:pt>
    <dgm:pt modelId="{0E59427F-6567-40CA-B54E-1FB5FAA951DD}" type="sibTrans" cxnId="{C2F5FD8D-F47F-4712-BF5A-F211FD28FCD0}">
      <dgm:prSet/>
      <dgm:spPr/>
      <dgm:t>
        <a:bodyPr/>
        <a:lstStyle/>
        <a:p>
          <a:endParaRPr lang="en-US"/>
        </a:p>
      </dgm:t>
    </dgm:pt>
    <dgm:pt modelId="{FFE989A0-6691-4D71-BB52-336BF22DBAB0}">
      <dgm:prSet/>
      <dgm:spPr/>
      <dgm:t>
        <a:bodyPr/>
        <a:lstStyle/>
        <a:p>
          <a:r>
            <a:rPr lang="en-US"/>
            <a:t>Attendance Record</a:t>
          </a:r>
        </a:p>
      </dgm:t>
    </dgm:pt>
    <dgm:pt modelId="{E6C58D9C-1D57-4D85-9FB8-23284329E359}" type="parTrans" cxnId="{B1504DA2-3542-4F79-848B-EC2410BD4CE9}">
      <dgm:prSet/>
      <dgm:spPr/>
      <dgm:t>
        <a:bodyPr/>
        <a:lstStyle/>
        <a:p>
          <a:endParaRPr lang="en-US"/>
        </a:p>
      </dgm:t>
    </dgm:pt>
    <dgm:pt modelId="{425C7995-EB12-44D9-ABB7-D51291AF9EA3}" type="sibTrans" cxnId="{B1504DA2-3542-4F79-848B-EC2410BD4CE9}">
      <dgm:prSet/>
      <dgm:spPr/>
      <dgm:t>
        <a:bodyPr/>
        <a:lstStyle/>
        <a:p>
          <a:endParaRPr lang="en-US"/>
        </a:p>
      </dgm:t>
    </dgm:pt>
    <dgm:pt modelId="{B4787E58-AE50-4667-A7C8-6D2CD505FD7E}">
      <dgm:prSet/>
      <dgm:spPr/>
      <dgm:t>
        <a:bodyPr/>
        <a:lstStyle/>
        <a:p>
          <a:r>
            <a:rPr lang="en-US"/>
            <a:t>Feedback forms for patients </a:t>
          </a:r>
        </a:p>
      </dgm:t>
    </dgm:pt>
    <dgm:pt modelId="{A974CA0B-7DE0-4E4E-85F5-8477A5D39967}" type="parTrans" cxnId="{BD0F6D6C-BF31-42FD-AC4D-A02B8E7FB138}">
      <dgm:prSet/>
      <dgm:spPr/>
      <dgm:t>
        <a:bodyPr/>
        <a:lstStyle/>
        <a:p>
          <a:endParaRPr lang="en-US"/>
        </a:p>
      </dgm:t>
    </dgm:pt>
    <dgm:pt modelId="{038C0B52-4094-42D2-9E92-0D769FD9B2DD}" type="sibTrans" cxnId="{BD0F6D6C-BF31-42FD-AC4D-A02B8E7FB138}">
      <dgm:prSet/>
      <dgm:spPr/>
      <dgm:t>
        <a:bodyPr/>
        <a:lstStyle/>
        <a:p>
          <a:endParaRPr lang="en-US"/>
        </a:p>
      </dgm:t>
    </dgm:pt>
    <dgm:pt modelId="{B3620F54-B17C-443B-B9D0-F72EE34ED7DB}">
      <dgm:prSet/>
      <dgm:spPr/>
      <dgm:t>
        <a:bodyPr/>
        <a:lstStyle/>
        <a:p>
          <a:r>
            <a:rPr lang="en-US" dirty="0"/>
            <a:t>Outcome measure record sheet</a:t>
          </a:r>
        </a:p>
      </dgm:t>
    </dgm:pt>
    <dgm:pt modelId="{E0D56467-66EF-4761-996F-A26C4B231971}" type="parTrans" cxnId="{D72A907C-8915-46EE-92E7-A98F94DA85DC}">
      <dgm:prSet/>
      <dgm:spPr/>
      <dgm:t>
        <a:bodyPr/>
        <a:lstStyle/>
        <a:p>
          <a:endParaRPr lang="en-US"/>
        </a:p>
      </dgm:t>
    </dgm:pt>
    <dgm:pt modelId="{7E0A53C9-B34D-446A-A5F2-DCF3BBF46F59}" type="sibTrans" cxnId="{D72A907C-8915-46EE-92E7-A98F94DA85DC}">
      <dgm:prSet/>
      <dgm:spPr/>
      <dgm:t>
        <a:bodyPr/>
        <a:lstStyle/>
        <a:p>
          <a:endParaRPr lang="en-US"/>
        </a:p>
      </dgm:t>
    </dgm:pt>
    <dgm:pt modelId="{46840BE4-4DC4-4750-9E8A-713BDCC131F8}">
      <dgm:prSet/>
      <dgm:spPr/>
      <dgm:t>
        <a:bodyPr/>
        <a:lstStyle/>
        <a:p>
          <a:r>
            <a:rPr lang="en-US" dirty="0"/>
            <a:t>Copy of exercise </a:t>
          </a:r>
          <a:r>
            <a:rPr lang="en-US" dirty="0" err="1"/>
            <a:t>programme</a:t>
          </a:r>
          <a:r>
            <a:rPr lang="en-US" dirty="0"/>
            <a:t> in patients notes</a:t>
          </a:r>
        </a:p>
      </dgm:t>
    </dgm:pt>
    <dgm:pt modelId="{8924BF6B-7E87-42DD-BEA2-86ADFF8EDFED}" type="parTrans" cxnId="{6F041F1D-6AB1-43CD-A532-2E06AC3DF542}">
      <dgm:prSet/>
      <dgm:spPr/>
      <dgm:t>
        <a:bodyPr/>
        <a:lstStyle/>
        <a:p>
          <a:endParaRPr lang="en-US"/>
        </a:p>
      </dgm:t>
    </dgm:pt>
    <dgm:pt modelId="{62E7FB37-4082-4B21-9902-5CF037701666}" type="sibTrans" cxnId="{6F041F1D-6AB1-43CD-A532-2E06AC3DF542}">
      <dgm:prSet/>
      <dgm:spPr/>
      <dgm:t>
        <a:bodyPr/>
        <a:lstStyle/>
        <a:p>
          <a:endParaRPr lang="en-US"/>
        </a:p>
      </dgm:t>
    </dgm:pt>
    <dgm:pt modelId="{DE6DF87B-2C0B-4E75-91BC-1BC8D7850DF2}">
      <dgm:prSet/>
      <dgm:spPr/>
      <dgm:t>
        <a:bodyPr/>
        <a:lstStyle/>
        <a:p>
          <a:r>
            <a:rPr lang="en-US"/>
            <a:t>Welsh PAS – to record time with patient</a:t>
          </a:r>
        </a:p>
      </dgm:t>
    </dgm:pt>
    <dgm:pt modelId="{2DBFB6BA-4B0A-4F99-A059-88BF38C72301}" type="parTrans" cxnId="{F4D58FBA-BAD9-4AEF-A5FD-B4AB73FCD898}">
      <dgm:prSet/>
      <dgm:spPr/>
      <dgm:t>
        <a:bodyPr/>
        <a:lstStyle/>
        <a:p>
          <a:endParaRPr lang="en-US"/>
        </a:p>
      </dgm:t>
    </dgm:pt>
    <dgm:pt modelId="{C8A74ACE-FCEC-47D7-A338-B5669EC6D0D3}" type="sibTrans" cxnId="{F4D58FBA-BAD9-4AEF-A5FD-B4AB73FCD898}">
      <dgm:prSet/>
      <dgm:spPr/>
      <dgm:t>
        <a:bodyPr/>
        <a:lstStyle/>
        <a:p>
          <a:endParaRPr lang="en-US"/>
        </a:p>
      </dgm:t>
    </dgm:pt>
    <dgm:pt modelId="{73478387-D68B-4146-8049-DD7674C38D63}">
      <dgm:prSet/>
      <dgm:spPr/>
      <dgm:t>
        <a:bodyPr/>
        <a:lstStyle/>
        <a:p>
          <a:r>
            <a:rPr lang="en-US"/>
            <a:t>Monitoring Patients time of recovery and comparing before exercise class, start and discharge.</a:t>
          </a:r>
        </a:p>
      </dgm:t>
    </dgm:pt>
    <dgm:pt modelId="{BABA704F-A566-4FF9-86D6-2DA9E81217CC}" type="parTrans" cxnId="{7E9E6978-C9EB-4397-8D03-1397E24C6BA4}">
      <dgm:prSet/>
      <dgm:spPr/>
      <dgm:t>
        <a:bodyPr/>
        <a:lstStyle/>
        <a:p>
          <a:endParaRPr lang="en-US"/>
        </a:p>
      </dgm:t>
    </dgm:pt>
    <dgm:pt modelId="{29BBA21F-EA2E-432C-83DE-32F5B58B6A38}" type="sibTrans" cxnId="{7E9E6978-C9EB-4397-8D03-1397E24C6BA4}">
      <dgm:prSet/>
      <dgm:spPr/>
      <dgm:t>
        <a:bodyPr/>
        <a:lstStyle/>
        <a:p>
          <a:endParaRPr lang="en-US"/>
        </a:p>
      </dgm:t>
    </dgm:pt>
    <dgm:pt modelId="{B419DA72-E000-4F30-A664-B4D9BC85EA6C}">
      <dgm:prSet/>
      <dgm:spPr/>
      <dgm:t>
        <a:bodyPr/>
        <a:lstStyle/>
        <a:p>
          <a:r>
            <a:rPr lang="en-US"/>
            <a:t>All data to be recorded on spreadsheet</a:t>
          </a:r>
        </a:p>
      </dgm:t>
    </dgm:pt>
    <dgm:pt modelId="{ABD65635-5978-4241-BC4D-27140F2559E4}" type="parTrans" cxnId="{5D34E9A3-7CD8-4C59-AA9A-8F2007A2A5A2}">
      <dgm:prSet/>
      <dgm:spPr/>
      <dgm:t>
        <a:bodyPr/>
        <a:lstStyle/>
        <a:p>
          <a:endParaRPr lang="en-US"/>
        </a:p>
      </dgm:t>
    </dgm:pt>
    <dgm:pt modelId="{14E89171-B6F3-40BC-A0B1-0AC0B322AFE6}" type="sibTrans" cxnId="{5D34E9A3-7CD8-4C59-AA9A-8F2007A2A5A2}">
      <dgm:prSet/>
      <dgm:spPr/>
      <dgm:t>
        <a:bodyPr/>
        <a:lstStyle/>
        <a:p>
          <a:endParaRPr lang="en-US"/>
        </a:p>
      </dgm:t>
    </dgm:pt>
    <dgm:pt modelId="{90FAD6DB-ADCF-41F3-912C-880B07AC90B2}" type="pres">
      <dgm:prSet presAssocID="{6C3666F7-7331-467C-8DA0-86EA4A487279}" presName="root" presStyleCnt="0">
        <dgm:presLayoutVars>
          <dgm:dir/>
          <dgm:resizeHandles val="exact"/>
        </dgm:presLayoutVars>
      </dgm:prSet>
      <dgm:spPr/>
    </dgm:pt>
    <dgm:pt modelId="{ABA3BE36-7FB4-4404-AFB8-DCA4E933105D}" type="pres">
      <dgm:prSet presAssocID="{4247898A-B4E8-4D3C-8CD5-46989C5E655B}" presName="compNode" presStyleCnt="0"/>
      <dgm:spPr/>
    </dgm:pt>
    <dgm:pt modelId="{102BF4CF-94FC-46A9-9741-B2F0E7D5DCB1}" type="pres">
      <dgm:prSet presAssocID="{4247898A-B4E8-4D3C-8CD5-46989C5E655B}" presName="bgRect" presStyleLbl="bgShp" presStyleIdx="0" presStyleCnt="8"/>
      <dgm:spPr/>
    </dgm:pt>
    <dgm:pt modelId="{E64DEEDF-41EC-4EF3-B377-164B673BC2B4}" type="pres">
      <dgm:prSet presAssocID="{4247898A-B4E8-4D3C-8CD5-46989C5E655B}"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ethoscope"/>
        </a:ext>
      </dgm:extLst>
    </dgm:pt>
    <dgm:pt modelId="{69D0D670-11F3-4F7C-A269-28288E81C60C}" type="pres">
      <dgm:prSet presAssocID="{4247898A-B4E8-4D3C-8CD5-46989C5E655B}" presName="spaceRect" presStyleCnt="0"/>
      <dgm:spPr/>
    </dgm:pt>
    <dgm:pt modelId="{1C3EC764-A12E-48B3-9B81-3E4216973DC1}" type="pres">
      <dgm:prSet presAssocID="{4247898A-B4E8-4D3C-8CD5-46989C5E655B}" presName="parTx" presStyleLbl="revTx" presStyleIdx="0" presStyleCnt="8">
        <dgm:presLayoutVars>
          <dgm:chMax val="0"/>
          <dgm:chPref val="0"/>
        </dgm:presLayoutVars>
      </dgm:prSet>
      <dgm:spPr/>
    </dgm:pt>
    <dgm:pt modelId="{A99DAD90-3877-4000-B763-9A8A4A854871}" type="pres">
      <dgm:prSet presAssocID="{0E59427F-6567-40CA-B54E-1FB5FAA951DD}" presName="sibTrans" presStyleCnt="0"/>
      <dgm:spPr/>
    </dgm:pt>
    <dgm:pt modelId="{8EEAE89C-A334-4E06-8BC5-56EDA7056690}" type="pres">
      <dgm:prSet presAssocID="{FFE989A0-6691-4D71-BB52-336BF22DBAB0}" presName="compNode" presStyleCnt="0"/>
      <dgm:spPr/>
    </dgm:pt>
    <dgm:pt modelId="{3E686BF3-107D-48DF-AD8B-8E97FBD4E7C0}" type="pres">
      <dgm:prSet presAssocID="{FFE989A0-6691-4D71-BB52-336BF22DBAB0}" presName="bgRect" presStyleLbl="bgShp" presStyleIdx="1" presStyleCnt="8"/>
      <dgm:spPr/>
    </dgm:pt>
    <dgm:pt modelId="{15FB4BE5-B1DC-41B5-8FFF-C8EC26E4E4B6}" type="pres">
      <dgm:prSet presAssocID="{FFE989A0-6691-4D71-BB52-336BF22DBAB0}"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List"/>
        </a:ext>
      </dgm:extLst>
    </dgm:pt>
    <dgm:pt modelId="{5F2FA3B3-1845-4AF3-B4A1-153973FA79BD}" type="pres">
      <dgm:prSet presAssocID="{FFE989A0-6691-4D71-BB52-336BF22DBAB0}" presName="spaceRect" presStyleCnt="0"/>
      <dgm:spPr/>
    </dgm:pt>
    <dgm:pt modelId="{7BD4AC13-8371-40AE-843D-13DC7D8DFFBA}" type="pres">
      <dgm:prSet presAssocID="{FFE989A0-6691-4D71-BB52-336BF22DBAB0}" presName="parTx" presStyleLbl="revTx" presStyleIdx="1" presStyleCnt="8">
        <dgm:presLayoutVars>
          <dgm:chMax val="0"/>
          <dgm:chPref val="0"/>
        </dgm:presLayoutVars>
      </dgm:prSet>
      <dgm:spPr/>
    </dgm:pt>
    <dgm:pt modelId="{79CD02BC-F88C-4674-8F7A-2D41BD3C781B}" type="pres">
      <dgm:prSet presAssocID="{425C7995-EB12-44D9-ABB7-D51291AF9EA3}" presName="sibTrans" presStyleCnt="0"/>
      <dgm:spPr/>
    </dgm:pt>
    <dgm:pt modelId="{F329058A-25E3-4E31-A6F4-EFBCE1EF2F0F}" type="pres">
      <dgm:prSet presAssocID="{B4787E58-AE50-4667-A7C8-6D2CD505FD7E}" presName="compNode" presStyleCnt="0"/>
      <dgm:spPr/>
    </dgm:pt>
    <dgm:pt modelId="{3CCA9AA9-DF20-4884-9240-6FDA3935EE63}" type="pres">
      <dgm:prSet presAssocID="{B4787E58-AE50-4667-A7C8-6D2CD505FD7E}" presName="bgRect" presStyleLbl="bgShp" presStyleIdx="2" presStyleCnt="8"/>
      <dgm:spPr/>
    </dgm:pt>
    <dgm:pt modelId="{3AADB1B1-B45C-4BE2-AA86-9D849EF8679E}" type="pres">
      <dgm:prSet presAssocID="{B4787E58-AE50-4667-A7C8-6D2CD505FD7E}"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DAB918DB-6AB7-4BB4-8E5D-2705F82138A6}" type="pres">
      <dgm:prSet presAssocID="{B4787E58-AE50-4667-A7C8-6D2CD505FD7E}" presName="spaceRect" presStyleCnt="0"/>
      <dgm:spPr/>
    </dgm:pt>
    <dgm:pt modelId="{94B38890-2522-4260-8CED-6DCFD37B3D1A}" type="pres">
      <dgm:prSet presAssocID="{B4787E58-AE50-4667-A7C8-6D2CD505FD7E}" presName="parTx" presStyleLbl="revTx" presStyleIdx="2" presStyleCnt="8">
        <dgm:presLayoutVars>
          <dgm:chMax val="0"/>
          <dgm:chPref val="0"/>
        </dgm:presLayoutVars>
      </dgm:prSet>
      <dgm:spPr/>
    </dgm:pt>
    <dgm:pt modelId="{D03C537E-0EE0-4E46-9369-A9691E52F53F}" type="pres">
      <dgm:prSet presAssocID="{038C0B52-4094-42D2-9E92-0D769FD9B2DD}" presName="sibTrans" presStyleCnt="0"/>
      <dgm:spPr/>
    </dgm:pt>
    <dgm:pt modelId="{E28A2564-C1D8-4A84-B28B-EA7C1B21C7A8}" type="pres">
      <dgm:prSet presAssocID="{B3620F54-B17C-443B-B9D0-F72EE34ED7DB}" presName="compNode" presStyleCnt="0"/>
      <dgm:spPr/>
    </dgm:pt>
    <dgm:pt modelId="{57B8D885-657F-4895-95F0-FCB181CFA550}" type="pres">
      <dgm:prSet presAssocID="{B3620F54-B17C-443B-B9D0-F72EE34ED7DB}" presName="bgRect" presStyleLbl="bgShp" presStyleIdx="3" presStyleCnt="8" custLinFactNeighborY="2289"/>
      <dgm:spPr/>
    </dgm:pt>
    <dgm:pt modelId="{60E6FBF1-5FEA-44A6-B4B8-54E9BC887A26}" type="pres">
      <dgm:prSet presAssocID="{B3620F54-B17C-443B-B9D0-F72EE34ED7DB}"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ar chart"/>
        </a:ext>
      </dgm:extLst>
    </dgm:pt>
    <dgm:pt modelId="{A31714EF-7016-480F-A127-F4C3A5E23C68}" type="pres">
      <dgm:prSet presAssocID="{B3620F54-B17C-443B-B9D0-F72EE34ED7DB}" presName="spaceRect" presStyleCnt="0"/>
      <dgm:spPr/>
    </dgm:pt>
    <dgm:pt modelId="{6EC857F7-8A58-4697-B5B2-7C8F6EC48637}" type="pres">
      <dgm:prSet presAssocID="{B3620F54-B17C-443B-B9D0-F72EE34ED7DB}" presName="parTx" presStyleLbl="revTx" presStyleIdx="3" presStyleCnt="8">
        <dgm:presLayoutVars>
          <dgm:chMax val="0"/>
          <dgm:chPref val="0"/>
        </dgm:presLayoutVars>
      </dgm:prSet>
      <dgm:spPr/>
    </dgm:pt>
    <dgm:pt modelId="{DECC384C-A6B0-4BAC-ABC3-0B95F6094189}" type="pres">
      <dgm:prSet presAssocID="{7E0A53C9-B34D-446A-A5F2-DCF3BBF46F59}" presName="sibTrans" presStyleCnt="0"/>
      <dgm:spPr/>
    </dgm:pt>
    <dgm:pt modelId="{03E98649-5631-4DB4-9E0D-B3DC7FCE04A1}" type="pres">
      <dgm:prSet presAssocID="{46840BE4-4DC4-4750-9E8A-713BDCC131F8}" presName="compNode" presStyleCnt="0"/>
      <dgm:spPr/>
    </dgm:pt>
    <dgm:pt modelId="{354E4E0D-A529-4199-9057-184EF5E4070C}" type="pres">
      <dgm:prSet presAssocID="{46840BE4-4DC4-4750-9E8A-713BDCC131F8}" presName="bgRect" presStyleLbl="bgShp" presStyleIdx="4" presStyleCnt="8"/>
      <dgm:spPr/>
    </dgm:pt>
    <dgm:pt modelId="{C8A456B4-EEBC-49BF-A96F-FB7983D7ABF0}" type="pres">
      <dgm:prSet presAssocID="{46840BE4-4DC4-4750-9E8A-713BDCC131F8}"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ocument"/>
        </a:ext>
      </dgm:extLst>
    </dgm:pt>
    <dgm:pt modelId="{5DD4FF0C-16D9-4B7B-8896-0B7C96426D41}" type="pres">
      <dgm:prSet presAssocID="{46840BE4-4DC4-4750-9E8A-713BDCC131F8}" presName="spaceRect" presStyleCnt="0"/>
      <dgm:spPr/>
    </dgm:pt>
    <dgm:pt modelId="{61611F08-4A95-4B16-91C4-B95E51D8CD27}" type="pres">
      <dgm:prSet presAssocID="{46840BE4-4DC4-4750-9E8A-713BDCC131F8}" presName="parTx" presStyleLbl="revTx" presStyleIdx="4" presStyleCnt="8">
        <dgm:presLayoutVars>
          <dgm:chMax val="0"/>
          <dgm:chPref val="0"/>
        </dgm:presLayoutVars>
      </dgm:prSet>
      <dgm:spPr/>
    </dgm:pt>
    <dgm:pt modelId="{22F0B0A0-0CB0-4FA8-814D-DCE52D1172BE}" type="pres">
      <dgm:prSet presAssocID="{62E7FB37-4082-4B21-9902-5CF037701666}" presName="sibTrans" presStyleCnt="0"/>
      <dgm:spPr/>
    </dgm:pt>
    <dgm:pt modelId="{FE50482F-4BC2-4849-A360-444F60BE4E00}" type="pres">
      <dgm:prSet presAssocID="{DE6DF87B-2C0B-4E75-91BC-1BC8D7850DF2}" presName="compNode" presStyleCnt="0"/>
      <dgm:spPr/>
    </dgm:pt>
    <dgm:pt modelId="{4EE78965-5390-477C-8D14-53AB2B614EE9}" type="pres">
      <dgm:prSet presAssocID="{DE6DF87B-2C0B-4E75-91BC-1BC8D7850DF2}" presName="bgRect" presStyleLbl="bgShp" presStyleIdx="5" presStyleCnt="8"/>
      <dgm:spPr/>
    </dgm:pt>
    <dgm:pt modelId="{9745FF4F-03B7-43F3-B0AD-8B7D36691ADA}" type="pres">
      <dgm:prSet presAssocID="{DE6DF87B-2C0B-4E75-91BC-1BC8D7850DF2}"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Pterodactyl"/>
        </a:ext>
      </dgm:extLst>
    </dgm:pt>
    <dgm:pt modelId="{70F8A3D4-B74E-4CB4-A542-ECF7EB5430CC}" type="pres">
      <dgm:prSet presAssocID="{DE6DF87B-2C0B-4E75-91BC-1BC8D7850DF2}" presName="spaceRect" presStyleCnt="0"/>
      <dgm:spPr/>
    </dgm:pt>
    <dgm:pt modelId="{67FEE83D-7FD1-4C3C-BC79-2EE89E95F445}" type="pres">
      <dgm:prSet presAssocID="{DE6DF87B-2C0B-4E75-91BC-1BC8D7850DF2}" presName="parTx" presStyleLbl="revTx" presStyleIdx="5" presStyleCnt="8">
        <dgm:presLayoutVars>
          <dgm:chMax val="0"/>
          <dgm:chPref val="0"/>
        </dgm:presLayoutVars>
      </dgm:prSet>
      <dgm:spPr/>
    </dgm:pt>
    <dgm:pt modelId="{76F6409D-0071-4D17-A783-F1D3F596F48B}" type="pres">
      <dgm:prSet presAssocID="{C8A74ACE-FCEC-47D7-A338-B5669EC6D0D3}" presName="sibTrans" presStyleCnt="0"/>
      <dgm:spPr/>
    </dgm:pt>
    <dgm:pt modelId="{B7014B71-DA72-45D5-B53C-BDA7B8796833}" type="pres">
      <dgm:prSet presAssocID="{73478387-D68B-4146-8049-DD7674C38D63}" presName="compNode" presStyleCnt="0"/>
      <dgm:spPr/>
    </dgm:pt>
    <dgm:pt modelId="{7ECC64DD-22B8-4A7E-B1EA-9C4FC0A298CB}" type="pres">
      <dgm:prSet presAssocID="{73478387-D68B-4146-8049-DD7674C38D63}" presName="bgRect" presStyleLbl="bgShp" presStyleIdx="6" presStyleCnt="8"/>
      <dgm:spPr/>
    </dgm:pt>
    <dgm:pt modelId="{F339E0D1-BD9F-47A6-A588-FB0241966106}" type="pres">
      <dgm:prSet presAssocID="{73478387-D68B-4146-8049-DD7674C38D63}"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Dumbbell"/>
        </a:ext>
      </dgm:extLst>
    </dgm:pt>
    <dgm:pt modelId="{858A2991-FC03-4C86-982C-D7A1A672867C}" type="pres">
      <dgm:prSet presAssocID="{73478387-D68B-4146-8049-DD7674C38D63}" presName="spaceRect" presStyleCnt="0"/>
      <dgm:spPr/>
    </dgm:pt>
    <dgm:pt modelId="{224AA180-9B26-4A60-AA03-3C7357FFF482}" type="pres">
      <dgm:prSet presAssocID="{73478387-D68B-4146-8049-DD7674C38D63}" presName="parTx" presStyleLbl="revTx" presStyleIdx="6" presStyleCnt="8">
        <dgm:presLayoutVars>
          <dgm:chMax val="0"/>
          <dgm:chPref val="0"/>
        </dgm:presLayoutVars>
      </dgm:prSet>
      <dgm:spPr/>
    </dgm:pt>
    <dgm:pt modelId="{5063F17D-660D-48AD-B5E2-E04411F0E67C}" type="pres">
      <dgm:prSet presAssocID="{29BBA21F-EA2E-432C-83DE-32F5B58B6A38}" presName="sibTrans" presStyleCnt="0"/>
      <dgm:spPr/>
    </dgm:pt>
    <dgm:pt modelId="{112FE610-7390-4AC5-A73C-B01B993160C8}" type="pres">
      <dgm:prSet presAssocID="{B419DA72-E000-4F30-A664-B4D9BC85EA6C}" presName="compNode" presStyleCnt="0"/>
      <dgm:spPr/>
    </dgm:pt>
    <dgm:pt modelId="{14D615D3-0419-4EE7-8102-0E69032396CC}" type="pres">
      <dgm:prSet presAssocID="{B419DA72-E000-4F30-A664-B4D9BC85EA6C}" presName="bgRect" presStyleLbl="bgShp" presStyleIdx="7" presStyleCnt="8"/>
      <dgm:spPr/>
    </dgm:pt>
    <dgm:pt modelId="{6BC3236E-D7D5-4502-881C-D3A81B033521}" type="pres">
      <dgm:prSet presAssocID="{B419DA72-E000-4F30-A664-B4D9BC85EA6C}"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Table"/>
        </a:ext>
      </dgm:extLst>
    </dgm:pt>
    <dgm:pt modelId="{1214AF40-8AC6-4F04-8A33-46C713172BE0}" type="pres">
      <dgm:prSet presAssocID="{B419DA72-E000-4F30-A664-B4D9BC85EA6C}" presName="spaceRect" presStyleCnt="0"/>
      <dgm:spPr/>
    </dgm:pt>
    <dgm:pt modelId="{ABE24084-CD8E-4E58-A57E-8FDE8C66C857}" type="pres">
      <dgm:prSet presAssocID="{B419DA72-E000-4F30-A664-B4D9BC85EA6C}" presName="parTx" presStyleLbl="revTx" presStyleIdx="7" presStyleCnt="8">
        <dgm:presLayoutVars>
          <dgm:chMax val="0"/>
          <dgm:chPref val="0"/>
        </dgm:presLayoutVars>
      </dgm:prSet>
      <dgm:spPr/>
    </dgm:pt>
  </dgm:ptLst>
  <dgm:cxnLst>
    <dgm:cxn modelId="{6F041F1D-6AB1-43CD-A532-2E06AC3DF542}" srcId="{6C3666F7-7331-467C-8DA0-86EA4A487279}" destId="{46840BE4-4DC4-4750-9E8A-713BDCC131F8}" srcOrd="4" destOrd="0" parTransId="{8924BF6B-7E87-42DD-BEA2-86ADFF8EDFED}" sibTransId="{62E7FB37-4082-4B21-9902-5CF037701666}"/>
    <dgm:cxn modelId="{720ACB27-6200-48C6-B61F-09D4D565FA4A}" type="presOf" srcId="{B419DA72-E000-4F30-A664-B4D9BC85EA6C}" destId="{ABE24084-CD8E-4E58-A57E-8FDE8C66C857}" srcOrd="0" destOrd="0" presId="urn:microsoft.com/office/officeart/2018/2/layout/IconVerticalSolidList"/>
    <dgm:cxn modelId="{B89A0743-13ED-43BC-A6A6-8247AD98265A}" type="presOf" srcId="{6C3666F7-7331-467C-8DA0-86EA4A487279}" destId="{90FAD6DB-ADCF-41F3-912C-880B07AC90B2}" srcOrd="0" destOrd="0" presId="urn:microsoft.com/office/officeart/2018/2/layout/IconVerticalSolidList"/>
    <dgm:cxn modelId="{F10FC34F-CDB4-467E-A035-47EE8AA2D3D8}" type="presOf" srcId="{DE6DF87B-2C0B-4E75-91BC-1BC8D7850DF2}" destId="{67FEE83D-7FD1-4C3C-BC79-2EE89E95F445}" srcOrd="0" destOrd="0" presId="urn:microsoft.com/office/officeart/2018/2/layout/IconVerticalSolidList"/>
    <dgm:cxn modelId="{5898B654-73C0-4DF1-8253-6EC309823460}" type="presOf" srcId="{73478387-D68B-4146-8049-DD7674C38D63}" destId="{224AA180-9B26-4A60-AA03-3C7357FFF482}" srcOrd="0" destOrd="0" presId="urn:microsoft.com/office/officeart/2018/2/layout/IconVerticalSolidList"/>
    <dgm:cxn modelId="{4812AB59-BFFC-4189-9612-4ACCD48DDC0E}" type="presOf" srcId="{B3620F54-B17C-443B-B9D0-F72EE34ED7DB}" destId="{6EC857F7-8A58-4697-B5B2-7C8F6EC48637}" srcOrd="0" destOrd="0" presId="urn:microsoft.com/office/officeart/2018/2/layout/IconVerticalSolidList"/>
    <dgm:cxn modelId="{99F6E563-5DEE-4A7A-8A52-E87C810C6928}" type="presOf" srcId="{46840BE4-4DC4-4750-9E8A-713BDCC131F8}" destId="{61611F08-4A95-4B16-91C4-B95E51D8CD27}" srcOrd="0" destOrd="0" presId="urn:microsoft.com/office/officeart/2018/2/layout/IconVerticalSolidList"/>
    <dgm:cxn modelId="{BD0F6D6C-BF31-42FD-AC4D-A02B8E7FB138}" srcId="{6C3666F7-7331-467C-8DA0-86EA4A487279}" destId="{B4787E58-AE50-4667-A7C8-6D2CD505FD7E}" srcOrd="2" destOrd="0" parTransId="{A974CA0B-7DE0-4E4E-85F5-8477A5D39967}" sibTransId="{038C0B52-4094-42D2-9E92-0D769FD9B2DD}"/>
    <dgm:cxn modelId="{DF369571-DA51-4CAA-9506-56E042630100}" type="presOf" srcId="{4247898A-B4E8-4D3C-8CD5-46989C5E655B}" destId="{1C3EC764-A12E-48B3-9B81-3E4216973DC1}" srcOrd="0" destOrd="0" presId="urn:microsoft.com/office/officeart/2018/2/layout/IconVerticalSolidList"/>
    <dgm:cxn modelId="{7E9E6978-C9EB-4397-8D03-1397E24C6BA4}" srcId="{6C3666F7-7331-467C-8DA0-86EA4A487279}" destId="{73478387-D68B-4146-8049-DD7674C38D63}" srcOrd="6" destOrd="0" parTransId="{BABA704F-A566-4FF9-86D6-2DA9E81217CC}" sibTransId="{29BBA21F-EA2E-432C-83DE-32F5B58B6A38}"/>
    <dgm:cxn modelId="{D72A907C-8915-46EE-92E7-A98F94DA85DC}" srcId="{6C3666F7-7331-467C-8DA0-86EA4A487279}" destId="{B3620F54-B17C-443B-B9D0-F72EE34ED7DB}" srcOrd="3" destOrd="0" parTransId="{E0D56467-66EF-4761-996F-A26C4B231971}" sibTransId="{7E0A53C9-B34D-446A-A5F2-DCF3BBF46F59}"/>
    <dgm:cxn modelId="{C2F5FD8D-F47F-4712-BF5A-F211FD28FCD0}" srcId="{6C3666F7-7331-467C-8DA0-86EA4A487279}" destId="{4247898A-B4E8-4D3C-8CD5-46989C5E655B}" srcOrd="0" destOrd="0" parTransId="{3F313F5B-4087-40B3-8957-9DAAC5811789}" sibTransId="{0E59427F-6567-40CA-B54E-1FB5FAA951DD}"/>
    <dgm:cxn modelId="{310B6199-9673-4008-906B-4C5FD502829D}" type="presOf" srcId="{FFE989A0-6691-4D71-BB52-336BF22DBAB0}" destId="{7BD4AC13-8371-40AE-843D-13DC7D8DFFBA}" srcOrd="0" destOrd="0" presId="urn:microsoft.com/office/officeart/2018/2/layout/IconVerticalSolidList"/>
    <dgm:cxn modelId="{B1504DA2-3542-4F79-848B-EC2410BD4CE9}" srcId="{6C3666F7-7331-467C-8DA0-86EA4A487279}" destId="{FFE989A0-6691-4D71-BB52-336BF22DBAB0}" srcOrd="1" destOrd="0" parTransId="{E6C58D9C-1D57-4D85-9FB8-23284329E359}" sibTransId="{425C7995-EB12-44D9-ABB7-D51291AF9EA3}"/>
    <dgm:cxn modelId="{5D34E9A3-7CD8-4C59-AA9A-8F2007A2A5A2}" srcId="{6C3666F7-7331-467C-8DA0-86EA4A487279}" destId="{B419DA72-E000-4F30-A664-B4D9BC85EA6C}" srcOrd="7" destOrd="0" parTransId="{ABD65635-5978-4241-BC4D-27140F2559E4}" sibTransId="{14E89171-B6F3-40BC-A0B1-0AC0B322AFE6}"/>
    <dgm:cxn modelId="{2650E0B7-F197-4553-B16E-244B56102985}" type="presOf" srcId="{B4787E58-AE50-4667-A7C8-6D2CD505FD7E}" destId="{94B38890-2522-4260-8CED-6DCFD37B3D1A}" srcOrd="0" destOrd="0" presId="urn:microsoft.com/office/officeart/2018/2/layout/IconVerticalSolidList"/>
    <dgm:cxn modelId="{F4D58FBA-BAD9-4AEF-A5FD-B4AB73FCD898}" srcId="{6C3666F7-7331-467C-8DA0-86EA4A487279}" destId="{DE6DF87B-2C0B-4E75-91BC-1BC8D7850DF2}" srcOrd="5" destOrd="0" parTransId="{2DBFB6BA-4B0A-4F99-A059-88BF38C72301}" sibTransId="{C8A74ACE-FCEC-47D7-A338-B5669EC6D0D3}"/>
    <dgm:cxn modelId="{EBF433AE-DA9C-4831-A4E6-9B37D52EB257}" type="presParOf" srcId="{90FAD6DB-ADCF-41F3-912C-880B07AC90B2}" destId="{ABA3BE36-7FB4-4404-AFB8-DCA4E933105D}" srcOrd="0" destOrd="0" presId="urn:microsoft.com/office/officeart/2018/2/layout/IconVerticalSolidList"/>
    <dgm:cxn modelId="{D98634B7-2C36-42B8-B9DC-7F9404CF3092}" type="presParOf" srcId="{ABA3BE36-7FB4-4404-AFB8-DCA4E933105D}" destId="{102BF4CF-94FC-46A9-9741-B2F0E7D5DCB1}" srcOrd="0" destOrd="0" presId="urn:microsoft.com/office/officeart/2018/2/layout/IconVerticalSolidList"/>
    <dgm:cxn modelId="{81D7ECA2-22DE-4EEB-BB55-80894D6EF55C}" type="presParOf" srcId="{ABA3BE36-7FB4-4404-AFB8-DCA4E933105D}" destId="{E64DEEDF-41EC-4EF3-B377-164B673BC2B4}" srcOrd="1" destOrd="0" presId="urn:microsoft.com/office/officeart/2018/2/layout/IconVerticalSolidList"/>
    <dgm:cxn modelId="{AD71013B-0D40-4CC6-9295-069C9C0B2261}" type="presParOf" srcId="{ABA3BE36-7FB4-4404-AFB8-DCA4E933105D}" destId="{69D0D670-11F3-4F7C-A269-28288E81C60C}" srcOrd="2" destOrd="0" presId="urn:microsoft.com/office/officeart/2018/2/layout/IconVerticalSolidList"/>
    <dgm:cxn modelId="{C4116604-5F8C-4614-AD5B-BC85D59008E7}" type="presParOf" srcId="{ABA3BE36-7FB4-4404-AFB8-DCA4E933105D}" destId="{1C3EC764-A12E-48B3-9B81-3E4216973DC1}" srcOrd="3" destOrd="0" presId="urn:microsoft.com/office/officeart/2018/2/layout/IconVerticalSolidList"/>
    <dgm:cxn modelId="{E9C5182A-EDBB-4DEB-AD9B-2B960228F2FF}" type="presParOf" srcId="{90FAD6DB-ADCF-41F3-912C-880B07AC90B2}" destId="{A99DAD90-3877-4000-B763-9A8A4A854871}" srcOrd="1" destOrd="0" presId="urn:microsoft.com/office/officeart/2018/2/layout/IconVerticalSolidList"/>
    <dgm:cxn modelId="{17B5DD62-7A1C-4ABE-AD66-3771F3564EAF}" type="presParOf" srcId="{90FAD6DB-ADCF-41F3-912C-880B07AC90B2}" destId="{8EEAE89C-A334-4E06-8BC5-56EDA7056690}" srcOrd="2" destOrd="0" presId="urn:microsoft.com/office/officeart/2018/2/layout/IconVerticalSolidList"/>
    <dgm:cxn modelId="{1F1849D8-587A-4B28-8854-B70588EECE0C}" type="presParOf" srcId="{8EEAE89C-A334-4E06-8BC5-56EDA7056690}" destId="{3E686BF3-107D-48DF-AD8B-8E97FBD4E7C0}" srcOrd="0" destOrd="0" presId="urn:microsoft.com/office/officeart/2018/2/layout/IconVerticalSolidList"/>
    <dgm:cxn modelId="{26BDFD7E-29DE-469A-9D81-EF1AE8978186}" type="presParOf" srcId="{8EEAE89C-A334-4E06-8BC5-56EDA7056690}" destId="{15FB4BE5-B1DC-41B5-8FFF-C8EC26E4E4B6}" srcOrd="1" destOrd="0" presId="urn:microsoft.com/office/officeart/2018/2/layout/IconVerticalSolidList"/>
    <dgm:cxn modelId="{5961B8AC-0723-4DF1-8834-C76F46BA8B76}" type="presParOf" srcId="{8EEAE89C-A334-4E06-8BC5-56EDA7056690}" destId="{5F2FA3B3-1845-4AF3-B4A1-153973FA79BD}" srcOrd="2" destOrd="0" presId="urn:microsoft.com/office/officeart/2018/2/layout/IconVerticalSolidList"/>
    <dgm:cxn modelId="{7C5BED59-EA22-4CD5-A86D-9E71F1878D29}" type="presParOf" srcId="{8EEAE89C-A334-4E06-8BC5-56EDA7056690}" destId="{7BD4AC13-8371-40AE-843D-13DC7D8DFFBA}" srcOrd="3" destOrd="0" presId="urn:microsoft.com/office/officeart/2018/2/layout/IconVerticalSolidList"/>
    <dgm:cxn modelId="{682E2C19-334B-47D0-A2A2-01BC42C5BB7C}" type="presParOf" srcId="{90FAD6DB-ADCF-41F3-912C-880B07AC90B2}" destId="{79CD02BC-F88C-4674-8F7A-2D41BD3C781B}" srcOrd="3" destOrd="0" presId="urn:microsoft.com/office/officeart/2018/2/layout/IconVerticalSolidList"/>
    <dgm:cxn modelId="{52439332-C4E0-4124-BE67-A437C90BE688}" type="presParOf" srcId="{90FAD6DB-ADCF-41F3-912C-880B07AC90B2}" destId="{F329058A-25E3-4E31-A6F4-EFBCE1EF2F0F}" srcOrd="4" destOrd="0" presId="urn:microsoft.com/office/officeart/2018/2/layout/IconVerticalSolidList"/>
    <dgm:cxn modelId="{B43FD3DE-7236-4627-9F69-4AFE9AA50FB8}" type="presParOf" srcId="{F329058A-25E3-4E31-A6F4-EFBCE1EF2F0F}" destId="{3CCA9AA9-DF20-4884-9240-6FDA3935EE63}" srcOrd="0" destOrd="0" presId="urn:microsoft.com/office/officeart/2018/2/layout/IconVerticalSolidList"/>
    <dgm:cxn modelId="{3A359CA3-79DC-418B-9E58-642C22DBFCC9}" type="presParOf" srcId="{F329058A-25E3-4E31-A6F4-EFBCE1EF2F0F}" destId="{3AADB1B1-B45C-4BE2-AA86-9D849EF8679E}" srcOrd="1" destOrd="0" presId="urn:microsoft.com/office/officeart/2018/2/layout/IconVerticalSolidList"/>
    <dgm:cxn modelId="{47E147B6-30C2-4F96-94CE-97C4DE78097D}" type="presParOf" srcId="{F329058A-25E3-4E31-A6F4-EFBCE1EF2F0F}" destId="{DAB918DB-6AB7-4BB4-8E5D-2705F82138A6}" srcOrd="2" destOrd="0" presId="urn:microsoft.com/office/officeart/2018/2/layout/IconVerticalSolidList"/>
    <dgm:cxn modelId="{8E199446-EF12-4AD1-A711-DF4A166C41A9}" type="presParOf" srcId="{F329058A-25E3-4E31-A6F4-EFBCE1EF2F0F}" destId="{94B38890-2522-4260-8CED-6DCFD37B3D1A}" srcOrd="3" destOrd="0" presId="urn:microsoft.com/office/officeart/2018/2/layout/IconVerticalSolidList"/>
    <dgm:cxn modelId="{B5046CC6-F096-404E-870D-7F6584245757}" type="presParOf" srcId="{90FAD6DB-ADCF-41F3-912C-880B07AC90B2}" destId="{D03C537E-0EE0-4E46-9369-A9691E52F53F}" srcOrd="5" destOrd="0" presId="urn:microsoft.com/office/officeart/2018/2/layout/IconVerticalSolidList"/>
    <dgm:cxn modelId="{FC2A8D54-4AC1-4031-AC42-EA21680F1B6E}" type="presParOf" srcId="{90FAD6DB-ADCF-41F3-912C-880B07AC90B2}" destId="{E28A2564-C1D8-4A84-B28B-EA7C1B21C7A8}" srcOrd="6" destOrd="0" presId="urn:microsoft.com/office/officeart/2018/2/layout/IconVerticalSolidList"/>
    <dgm:cxn modelId="{60C43C27-B288-4A25-91D6-7222FDAD5BB2}" type="presParOf" srcId="{E28A2564-C1D8-4A84-B28B-EA7C1B21C7A8}" destId="{57B8D885-657F-4895-95F0-FCB181CFA550}" srcOrd="0" destOrd="0" presId="urn:microsoft.com/office/officeart/2018/2/layout/IconVerticalSolidList"/>
    <dgm:cxn modelId="{7A737552-644D-4AAC-9F85-07C38A5DCD90}" type="presParOf" srcId="{E28A2564-C1D8-4A84-B28B-EA7C1B21C7A8}" destId="{60E6FBF1-5FEA-44A6-B4B8-54E9BC887A26}" srcOrd="1" destOrd="0" presId="urn:microsoft.com/office/officeart/2018/2/layout/IconVerticalSolidList"/>
    <dgm:cxn modelId="{4CEA6499-16BB-49EA-9369-EE11DE0D5559}" type="presParOf" srcId="{E28A2564-C1D8-4A84-B28B-EA7C1B21C7A8}" destId="{A31714EF-7016-480F-A127-F4C3A5E23C68}" srcOrd="2" destOrd="0" presId="urn:microsoft.com/office/officeart/2018/2/layout/IconVerticalSolidList"/>
    <dgm:cxn modelId="{69B08C01-4FB5-402C-B13F-C8F1502B96F6}" type="presParOf" srcId="{E28A2564-C1D8-4A84-B28B-EA7C1B21C7A8}" destId="{6EC857F7-8A58-4697-B5B2-7C8F6EC48637}" srcOrd="3" destOrd="0" presId="urn:microsoft.com/office/officeart/2018/2/layout/IconVerticalSolidList"/>
    <dgm:cxn modelId="{B1C3CA76-0EF1-4016-8910-E14CECCF9E3C}" type="presParOf" srcId="{90FAD6DB-ADCF-41F3-912C-880B07AC90B2}" destId="{DECC384C-A6B0-4BAC-ABC3-0B95F6094189}" srcOrd="7" destOrd="0" presId="urn:microsoft.com/office/officeart/2018/2/layout/IconVerticalSolidList"/>
    <dgm:cxn modelId="{6F03081C-78DD-4FAB-B61B-8BB857C1617D}" type="presParOf" srcId="{90FAD6DB-ADCF-41F3-912C-880B07AC90B2}" destId="{03E98649-5631-4DB4-9E0D-B3DC7FCE04A1}" srcOrd="8" destOrd="0" presId="urn:microsoft.com/office/officeart/2018/2/layout/IconVerticalSolidList"/>
    <dgm:cxn modelId="{EE2D3821-5318-4479-8DF2-19C0FF8DECC2}" type="presParOf" srcId="{03E98649-5631-4DB4-9E0D-B3DC7FCE04A1}" destId="{354E4E0D-A529-4199-9057-184EF5E4070C}" srcOrd="0" destOrd="0" presId="urn:microsoft.com/office/officeart/2018/2/layout/IconVerticalSolidList"/>
    <dgm:cxn modelId="{18522043-8733-472A-B424-79480A44F95B}" type="presParOf" srcId="{03E98649-5631-4DB4-9E0D-B3DC7FCE04A1}" destId="{C8A456B4-EEBC-49BF-A96F-FB7983D7ABF0}" srcOrd="1" destOrd="0" presId="urn:microsoft.com/office/officeart/2018/2/layout/IconVerticalSolidList"/>
    <dgm:cxn modelId="{8C6E0EF4-EA53-4612-85DC-3448E027FCF0}" type="presParOf" srcId="{03E98649-5631-4DB4-9E0D-B3DC7FCE04A1}" destId="{5DD4FF0C-16D9-4B7B-8896-0B7C96426D41}" srcOrd="2" destOrd="0" presId="urn:microsoft.com/office/officeart/2018/2/layout/IconVerticalSolidList"/>
    <dgm:cxn modelId="{3531C053-D89F-4C8B-801D-3059C549B392}" type="presParOf" srcId="{03E98649-5631-4DB4-9E0D-B3DC7FCE04A1}" destId="{61611F08-4A95-4B16-91C4-B95E51D8CD27}" srcOrd="3" destOrd="0" presId="urn:microsoft.com/office/officeart/2018/2/layout/IconVerticalSolidList"/>
    <dgm:cxn modelId="{4E33AC68-A45B-4E0B-83C9-D7D932346FF4}" type="presParOf" srcId="{90FAD6DB-ADCF-41F3-912C-880B07AC90B2}" destId="{22F0B0A0-0CB0-4FA8-814D-DCE52D1172BE}" srcOrd="9" destOrd="0" presId="urn:microsoft.com/office/officeart/2018/2/layout/IconVerticalSolidList"/>
    <dgm:cxn modelId="{1E8D8AE1-09B3-4EB9-B123-EE2CCDF492F9}" type="presParOf" srcId="{90FAD6DB-ADCF-41F3-912C-880B07AC90B2}" destId="{FE50482F-4BC2-4849-A360-444F60BE4E00}" srcOrd="10" destOrd="0" presId="urn:microsoft.com/office/officeart/2018/2/layout/IconVerticalSolidList"/>
    <dgm:cxn modelId="{A5C5B516-A5F0-4D1F-85D8-0404C5A936CF}" type="presParOf" srcId="{FE50482F-4BC2-4849-A360-444F60BE4E00}" destId="{4EE78965-5390-477C-8D14-53AB2B614EE9}" srcOrd="0" destOrd="0" presId="urn:microsoft.com/office/officeart/2018/2/layout/IconVerticalSolidList"/>
    <dgm:cxn modelId="{311689F8-C9DB-47EF-8B28-9FEEF97BB5F8}" type="presParOf" srcId="{FE50482F-4BC2-4849-A360-444F60BE4E00}" destId="{9745FF4F-03B7-43F3-B0AD-8B7D36691ADA}" srcOrd="1" destOrd="0" presId="urn:microsoft.com/office/officeart/2018/2/layout/IconVerticalSolidList"/>
    <dgm:cxn modelId="{F0F59C1A-3F51-4D18-B7DE-480111ABD1F5}" type="presParOf" srcId="{FE50482F-4BC2-4849-A360-444F60BE4E00}" destId="{70F8A3D4-B74E-4CB4-A542-ECF7EB5430CC}" srcOrd="2" destOrd="0" presId="urn:microsoft.com/office/officeart/2018/2/layout/IconVerticalSolidList"/>
    <dgm:cxn modelId="{78F593E2-440F-4711-B22D-CE75E198C69E}" type="presParOf" srcId="{FE50482F-4BC2-4849-A360-444F60BE4E00}" destId="{67FEE83D-7FD1-4C3C-BC79-2EE89E95F445}" srcOrd="3" destOrd="0" presId="urn:microsoft.com/office/officeart/2018/2/layout/IconVerticalSolidList"/>
    <dgm:cxn modelId="{620D6E1B-EA82-434A-BB9C-F817C6D1D758}" type="presParOf" srcId="{90FAD6DB-ADCF-41F3-912C-880B07AC90B2}" destId="{76F6409D-0071-4D17-A783-F1D3F596F48B}" srcOrd="11" destOrd="0" presId="urn:microsoft.com/office/officeart/2018/2/layout/IconVerticalSolidList"/>
    <dgm:cxn modelId="{7508857E-065C-4868-A8B8-E788C723D58E}" type="presParOf" srcId="{90FAD6DB-ADCF-41F3-912C-880B07AC90B2}" destId="{B7014B71-DA72-45D5-B53C-BDA7B8796833}" srcOrd="12" destOrd="0" presId="urn:microsoft.com/office/officeart/2018/2/layout/IconVerticalSolidList"/>
    <dgm:cxn modelId="{334F283D-4338-4D0F-9134-9179FD7BB42C}" type="presParOf" srcId="{B7014B71-DA72-45D5-B53C-BDA7B8796833}" destId="{7ECC64DD-22B8-4A7E-B1EA-9C4FC0A298CB}" srcOrd="0" destOrd="0" presId="urn:microsoft.com/office/officeart/2018/2/layout/IconVerticalSolidList"/>
    <dgm:cxn modelId="{4788B02F-5688-4C6B-97C9-D2FE175C21D7}" type="presParOf" srcId="{B7014B71-DA72-45D5-B53C-BDA7B8796833}" destId="{F339E0D1-BD9F-47A6-A588-FB0241966106}" srcOrd="1" destOrd="0" presId="urn:microsoft.com/office/officeart/2018/2/layout/IconVerticalSolidList"/>
    <dgm:cxn modelId="{E9B92E8A-F1AD-4741-AE06-FA3E3C5CE885}" type="presParOf" srcId="{B7014B71-DA72-45D5-B53C-BDA7B8796833}" destId="{858A2991-FC03-4C86-982C-D7A1A672867C}" srcOrd="2" destOrd="0" presId="urn:microsoft.com/office/officeart/2018/2/layout/IconVerticalSolidList"/>
    <dgm:cxn modelId="{BC6CD076-64FF-4E93-AC2F-445FAB5D4A61}" type="presParOf" srcId="{B7014B71-DA72-45D5-B53C-BDA7B8796833}" destId="{224AA180-9B26-4A60-AA03-3C7357FFF482}" srcOrd="3" destOrd="0" presId="urn:microsoft.com/office/officeart/2018/2/layout/IconVerticalSolidList"/>
    <dgm:cxn modelId="{A0EA48D7-A635-46E8-87CF-5A035D07C5F9}" type="presParOf" srcId="{90FAD6DB-ADCF-41F3-912C-880B07AC90B2}" destId="{5063F17D-660D-48AD-B5E2-E04411F0E67C}" srcOrd="13" destOrd="0" presId="urn:microsoft.com/office/officeart/2018/2/layout/IconVerticalSolidList"/>
    <dgm:cxn modelId="{0CB13875-55B6-485C-B3F9-7AE08F96EE35}" type="presParOf" srcId="{90FAD6DB-ADCF-41F3-912C-880B07AC90B2}" destId="{112FE610-7390-4AC5-A73C-B01B993160C8}" srcOrd="14" destOrd="0" presId="urn:microsoft.com/office/officeart/2018/2/layout/IconVerticalSolidList"/>
    <dgm:cxn modelId="{AC72B43A-439B-46FA-A987-DA6FF3F1AFA6}" type="presParOf" srcId="{112FE610-7390-4AC5-A73C-B01B993160C8}" destId="{14D615D3-0419-4EE7-8102-0E69032396CC}" srcOrd="0" destOrd="0" presId="urn:microsoft.com/office/officeart/2018/2/layout/IconVerticalSolidList"/>
    <dgm:cxn modelId="{76DBA4D4-98FF-47BB-9943-EDBC3F6E1CE7}" type="presParOf" srcId="{112FE610-7390-4AC5-A73C-B01B993160C8}" destId="{6BC3236E-D7D5-4502-881C-D3A81B033521}" srcOrd="1" destOrd="0" presId="urn:microsoft.com/office/officeart/2018/2/layout/IconVerticalSolidList"/>
    <dgm:cxn modelId="{A95CFAED-6E6C-4965-9435-E6B31278AE29}" type="presParOf" srcId="{112FE610-7390-4AC5-A73C-B01B993160C8}" destId="{1214AF40-8AC6-4F04-8A33-46C713172BE0}" srcOrd="2" destOrd="0" presId="urn:microsoft.com/office/officeart/2018/2/layout/IconVerticalSolidList"/>
    <dgm:cxn modelId="{DD31D29B-B268-4325-B38F-5D588D366A82}" type="presParOf" srcId="{112FE610-7390-4AC5-A73C-B01B993160C8}" destId="{ABE24084-CD8E-4E58-A57E-8FDE8C66C85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B42E8C-DBF5-1448-9682-5590DB5D4B66}">
      <dsp:nvSpPr>
        <dsp:cNvPr id="0" name=""/>
        <dsp:cNvSpPr/>
      </dsp:nvSpPr>
      <dsp:spPr>
        <a:xfrm>
          <a:off x="0" y="271455"/>
          <a:ext cx="6735443" cy="1629736"/>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Reduced time spent with each patient for rehabilitation.</a:t>
          </a:r>
        </a:p>
      </dsp:txBody>
      <dsp:txXfrm>
        <a:off x="79557" y="351012"/>
        <a:ext cx="6576329" cy="1470622"/>
      </dsp:txXfrm>
    </dsp:sp>
    <dsp:sp modelId="{D27D1E57-511E-7B4C-A1AB-164D203A9E66}">
      <dsp:nvSpPr>
        <dsp:cNvPr id="0" name=""/>
        <dsp:cNvSpPr/>
      </dsp:nvSpPr>
      <dsp:spPr>
        <a:xfrm>
          <a:off x="0" y="1967432"/>
          <a:ext cx="6735443" cy="1629736"/>
        </a:xfrm>
        <a:prstGeom prst="roundRect">
          <a:avLst/>
        </a:prstGeom>
        <a:solidFill>
          <a:schemeClr val="accent5">
            <a:hueOff val="-1519837"/>
            <a:satOff val="1607"/>
            <a:lumOff val="-29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dirty="0"/>
            <a:t>Prolonged hospital stays are associated with higher rates of hospital-acquired infections, mobility reductions, and even increased mortality (Rojas-García et al., 2018).</a:t>
          </a:r>
          <a:endParaRPr lang="en-US" sz="2300" kern="1200" dirty="0"/>
        </a:p>
      </dsp:txBody>
      <dsp:txXfrm>
        <a:off x="79557" y="2046989"/>
        <a:ext cx="6576329" cy="1470622"/>
      </dsp:txXfrm>
    </dsp:sp>
    <dsp:sp modelId="{DC152115-FF99-A74D-9D68-7D3DD8A2EB37}">
      <dsp:nvSpPr>
        <dsp:cNvPr id="0" name=""/>
        <dsp:cNvSpPr/>
      </dsp:nvSpPr>
      <dsp:spPr>
        <a:xfrm>
          <a:off x="0" y="3663409"/>
          <a:ext cx="6735443" cy="1629736"/>
        </a:xfrm>
        <a:prstGeom prst="roundRect">
          <a:avLst/>
        </a:prstGeom>
        <a:solidFill>
          <a:schemeClr val="accent5">
            <a:hueOff val="-3039674"/>
            <a:satOff val="3213"/>
            <a:lumOff val="-58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dirty="0"/>
            <a:t>The pressure to manage delayed discharges can lead to increased stress among healthcare professionals, impacting their efficiency and job satisfaction (Aggarwal et al., 2024).</a:t>
          </a:r>
          <a:endParaRPr lang="en-US" sz="2300" kern="1200" dirty="0"/>
        </a:p>
      </dsp:txBody>
      <dsp:txXfrm>
        <a:off x="79557" y="3742966"/>
        <a:ext cx="6576329" cy="147062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63856D-EBA9-7245-85EB-00543765691D}">
      <dsp:nvSpPr>
        <dsp:cNvPr id="0" name=""/>
        <dsp:cNvSpPr/>
      </dsp:nvSpPr>
      <dsp:spPr>
        <a:xfrm>
          <a:off x="0" y="5782450"/>
          <a:ext cx="7358449" cy="75894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dirty="0"/>
            <a:t>Patients unable to attend due to medical conditions.  Exercise room not being available.  Difficulty transporting patients from A to B</a:t>
          </a:r>
          <a:endParaRPr lang="en-US" sz="1400" kern="1200" dirty="0"/>
        </a:p>
      </dsp:txBody>
      <dsp:txXfrm>
        <a:off x="0" y="5782450"/>
        <a:ext cx="7358449" cy="758943"/>
      </dsp:txXfrm>
    </dsp:sp>
    <dsp:sp modelId="{E0AC2E26-9FA4-CC48-ACAD-AA73E011C368}">
      <dsp:nvSpPr>
        <dsp:cNvPr id="0" name=""/>
        <dsp:cNvSpPr/>
      </dsp:nvSpPr>
      <dsp:spPr>
        <a:xfrm rot="10800000">
          <a:off x="0" y="4626579"/>
          <a:ext cx="7358449" cy="1167255"/>
        </a:xfrm>
        <a:prstGeom prst="upArrowCallou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100000"/>
            </a:lnSpc>
            <a:spcBef>
              <a:spcPct val="0"/>
            </a:spcBef>
            <a:spcAft>
              <a:spcPct val="35000"/>
            </a:spcAft>
            <a:buNone/>
          </a:pPr>
          <a:r>
            <a:rPr lang="en-GB" sz="1300" b="0" i="0" kern="1200" dirty="0"/>
            <a:t>Exercise classes offer significant benefits for trauma and </a:t>
          </a:r>
          <a:r>
            <a:rPr lang="en-GB" sz="1300" b="0" i="0" kern="1200" dirty="0" err="1"/>
            <a:t>orthopeadic</a:t>
          </a:r>
          <a:r>
            <a:rPr lang="en-GB" sz="1300" b="0" i="0" kern="1200" dirty="0"/>
            <a:t> patients, enhancing both physical recovery and psychological well-being. </a:t>
          </a:r>
          <a:r>
            <a:rPr lang="en-GB" sz="1300" kern="1200" dirty="0"/>
            <a:t>Engaging in exercise shortly after trauma can improve functional status and pain control.(</a:t>
          </a:r>
          <a:r>
            <a:rPr lang="en-GB" sz="1300" kern="1200" dirty="0" err="1"/>
            <a:t>Hadipour-Lakmehsari</a:t>
          </a:r>
          <a:r>
            <a:rPr lang="en-GB" sz="1300" kern="1200" dirty="0"/>
            <a:t> &amp; </a:t>
          </a:r>
          <a:r>
            <a:rPr lang="en-GB" sz="1300" kern="1200" dirty="0" err="1"/>
            <a:t>Mouaswas</a:t>
          </a:r>
          <a:r>
            <a:rPr lang="en-GB" sz="1300" kern="1200" dirty="0"/>
            <a:t>, 2020).  </a:t>
          </a:r>
          <a:endParaRPr lang="en-US" sz="1300" kern="1200" dirty="0"/>
        </a:p>
      </dsp:txBody>
      <dsp:txXfrm rot="10800000">
        <a:off x="0" y="4626579"/>
        <a:ext cx="7358449" cy="758447"/>
      </dsp:txXfrm>
    </dsp:sp>
    <dsp:sp modelId="{FF5412CC-A415-324A-A2CD-A65703A5C2C7}">
      <dsp:nvSpPr>
        <dsp:cNvPr id="0" name=""/>
        <dsp:cNvSpPr/>
      </dsp:nvSpPr>
      <dsp:spPr>
        <a:xfrm rot="10800000">
          <a:off x="0" y="3470708"/>
          <a:ext cx="7358449" cy="1167255"/>
        </a:xfrm>
        <a:prstGeom prst="upArrowCallou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b="1" kern="1200" dirty="0"/>
            <a:t>OPTION 2: Introduce Exercise Classes</a:t>
          </a:r>
          <a:endParaRPr lang="en-US" sz="1800" kern="1200" dirty="0"/>
        </a:p>
      </dsp:txBody>
      <dsp:txXfrm rot="10800000">
        <a:off x="0" y="3470708"/>
        <a:ext cx="7358449" cy="758447"/>
      </dsp:txXfrm>
    </dsp:sp>
    <dsp:sp modelId="{93D701C0-2858-1346-86D4-48AE535CFE4B}">
      <dsp:nvSpPr>
        <dsp:cNvPr id="0" name=""/>
        <dsp:cNvSpPr/>
      </dsp:nvSpPr>
      <dsp:spPr>
        <a:xfrm rot="10800000">
          <a:off x="0" y="2314837"/>
          <a:ext cx="7358449" cy="1167255"/>
        </a:xfrm>
        <a:prstGeom prst="upArrowCallou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kern="1200" dirty="0"/>
            <a:t>Funding will need to be found to employ extra therapists which could take time and delay the process.</a:t>
          </a:r>
        </a:p>
      </dsp:txBody>
      <dsp:txXfrm rot="10800000">
        <a:off x="0" y="2314837"/>
        <a:ext cx="7358449" cy="758447"/>
      </dsp:txXfrm>
    </dsp:sp>
    <dsp:sp modelId="{157D9602-A207-5E4B-85D0-797EF97D3903}">
      <dsp:nvSpPr>
        <dsp:cNvPr id="0" name=""/>
        <dsp:cNvSpPr/>
      </dsp:nvSpPr>
      <dsp:spPr>
        <a:xfrm rot="10800000">
          <a:off x="0" y="1158966"/>
          <a:ext cx="7358449" cy="1167255"/>
        </a:xfrm>
        <a:prstGeom prst="upArrowCallou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b="0" kern="1200" dirty="0"/>
            <a:t>Reduce the work load on therapists and allow patients to receive the required time for their rehabilitation</a:t>
          </a:r>
          <a:r>
            <a:rPr lang="en-US" sz="1100" kern="1200" dirty="0"/>
            <a:t>. </a:t>
          </a:r>
        </a:p>
      </dsp:txBody>
      <dsp:txXfrm rot="10800000">
        <a:off x="0" y="1158966"/>
        <a:ext cx="7358449" cy="758447"/>
      </dsp:txXfrm>
    </dsp:sp>
    <dsp:sp modelId="{07337F5A-FCF2-074E-BC8D-8DEDD2230525}">
      <dsp:nvSpPr>
        <dsp:cNvPr id="0" name=""/>
        <dsp:cNvSpPr/>
      </dsp:nvSpPr>
      <dsp:spPr>
        <a:xfrm rot="10800000">
          <a:off x="0" y="3095"/>
          <a:ext cx="7358449" cy="1167255"/>
        </a:xfrm>
        <a:prstGeom prst="upArrowCallou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b="1" kern="1200" dirty="0"/>
            <a:t>OPTION 1: Increase Physiotherapist or TAP’s on the ward. </a:t>
          </a:r>
          <a:endParaRPr lang="en-US" sz="1800" kern="1200" dirty="0"/>
        </a:p>
      </dsp:txBody>
      <dsp:txXfrm rot="10800000">
        <a:off x="0" y="3095"/>
        <a:ext cx="7358449" cy="75844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2BF4CF-94FC-46A9-9741-B2F0E7D5DCB1}">
      <dsp:nvSpPr>
        <dsp:cNvPr id="0" name=""/>
        <dsp:cNvSpPr/>
      </dsp:nvSpPr>
      <dsp:spPr>
        <a:xfrm>
          <a:off x="0" y="679"/>
          <a:ext cx="6735443" cy="5705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4DEEDF-41EC-4EF3-B377-164B673BC2B4}">
      <dsp:nvSpPr>
        <dsp:cNvPr id="0" name=""/>
        <dsp:cNvSpPr/>
      </dsp:nvSpPr>
      <dsp:spPr>
        <a:xfrm>
          <a:off x="172603" y="129061"/>
          <a:ext cx="313823" cy="31382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C3EC764-A12E-48B3-9B81-3E4216973DC1}">
      <dsp:nvSpPr>
        <dsp:cNvPr id="0" name=""/>
        <dsp:cNvSpPr/>
      </dsp:nvSpPr>
      <dsp:spPr>
        <a:xfrm>
          <a:off x="659030" y="679"/>
          <a:ext cx="6076412" cy="5705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387" tIns="60387" rIns="60387" bIns="60387" numCol="1" spcCol="1270" anchor="ctr" anchorCtr="0">
          <a:noAutofit/>
        </a:bodyPr>
        <a:lstStyle/>
        <a:p>
          <a:pPr marL="0" lvl="0" indent="0" algn="l" defTabSz="711200">
            <a:lnSpc>
              <a:spcPct val="90000"/>
            </a:lnSpc>
            <a:spcBef>
              <a:spcPct val="0"/>
            </a:spcBef>
            <a:spcAft>
              <a:spcPct val="35000"/>
            </a:spcAft>
            <a:buNone/>
          </a:pPr>
          <a:r>
            <a:rPr lang="en-US" sz="1600" kern="1200"/>
            <a:t>Patients Notes – to check patients medical update</a:t>
          </a:r>
        </a:p>
      </dsp:txBody>
      <dsp:txXfrm>
        <a:off x="659030" y="679"/>
        <a:ext cx="6076412" cy="570589"/>
      </dsp:txXfrm>
    </dsp:sp>
    <dsp:sp modelId="{3E686BF3-107D-48DF-AD8B-8E97FBD4E7C0}">
      <dsp:nvSpPr>
        <dsp:cNvPr id="0" name=""/>
        <dsp:cNvSpPr/>
      </dsp:nvSpPr>
      <dsp:spPr>
        <a:xfrm>
          <a:off x="0" y="713915"/>
          <a:ext cx="6735443" cy="5705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FB4BE5-B1DC-41B5-8FFF-C8EC26E4E4B6}">
      <dsp:nvSpPr>
        <dsp:cNvPr id="0" name=""/>
        <dsp:cNvSpPr/>
      </dsp:nvSpPr>
      <dsp:spPr>
        <a:xfrm>
          <a:off x="172603" y="842298"/>
          <a:ext cx="313823" cy="31382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BD4AC13-8371-40AE-843D-13DC7D8DFFBA}">
      <dsp:nvSpPr>
        <dsp:cNvPr id="0" name=""/>
        <dsp:cNvSpPr/>
      </dsp:nvSpPr>
      <dsp:spPr>
        <a:xfrm>
          <a:off x="659030" y="713915"/>
          <a:ext cx="6076412" cy="5705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387" tIns="60387" rIns="60387" bIns="60387" numCol="1" spcCol="1270" anchor="ctr" anchorCtr="0">
          <a:noAutofit/>
        </a:bodyPr>
        <a:lstStyle/>
        <a:p>
          <a:pPr marL="0" lvl="0" indent="0" algn="l" defTabSz="711200">
            <a:lnSpc>
              <a:spcPct val="90000"/>
            </a:lnSpc>
            <a:spcBef>
              <a:spcPct val="0"/>
            </a:spcBef>
            <a:spcAft>
              <a:spcPct val="35000"/>
            </a:spcAft>
            <a:buNone/>
          </a:pPr>
          <a:r>
            <a:rPr lang="en-US" sz="1600" kern="1200"/>
            <a:t>Attendance Record</a:t>
          </a:r>
        </a:p>
      </dsp:txBody>
      <dsp:txXfrm>
        <a:off x="659030" y="713915"/>
        <a:ext cx="6076412" cy="570589"/>
      </dsp:txXfrm>
    </dsp:sp>
    <dsp:sp modelId="{3CCA9AA9-DF20-4884-9240-6FDA3935EE63}">
      <dsp:nvSpPr>
        <dsp:cNvPr id="0" name=""/>
        <dsp:cNvSpPr/>
      </dsp:nvSpPr>
      <dsp:spPr>
        <a:xfrm>
          <a:off x="0" y="1427151"/>
          <a:ext cx="6735443" cy="5705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ADB1B1-B45C-4BE2-AA86-9D849EF8679E}">
      <dsp:nvSpPr>
        <dsp:cNvPr id="0" name=""/>
        <dsp:cNvSpPr/>
      </dsp:nvSpPr>
      <dsp:spPr>
        <a:xfrm>
          <a:off x="172603" y="1555534"/>
          <a:ext cx="313823" cy="31382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4B38890-2522-4260-8CED-6DCFD37B3D1A}">
      <dsp:nvSpPr>
        <dsp:cNvPr id="0" name=""/>
        <dsp:cNvSpPr/>
      </dsp:nvSpPr>
      <dsp:spPr>
        <a:xfrm>
          <a:off x="659030" y="1427151"/>
          <a:ext cx="6076412" cy="5705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387" tIns="60387" rIns="60387" bIns="60387" numCol="1" spcCol="1270" anchor="ctr" anchorCtr="0">
          <a:noAutofit/>
        </a:bodyPr>
        <a:lstStyle/>
        <a:p>
          <a:pPr marL="0" lvl="0" indent="0" algn="l" defTabSz="711200">
            <a:lnSpc>
              <a:spcPct val="90000"/>
            </a:lnSpc>
            <a:spcBef>
              <a:spcPct val="0"/>
            </a:spcBef>
            <a:spcAft>
              <a:spcPct val="35000"/>
            </a:spcAft>
            <a:buNone/>
          </a:pPr>
          <a:r>
            <a:rPr lang="en-US" sz="1600" kern="1200"/>
            <a:t>Feedback forms for patients </a:t>
          </a:r>
        </a:p>
      </dsp:txBody>
      <dsp:txXfrm>
        <a:off x="659030" y="1427151"/>
        <a:ext cx="6076412" cy="570589"/>
      </dsp:txXfrm>
    </dsp:sp>
    <dsp:sp modelId="{57B8D885-657F-4895-95F0-FCB181CFA550}">
      <dsp:nvSpPr>
        <dsp:cNvPr id="0" name=""/>
        <dsp:cNvSpPr/>
      </dsp:nvSpPr>
      <dsp:spPr>
        <a:xfrm>
          <a:off x="0" y="2153449"/>
          <a:ext cx="6735443" cy="5705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E6FBF1-5FEA-44A6-B4B8-54E9BC887A26}">
      <dsp:nvSpPr>
        <dsp:cNvPr id="0" name=""/>
        <dsp:cNvSpPr/>
      </dsp:nvSpPr>
      <dsp:spPr>
        <a:xfrm>
          <a:off x="172603" y="2268770"/>
          <a:ext cx="313823" cy="31382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EC857F7-8A58-4697-B5B2-7C8F6EC48637}">
      <dsp:nvSpPr>
        <dsp:cNvPr id="0" name=""/>
        <dsp:cNvSpPr/>
      </dsp:nvSpPr>
      <dsp:spPr>
        <a:xfrm>
          <a:off x="659030" y="2140388"/>
          <a:ext cx="6076412" cy="5705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387" tIns="60387" rIns="60387" bIns="60387" numCol="1" spcCol="1270" anchor="ctr" anchorCtr="0">
          <a:noAutofit/>
        </a:bodyPr>
        <a:lstStyle/>
        <a:p>
          <a:pPr marL="0" lvl="0" indent="0" algn="l" defTabSz="711200">
            <a:lnSpc>
              <a:spcPct val="90000"/>
            </a:lnSpc>
            <a:spcBef>
              <a:spcPct val="0"/>
            </a:spcBef>
            <a:spcAft>
              <a:spcPct val="35000"/>
            </a:spcAft>
            <a:buNone/>
          </a:pPr>
          <a:r>
            <a:rPr lang="en-US" sz="1600" kern="1200" dirty="0"/>
            <a:t>Outcome measure record sheet</a:t>
          </a:r>
        </a:p>
      </dsp:txBody>
      <dsp:txXfrm>
        <a:off x="659030" y="2140388"/>
        <a:ext cx="6076412" cy="570589"/>
      </dsp:txXfrm>
    </dsp:sp>
    <dsp:sp modelId="{354E4E0D-A529-4199-9057-184EF5E4070C}">
      <dsp:nvSpPr>
        <dsp:cNvPr id="0" name=""/>
        <dsp:cNvSpPr/>
      </dsp:nvSpPr>
      <dsp:spPr>
        <a:xfrm>
          <a:off x="0" y="2853624"/>
          <a:ext cx="6735443" cy="5705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A456B4-EEBC-49BF-A96F-FB7983D7ABF0}">
      <dsp:nvSpPr>
        <dsp:cNvPr id="0" name=""/>
        <dsp:cNvSpPr/>
      </dsp:nvSpPr>
      <dsp:spPr>
        <a:xfrm>
          <a:off x="172603" y="2982007"/>
          <a:ext cx="313823" cy="31382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1611F08-4A95-4B16-91C4-B95E51D8CD27}">
      <dsp:nvSpPr>
        <dsp:cNvPr id="0" name=""/>
        <dsp:cNvSpPr/>
      </dsp:nvSpPr>
      <dsp:spPr>
        <a:xfrm>
          <a:off x="659030" y="2853624"/>
          <a:ext cx="6076412" cy="5705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387" tIns="60387" rIns="60387" bIns="60387" numCol="1" spcCol="1270" anchor="ctr" anchorCtr="0">
          <a:noAutofit/>
        </a:bodyPr>
        <a:lstStyle/>
        <a:p>
          <a:pPr marL="0" lvl="0" indent="0" algn="l" defTabSz="711200">
            <a:lnSpc>
              <a:spcPct val="90000"/>
            </a:lnSpc>
            <a:spcBef>
              <a:spcPct val="0"/>
            </a:spcBef>
            <a:spcAft>
              <a:spcPct val="35000"/>
            </a:spcAft>
            <a:buNone/>
          </a:pPr>
          <a:r>
            <a:rPr lang="en-US" sz="1600" kern="1200" dirty="0"/>
            <a:t>Copy of exercise </a:t>
          </a:r>
          <a:r>
            <a:rPr lang="en-US" sz="1600" kern="1200" dirty="0" err="1"/>
            <a:t>programme</a:t>
          </a:r>
          <a:r>
            <a:rPr lang="en-US" sz="1600" kern="1200" dirty="0"/>
            <a:t> in patients notes</a:t>
          </a:r>
        </a:p>
      </dsp:txBody>
      <dsp:txXfrm>
        <a:off x="659030" y="2853624"/>
        <a:ext cx="6076412" cy="570589"/>
      </dsp:txXfrm>
    </dsp:sp>
    <dsp:sp modelId="{4EE78965-5390-477C-8D14-53AB2B614EE9}">
      <dsp:nvSpPr>
        <dsp:cNvPr id="0" name=""/>
        <dsp:cNvSpPr/>
      </dsp:nvSpPr>
      <dsp:spPr>
        <a:xfrm>
          <a:off x="0" y="3566860"/>
          <a:ext cx="6735443" cy="5705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45FF4F-03B7-43F3-B0AD-8B7D36691ADA}">
      <dsp:nvSpPr>
        <dsp:cNvPr id="0" name=""/>
        <dsp:cNvSpPr/>
      </dsp:nvSpPr>
      <dsp:spPr>
        <a:xfrm>
          <a:off x="172603" y="3695243"/>
          <a:ext cx="313823" cy="31382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7FEE83D-7FD1-4C3C-BC79-2EE89E95F445}">
      <dsp:nvSpPr>
        <dsp:cNvPr id="0" name=""/>
        <dsp:cNvSpPr/>
      </dsp:nvSpPr>
      <dsp:spPr>
        <a:xfrm>
          <a:off x="659030" y="3566860"/>
          <a:ext cx="6076412" cy="5705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387" tIns="60387" rIns="60387" bIns="60387" numCol="1" spcCol="1270" anchor="ctr" anchorCtr="0">
          <a:noAutofit/>
        </a:bodyPr>
        <a:lstStyle/>
        <a:p>
          <a:pPr marL="0" lvl="0" indent="0" algn="l" defTabSz="711200">
            <a:lnSpc>
              <a:spcPct val="90000"/>
            </a:lnSpc>
            <a:spcBef>
              <a:spcPct val="0"/>
            </a:spcBef>
            <a:spcAft>
              <a:spcPct val="35000"/>
            </a:spcAft>
            <a:buNone/>
          </a:pPr>
          <a:r>
            <a:rPr lang="en-US" sz="1600" kern="1200"/>
            <a:t>Welsh PAS – to record time with patient</a:t>
          </a:r>
        </a:p>
      </dsp:txBody>
      <dsp:txXfrm>
        <a:off x="659030" y="3566860"/>
        <a:ext cx="6076412" cy="570589"/>
      </dsp:txXfrm>
    </dsp:sp>
    <dsp:sp modelId="{7ECC64DD-22B8-4A7E-B1EA-9C4FC0A298CB}">
      <dsp:nvSpPr>
        <dsp:cNvPr id="0" name=""/>
        <dsp:cNvSpPr/>
      </dsp:nvSpPr>
      <dsp:spPr>
        <a:xfrm>
          <a:off x="0" y="4280097"/>
          <a:ext cx="6735443" cy="5705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39E0D1-BD9F-47A6-A588-FB0241966106}">
      <dsp:nvSpPr>
        <dsp:cNvPr id="0" name=""/>
        <dsp:cNvSpPr/>
      </dsp:nvSpPr>
      <dsp:spPr>
        <a:xfrm>
          <a:off x="172603" y="4408479"/>
          <a:ext cx="313823" cy="313823"/>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24AA180-9B26-4A60-AA03-3C7357FFF482}">
      <dsp:nvSpPr>
        <dsp:cNvPr id="0" name=""/>
        <dsp:cNvSpPr/>
      </dsp:nvSpPr>
      <dsp:spPr>
        <a:xfrm>
          <a:off x="659030" y="4280097"/>
          <a:ext cx="6076412" cy="5705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387" tIns="60387" rIns="60387" bIns="60387" numCol="1" spcCol="1270" anchor="ctr" anchorCtr="0">
          <a:noAutofit/>
        </a:bodyPr>
        <a:lstStyle/>
        <a:p>
          <a:pPr marL="0" lvl="0" indent="0" algn="l" defTabSz="711200">
            <a:lnSpc>
              <a:spcPct val="90000"/>
            </a:lnSpc>
            <a:spcBef>
              <a:spcPct val="0"/>
            </a:spcBef>
            <a:spcAft>
              <a:spcPct val="35000"/>
            </a:spcAft>
            <a:buNone/>
          </a:pPr>
          <a:r>
            <a:rPr lang="en-US" sz="1600" kern="1200"/>
            <a:t>Monitoring Patients time of recovery and comparing before exercise class, start and discharge.</a:t>
          </a:r>
        </a:p>
      </dsp:txBody>
      <dsp:txXfrm>
        <a:off x="659030" y="4280097"/>
        <a:ext cx="6076412" cy="570589"/>
      </dsp:txXfrm>
    </dsp:sp>
    <dsp:sp modelId="{14D615D3-0419-4EE7-8102-0E69032396CC}">
      <dsp:nvSpPr>
        <dsp:cNvPr id="0" name=""/>
        <dsp:cNvSpPr/>
      </dsp:nvSpPr>
      <dsp:spPr>
        <a:xfrm>
          <a:off x="0" y="4993333"/>
          <a:ext cx="6735443" cy="5705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C3236E-D7D5-4502-881C-D3A81B033521}">
      <dsp:nvSpPr>
        <dsp:cNvPr id="0" name=""/>
        <dsp:cNvSpPr/>
      </dsp:nvSpPr>
      <dsp:spPr>
        <a:xfrm>
          <a:off x="172603" y="5121716"/>
          <a:ext cx="313823" cy="313823"/>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BE24084-CD8E-4E58-A57E-8FDE8C66C857}">
      <dsp:nvSpPr>
        <dsp:cNvPr id="0" name=""/>
        <dsp:cNvSpPr/>
      </dsp:nvSpPr>
      <dsp:spPr>
        <a:xfrm>
          <a:off x="659030" y="4993333"/>
          <a:ext cx="6076412" cy="5705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387" tIns="60387" rIns="60387" bIns="60387" numCol="1" spcCol="1270" anchor="ctr" anchorCtr="0">
          <a:noAutofit/>
        </a:bodyPr>
        <a:lstStyle/>
        <a:p>
          <a:pPr marL="0" lvl="0" indent="0" algn="l" defTabSz="711200">
            <a:lnSpc>
              <a:spcPct val="90000"/>
            </a:lnSpc>
            <a:spcBef>
              <a:spcPct val="0"/>
            </a:spcBef>
            <a:spcAft>
              <a:spcPct val="35000"/>
            </a:spcAft>
            <a:buNone/>
          </a:pPr>
          <a:r>
            <a:rPr lang="en-US" sz="1600" kern="1200"/>
            <a:t>All data to be recorded on spreadsheet</a:t>
          </a:r>
        </a:p>
      </dsp:txBody>
      <dsp:txXfrm>
        <a:off x="659030" y="4993333"/>
        <a:ext cx="6076412" cy="57058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C316953-3864-9C43-8566-15F044B4D11D}" type="datetimeFigureOut">
              <a:rPr lang="en-US" smtClean="0"/>
              <a:t>11/11/24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883C76A-426C-9544-A756-AE1E6F39A6E6}" type="slidenum">
              <a:rPr lang="en-US" smtClean="0"/>
              <a:t>‹#›</a:t>
            </a:fld>
            <a:endParaRPr lang="en-US"/>
          </a:p>
        </p:txBody>
      </p:sp>
    </p:spTree>
    <p:extLst>
      <p:ext uri="{BB962C8B-B14F-4D97-AF65-F5344CB8AC3E}">
        <p14:creationId xmlns:p14="http://schemas.microsoft.com/office/powerpoint/2010/main" val="35362695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883C76A-426C-9544-A756-AE1E6F39A6E6}" type="slidenum">
              <a:rPr lang="en-US" smtClean="0"/>
              <a:t>1</a:t>
            </a:fld>
            <a:endParaRPr lang="en-US"/>
          </a:p>
        </p:txBody>
      </p:sp>
    </p:spTree>
    <p:extLst>
      <p:ext uri="{BB962C8B-B14F-4D97-AF65-F5344CB8AC3E}">
        <p14:creationId xmlns:p14="http://schemas.microsoft.com/office/powerpoint/2010/main" val="31886022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Proms   Elderly mobility score outcome measure and Prems  for feedback form</a:t>
            </a:r>
          </a:p>
        </p:txBody>
      </p:sp>
      <p:sp>
        <p:nvSpPr>
          <p:cNvPr id="4" name="Slide Number Placeholder 3"/>
          <p:cNvSpPr>
            <a:spLocks noGrp="1"/>
          </p:cNvSpPr>
          <p:nvPr>
            <p:ph type="sldNum" sz="quarter" idx="5"/>
          </p:nvPr>
        </p:nvSpPr>
        <p:spPr/>
        <p:txBody>
          <a:bodyPr/>
          <a:lstStyle/>
          <a:p>
            <a:fld id="{6883C76A-426C-9544-A756-AE1E6F39A6E6}" type="slidenum">
              <a:rPr lang="en-US" smtClean="0"/>
              <a:t>6</a:t>
            </a:fld>
            <a:endParaRPr lang="en-US"/>
          </a:p>
        </p:txBody>
      </p:sp>
    </p:spTree>
    <p:extLst>
      <p:ext uri="{BB962C8B-B14F-4D97-AF65-F5344CB8AC3E}">
        <p14:creationId xmlns:p14="http://schemas.microsoft.com/office/powerpoint/2010/main" val="9704895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Develop my knowledge of exercise as I will be discussing exercises with my physiotherapist and research what exercises are best with certain hip surgery. Increasing my record keeping skills going from band 3 to band 4. </a:t>
            </a:r>
          </a:p>
        </p:txBody>
      </p:sp>
      <p:sp>
        <p:nvSpPr>
          <p:cNvPr id="4" name="Slide Number Placeholder 3"/>
          <p:cNvSpPr>
            <a:spLocks noGrp="1"/>
          </p:cNvSpPr>
          <p:nvPr>
            <p:ph type="sldNum" sz="quarter" idx="5"/>
          </p:nvPr>
        </p:nvSpPr>
        <p:spPr/>
        <p:txBody>
          <a:bodyPr/>
          <a:lstStyle/>
          <a:p>
            <a:fld id="{6883C76A-426C-9544-A756-AE1E6F39A6E6}" type="slidenum">
              <a:rPr lang="en-US" smtClean="0"/>
              <a:t>8</a:t>
            </a:fld>
            <a:endParaRPr lang="en-US"/>
          </a:p>
        </p:txBody>
      </p:sp>
    </p:spTree>
    <p:extLst>
      <p:ext uri="{BB962C8B-B14F-4D97-AF65-F5344CB8AC3E}">
        <p14:creationId xmlns:p14="http://schemas.microsoft.com/office/powerpoint/2010/main" val="34974515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exercise classes will take 30 mins for up </a:t>
            </a:r>
            <a:r>
              <a:rPr lang="en-US" dirty="0" err="1"/>
              <a:t>tp</a:t>
            </a:r>
            <a:r>
              <a:rPr lang="en-US" dirty="0"/>
              <a:t> 4 patients and include necessary exercise to help rehabilitation. </a:t>
            </a:r>
          </a:p>
        </p:txBody>
      </p:sp>
      <p:sp>
        <p:nvSpPr>
          <p:cNvPr id="4" name="Slide Number Placeholder 3"/>
          <p:cNvSpPr>
            <a:spLocks noGrp="1"/>
          </p:cNvSpPr>
          <p:nvPr>
            <p:ph type="sldNum" sz="quarter" idx="5"/>
          </p:nvPr>
        </p:nvSpPr>
        <p:spPr/>
        <p:txBody>
          <a:bodyPr/>
          <a:lstStyle/>
          <a:p>
            <a:fld id="{6883C76A-426C-9544-A756-AE1E6F39A6E6}" type="slidenum">
              <a:rPr lang="en-US" smtClean="0"/>
              <a:t>9</a:t>
            </a:fld>
            <a:endParaRPr lang="en-US"/>
          </a:p>
        </p:txBody>
      </p:sp>
    </p:spTree>
    <p:extLst>
      <p:ext uri="{BB962C8B-B14F-4D97-AF65-F5344CB8AC3E}">
        <p14:creationId xmlns:p14="http://schemas.microsoft.com/office/powerpoint/2010/main" val="4127316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E1A06-8754-4870-9E44-E39BADAD984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527F020-BBC3-49BB-91C2-5B2CBD64B3C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67C0C22-EBDA-4130-87AE-CB28BC19B077}"/>
              </a:ext>
            </a:extLst>
          </p:cNvPr>
          <p:cNvSpPr>
            <a:spLocks noGrp="1"/>
          </p:cNvSpPr>
          <p:nvPr>
            <p:ph type="dt" sz="half" idx="10"/>
          </p:nvPr>
        </p:nvSpPr>
        <p:spPr/>
        <p:txBody>
          <a:bodyPr/>
          <a:lstStyle/>
          <a:p>
            <a:fld id="{82EDB8D0-98ED-4B86-9D5F-E61ADC70144D}" type="datetimeFigureOut">
              <a:rPr lang="en-US" smtClean="0"/>
              <a:t>11/11/24</a:t>
            </a:fld>
            <a:endParaRPr lang="en-US" dirty="0"/>
          </a:p>
        </p:txBody>
      </p:sp>
      <p:sp>
        <p:nvSpPr>
          <p:cNvPr id="5" name="Footer Placeholder 4">
            <a:extLst>
              <a:ext uri="{FF2B5EF4-FFF2-40B4-BE49-F238E27FC236}">
                <a16:creationId xmlns:a16="http://schemas.microsoft.com/office/drawing/2014/main" id="{E2A419A8-07CA-4A4C-AEC2-C40D4D50AF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FA7B86-E610-42EA-B4DC-C2F44778527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8A7BA06D-B3FF-4E91-8639-B4569AE3AA23}"/>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Arc 7">
            <a:extLst>
              <a:ext uri="{FF2B5EF4-FFF2-40B4-BE49-F238E27FC236}">
                <a16:creationId xmlns:a16="http://schemas.microsoft.com/office/drawing/2014/main" id="{2B30C86D-5A07-48BC-9C9D-6F9A2DB1E9E1}"/>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432274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838200" y="1825625"/>
            <a:ext cx="10515600" cy="38597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a:lstStyle/>
          <a:p>
            <a:fld id="{82EDB8D0-98ED-4B86-9D5F-E61ADC70144D}" type="datetimeFigureOut">
              <a:rPr lang="en-US" smtClean="0"/>
              <a:t>11/11/24</a:t>
            </a:fld>
            <a:endParaRPr lang="en-US" dirty="0"/>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23DA7759-3209-4FE2-96D1-4EEDD81E9EA0}"/>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41460DAD-8769-4C9F-9C8C-BB0443909D76}"/>
              </a:ext>
            </a:extLst>
          </p:cNvPr>
          <p:cNvSpPr/>
          <p:nvPr/>
        </p:nvSpPr>
        <p:spPr>
          <a:xfrm flipH="1">
            <a:off x="12353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901690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C0001-5D76-45A0-A9F4-7172BDDD5D2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E1462C4-0E4B-4DB7-A8BF-FE55142760A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AA5F313-1240-47AE-A026-7F349292B5CA}"/>
              </a:ext>
            </a:extLst>
          </p:cNvPr>
          <p:cNvSpPr>
            <a:spLocks noGrp="1"/>
          </p:cNvSpPr>
          <p:nvPr>
            <p:ph type="dt" sz="half" idx="10"/>
          </p:nvPr>
        </p:nvSpPr>
        <p:spPr/>
        <p:txBody>
          <a:bodyPr/>
          <a:lstStyle/>
          <a:p>
            <a:fld id="{82EDB8D0-98ED-4B86-9D5F-E61ADC70144D}" type="datetimeFigureOut">
              <a:rPr lang="en-US" smtClean="0"/>
              <a:t>11/11/24</a:t>
            </a:fld>
            <a:endParaRPr lang="en-US"/>
          </a:p>
        </p:txBody>
      </p:sp>
      <p:sp>
        <p:nvSpPr>
          <p:cNvPr id="5" name="Footer Placeholder 4">
            <a:extLst>
              <a:ext uri="{FF2B5EF4-FFF2-40B4-BE49-F238E27FC236}">
                <a16:creationId xmlns:a16="http://schemas.microsoft.com/office/drawing/2014/main" id="{22448158-6132-4335-B8E1-F6A8963837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94C5B6-1598-48B4-9B3A-3078FDBE90B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9" name="Freeform: Shape 8">
            <a:extLst>
              <a:ext uri="{FF2B5EF4-FFF2-40B4-BE49-F238E27FC236}">
                <a16:creationId xmlns:a16="http://schemas.microsoft.com/office/drawing/2014/main" id="{FEDBDD32-D3EE-4848-A112-BA814D4631CD}"/>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Arc 9">
            <a:extLst>
              <a:ext uri="{FF2B5EF4-FFF2-40B4-BE49-F238E27FC236}">
                <a16:creationId xmlns:a16="http://schemas.microsoft.com/office/drawing/2014/main" id="{61350361-843C-49D0-BD6A-ECDBA3842BA0}"/>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901946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BFD05-2CB2-4A7E-89E7-57615BA82B4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F9532B8-D460-476D-816F-725E8D96C0A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6F7120F-70AF-4ED5-B364-3AA55C6B44B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3D8B65F-F709-469F-9961-4D01896CAA12}"/>
              </a:ext>
            </a:extLst>
          </p:cNvPr>
          <p:cNvSpPr>
            <a:spLocks noGrp="1"/>
          </p:cNvSpPr>
          <p:nvPr>
            <p:ph type="dt" sz="half" idx="10"/>
          </p:nvPr>
        </p:nvSpPr>
        <p:spPr/>
        <p:txBody>
          <a:bodyPr/>
          <a:lstStyle/>
          <a:p>
            <a:fld id="{82EDB8D0-98ED-4B86-9D5F-E61ADC70144D}" type="datetimeFigureOut">
              <a:rPr lang="en-US" smtClean="0"/>
              <a:t>11/11/24</a:t>
            </a:fld>
            <a:endParaRPr lang="en-US"/>
          </a:p>
        </p:txBody>
      </p:sp>
      <p:sp>
        <p:nvSpPr>
          <p:cNvPr id="6" name="Footer Placeholder 5">
            <a:extLst>
              <a:ext uri="{FF2B5EF4-FFF2-40B4-BE49-F238E27FC236}">
                <a16:creationId xmlns:a16="http://schemas.microsoft.com/office/drawing/2014/main" id="{B781C6BC-B23D-48BC-AD44-654DDB8D012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100D60B-86A1-479D-BCE8-06D2C3DBC94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B4EC5136-99DA-40B5-8F79-5C3A56D38BA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4F8FB775-26C4-41BA-837C-4478D48D215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041936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2983E-E761-4429-9203-7FE8B2DB67E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921E9B7-62BE-49BA-AC6B-55250D66277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C41A3FD-B90A-4C31-BD6B-581F9E2E0E5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0D1D55-B722-4968-B171-AF3B462DDAD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71085A8-02C2-4E7F-935E-5AEECBAD19B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A8A5018-8A77-40E8-B159-4894ECF228B1}"/>
              </a:ext>
            </a:extLst>
          </p:cNvPr>
          <p:cNvSpPr>
            <a:spLocks noGrp="1"/>
          </p:cNvSpPr>
          <p:nvPr>
            <p:ph type="dt" sz="half" idx="10"/>
          </p:nvPr>
        </p:nvSpPr>
        <p:spPr/>
        <p:txBody>
          <a:bodyPr/>
          <a:lstStyle/>
          <a:p>
            <a:fld id="{82EDB8D0-98ED-4B86-9D5F-E61ADC70144D}" type="datetimeFigureOut">
              <a:rPr lang="en-US" smtClean="0"/>
              <a:t>11/11/24</a:t>
            </a:fld>
            <a:endParaRPr lang="en-US"/>
          </a:p>
        </p:txBody>
      </p:sp>
      <p:sp>
        <p:nvSpPr>
          <p:cNvPr id="8" name="Footer Placeholder 7">
            <a:extLst>
              <a:ext uri="{FF2B5EF4-FFF2-40B4-BE49-F238E27FC236}">
                <a16:creationId xmlns:a16="http://schemas.microsoft.com/office/drawing/2014/main" id="{8AD79441-8908-4461-9FDD-BCE6388370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8D29F7D-B101-4950-A2C0-F350FB26D45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10" name="Freeform: Shape 9">
            <a:extLst>
              <a:ext uri="{FF2B5EF4-FFF2-40B4-BE49-F238E27FC236}">
                <a16:creationId xmlns:a16="http://schemas.microsoft.com/office/drawing/2014/main" id="{862D7398-9A79-4B24-9C7D-F0DEED57C70B}"/>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C07F28CD-1873-4E36-A064-2D25E0A8501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664687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11BF3-02E8-4EB7-818E-652B82CF2C9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54D3190-B78C-42F1-9D62-F523886BBE51}"/>
              </a:ext>
            </a:extLst>
          </p:cNvPr>
          <p:cNvSpPr>
            <a:spLocks noGrp="1"/>
          </p:cNvSpPr>
          <p:nvPr>
            <p:ph type="dt" sz="half" idx="10"/>
          </p:nvPr>
        </p:nvSpPr>
        <p:spPr/>
        <p:txBody>
          <a:bodyPr/>
          <a:lstStyle/>
          <a:p>
            <a:fld id="{82EDB8D0-98ED-4B86-9D5F-E61ADC70144D}" type="datetimeFigureOut">
              <a:rPr lang="en-US" smtClean="0"/>
              <a:t>11/11/24</a:t>
            </a:fld>
            <a:endParaRPr lang="en-US"/>
          </a:p>
        </p:txBody>
      </p:sp>
      <p:sp>
        <p:nvSpPr>
          <p:cNvPr id="4" name="Footer Placeholder 3">
            <a:extLst>
              <a:ext uri="{FF2B5EF4-FFF2-40B4-BE49-F238E27FC236}">
                <a16:creationId xmlns:a16="http://schemas.microsoft.com/office/drawing/2014/main" id="{EA381C40-F9FC-4D58-8508-F0632DF5A01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01CBCC-4CC2-49BD-B155-01E0F4D798B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6" name="Freeform: Shape 5">
            <a:extLst>
              <a:ext uri="{FF2B5EF4-FFF2-40B4-BE49-F238E27FC236}">
                <a16:creationId xmlns:a16="http://schemas.microsoft.com/office/drawing/2014/main" id="{DC13EF9C-0B5A-4364-91AA-E5DD5B536E54}"/>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Freeform: Shape 6">
            <a:extLst>
              <a:ext uri="{FF2B5EF4-FFF2-40B4-BE49-F238E27FC236}">
                <a16:creationId xmlns:a16="http://schemas.microsoft.com/office/drawing/2014/main" id="{8F674475-6327-490A-BD7F-084F5C07F2E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975718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024287-C9B9-48AC-8E4D-A282DE2F44F5}"/>
              </a:ext>
            </a:extLst>
          </p:cNvPr>
          <p:cNvSpPr>
            <a:spLocks noGrp="1"/>
          </p:cNvSpPr>
          <p:nvPr>
            <p:ph type="dt" sz="half" idx="10"/>
          </p:nvPr>
        </p:nvSpPr>
        <p:spPr/>
        <p:txBody>
          <a:bodyPr/>
          <a:lstStyle/>
          <a:p>
            <a:fld id="{82EDB8D0-98ED-4B86-9D5F-E61ADC70144D}" type="datetimeFigureOut">
              <a:rPr lang="en-US" smtClean="0"/>
              <a:t>11/11/24</a:t>
            </a:fld>
            <a:endParaRPr lang="en-US"/>
          </a:p>
        </p:txBody>
      </p:sp>
      <p:sp>
        <p:nvSpPr>
          <p:cNvPr id="3" name="Footer Placeholder 2">
            <a:extLst>
              <a:ext uri="{FF2B5EF4-FFF2-40B4-BE49-F238E27FC236}">
                <a16:creationId xmlns:a16="http://schemas.microsoft.com/office/drawing/2014/main" id="{2D34C9A2-75A7-4164-B3B8-E6A9D60BA0B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CBE73CE-2859-4D49-A9EC-26AF3FBDF6A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5" name="Freeform: Shape 4">
            <a:extLst>
              <a:ext uri="{FF2B5EF4-FFF2-40B4-BE49-F238E27FC236}">
                <a16:creationId xmlns:a16="http://schemas.microsoft.com/office/drawing/2014/main" id="{AA5ED585-FEBB-4DAD-84C0-97BEE6C360C3}"/>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Freeform: Shape 5">
            <a:extLst>
              <a:ext uri="{FF2B5EF4-FFF2-40B4-BE49-F238E27FC236}">
                <a16:creationId xmlns:a16="http://schemas.microsoft.com/office/drawing/2014/main" id="{EF6AC352-A720-4DB3-87CA-A33B0607CA2F}"/>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266250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FC812-4DB6-4F98-9404-29C191D3BAD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2F0855E-0CD6-47DD-B648-4C84C783D7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D50082B-17D7-4D61-8AEB-81517D85D2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70783-FF31-4C4E-9196-EB169B209747}"/>
              </a:ext>
            </a:extLst>
          </p:cNvPr>
          <p:cNvSpPr>
            <a:spLocks noGrp="1"/>
          </p:cNvSpPr>
          <p:nvPr>
            <p:ph type="dt" sz="half" idx="10"/>
          </p:nvPr>
        </p:nvSpPr>
        <p:spPr/>
        <p:txBody>
          <a:bodyPr/>
          <a:lstStyle/>
          <a:p>
            <a:fld id="{82EDB8D0-98ED-4B86-9D5F-E61ADC70144D}" type="datetimeFigureOut">
              <a:rPr lang="en-US" smtClean="0"/>
              <a:t>11/11/24</a:t>
            </a:fld>
            <a:endParaRPr lang="en-US"/>
          </a:p>
        </p:txBody>
      </p:sp>
      <p:sp>
        <p:nvSpPr>
          <p:cNvPr id="6" name="Footer Placeholder 5">
            <a:extLst>
              <a:ext uri="{FF2B5EF4-FFF2-40B4-BE49-F238E27FC236}">
                <a16:creationId xmlns:a16="http://schemas.microsoft.com/office/drawing/2014/main" id="{7D92E260-747D-40FD-A062-9DD5E6835AB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87E50A0-1E05-49C5-88C9-46267751201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2C155C63-9F58-4422-B669-F9748628067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385DBA62-0EDB-47AA-86C7-90463BC9B308}"/>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102123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D7521-E43D-41D1-B458-26B20DC6DD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2472CF2-2653-4B98-A416-D7A0A860ECE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6EF87F5-0B10-4AC7-9599-F088C5E796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A07CB7-0520-4D64-B76C-C31AC557832D}"/>
              </a:ext>
            </a:extLst>
          </p:cNvPr>
          <p:cNvSpPr>
            <a:spLocks noGrp="1"/>
          </p:cNvSpPr>
          <p:nvPr>
            <p:ph type="dt" sz="half" idx="10"/>
          </p:nvPr>
        </p:nvSpPr>
        <p:spPr/>
        <p:txBody>
          <a:bodyPr/>
          <a:lstStyle/>
          <a:p>
            <a:fld id="{82EDB8D0-98ED-4B86-9D5F-E61ADC70144D}" type="datetimeFigureOut">
              <a:rPr lang="en-US" smtClean="0"/>
              <a:t>11/11/24</a:t>
            </a:fld>
            <a:endParaRPr lang="en-US"/>
          </a:p>
        </p:txBody>
      </p:sp>
      <p:sp>
        <p:nvSpPr>
          <p:cNvPr id="6" name="Footer Placeholder 5">
            <a:extLst>
              <a:ext uri="{FF2B5EF4-FFF2-40B4-BE49-F238E27FC236}">
                <a16:creationId xmlns:a16="http://schemas.microsoft.com/office/drawing/2014/main" id="{92EEB226-AD45-45DF-AAB5-5513AE732A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E96AEB-9481-4CCE-B110-FEDD334835B8}"/>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6BA9707F-7BCE-464F-BF45-E216527084EE}"/>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BC589723-2CC8-49D1-B4E1-36FECED6A2D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092478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6E5D1-6D19-4E7F-9B4E-42326B7716F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AD2A06C-F91A-4ADC-9CD2-61F0A4D7EE1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643AA9A-2280-4F63-8B3D-20742AE6901F}"/>
              </a:ext>
            </a:extLst>
          </p:cNvPr>
          <p:cNvSpPr>
            <a:spLocks noGrp="1"/>
          </p:cNvSpPr>
          <p:nvPr>
            <p:ph type="dt" sz="half" idx="10"/>
          </p:nvPr>
        </p:nvSpPr>
        <p:spPr/>
        <p:txBody>
          <a:bodyPr/>
          <a:lstStyle/>
          <a:p>
            <a:fld id="{82EDB8D0-98ED-4B86-9D5F-E61ADC70144D}" type="datetimeFigureOut">
              <a:rPr lang="en-US" smtClean="0"/>
              <a:t>11/11/24</a:t>
            </a:fld>
            <a:endParaRPr lang="en-US"/>
          </a:p>
        </p:txBody>
      </p:sp>
      <p:sp>
        <p:nvSpPr>
          <p:cNvPr id="5" name="Footer Placeholder 4">
            <a:extLst>
              <a:ext uri="{FF2B5EF4-FFF2-40B4-BE49-F238E27FC236}">
                <a16:creationId xmlns:a16="http://schemas.microsoft.com/office/drawing/2014/main" id="{E40D986B-E58E-43B6-8A80-FFA9D8F748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140D36-2E71-4F27-967F-7A3E4C6EE19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C1609904-5327-4D2C-A445-B270A00F3B5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30FC7BEC-08C5-4D95-9C84-B48BC8AD1C9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325489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1FEA3D-0C7F-45CD-B6A0-942F707B3632}"/>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8B8A12-BCE6-4D03-A637-1DEC8924BEF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9755-9FF4-428A-AEB7-1A6477466741}"/>
              </a:ext>
            </a:extLst>
          </p:cNvPr>
          <p:cNvSpPr>
            <a:spLocks noGrp="1"/>
          </p:cNvSpPr>
          <p:nvPr>
            <p:ph type="dt" sz="half" idx="10"/>
          </p:nvPr>
        </p:nvSpPr>
        <p:spPr/>
        <p:txBody>
          <a:bodyPr/>
          <a:lstStyle/>
          <a:p>
            <a:fld id="{82EDB8D0-98ED-4B86-9D5F-E61ADC70144D}" type="datetimeFigureOut">
              <a:rPr lang="en-US" smtClean="0"/>
              <a:t>11/11/24</a:t>
            </a:fld>
            <a:endParaRPr lang="en-US"/>
          </a:p>
        </p:txBody>
      </p:sp>
      <p:sp>
        <p:nvSpPr>
          <p:cNvPr id="5" name="Footer Placeholder 4">
            <a:extLst>
              <a:ext uri="{FF2B5EF4-FFF2-40B4-BE49-F238E27FC236}">
                <a16:creationId xmlns:a16="http://schemas.microsoft.com/office/drawing/2014/main" id="{A5141836-11E2-49FD-877D-53B74514A9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D24C42-4B05-4EEF-BE14-29041EC9C0E5}"/>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5BADDEB1-F604-408B-B02A-A2814606E6A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D8DF7987-332F-4D6C-81C3-990F39C76C96}"/>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14044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EC5685-19F1-49DA-ADE5-D5D32F1659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FFC0A4D-22A1-4554-B5DE-887974F4DF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9D5CDC-F2CE-410E-AD13-DDC235C71C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cap="none" spc="0" baseline="0">
                <a:solidFill>
                  <a:schemeClr val="tx1">
                    <a:tint val="75000"/>
                  </a:schemeClr>
                </a:solidFill>
                <a:latin typeface="+mn-lt"/>
              </a:defRPr>
            </a:lvl1pPr>
          </a:lstStyle>
          <a:p>
            <a:fld id="{82EDB8D0-98ED-4B86-9D5F-E61ADC70144D}" type="datetimeFigureOut">
              <a:rPr lang="en-US" smtClean="0"/>
              <a:pPr/>
              <a:t>11/11/24</a:t>
            </a:fld>
            <a:endParaRPr lang="en-US" dirty="0"/>
          </a:p>
        </p:txBody>
      </p:sp>
      <p:sp>
        <p:nvSpPr>
          <p:cNvPr id="5" name="Footer Placeholder 4">
            <a:extLst>
              <a:ext uri="{FF2B5EF4-FFF2-40B4-BE49-F238E27FC236}">
                <a16:creationId xmlns:a16="http://schemas.microsoft.com/office/drawing/2014/main" id="{9340CD45-794A-4BB0-A427-0CE61AEAF48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cap="none" spc="0" baseline="0">
                <a:solidFill>
                  <a:schemeClr val="tx1">
                    <a:tint val="75000"/>
                  </a:schemeClr>
                </a:solidFill>
                <a:latin typeface="+mn-lt"/>
              </a:defRPr>
            </a:lvl1pPr>
          </a:lstStyle>
          <a:p>
            <a:endParaRPr lang="en-US"/>
          </a:p>
        </p:txBody>
      </p:sp>
      <p:sp>
        <p:nvSpPr>
          <p:cNvPr id="6" name="Slide Number Placeholder 5">
            <a:extLst>
              <a:ext uri="{FF2B5EF4-FFF2-40B4-BE49-F238E27FC236}">
                <a16:creationId xmlns:a16="http://schemas.microsoft.com/office/drawing/2014/main" id="{FCB3AB91-9588-4071-92D2-364F4A6ED0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cap="none" spc="0" baseline="0">
                <a:solidFill>
                  <a:schemeClr val="tx1">
                    <a:tint val="75000"/>
                  </a:schemeClr>
                </a:solidFill>
                <a:latin typeface="+mn-lt"/>
              </a:defRPr>
            </a:lvl1pPr>
          </a:lstStyle>
          <a:p>
            <a:fld id="{4854181D-6920-4594-9A5D-6CE56DC9F8B2}" type="slidenum">
              <a:rPr lang="en-US" smtClean="0"/>
              <a:pPr/>
              <a:t>‹#›</a:t>
            </a:fld>
            <a:endParaRPr lang="en-US"/>
          </a:p>
        </p:txBody>
      </p:sp>
    </p:spTree>
    <p:extLst>
      <p:ext uri="{BB962C8B-B14F-4D97-AF65-F5344CB8AC3E}">
        <p14:creationId xmlns:p14="http://schemas.microsoft.com/office/powerpoint/2010/main" val="622552016"/>
      </p:ext>
    </p:extLst>
  </p:cSld>
  <p:clrMap bg1="lt1" tx1="dk1" bg2="lt2" tx2="dk2" accent1="accent1" accent2="accent2" accent3="accent3" accent4="accent4" accent5="accent5" accent6="accent6" hlink="hlink" folHlink="folHlink"/>
  <p:sldLayoutIdLst>
    <p:sldLayoutId id="2147483695" r:id="rId1"/>
    <p:sldLayoutId id="2147483694" r:id="rId2"/>
    <p:sldLayoutId id="2147483693" r:id="rId3"/>
    <p:sldLayoutId id="2147483692" r:id="rId4"/>
    <p:sldLayoutId id="2147483691" r:id="rId5"/>
    <p:sldLayoutId id="2147483690" r:id="rId6"/>
    <p:sldLayoutId id="2147483689" r:id="rId7"/>
    <p:sldLayoutId id="2147483688" r:id="rId8"/>
    <p:sldLayoutId id="2147483687" r:id="rId9"/>
    <p:sldLayoutId id="2147483686" r:id="rId10"/>
    <p:sldLayoutId id="214748368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22.emf"/><Relationship Id="rId2" Type="http://schemas.openxmlformats.org/officeDocument/2006/relationships/image" Target="../media/image21.e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8" name="Rectangle 67">
            <a:extLst>
              <a:ext uri="{FF2B5EF4-FFF2-40B4-BE49-F238E27FC236}">
                <a16:creationId xmlns:a16="http://schemas.microsoft.com/office/drawing/2014/main" id="{DD453324-C6A3-43E4-B553-D28495028D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0" name="Freeform: Shape 69">
            <a:extLst>
              <a:ext uri="{FF2B5EF4-FFF2-40B4-BE49-F238E27FC236}">
                <a16:creationId xmlns:a16="http://schemas.microsoft.com/office/drawing/2014/main" id="{E2635EE6-D269-46B5-8431-4D0F084D44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4"/>
            <a:ext cx="6252552" cy="6858003"/>
          </a:xfrm>
          <a:custGeom>
            <a:avLst/>
            <a:gdLst>
              <a:gd name="connsiteX0" fmla="*/ 2609706 w 6252552"/>
              <a:gd name="connsiteY0" fmla="*/ 0 h 6858003"/>
              <a:gd name="connsiteX1" fmla="*/ 6252552 w 6252552"/>
              <a:gd name="connsiteY1" fmla="*/ 0 h 6858003"/>
              <a:gd name="connsiteX2" fmla="*/ 6252552 w 6252552"/>
              <a:gd name="connsiteY2" fmla="*/ 6858002 h 6858003"/>
              <a:gd name="connsiteX3" fmla="*/ 6228060 w 6252552"/>
              <a:gd name="connsiteY3" fmla="*/ 6858002 h 6858003"/>
              <a:gd name="connsiteX4" fmla="*/ 6228060 w 6252552"/>
              <a:gd name="connsiteY4" fmla="*/ 6858003 h 6858003"/>
              <a:gd name="connsiteX5" fmla="*/ 0 w 6252552"/>
              <a:gd name="connsiteY5" fmla="*/ 6858003 h 6858003"/>
              <a:gd name="connsiteX6" fmla="*/ 0 w 6252552"/>
              <a:gd name="connsiteY6" fmla="*/ 1 h 6858003"/>
              <a:gd name="connsiteX7" fmla="*/ 2609701 w 6252552"/>
              <a:gd name="connsiteY7" fmla="*/ 1 h 6858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52552" h="6858003">
                <a:moveTo>
                  <a:pt x="2609706" y="0"/>
                </a:moveTo>
                <a:lnTo>
                  <a:pt x="6252552" y="0"/>
                </a:lnTo>
                <a:lnTo>
                  <a:pt x="6252552" y="6858002"/>
                </a:lnTo>
                <a:lnTo>
                  <a:pt x="6228060" y="6858002"/>
                </a:lnTo>
                <a:lnTo>
                  <a:pt x="6228060" y="6858003"/>
                </a:lnTo>
                <a:lnTo>
                  <a:pt x="0" y="6858003"/>
                </a:lnTo>
                <a:lnTo>
                  <a:pt x="0" y="1"/>
                </a:lnTo>
                <a:lnTo>
                  <a:pt x="2609701" y="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2" name="Arc 71">
            <a:extLst>
              <a:ext uri="{FF2B5EF4-FFF2-40B4-BE49-F238E27FC236}">
                <a16:creationId xmlns:a16="http://schemas.microsoft.com/office/drawing/2014/main" id="{18E928D9-3091-4385-B979-265D55AD02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03011">
            <a:off x="2974408" y="700861"/>
            <a:ext cx="2987899" cy="2987899"/>
          </a:xfrm>
          <a:prstGeom prst="arc">
            <a:avLst>
              <a:gd name="adj1" fmla="val 14612914"/>
              <a:gd name="adj2" fmla="val 0"/>
            </a:avLst>
          </a:prstGeom>
          <a:ln w="127000" cap="rnd">
            <a:solidFill>
              <a:schemeClr val="accent2">
                <a:lumMod val="7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13DEBF2-0E8B-4C78-CD57-AAE1C2FFD9AB}"/>
              </a:ext>
            </a:extLst>
          </p:cNvPr>
          <p:cNvSpPr>
            <a:spLocks noGrp="1"/>
          </p:cNvSpPr>
          <p:nvPr>
            <p:ph type="ctrTitle"/>
          </p:nvPr>
        </p:nvSpPr>
        <p:spPr>
          <a:xfrm>
            <a:off x="643467" y="795509"/>
            <a:ext cx="5271106" cy="2798604"/>
          </a:xfrm>
        </p:spPr>
        <p:txBody>
          <a:bodyPr>
            <a:normAutofit/>
          </a:bodyPr>
          <a:lstStyle/>
          <a:p>
            <a:pPr algn="l"/>
            <a:r>
              <a:rPr lang="en-US" sz="2900" dirty="0">
                <a:solidFill>
                  <a:srgbClr val="FFFFFF"/>
                </a:solidFill>
              </a:rPr>
              <a:t>“A demonstration of leadership skills required within my role as a therapy assistant practitioner, in response to an increased caseload”</a:t>
            </a:r>
          </a:p>
        </p:txBody>
      </p:sp>
      <p:pic>
        <p:nvPicPr>
          <p:cNvPr id="4" name="Picture 3" descr="A blue sky with white squares and a blue background&#10;&#10;Description automatically generated">
            <a:extLst>
              <a:ext uri="{FF2B5EF4-FFF2-40B4-BE49-F238E27FC236}">
                <a16:creationId xmlns:a16="http://schemas.microsoft.com/office/drawing/2014/main" id="{2B9EFF0C-083D-7393-C419-4606DFBD48FC}"/>
              </a:ext>
            </a:extLst>
          </p:cNvPr>
          <p:cNvPicPr>
            <a:picLocks noChangeAspect="1"/>
          </p:cNvPicPr>
          <p:nvPr/>
        </p:nvPicPr>
        <p:blipFill>
          <a:blip r:embed="rId3"/>
          <a:srcRect t="4713" r="4" b="5219"/>
          <a:stretch/>
        </p:blipFill>
        <p:spPr>
          <a:xfrm>
            <a:off x="6509916" y="143441"/>
            <a:ext cx="5431801" cy="3143436"/>
          </a:xfrm>
          <a:custGeom>
            <a:avLst/>
            <a:gdLst/>
            <a:ahLst/>
            <a:cxnLst/>
            <a:rect l="l" t="t" r="r" b="b"/>
            <a:pathLst>
              <a:path w="5096871" h="3143436">
                <a:moveTo>
                  <a:pt x="75600" y="0"/>
                </a:moveTo>
                <a:lnTo>
                  <a:pt x="5021271" y="0"/>
                </a:lnTo>
                <a:cubicBezTo>
                  <a:pt x="5063024" y="0"/>
                  <a:pt x="5096871" y="33847"/>
                  <a:pt x="5096871" y="75600"/>
                </a:cubicBezTo>
                <a:lnTo>
                  <a:pt x="5096871" y="3067836"/>
                </a:lnTo>
                <a:cubicBezTo>
                  <a:pt x="5096871" y="3109589"/>
                  <a:pt x="5063024" y="3143436"/>
                  <a:pt x="5021271" y="3143436"/>
                </a:cubicBezTo>
                <a:lnTo>
                  <a:pt x="75600" y="3143436"/>
                </a:lnTo>
                <a:cubicBezTo>
                  <a:pt x="33847" y="3143436"/>
                  <a:pt x="0" y="3109589"/>
                  <a:pt x="0" y="3067836"/>
                </a:cubicBezTo>
                <a:lnTo>
                  <a:pt x="0" y="75600"/>
                </a:lnTo>
                <a:cubicBezTo>
                  <a:pt x="0" y="33847"/>
                  <a:pt x="33847" y="0"/>
                  <a:pt x="75600" y="0"/>
                </a:cubicBezTo>
                <a:close/>
              </a:path>
            </a:pathLst>
          </a:custGeom>
        </p:spPr>
      </p:pic>
      <p:sp>
        <p:nvSpPr>
          <p:cNvPr id="74" name="Oval 73">
            <a:extLst>
              <a:ext uri="{FF2B5EF4-FFF2-40B4-BE49-F238E27FC236}">
                <a16:creationId xmlns:a16="http://schemas.microsoft.com/office/drawing/2014/main" id="{7D602432-D774-4CF5-94E8-7D52D01059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1186" y="5486807"/>
            <a:ext cx="491961" cy="491961"/>
          </a:xfrm>
          <a:prstGeom prst="ellips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Subtitle 2">
            <a:extLst>
              <a:ext uri="{FF2B5EF4-FFF2-40B4-BE49-F238E27FC236}">
                <a16:creationId xmlns:a16="http://schemas.microsoft.com/office/drawing/2014/main" id="{40D94123-0D62-E819-403D-668B8A0E57CB}"/>
              </a:ext>
            </a:extLst>
          </p:cNvPr>
          <p:cNvSpPr>
            <a:spLocks noGrp="1"/>
          </p:cNvSpPr>
          <p:nvPr>
            <p:ph type="subTitle" idx="1"/>
          </p:nvPr>
        </p:nvSpPr>
        <p:spPr>
          <a:xfrm>
            <a:off x="643467" y="3686188"/>
            <a:ext cx="5271106" cy="703434"/>
          </a:xfrm>
        </p:spPr>
        <p:txBody>
          <a:bodyPr>
            <a:normAutofit/>
          </a:bodyPr>
          <a:lstStyle/>
          <a:p>
            <a:pPr algn="l"/>
            <a:r>
              <a:rPr lang="en-US" dirty="0">
                <a:solidFill>
                  <a:srgbClr val="FFFFFF"/>
                </a:solidFill>
              </a:rPr>
              <a:t>By Debbie Morgan</a:t>
            </a:r>
          </a:p>
        </p:txBody>
      </p:sp>
      <p:pic>
        <p:nvPicPr>
          <p:cNvPr id="6" name="Picture 5" descr="A colorful building blocks with words on them&#10;&#10;Description automatically generated">
            <a:extLst>
              <a:ext uri="{FF2B5EF4-FFF2-40B4-BE49-F238E27FC236}">
                <a16:creationId xmlns:a16="http://schemas.microsoft.com/office/drawing/2014/main" id="{D2E8AC75-CD4F-56A8-A478-7FB3840E9518}"/>
              </a:ext>
            </a:extLst>
          </p:cNvPr>
          <p:cNvPicPr>
            <a:picLocks noChangeAspect="1"/>
          </p:cNvPicPr>
          <p:nvPr/>
        </p:nvPicPr>
        <p:blipFill>
          <a:blip r:embed="rId4"/>
          <a:srcRect t="5743" r="4" b="16025"/>
          <a:stretch/>
        </p:blipFill>
        <p:spPr>
          <a:xfrm>
            <a:off x="6496428" y="2991394"/>
            <a:ext cx="5431801" cy="3866606"/>
          </a:xfrm>
          <a:custGeom>
            <a:avLst/>
            <a:gdLst/>
            <a:ahLst/>
            <a:cxnLst/>
            <a:rect l="l" t="t" r="r" b="b"/>
            <a:pathLst>
              <a:path w="5096871" h="3187173">
                <a:moveTo>
                  <a:pt x="76652" y="0"/>
                </a:moveTo>
                <a:lnTo>
                  <a:pt x="5020219" y="0"/>
                </a:lnTo>
                <a:cubicBezTo>
                  <a:pt x="5062553" y="0"/>
                  <a:pt x="5096871" y="34318"/>
                  <a:pt x="5096871" y="76652"/>
                </a:cubicBezTo>
                <a:lnTo>
                  <a:pt x="5096871" y="3110521"/>
                </a:lnTo>
                <a:cubicBezTo>
                  <a:pt x="5096871" y="3152855"/>
                  <a:pt x="5062553" y="3187173"/>
                  <a:pt x="5020219" y="3187173"/>
                </a:cubicBezTo>
                <a:lnTo>
                  <a:pt x="76652" y="3187173"/>
                </a:lnTo>
                <a:cubicBezTo>
                  <a:pt x="34318" y="3187173"/>
                  <a:pt x="0" y="3152855"/>
                  <a:pt x="0" y="3110521"/>
                </a:cubicBezTo>
                <a:lnTo>
                  <a:pt x="0" y="76652"/>
                </a:lnTo>
                <a:cubicBezTo>
                  <a:pt x="0" y="34318"/>
                  <a:pt x="34318" y="0"/>
                  <a:pt x="76652" y="0"/>
                </a:cubicBezTo>
                <a:close/>
              </a:path>
            </a:pathLst>
          </a:custGeom>
        </p:spPr>
      </p:pic>
    </p:spTree>
    <p:extLst>
      <p:ext uri="{BB962C8B-B14F-4D97-AF65-F5344CB8AC3E}">
        <p14:creationId xmlns:p14="http://schemas.microsoft.com/office/powerpoint/2010/main" val="7972891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102C47A-8822-25ED-54CD-2EC2A8B9F372}"/>
              </a:ext>
            </a:extLst>
          </p:cNvPr>
          <p:cNvSpPr>
            <a:spLocks noGrp="1"/>
          </p:cNvSpPr>
          <p:nvPr>
            <p:ph type="title"/>
          </p:nvPr>
        </p:nvSpPr>
        <p:spPr>
          <a:xfrm>
            <a:off x="838200" y="365125"/>
            <a:ext cx="5387502" cy="1325563"/>
          </a:xfrm>
        </p:spPr>
        <p:txBody>
          <a:bodyPr>
            <a:normAutofit/>
          </a:bodyPr>
          <a:lstStyle/>
          <a:p>
            <a:r>
              <a:rPr lang="en-US" dirty="0"/>
              <a:t>Introduction</a:t>
            </a:r>
          </a:p>
        </p:txBody>
      </p:sp>
      <p:sp>
        <p:nvSpPr>
          <p:cNvPr id="3" name="Content Placeholder 2">
            <a:extLst>
              <a:ext uri="{FF2B5EF4-FFF2-40B4-BE49-F238E27FC236}">
                <a16:creationId xmlns:a16="http://schemas.microsoft.com/office/drawing/2014/main" id="{BDC0C26A-812F-9BA5-1887-C8EA0FCDDED6}"/>
              </a:ext>
            </a:extLst>
          </p:cNvPr>
          <p:cNvSpPr>
            <a:spLocks noGrp="1"/>
          </p:cNvSpPr>
          <p:nvPr>
            <p:ph idx="1"/>
          </p:nvPr>
        </p:nvSpPr>
        <p:spPr>
          <a:xfrm>
            <a:off x="838200" y="1825625"/>
            <a:ext cx="5387502" cy="4351338"/>
          </a:xfrm>
        </p:spPr>
        <p:txBody>
          <a:bodyPr>
            <a:normAutofit fontScale="92500"/>
          </a:bodyPr>
          <a:lstStyle/>
          <a:p>
            <a:pPr marL="0" indent="0">
              <a:lnSpc>
                <a:spcPct val="110000"/>
              </a:lnSpc>
              <a:buNone/>
            </a:pPr>
            <a:r>
              <a:rPr lang="en-US" sz="2400" dirty="0">
                <a:cs typeface="Arial" panose="020B0604020202020204" pitchFamily="34" charset="0"/>
              </a:rPr>
              <a:t>I work on the Trauma and </a:t>
            </a:r>
            <a:r>
              <a:rPr lang="en-US" sz="2400" dirty="0" err="1">
                <a:cs typeface="Arial" panose="020B0604020202020204" pitchFamily="34" charset="0"/>
              </a:rPr>
              <a:t>Orthopaedic</a:t>
            </a:r>
            <a:r>
              <a:rPr lang="en-US" sz="2400" dirty="0">
                <a:cs typeface="Arial" panose="020B0604020202020204" pitchFamily="34" charset="0"/>
              </a:rPr>
              <a:t> ward. Due to an increase in falls over the last few months with elderly patients there has been a need to increase Physiotherapy input to enable patients to get mobile and achieve earlier discharges. </a:t>
            </a:r>
          </a:p>
          <a:p>
            <a:pPr marL="0" indent="0">
              <a:lnSpc>
                <a:spcPct val="110000"/>
              </a:lnSpc>
              <a:buNone/>
            </a:pPr>
            <a:r>
              <a:rPr lang="en-US" sz="2400" dirty="0">
                <a:cs typeface="Arial" panose="020B0604020202020204" pitchFamily="34" charset="0"/>
              </a:rPr>
              <a:t>I am going to talk about what my role as a Therapy Assistant Practitioner (TAP) can do to help achieve these goals through leadership skills.</a:t>
            </a:r>
          </a:p>
        </p:txBody>
      </p:sp>
      <p:pic>
        <p:nvPicPr>
          <p:cNvPr id="5" name="Picture 4" descr="X-ray images of bones and a broken arm&#10;&#10;Description automatically generated">
            <a:extLst>
              <a:ext uri="{FF2B5EF4-FFF2-40B4-BE49-F238E27FC236}">
                <a16:creationId xmlns:a16="http://schemas.microsoft.com/office/drawing/2014/main" id="{8DBE99E3-14BC-9485-085B-06775B56FE3A}"/>
              </a:ext>
            </a:extLst>
          </p:cNvPr>
          <p:cNvPicPr>
            <a:picLocks noChangeAspect="1"/>
          </p:cNvPicPr>
          <p:nvPr/>
        </p:nvPicPr>
        <p:blipFill>
          <a:blip r:embed="rId2"/>
          <a:srcRect t="146" r="2" b="2"/>
          <a:stretch/>
        </p:blipFill>
        <p:spPr>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12"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338689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a:extLst>
              <a:ext uri="{FF2B5EF4-FFF2-40B4-BE49-F238E27FC236}">
                <a16:creationId xmlns:a16="http://schemas.microsoft.com/office/drawing/2014/main" id="{032D8B87-88DA-4E9C-B676-B10D70EA59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descr="A person and a nurse&#10;&#10;Description automatically generated">
            <a:extLst>
              <a:ext uri="{FF2B5EF4-FFF2-40B4-BE49-F238E27FC236}">
                <a16:creationId xmlns:a16="http://schemas.microsoft.com/office/drawing/2014/main" id="{74790115-0060-0967-DE2B-E12B29B09FC6}"/>
              </a:ext>
            </a:extLst>
          </p:cNvPr>
          <p:cNvPicPr>
            <a:picLocks noChangeAspect="1"/>
          </p:cNvPicPr>
          <p:nvPr/>
        </p:nvPicPr>
        <p:blipFill>
          <a:blip r:embed="rId2">
            <a:alphaModFix amt="35000"/>
          </a:blip>
          <a:srcRect r="125" b="1"/>
          <a:stretch/>
        </p:blipFill>
        <p:spPr>
          <a:xfrm>
            <a:off x="20" y="-8466"/>
            <a:ext cx="12191980" cy="6866466"/>
          </a:xfrm>
          <a:prstGeom prst="rect">
            <a:avLst/>
          </a:prstGeom>
        </p:spPr>
      </p:pic>
      <p:sp>
        <p:nvSpPr>
          <p:cNvPr id="2" name="Title 1">
            <a:extLst>
              <a:ext uri="{FF2B5EF4-FFF2-40B4-BE49-F238E27FC236}">
                <a16:creationId xmlns:a16="http://schemas.microsoft.com/office/drawing/2014/main" id="{F566DFF9-E88F-292C-E834-AE6B61C5738D}"/>
              </a:ext>
            </a:extLst>
          </p:cNvPr>
          <p:cNvSpPr>
            <a:spLocks noGrp="1"/>
          </p:cNvSpPr>
          <p:nvPr>
            <p:ph type="title"/>
          </p:nvPr>
        </p:nvSpPr>
        <p:spPr>
          <a:xfrm>
            <a:off x="681446" y="0"/>
            <a:ext cx="10515600" cy="1117779"/>
          </a:xfrm>
        </p:spPr>
        <p:txBody>
          <a:bodyPr>
            <a:normAutofit/>
          </a:bodyPr>
          <a:lstStyle/>
          <a:p>
            <a:r>
              <a:rPr lang="en-US" dirty="0">
                <a:solidFill>
                  <a:srgbClr val="FFFFFF"/>
                </a:solidFill>
              </a:rPr>
              <a:t>Leadership skills I will need..</a:t>
            </a:r>
          </a:p>
        </p:txBody>
      </p:sp>
      <p:sp>
        <p:nvSpPr>
          <p:cNvPr id="3" name="Content Placeholder 2">
            <a:extLst>
              <a:ext uri="{FF2B5EF4-FFF2-40B4-BE49-F238E27FC236}">
                <a16:creationId xmlns:a16="http://schemas.microsoft.com/office/drawing/2014/main" id="{8B1FD5B8-3558-950A-251E-99C01D92BA08}"/>
              </a:ext>
            </a:extLst>
          </p:cNvPr>
          <p:cNvSpPr>
            <a:spLocks noGrp="1"/>
          </p:cNvSpPr>
          <p:nvPr>
            <p:ph idx="1"/>
          </p:nvPr>
        </p:nvSpPr>
        <p:spPr>
          <a:xfrm>
            <a:off x="1541416" y="1319350"/>
            <a:ext cx="10515600" cy="4963886"/>
          </a:xfrm>
        </p:spPr>
        <p:txBody>
          <a:bodyPr>
            <a:normAutofit/>
          </a:bodyPr>
          <a:lstStyle/>
          <a:p>
            <a:pPr>
              <a:lnSpc>
                <a:spcPct val="100000"/>
              </a:lnSpc>
              <a:buFont typeface="Arial" panose="020B0604020202020204" pitchFamily="34" charset="0"/>
              <a:buChar char="•"/>
            </a:pPr>
            <a:r>
              <a:rPr lang="en-GB" sz="2200" b="1" i="0" u="none" strike="noStrike" dirty="0">
                <a:solidFill>
                  <a:srgbClr val="FFFFFF"/>
                </a:solidFill>
                <a:effectLst/>
                <a:cs typeface="Arial" panose="020B0604020202020204" pitchFamily="34" charset="0"/>
              </a:rPr>
              <a:t>Communication. </a:t>
            </a:r>
            <a:r>
              <a:rPr lang="en-GB" sz="2200" b="0" i="0" u="none" strike="noStrike" dirty="0">
                <a:solidFill>
                  <a:srgbClr val="FFFFFF"/>
                </a:solidFill>
                <a:effectLst/>
                <a:cs typeface="Arial" panose="020B0604020202020204" pitchFamily="34" charset="0"/>
              </a:rPr>
              <a:t>This is vital for managing clinical performance and ensuring high-quality care delivery (Pettersen, 2024). Good clear instructions, empathy and listening skills are a key part to person-centred care.</a:t>
            </a:r>
          </a:p>
          <a:p>
            <a:pPr>
              <a:lnSpc>
                <a:spcPct val="100000"/>
              </a:lnSpc>
            </a:pPr>
            <a:r>
              <a:rPr lang="en-US" sz="2200" b="1" dirty="0">
                <a:solidFill>
                  <a:srgbClr val="FFFFFF"/>
                </a:solidFill>
              </a:rPr>
              <a:t>Motivation</a:t>
            </a:r>
            <a:r>
              <a:rPr lang="en-US" sz="2200" dirty="0">
                <a:solidFill>
                  <a:srgbClr val="FFFFFF"/>
                </a:solidFill>
              </a:rPr>
              <a:t>. This is essential to help encourage patients to recover quicker and reach their goals.</a:t>
            </a:r>
          </a:p>
          <a:p>
            <a:pPr>
              <a:lnSpc>
                <a:spcPct val="100000"/>
              </a:lnSpc>
            </a:pPr>
            <a:r>
              <a:rPr lang="en-US" sz="2200" b="1" dirty="0">
                <a:solidFill>
                  <a:srgbClr val="FFFFFF"/>
                </a:solidFill>
              </a:rPr>
              <a:t>Confidence</a:t>
            </a:r>
            <a:r>
              <a:rPr lang="en-US" sz="2200" dirty="0">
                <a:solidFill>
                  <a:srgbClr val="FFFFFF"/>
                </a:solidFill>
              </a:rPr>
              <a:t>.  Building a relationship based on trust so patients have confidence with the goals we set together.</a:t>
            </a:r>
          </a:p>
          <a:p>
            <a:pPr>
              <a:lnSpc>
                <a:spcPct val="100000"/>
              </a:lnSpc>
            </a:pPr>
            <a:r>
              <a:rPr lang="en-US" sz="2200" b="1" dirty="0">
                <a:solidFill>
                  <a:srgbClr val="FFFFFF"/>
                </a:solidFill>
              </a:rPr>
              <a:t>Time management and prioritization.  </a:t>
            </a:r>
            <a:r>
              <a:rPr lang="en-US" sz="2200" dirty="0">
                <a:solidFill>
                  <a:srgbClr val="FFFFFF"/>
                </a:solidFill>
              </a:rPr>
              <a:t>It is necessary to manage the time well to ensure each patient receives thorough treatment, due to the increase caseload.</a:t>
            </a:r>
            <a:endParaRPr lang="en-US" sz="2200" b="1" dirty="0">
              <a:solidFill>
                <a:srgbClr val="FFFFFF"/>
              </a:solidFill>
            </a:endParaRPr>
          </a:p>
          <a:p>
            <a:pPr>
              <a:lnSpc>
                <a:spcPct val="100000"/>
              </a:lnSpc>
            </a:pPr>
            <a:r>
              <a:rPr lang="en-US" sz="2200" b="1" dirty="0" err="1">
                <a:solidFill>
                  <a:srgbClr val="FFFFFF"/>
                </a:solidFill>
              </a:rPr>
              <a:t>Organisational</a:t>
            </a:r>
            <a:r>
              <a:rPr lang="en-US" sz="2200" b="1" dirty="0">
                <a:solidFill>
                  <a:srgbClr val="FFFFFF"/>
                </a:solidFill>
              </a:rPr>
              <a:t> Skills</a:t>
            </a:r>
            <a:r>
              <a:rPr lang="en-US" sz="2200" dirty="0">
                <a:solidFill>
                  <a:srgbClr val="FFFFFF"/>
                </a:solidFill>
              </a:rPr>
              <a:t>. Keeping good patient records is important. Collecting data will be paramount to prove the effectiveness of the treatment given.</a:t>
            </a:r>
          </a:p>
        </p:txBody>
      </p:sp>
      <p:sp>
        <p:nvSpPr>
          <p:cNvPr id="26" name="Arc 2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221477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30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30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3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30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3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30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30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30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30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30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AE5A632B-B15A-489E-8337-BC0F40DBC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Arc 15">
            <a:extLst>
              <a:ext uri="{FF2B5EF4-FFF2-40B4-BE49-F238E27FC236}">
                <a16:creationId xmlns:a16="http://schemas.microsoft.com/office/drawing/2014/main" id="{6E895C8D-1379-40B8-8B1B-B6F5AEAF0A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05262" y="859948"/>
            <a:ext cx="2987899" cy="2987899"/>
          </a:xfrm>
          <a:prstGeom prst="arc">
            <a:avLst>
              <a:gd name="adj1" fmla="val 14612914"/>
              <a:gd name="adj2" fmla="val 0"/>
            </a:avLst>
          </a:prstGeom>
          <a:ln w="127000" cap="rnd">
            <a:solidFill>
              <a:schemeClr val="accent2">
                <a:lumMod val="7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254E5A1-9597-9B58-F8DE-496EB6CE93D4}"/>
              </a:ext>
            </a:extLst>
          </p:cNvPr>
          <p:cNvSpPr>
            <a:spLocks noGrp="1"/>
          </p:cNvSpPr>
          <p:nvPr>
            <p:ph type="title"/>
          </p:nvPr>
        </p:nvSpPr>
        <p:spPr>
          <a:xfrm>
            <a:off x="838200" y="643467"/>
            <a:ext cx="2951205" cy="5571066"/>
          </a:xfrm>
        </p:spPr>
        <p:txBody>
          <a:bodyPr>
            <a:normAutofit/>
          </a:bodyPr>
          <a:lstStyle/>
          <a:p>
            <a:r>
              <a:rPr lang="en-US" dirty="0">
                <a:solidFill>
                  <a:srgbClr val="FFFFFF"/>
                </a:solidFill>
                <a:latin typeface="+mn-lt"/>
                <a:cs typeface="Arial" panose="020B0604020202020204" pitchFamily="34" charset="0"/>
              </a:rPr>
              <a:t>Impact of increasing our caseload on the ward</a:t>
            </a:r>
          </a:p>
        </p:txBody>
      </p:sp>
      <p:sp>
        <p:nvSpPr>
          <p:cNvPr id="17" name="Rectangle: Rounded Corners 12">
            <a:extLst>
              <a:ext uri="{FF2B5EF4-FFF2-40B4-BE49-F238E27FC236}">
                <a16:creationId xmlns:a16="http://schemas.microsoft.com/office/drawing/2014/main" id="{651547D7-AD18-407B-A5F4-F8225B5DCF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5452" y="434266"/>
            <a:ext cx="7217701" cy="5922084"/>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18" name="Content Placeholder 2">
            <a:extLst>
              <a:ext uri="{FF2B5EF4-FFF2-40B4-BE49-F238E27FC236}">
                <a16:creationId xmlns:a16="http://schemas.microsoft.com/office/drawing/2014/main" id="{18705FA5-D6FA-CC5B-AEFB-22830B5F985F}"/>
              </a:ext>
            </a:extLst>
          </p:cNvPr>
          <p:cNvGraphicFramePr>
            <a:graphicFrameLocks noGrp="1"/>
          </p:cNvGraphicFramePr>
          <p:nvPr>
            <p:ph idx="1"/>
            <p:extLst>
              <p:ext uri="{D42A27DB-BD31-4B8C-83A1-F6EECF244321}">
                <p14:modId xmlns:p14="http://schemas.microsoft.com/office/powerpoint/2010/main" val="1133041305"/>
              </p:ext>
            </p:extLst>
          </p:nvPr>
        </p:nvGraphicFramePr>
        <p:xfrm>
          <a:off x="4763911" y="609600"/>
          <a:ext cx="6735443" cy="55646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706770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 name="Freeform: Shape 28">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C2F3DCB-8AE6-CB61-572F-8CE0D00C2DCE}"/>
              </a:ext>
            </a:extLst>
          </p:cNvPr>
          <p:cNvSpPr>
            <a:spLocks noGrp="1"/>
          </p:cNvSpPr>
          <p:nvPr>
            <p:ph type="title"/>
          </p:nvPr>
        </p:nvSpPr>
        <p:spPr>
          <a:xfrm>
            <a:off x="838200" y="643467"/>
            <a:ext cx="2951205" cy="5571066"/>
          </a:xfrm>
        </p:spPr>
        <p:txBody>
          <a:bodyPr>
            <a:normAutofit/>
          </a:bodyPr>
          <a:lstStyle/>
          <a:p>
            <a:r>
              <a:rPr lang="en-US">
                <a:solidFill>
                  <a:srgbClr val="FFFFFF"/>
                </a:solidFill>
                <a:latin typeface="Arial" panose="020B0604020202020204" pitchFamily="34" charset="0"/>
                <a:cs typeface="Arial" panose="020B0604020202020204" pitchFamily="34" charset="0"/>
              </a:rPr>
              <a:t>What are our options? </a:t>
            </a:r>
            <a:br>
              <a:rPr lang="en-US">
                <a:solidFill>
                  <a:srgbClr val="FFFFFF"/>
                </a:solidFill>
                <a:latin typeface="Arial" panose="020B0604020202020204" pitchFamily="34" charset="0"/>
                <a:cs typeface="Arial" panose="020B0604020202020204" pitchFamily="34" charset="0"/>
              </a:rPr>
            </a:br>
            <a:endParaRPr lang="en-US">
              <a:solidFill>
                <a:srgbClr val="FFFFFF"/>
              </a:solidFill>
              <a:latin typeface="Arial" panose="020B0604020202020204" pitchFamily="34" charset="0"/>
              <a:cs typeface="Arial" panose="020B0604020202020204" pitchFamily="34" charset="0"/>
            </a:endParaRPr>
          </a:p>
        </p:txBody>
      </p:sp>
      <p:graphicFrame>
        <p:nvGraphicFramePr>
          <p:cNvPr id="22" name="Content Placeholder 2">
            <a:extLst>
              <a:ext uri="{FF2B5EF4-FFF2-40B4-BE49-F238E27FC236}">
                <a16:creationId xmlns:a16="http://schemas.microsoft.com/office/drawing/2014/main" id="{2E07996F-79F6-D8B2-F538-0A8F3BC65B62}"/>
              </a:ext>
            </a:extLst>
          </p:cNvPr>
          <p:cNvGraphicFramePr>
            <a:graphicFrameLocks noGrp="1"/>
          </p:cNvGraphicFramePr>
          <p:nvPr>
            <p:ph idx="1"/>
            <p:extLst>
              <p:ext uri="{D42A27DB-BD31-4B8C-83A1-F6EECF244321}">
                <p14:modId xmlns:p14="http://schemas.microsoft.com/office/powerpoint/2010/main" val="3455781615"/>
              </p:ext>
            </p:extLst>
          </p:nvPr>
        </p:nvGraphicFramePr>
        <p:xfrm>
          <a:off x="4627605" y="182881"/>
          <a:ext cx="7358449" cy="65444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782531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5A632B-B15A-489E-8337-BC0F40DBC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Arc 10">
            <a:extLst>
              <a:ext uri="{FF2B5EF4-FFF2-40B4-BE49-F238E27FC236}">
                <a16:creationId xmlns:a16="http://schemas.microsoft.com/office/drawing/2014/main" id="{6E895C8D-1379-40B8-8B1B-B6F5AEAF0A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05262" y="859948"/>
            <a:ext cx="2987899" cy="2987899"/>
          </a:xfrm>
          <a:prstGeom prst="arc">
            <a:avLst>
              <a:gd name="adj1" fmla="val 14612914"/>
              <a:gd name="adj2" fmla="val 0"/>
            </a:avLst>
          </a:prstGeom>
          <a:ln w="127000" cap="rnd">
            <a:solidFill>
              <a:schemeClr val="accent2">
                <a:lumMod val="7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224F486-801C-EE6F-AD7D-C8CA0D3AFBD0}"/>
              </a:ext>
            </a:extLst>
          </p:cNvPr>
          <p:cNvSpPr>
            <a:spLocks noGrp="1"/>
          </p:cNvSpPr>
          <p:nvPr>
            <p:ph type="title"/>
          </p:nvPr>
        </p:nvSpPr>
        <p:spPr>
          <a:xfrm>
            <a:off x="838200" y="643467"/>
            <a:ext cx="2951205" cy="5571066"/>
          </a:xfrm>
        </p:spPr>
        <p:txBody>
          <a:bodyPr>
            <a:normAutofit/>
          </a:bodyPr>
          <a:lstStyle/>
          <a:p>
            <a:r>
              <a:rPr lang="en-US" dirty="0">
                <a:solidFill>
                  <a:srgbClr val="FFFFFF"/>
                </a:solidFill>
                <a:latin typeface="+mn-lt"/>
                <a:cs typeface="Arial" panose="020B0604020202020204" pitchFamily="34" charset="0"/>
              </a:rPr>
              <a:t>Data to be included with exercise classes</a:t>
            </a:r>
            <a:br>
              <a:rPr lang="en-US" dirty="0">
                <a:solidFill>
                  <a:srgbClr val="FFFFFF"/>
                </a:solidFill>
                <a:latin typeface="Arial" panose="020B0604020202020204" pitchFamily="34" charset="0"/>
                <a:cs typeface="Arial" panose="020B0604020202020204" pitchFamily="34" charset="0"/>
              </a:rPr>
            </a:br>
            <a:endParaRPr lang="en-US" dirty="0">
              <a:solidFill>
                <a:srgbClr val="FFFFFF"/>
              </a:solidFill>
            </a:endParaRPr>
          </a:p>
        </p:txBody>
      </p:sp>
      <p:sp>
        <p:nvSpPr>
          <p:cNvPr id="13" name="Rectangle: Rounded Corners 12">
            <a:extLst>
              <a:ext uri="{FF2B5EF4-FFF2-40B4-BE49-F238E27FC236}">
                <a16:creationId xmlns:a16="http://schemas.microsoft.com/office/drawing/2014/main" id="{651547D7-AD18-407B-A5F4-F8225B5DCF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5452" y="434266"/>
            <a:ext cx="7217701" cy="5922084"/>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6" name="Content Placeholder 2">
            <a:extLst>
              <a:ext uri="{FF2B5EF4-FFF2-40B4-BE49-F238E27FC236}">
                <a16:creationId xmlns:a16="http://schemas.microsoft.com/office/drawing/2014/main" id="{A64B0B91-4C1A-1443-882E-81CED33085CD}"/>
              </a:ext>
            </a:extLst>
          </p:cNvPr>
          <p:cNvGraphicFramePr>
            <a:graphicFrameLocks noGrp="1"/>
          </p:cNvGraphicFramePr>
          <p:nvPr>
            <p:ph idx="1"/>
            <p:extLst>
              <p:ext uri="{D42A27DB-BD31-4B8C-83A1-F6EECF244321}">
                <p14:modId xmlns:p14="http://schemas.microsoft.com/office/powerpoint/2010/main" val="3558712973"/>
              </p:ext>
            </p:extLst>
          </p:nvPr>
        </p:nvGraphicFramePr>
        <p:xfrm>
          <a:off x="4763911" y="609600"/>
          <a:ext cx="6735443" cy="55646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995878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EE9EBA-0893-BD60-687D-0AD346A53C31}"/>
              </a:ext>
            </a:extLst>
          </p:cNvPr>
          <p:cNvSpPr>
            <a:spLocks noGrp="1"/>
          </p:cNvSpPr>
          <p:nvPr>
            <p:ph type="title"/>
          </p:nvPr>
        </p:nvSpPr>
        <p:spPr>
          <a:xfrm>
            <a:off x="1311211" y="338986"/>
            <a:ext cx="8697686" cy="1090102"/>
          </a:xfrm>
        </p:spPr>
        <p:txBody>
          <a:bodyPr>
            <a:normAutofit/>
          </a:bodyPr>
          <a:lstStyle/>
          <a:p>
            <a:r>
              <a:rPr lang="en-US" u="sng" dirty="0"/>
              <a:t>Examples of Data that can be used</a:t>
            </a:r>
          </a:p>
        </p:txBody>
      </p:sp>
      <p:pic>
        <p:nvPicPr>
          <p:cNvPr id="5" name="Content Placeholder 4">
            <a:extLst>
              <a:ext uri="{FF2B5EF4-FFF2-40B4-BE49-F238E27FC236}">
                <a16:creationId xmlns:a16="http://schemas.microsoft.com/office/drawing/2014/main" id="{1AAF2467-BA81-D3BC-8922-F5CDA55AB775}"/>
              </a:ext>
            </a:extLst>
          </p:cNvPr>
          <p:cNvPicPr>
            <a:picLocks noGrp="1" noChangeAspect="1"/>
          </p:cNvPicPr>
          <p:nvPr>
            <p:ph idx="1"/>
          </p:nvPr>
        </p:nvPicPr>
        <p:blipFill>
          <a:blip r:embed="rId2"/>
          <a:stretch>
            <a:fillRect/>
          </a:stretch>
        </p:blipFill>
        <p:spPr>
          <a:xfrm>
            <a:off x="1311211" y="1468290"/>
            <a:ext cx="3788043" cy="5050724"/>
          </a:xfrm>
        </p:spPr>
      </p:pic>
      <p:pic>
        <p:nvPicPr>
          <p:cNvPr id="8" name="Picture 7">
            <a:extLst>
              <a:ext uri="{FF2B5EF4-FFF2-40B4-BE49-F238E27FC236}">
                <a16:creationId xmlns:a16="http://schemas.microsoft.com/office/drawing/2014/main" id="{982CC7EE-A32A-7C63-676E-3F538E1094AF}"/>
              </a:ext>
            </a:extLst>
          </p:cNvPr>
          <p:cNvPicPr>
            <a:picLocks noChangeAspect="1"/>
          </p:cNvPicPr>
          <p:nvPr/>
        </p:nvPicPr>
        <p:blipFill>
          <a:blip r:embed="rId3"/>
          <a:stretch>
            <a:fillRect/>
          </a:stretch>
        </p:blipFill>
        <p:spPr>
          <a:xfrm>
            <a:off x="4900732" y="1507492"/>
            <a:ext cx="6907689" cy="5050724"/>
          </a:xfrm>
          <a:prstGeom prst="rect">
            <a:avLst/>
          </a:prstGeom>
        </p:spPr>
      </p:pic>
    </p:spTree>
    <p:extLst>
      <p:ext uri="{BB962C8B-B14F-4D97-AF65-F5344CB8AC3E}">
        <p14:creationId xmlns:p14="http://schemas.microsoft.com/office/powerpoint/2010/main" val="28292769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Arc 11">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37801B4-B2EC-EC4A-77EB-EB1D3AAAFA19}"/>
              </a:ext>
            </a:extLst>
          </p:cNvPr>
          <p:cNvSpPr>
            <a:spLocks noGrp="1"/>
          </p:cNvSpPr>
          <p:nvPr>
            <p:ph type="title"/>
          </p:nvPr>
        </p:nvSpPr>
        <p:spPr>
          <a:xfrm>
            <a:off x="5894962" y="479493"/>
            <a:ext cx="5458838" cy="1325563"/>
          </a:xfrm>
        </p:spPr>
        <p:txBody>
          <a:bodyPr>
            <a:normAutofit/>
          </a:bodyPr>
          <a:lstStyle/>
          <a:p>
            <a:r>
              <a:rPr lang="en-US" dirty="0"/>
              <a:t>Personal Development</a:t>
            </a:r>
          </a:p>
        </p:txBody>
      </p:sp>
      <p:sp>
        <p:nvSpPr>
          <p:cNvPr id="14" name="Freeform: Shape 1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group of people in a room&#10;&#10;Description automatically generated">
            <a:extLst>
              <a:ext uri="{FF2B5EF4-FFF2-40B4-BE49-F238E27FC236}">
                <a16:creationId xmlns:a16="http://schemas.microsoft.com/office/drawing/2014/main" id="{B12CCBFC-EB7A-744C-6E4C-973454E5BCE4}"/>
              </a:ext>
            </a:extLst>
          </p:cNvPr>
          <p:cNvPicPr>
            <a:picLocks noChangeAspect="1"/>
          </p:cNvPicPr>
          <p:nvPr/>
        </p:nvPicPr>
        <p:blipFill>
          <a:blip r:embed="rId3"/>
          <a:srcRect l="9645" t="10413" r="9142" b="5080"/>
          <a:stretch/>
        </p:blipFill>
        <p:spPr>
          <a:xfrm>
            <a:off x="703182" y="1749677"/>
            <a:ext cx="4777381" cy="318890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C95FFDAF-6AD7-F4F9-8E1A-C5B7811FE956}"/>
              </a:ext>
            </a:extLst>
          </p:cNvPr>
          <p:cNvSpPr>
            <a:spLocks noGrp="1"/>
          </p:cNvSpPr>
          <p:nvPr>
            <p:ph idx="1"/>
          </p:nvPr>
        </p:nvSpPr>
        <p:spPr>
          <a:xfrm>
            <a:off x="5894962" y="1984443"/>
            <a:ext cx="5458838" cy="4192520"/>
          </a:xfrm>
        </p:spPr>
        <p:txBody>
          <a:bodyPr>
            <a:normAutofit fontScale="92500" lnSpcReduction="10000"/>
          </a:bodyPr>
          <a:lstStyle/>
          <a:p>
            <a:pPr marL="0" indent="0">
              <a:lnSpc>
                <a:spcPct val="100000"/>
              </a:lnSpc>
              <a:buNone/>
            </a:pPr>
            <a:r>
              <a:rPr lang="en-US" sz="2400" dirty="0"/>
              <a:t>The challenges involved with the exercise class will help develop my interpersonal skills and increase my knowledge of exercises that can be given to help patients mobility.</a:t>
            </a:r>
          </a:p>
          <a:p>
            <a:pPr marL="0" indent="0">
              <a:lnSpc>
                <a:spcPct val="100000"/>
              </a:lnSpc>
              <a:buNone/>
            </a:pPr>
            <a:r>
              <a:rPr lang="en-US" sz="2400" dirty="0"/>
              <a:t>Record keeping and processing information into data accurately so others can benefit from them.</a:t>
            </a:r>
          </a:p>
          <a:p>
            <a:pPr marL="0" indent="0">
              <a:lnSpc>
                <a:spcPct val="100000"/>
              </a:lnSpc>
              <a:buNone/>
            </a:pPr>
            <a:r>
              <a:rPr lang="en-US" sz="2400" dirty="0"/>
              <a:t>Time management skills as I will have to be aware of how the increase caseload will effect our daily routine and the impact on our service.</a:t>
            </a:r>
          </a:p>
          <a:p>
            <a:pPr marL="0" indent="0">
              <a:lnSpc>
                <a:spcPct val="100000"/>
              </a:lnSpc>
              <a:buNone/>
            </a:pPr>
            <a:endParaRPr lang="en-US" sz="2400" dirty="0"/>
          </a:p>
          <a:p>
            <a:pPr marL="0" indent="0">
              <a:buNone/>
            </a:pPr>
            <a:endParaRPr lang="en-US" sz="2400" dirty="0"/>
          </a:p>
        </p:txBody>
      </p:sp>
    </p:spTree>
    <p:extLst>
      <p:ext uri="{BB962C8B-B14F-4D97-AF65-F5344CB8AC3E}">
        <p14:creationId xmlns:p14="http://schemas.microsoft.com/office/powerpoint/2010/main" val="16107041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A84B152-3496-4C52-AF08-97AFFC09D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25072C7-CAD2-68E1-EDD9-069778652C06}"/>
              </a:ext>
            </a:extLst>
          </p:cNvPr>
          <p:cNvSpPr>
            <a:spLocks noGrp="1"/>
          </p:cNvSpPr>
          <p:nvPr>
            <p:ph type="title"/>
          </p:nvPr>
        </p:nvSpPr>
        <p:spPr>
          <a:xfrm>
            <a:off x="838201" y="365125"/>
            <a:ext cx="5393360" cy="1325563"/>
          </a:xfrm>
        </p:spPr>
        <p:txBody>
          <a:bodyPr>
            <a:normAutofit/>
          </a:bodyPr>
          <a:lstStyle/>
          <a:p>
            <a:r>
              <a:rPr lang="en-US" dirty="0"/>
              <a:t>Conclusion</a:t>
            </a:r>
          </a:p>
        </p:txBody>
      </p:sp>
      <p:sp>
        <p:nvSpPr>
          <p:cNvPr id="12" name="Freeform: Shape 11">
            <a:extLst>
              <a:ext uri="{FF2B5EF4-FFF2-40B4-BE49-F238E27FC236}">
                <a16:creationId xmlns:a16="http://schemas.microsoft.com/office/drawing/2014/main" id="{6B2ADB95-0FA3-4BD7-A8AC-89D014A8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11CC0EF-C74E-6DE0-5ABA-843D5F400F38}"/>
              </a:ext>
            </a:extLst>
          </p:cNvPr>
          <p:cNvSpPr>
            <a:spLocks noGrp="1"/>
          </p:cNvSpPr>
          <p:nvPr>
            <p:ph idx="1"/>
          </p:nvPr>
        </p:nvSpPr>
        <p:spPr>
          <a:xfrm>
            <a:off x="838200" y="1825625"/>
            <a:ext cx="5393361" cy="4351338"/>
          </a:xfrm>
        </p:spPr>
        <p:txBody>
          <a:bodyPr>
            <a:normAutofit fontScale="77500" lnSpcReduction="20000"/>
          </a:bodyPr>
          <a:lstStyle/>
          <a:p>
            <a:pPr marL="0" indent="0">
              <a:lnSpc>
                <a:spcPct val="120000"/>
              </a:lnSpc>
              <a:buNone/>
            </a:pPr>
            <a:r>
              <a:rPr lang="en-US" sz="2200" dirty="0"/>
              <a:t>The exercise class can be implemented immediately which allows patients to continue their rehabilitation progress without further impact to the physiotherapists on the ward and delays in discharge. This also allows the physiotherapist more time to see new patients.</a:t>
            </a:r>
          </a:p>
          <a:p>
            <a:pPr marL="0" indent="0">
              <a:lnSpc>
                <a:spcPct val="120000"/>
              </a:lnSpc>
              <a:buNone/>
            </a:pPr>
            <a:r>
              <a:rPr lang="en-US" sz="2200" dirty="0"/>
              <a:t>The class would solve the issue of greater caseloads as it would allow one therapist to see four patients in one go, which would increase the effectiveness of our service to reach the desired goals. </a:t>
            </a:r>
          </a:p>
          <a:p>
            <a:pPr marL="0" indent="0">
              <a:lnSpc>
                <a:spcPct val="120000"/>
              </a:lnSpc>
              <a:buNone/>
            </a:pPr>
            <a:r>
              <a:rPr lang="en-GB" sz="2200" b="0" i="0" u="none" strike="noStrike" dirty="0">
                <a:effectLst/>
              </a:rPr>
              <a:t>Effective collaboration between physiotherapists and assistants is vital for quality patient care. This relationship fosters better clinical decision-making and enhances the overall therapeutic environment. (Plack et al., 2006)</a:t>
            </a:r>
          </a:p>
          <a:p>
            <a:endParaRPr lang="en-US" sz="2200" dirty="0"/>
          </a:p>
        </p:txBody>
      </p:sp>
      <p:sp>
        <p:nvSpPr>
          <p:cNvPr id="14" name="Oval 13">
            <a:extLst>
              <a:ext uri="{FF2B5EF4-FFF2-40B4-BE49-F238E27FC236}">
                <a16:creationId xmlns:a16="http://schemas.microsoft.com/office/drawing/2014/main" id="{C924DBCE-E731-4B22-8181-A39C1D862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630884" cy="630884"/>
          </a:xfrm>
          <a:prstGeom prst="ellipse">
            <a:avLst/>
          </a:prstGeom>
          <a:noFill/>
          <a:ln w="1270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4CBF9756-6AC8-4C65-84DF-56FBFFA1D8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0227"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5" name="Picture 4" descr="A nurse helping a person in a hospital hallway&#10;&#10;Description automatically generated">
            <a:extLst>
              <a:ext uri="{FF2B5EF4-FFF2-40B4-BE49-F238E27FC236}">
                <a16:creationId xmlns:a16="http://schemas.microsoft.com/office/drawing/2014/main" id="{BD2C3FFB-E238-BE13-0D4D-600C3C005FB6}"/>
              </a:ext>
            </a:extLst>
          </p:cNvPr>
          <p:cNvPicPr>
            <a:picLocks noChangeAspect="1"/>
          </p:cNvPicPr>
          <p:nvPr/>
        </p:nvPicPr>
        <p:blipFill>
          <a:blip r:embed="rId3"/>
          <a:srcRect l="15915" r="17335"/>
          <a:stretch/>
        </p:blipFill>
        <p:spPr>
          <a:xfrm>
            <a:off x="7751975" y="1075239"/>
            <a:ext cx="4128603" cy="4128603"/>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8" name="Freeform: Shape 17">
            <a:extLst>
              <a:ext uri="{FF2B5EF4-FFF2-40B4-BE49-F238E27FC236}">
                <a16:creationId xmlns:a16="http://schemas.microsoft.com/office/drawing/2014/main" id="{2D385988-EAAF-4C27-AF8A-2BFBECAF3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4254"/>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cxnSp>
        <p:nvCxnSpPr>
          <p:cNvPr id="20" name="Straight Connector 19">
            <a:extLst>
              <a:ext uri="{FF2B5EF4-FFF2-40B4-BE49-F238E27FC236}">
                <a16:creationId xmlns:a16="http://schemas.microsoft.com/office/drawing/2014/main" id="{43621FD4-D14D-45D5-9A57-9A2DE5EA59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2" name="Freeform: Shape 21">
            <a:extLst>
              <a:ext uri="{FF2B5EF4-FFF2-40B4-BE49-F238E27FC236}">
                <a16:creationId xmlns:a16="http://schemas.microsoft.com/office/drawing/2014/main" id="{B621D332-7329-4994-8836-C429A51B7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4" name="Freeform: Shape 23">
            <a:extLst>
              <a:ext uri="{FF2B5EF4-FFF2-40B4-BE49-F238E27FC236}">
                <a16:creationId xmlns:a16="http://schemas.microsoft.com/office/drawing/2014/main" id="{2D20F754-35A9-4508-BE3C-C59996D143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23449"/>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317499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9828B-040A-FAB2-2897-471497E58E76}"/>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8D64E390-3993-6CD8-258F-0ECB1CC1B5D9}"/>
              </a:ext>
            </a:extLst>
          </p:cNvPr>
          <p:cNvSpPr>
            <a:spLocks noGrp="1"/>
          </p:cNvSpPr>
          <p:nvPr>
            <p:ph idx="1"/>
          </p:nvPr>
        </p:nvSpPr>
        <p:spPr/>
        <p:txBody>
          <a:bodyPr>
            <a:normAutofit/>
          </a:bodyPr>
          <a:lstStyle/>
          <a:p>
            <a:r>
              <a:rPr lang="en-GB" sz="1400" b="0" i="0" u="none" strike="noStrike" dirty="0">
                <a:solidFill>
                  <a:srgbClr val="404040"/>
                </a:solidFill>
                <a:effectLst/>
                <a:cs typeface="Arial" panose="020B0604020202020204" pitchFamily="34" charset="0"/>
              </a:rPr>
              <a:t>Inger, Johanne, Pettersen. (2024). 3. Caught in the middle: The importance of interprofessional communication between healthcare middle managers in hospitals. Financial Accountability and Management, </a:t>
            </a:r>
            <a:r>
              <a:rPr lang="en-GB" sz="1400" b="0" i="0" u="none" strike="noStrike" dirty="0" err="1">
                <a:solidFill>
                  <a:srgbClr val="404040"/>
                </a:solidFill>
                <a:effectLst/>
                <a:cs typeface="Arial" panose="020B0604020202020204" pitchFamily="34" charset="0"/>
              </a:rPr>
              <a:t>doi</a:t>
            </a:r>
            <a:r>
              <a:rPr lang="en-GB" sz="1400" b="0" i="0" u="none" strike="noStrike" dirty="0">
                <a:solidFill>
                  <a:srgbClr val="404040"/>
                </a:solidFill>
                <a:effectLst/>
                <a:cs typeface="Arial" panose="020B0604020202020204" pitchFamily="34" charset="0"/>
              </a:rPr>
              <a:t>: 10.1111/faam.12401</a:t>
            </a:r>
          </a:p>
          <a:p>
            <a:r>
              <a:rPr lang="en-GB" sz="1400" b="0" i="0" u="none" strike="noStrike" dirty="0" err="1">
                <a:solidFill>
                  <a:srgbClr val="404040"/>
                </a:solidFill>
                <a:effectLst/>
                <a:cs typeface="Arial" panose="020B0604020202020204" pitchFamily="34" charset="0"/>
              </a:rPr>
              <a:t>Kanishk</a:t>
            </a:r>
            <a:r>
              <a:rPr lang="en-GB" sz="1400" b="0" i="0" u="none" strike="noStrike" dirty="0">
                <a:solidFill>
                  <a:srgbClr val="404040"/>
                </a:solidFill>
                <a:effectLst/>
                <a:cs typeface="Arial" panose="020B0604020202020204" pitchFamily="34" charset="0"/>
              </a:rPr>
              <a:t>, Aggarwal., Bhupinder, Singh., Himanshi, Banker., Mason, Stoltzfus., Jin, Woo, Hong., FNU, Anamika., FNU, </a:t>
            </a:r>
            <a:r>
              <a:rPr lang="en-GB" sz="1400" b="0" i="0" u="none" strike="noStrike" dirty="0" err="1">
                <a:solidFill>
                  <a:srgbClr val="404040"/>
                </a:solidFill>
                <a:effectLst/>
                <a:cs typeface="Arial" panose="020B0604020202020204" pitchFamily="34" charset="0"/>
              </a:rPr>
              <a:t>Nishkamni</a:t>
            </a:r>
            <a:r>
              <a:rPr lang="en-GB" sz="1400" b="0" i="0" u="none" strike="noStrike" dirty="0">
                <a:solidFill>
                  <a:srgbClr val="404040"/>
                </a:solidFill>
                <a:effectLst/>
                <a:cs typeface="Arial" panose="020B0604020202020204" pitchFamily="34" charset="0"/>
              </a:rPr>
              <a:t>., Jaskaran, Munjal., Rohit, Jain. (2024). 1. Exploring the Ramifications of Delayed Hospital Discharges: Impacts on Patients, Physicians, and Healthcare Systems. </a:t>
            </a:r>
            <a:r>
              <a:rPr lang="en-GB" sz="1400" b="0" i="0" u="none" strike="noStrike" dirty="0" err="1">
                <a:solidFill>
                  <a:srgbClr val="404040"/>
                </a:solidFill>
                <a:effectLst/>
                <a:cs typeface="Arial" panose="020B0604020202020204" pitchFamily="34" charset="0"/>
              </a:rPr>
              <a:t>Cureus</a:t>
            </a:r>
            <a:r>
              <a:rPr lang="en-GB" sz="1400" b="0" i="0" u="none" strike="noStrike" dirty="0">
                <a:solidFill>
                  <a:srgbClr val="404040"/>
                </a:solidFill>
                <a:effectLst/>
                <a:cs typeface="Arial" panose="020B0604020202020204" pitchFamily="34" charset="0"/>
              </a:rPr>
              <a:t>, Available from: 10.7759/cureus.61249</a:t>
            </a:r>
          </a:p>
          <a:p>
            <a:r>
              <a:rPr lang="en-GB" sz="1400" b="0" i="0" u="none" strike="noStrike" dirty="0">
                <a:solidFill>
                  <a:srgbClr val="404040"/>
                </a:solidFill>
                <a:effectLst/>
                <a:cs typeface="Arial" panose="020B0604020202020204" pitchFamily="34" charset="0"/>
              </a:rPr>
              <a:t>Antonio, Rojas-García., Simon, Turner., Elena, Pizzo., Emma, Hudson., James, Thomas., Rosalind, Raine. (2018). 2. Impact and experiences of delayed discharge: A mixed-studies systematic review. Health Expectations, Available from: 10.1111/HEX.12619</a:t>
            </a:r>
          </a:p>
          <a:p>
            <a:r>
              <a:rPr lang="en-US" sz="1400" dirty="0">
                <a:cs typeface="Arial" panose="020B0604020202020204" pitchFamily="34" charset="0"/>
              </a:rPr>
              <a:t>Sina, </a:t>
            </a:r>
            <a:r>
              <a:rPr lang="en-US" sz="1400" dirty="0" err="1">
                <a:cs typeface="Arial" panose="020B0604020202020204" pitchFamily="34" charset="0"/>
              </a:rPr>
              <a:t>Hadipour-Lakmehsari</a:t>
            </a:r>
            <a:r>
              <a:rPr lang="en-US" sz="1400" dirty="0">
                <a:cs typeface="Arial" panose="020B0604020202020204" pitchFamily="34" charset="0"/>
              </a:rPr>
              <a:t>., Sara, Al, </a:t>
            </a:r>
            <a:r>
              <a:rPr lang="en-US" sz="1400" dirty="0" err="1">
                <a:cs typeface="Arial" panose="020B0604020202020204" pitchFamily="34" charset="0"/>
              </a:rPr>
              <a:t>Mouaswas</a:t>
            </a:r>
            <a:r>
              <a:rPr lang="en-US" sz="1400" dirty="0">
                <a:cs typeface="Arial" panose="020B0604020202020204" pitchFamily="34" charset="0"/>
              </a:rPr>
              <a:t>. (2020). 3. Reduction of pain and improved muscle biology with the administration of losartan and delayed exercise in a murine trauma model.. The Journal of Physiology,  Available from: 10.1113/JP279419</a:t>
            </a:r>
          </a:p>
          <a:p>
            <a:r>
              <a:rPr lang="en-GB" sz="1400" b="0" i="0" u="none" strike="noStrike" dirty="0">
                <a:solidFill>
                  <a:srgbClr val="404040"/>
                </a:solidFill>
                <a:effectLst/>
              </a:rPr>
              <a:t>Margaret, M., Plack., Susan, Williams., Donna, Miller., Fareen, Malik., Janice, Sniffen., Raymond, McKenna., Grace, </a:t>
            </a:r>
            <a:r>
              <a:rPr lang="en-GB" sz="1400" b="0" i="0" u="none" strike="noStrike" dirty="0" err="1">
                <a:solidFill>
                  <a:srgbClr val="404040"/>
                </a:solidFill>
                <a:effectLst/>
              </a:rPr>
              <a:t>Gilner</a:t>
            </a:r>
            <a:r>
              <a:rPr lang="en-GB" sz="1400" b="0" i="0" u="none" strike="noStrike" dirty="0">
                <a:solidFill>
                  <a:srgbClr val="404040"/>
                </a:solidFill>
                <a:effectLst/>
              </a:rPr>
              <a:t>. (2006). 3. Collaboration Between Physical Therapists and Physical Therapist Assistants: Fostering the Development of the Preferred Relationship Within a Classroom Setting. journal of Physical Therapy Education,  </a:t>
            </a:r>
            <a:r>
              <a:rPr lang="en-GB" sz="1400" b="0" i="0" u="none" strike="noStrike" dirty="0" err="1">
                <a:solidFill>
                  <a:srgbClr val="404040"/>
                </a:solidFill>
                <a:effectLst/>
              </a:rPr>
              <a:t>doi</a:t>
            </a:r>
            <a:r>
              <a:rPr lang="en-GB" sz="1400" b="0" i="0" u="none" strike="noStrike" dirty="0">
                <a:solidFill>
                  <a:srgbClr val="404040"/>
                </a:solidFill>
                <a:effectLst/>
              </a:rPr>
              <a:t>: 10.1097/00001416-200601000-00001</a:t>
            </a:r>
            <a:endParaRPr lang="en-US" sz="1400" dirty="0">
              <a:cs typeface="Arial" panose="020B0604020202020204" pitchFamily="34" charset="0"/>
            </a:endParaRPr>
          </a:p>
        </p:txBody>
      </p:sp>
    </p:spTree>
    <p:extLst>
      <p:ext uri="{BB962C8B-B14F-4D97-AF65-F5344CB8AC3E}">
        <p14:creationId xmlns:p14="http://schemas.microsoft.com/office/powerpoint/2010/main" val="3654089150"/>
      </p:ext>
    </p:extLst>
  </p:cSld>
  <p:clrMapOvr>
    <a:masterClrMapping/>
  </p:clrMapOvr>
</p:sld>
</file>

<file path=ppt/theme/theme1.xml><?xml version="1.0" encoding="utf-8"?>
<a:theme xmlns:a="http://schemas.openxmlformats.org/drawingml/2006/main" name="ShapesVTI">
  <a:themeElements>
    <a:clrScheme name="Madison">
      <a:dk1>
        <a:srgbClr val="000000"/>
      </a:dk1>
      <a:lt1>
        <a:srgbClr val="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Festival">
      <a:majorFont>
        <a:latin typeface="Tw Cen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apesVTI" id="{C78D20FD-A872-4243-8597-B534C62538FF}" vid="{7CAFCCF9-7834-41D6-B6AB-7D225A18A4E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2033</TotalTime>
  <Words>1021</Words>
  <Application>Microsoft Macintosh PowerPoint</Application>
  <PresentationFormat>Widescreen</PresentationFormat>
  <Paragraphs>53</Paragraphs>
  <Slides>10</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Aptos</vt:lpstr>
      <vt:lpstr>Arial</vt:lpstr>
      <vt:lpstr>Avenir Next LT Pro</vt:lpstr>
      <vt:lpstr>Calibri</vt:lpstr>
      <vt:lpstr>Tw Cen MT</vt:lpstr>
      <vt:lpstr>ShapesVTI</vt:lpstr>
      <vt:lpstr>“A demonstration of leadership skills required within my role as a therapy assistant practitioner, in response to an increased caseload”</vt:lpstr>
      <vt:lpstr>Introduction</vt:lpstr>
      <vt:lpstr>Leadership skills I will need..</vt:lpstr>
      <vt:lpstr>Impact of increasing our caseload on the ward</vt:lpstr>
      <vt:lpstr>What are our options?  </vt:lpstr>
      <vt:lpstr>Data to be included with exercise classes </vt:lpstr>
      <vt:lpstr>Examples of Data that can be used</vt:lpstr>
      <vt:lpstr>Personal Development</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Debbie Morgan</dc:creator>
  <cp:lastModifiedBy>Debbie Morgan</cp:lastModifiedBy>
  <cp:revision>9</cp:revision>
  <dcterms:created xsi:type="dcterms:W3CDTF">2024-11-05T09:42:46Z</dcterms:created>
  <dcterms:modified xsi:type="dcterms:W3CDTF">2024-11-11T21:35:30Z</dcterms:modified>
</cp:coreProperties>
</file>