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3" r:id="rId3"/>
    <p:sldId id="380" r:id="rId4"/>
    <p:sldId id="365" r:id="rId5"/>
    <p:sldId id="381" r:id="rId6"/>
    <p:sldId id="378" r:id="rId7"/>
    <p:sldId id="384" r:id="rId8"/>
    <p:sldId id="385" r:id="rId9"/>
    <p:sldId id="379" r:id="rId10"/>
    <p:sldId id="38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89"/>
  </p:normalViewPr>
  <p:slideViewPr>
    <p:cSldViewPr snapToGrid="0" showGuides="1">
      <p:cViewPr varScale="1">
        <p:scale>
          <a:sx n="88" d="100"/>
          <a:sy n="88" d="100"/>
        </p:scale>
        <p:origin x="394" y="7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64A254-AE85-4140-842C-A3EADB418670}" type="doc">
      <dgm:prSet loTypeId="urn:microsoft.com/office/officeart/2005/8/layout/radial6" loCatId="relationship" qsTypeId="urn:microsoft.com/office/officeart/2005/8/quickstyle/simple1" qsCatId="simple" csTypeId="urn:microsoft.com/office/officeart/2005/8/colors/accent1_2" csCatId="accent1" phldr="1"/>
      <dgm:spPr/>
      <dgm:t>
        <a:bodyPr/>
        <a:lstStyle/>
        <a:p>
          <a:endParaRPr lang="en-GB"/>
        </a:p>
      </dgm:t>
    </dgm:pt>
    <dgm:pt modelId="{4AF3CC6C-E88B-460A-A399-0771EAAB9E34}">
      <dgm:prSet phldrT="[Text]" phldr="0" custT="1"/>
      <dgm:spPr/>
      <dgm:t>
        <a:bodyPr/>
        <a:lstStyle/>
        <a:p>
          <a:r>
            <a:rPr lang="en-US" sz="2000" b="1" dirty="0"/>
            <a:t>Maria-</a:t>
          </a:r>
          <a:r>
            <a:rPr lang="en-US" sz="2000" b="1" dirty="0" err="1"/>
            <a:t>Steluta</a:t>
          </a:r>
          <a:r>
            <a:rPr lang="en-US" sz="2000" b="1" dirty="0"/>
            <a:t> Birlean </a:t>
          </a:r>
          <a:endParaRPr lang="en-GB" sz="2000" b="1" dirty="0"/>
        </a:p>
      </dgm:t>
    </dgm:pt>
    <dgm:pt modelId="{A1DA90FB-D827-4226-9BC9-7DD798AAB143}" type="parTrans" cxnId="{7FE87B66-426C-4B39-A3B9-9DF3B8C91130}">
      <dgm:prSet/>
      <dgm:spPr/>
      <dgm:t>
        <a:bodyPr/>
        <a:lstStyle/>
        <a:p>
          <a:endParaRPr lang="en-GB"/>
        </a:p>
      </dgm:t>
    </dgm:pt>
    <dgm:pt modelId="{5CC39728-71FA-40AE-A51F-A207985BDE13}" type="sibTrans" cxnId="{7FE87B66-426C-4B39-A3B9-9DF3B8C91130}">
      <dgm:prSet/>
      <dgm:spPr/>
      <dgm:t>
        <a:bodyPr/>
        <a:lstStyle/>
        <a:p>
          <a:endParaRPr lang="en-GB"/>
        </a:p>
      </dgm:t>
    </dgm:pt>
    <dgm:pt modelId="{E2CD2C0E-0499-43D0-809C-4C12760DA851}">
      <dgm:prSet phldrT="[Text]" phldr="0" custT="1"/>
      <dgm:spPr/>
      <dgm:t>
        <a:bodyPr/>
        <a:lstStyle/>
        <a:p>
          <a:r>
            <a:rPr lang="en-US" sz="1600" b="1" dirty="0"/>
            <a:t>Introduction:</a:t>
          </a:r>
        </a:p>
        <a:p>
          <a:r>
            <a:rPr lang="en-GB" sz="1600" b="1" dirty="0"/>
            <a:t>-</a:t>
          </a:r>
          <a:r>
            <a:rPr lang="en-GB" sz="1600" b="0" dirty="0"/>
            <a:t> Why I chose this course?</a:t>
          </a:r>
        </a:p>
        <a:p>
          <a:r>
            <a:rPr lang="en-GB" sz="1600" b="0" dirty="0"/>
            <a:t>- What are my career aspirations in H&amp;SC?</a:t>
          </a:r>
          <a:endParaRPr lang="en-GB" sz="1600" b="1" dirty="0"/>
        </a:p>
      </dgm:t>
    </dgm:pt>
    <dgm:pt modelId="{C8210A0C-D78E-4105-B921-3E1AFE9DC7EB}" type="parTrans" cxnId="{FDA3C645-3531-4C1E-B1AF-864EC30D831C}">
      <dgm:prSet/>
      <dgm:spPr/>
      <dgm:t>
        <a:bodyPr/>
        <a:lstStyle/>
        <a:p>
          <a:endParaRPr lang="en-GB"/>
        </a:p>
      </dgm:t>
    </dgm:pt>
    <dgm:pt modelId="{1C9AEAAC-2BAD-4F0D-8302-4D101B7CDC55}" type="sibTrans" cxnId="{FDA3C645-3531-4C1E-B1AF-864EC30D831C}">
      <dgm:prSet/>
      <dgm:spPr/>
      <dgm:t>
        <a:bodyPr/>
        <a:lstStyle/>
        <a:p>
          <a:endParaRPr lang="en-GB"/>
        </a:p>
      </dgm:t>
    </dgm:pt>
    <dgm:pt modelId="{769593F4-4FED-4664-90A3-E2771184E092}">
      <dgm:prSet phldrT="[Text]" phldr="0" custT="1"/>
      <dgm:spPr/>
      <dgm:t>
        <a:bodyPr/>
        <a:lstStyle/>
        <a:p>
          <a:pPr>
            <a:buFont typeface="Arial" panose="020B0604020202020204" pitchFamily="34" charset="0"/>
            <a:buChar char="•"/>
          </a:pPr>
          <a:r>
            <a:rPr lang="en-US" sz="1600" dirty="0"/>
            <a:t>- Personal </a:t>
          </a:r>
          <a:r>
            <a:rPr lang="en-US" sz="1600" b="1" dirty="0"/>
            <a:t>SWOT analysis </a:t>
          </a:r>
          <a:r>
            <a:rPr lang="en-US" sz="1600" dirty="0"/>
            <a:t>to support personal &amp; professional development in H&amp;SC.</a:t>
          </a:r>
        </a:p>
        <a:p>
          <a:pPr>
            <a:buFont typeface="Arial" panose="020B0604020202020204" pitchFamily="34" charset="0"/>
            <a:buChar char="•"/>
          </a:pPr>
          <a:r>
            <a:rPr lang="en-GB" sz="1600" dirty="0"/>
            <a:t>- Describe my own </a:t>
          </a:r>
          <a:r>
            <a:rPr lang="en-GB" sz="1600" b="1" dirty="0"/>
            <a:t>strengths</a:t>
          </a:r>
          <a:r>
            <a:rPr lang="en-GB" sz="1600" dirty="0"/>
            <a:t>, </a:t>
          </a:r>
          <a:r>
            <a:rPr lang="en-GB" sz="1600" b="1" dirty="0"/>
            <a:t>weaknesses, opportunities, </a:t>
          </a:r>
          <a:r>
            <a:rPr lang="en-GB" sz="1600" dirty="0"/>
            <a:t>and </a:t>
          </a:r>
          <a:r>
            <a:rPr lang="en-GB" sz="1600" b="1" dirty="0"/>
            <a:t>threats.</a:t>
          </a:r>
        </a:p>
      </dgm:t>
    </dgm:pt>
    <dgm:pt modelId="{DCD027A4-41E7-43CC-8B04-FFC3F4B2F502}" type="parTrans" cxnId="{4E4929B7-CA68-4ADB-BAEB-D47B20F819E9}">
      <dgm:prSet/>
      <dgm:spPr/>
      <dgm:t>
        <a:bodyPr/>
        <a:lstStyle/>
        <a:p>
          <a:endParaRPr lang="en-GB"/>
        </a:p>
      </dgm:t>
    </dgm:pt>
    <dgm:pt modelId="{9D59C3DF-2C74-4952-B73E-5793FB6C57C5}" type="sibTrans" cxnId="{4E4929B7-CA68-4ADB-BAEB-D47B20F819E9}">
      <dgm:prSet/>
      <dgm:spPr/>
      <dgm:t>
        <a:bodyPr/>
        <a:lstStyle/>
        <a:p>
          <a:endParaRPr lang="en-GB"/>
        </a:p>
      </dgm:t>
    </dgm:pt>
    <dgm:pt modelId="{AA5F7FF7-031B-49A8-95F9-E1C9ED4555D6}">
      <dgm:prSet phldrT="[Text]" phldr="0" custT="1"/>
      <dgm:spPr/>
      <dgm:t>
        <a:bodyPr/>
        <a:lstStyle/>
        <a:p>
          <a:r>
            <a:rPr lang="en-US" sz="1600" dirty="0"/>
            <a:t>Practical examples:</a:t>
          </a:r>
        </a:p>
        <a:p>
          <a:r>
            <a:rPr lang="en-GB" sz="1600" dirty="0"/>
            <a:t>- How I could leverage my strengths -&gt; to overcome my weaknesses -&gt; and minimise threats.</a:t>
          </a:r>
        </a:p>
        <a:p>
          <a:r>
            <a:rPr lang="en-GB" sz="1600" dirty="0"/>
            <a:t>- What </a:t>
          </a:r>
          <a:r>
            <a:rPr lang="en-GB" sz="1600" b="1" dirty="0"/>
            <a:t>opportunities</a:t>
          </a:r>
          <a:r>
            <a:rPr lang="en-GB" sz="1600" dirty="0"/>
            <a:t> are available to me?</a:t>
          </a:r>
        </a:p>
      </dgm:t>
    </dgm:pt>
    <dgm:pt modelId="{7263A070-3BE4-44D2-93F1-A26D0F7A7082}" type="parTrans" cxnId="{9B39971C-4D0F-42F7-B978-90334B19E445}">
      <dgm:prSet/>
      <dgm:spPr/>
      <dgm:t>
        <a:bodyPr/>
        <a:lstStyle/>
        <a:p>
          <a:endParaRPr lang="en-GB"/>
        </a:p>
      </dgm:t>
    </dgm:pt>
    <dgm:pt modelId="{80D4078A-8CE5-4C06-8CD1-54DDC37D2C6B}" type="sibTrans" cxnId="{9B39971C-4D0F-42F7-B978-90334B19E445}">
      <dgm:prSet/>
      <dgm:spPr/>
      <dgm:t>
        <a:bodyPr/>
        <a:lstStyle/>
        <a:p>
          <a:endParaRPr lang="en-GB"/>
        </a:p>
      </dgm:t>
    </dgm:pt>
    <dgm:pt modelId="{48484A0F-0764-452D-88A7-DA222A37128A}">
      <dgm:prSet phldrT="[Text]" phldr="0" custT="1"/>
      <dgm:spPr/>
      <dgm:t>
        <a:bodyPr/>
        <a:lstStyle/>
        <a:p>
          <a:r>
            <a:rPr lang="en-US" sz="1600" b="1" dirty="0"/>
            <a:t>Conclusion</a:t>
          </a:r>
          <a:r>
            <a:rPr lang="en-US" sz="1600" dirty="0"/>
            <a:t>:</a:t>
          </a:r>
        </a:p>
        <a:p>
          <a:r>
            <a:rPr lang="en-GB" sz="1600" dirty="0"/>
            <a:t>How will I achieve professional and personal growth?</a:t>
          </a:r>
        </a:p>
      </dgm:t>
    </dgm:pt>
    <dgm:pt modelId="{A16C4E82-E2D0-4D02-8142-F3B3C999365E}" type="parTrans" cxnId="{648A2739-3F90-44C3-8135-685D0330515D}">
      <dgm:prSet/>
      <dgm:spPr/>
      <dgm:t>
        <a:bodyPr/>
        <a:lstStyle/>
        <a:p>
          <a:endParaRPr lang="en-GB"/>
        </a:p>
      </dgm:t>
    </dgm:pt>
    <dgm:pt modelId="{B6D5B61E-13AC-4B65-B87D-AFE8BF25AF83}" type="sibTrans" cxnId="{648A2739-3F90-44C3-8135-685D0330515D}">
      <dgm:prSet/>
      <dgm:spPr/>
      <dgm:t>
        <a:bodyPr/>
        <a:lstStyle/>
        <a:p>
          <a:endParaRPr lang="en-GB"/>
        </a:p>
      </dgm:t>
    </dgm:pt>
    <dgm:pt modelId="{C2C4C808-43FB-483E-8831-0174BE983A6F}" type="pres">
      <dgm:prSet presAssocID="{4164A254-AE85-4140-842C-A3EADB418670}" presName="Name0" presStyleCnt="0">
        <dgm:presLayoutVars>
          <dgm:chMax val="1"/>
          <dgm:dir/>
          <dgm:animLvl val="ctr"/>
          <dgm:resizeHandles val="exact"/>
        </dgm:presLayoutVars>
      </dgm:prSet>
      <dgm:spPr/>
    </dgm:pt>
    <dgm:pt modelId="{E4DA5608-E77A-41CB-AED7-8F14EDAD50BD}" type="pres">
      <dgm:prSet presAssocID="{4AF3CC6C-E88B-460A-A399-0771EAAB9E34}" presName="centerShape" presStyleLbl="node0" presStyleIdx="0" presStyleCnt="1" custScaleX="89877" custScaleY="65919" custLinFactNeighborX="-2546" custLinFactNeighborY="-2838"/>
      <dgm:spPr/>
    </dgm:pt>
    <dgm:pt modelId="{054A370C-37C5-4FD4-9103-B729A116FA4F}" type="pres">
      <dgm:prSet presAssocID="{E2CD2C0E-0499-43D0-809C-4C12760DA851}" presName="node" presStyleLbl="node1" presStyleIdx="0" presStyleCnt="4" custScaleX="253406" custScaleY="134195" custRadScaleRad="94129" custRadScaleInc="-2405">
        <dgm:presLayoutVars>
          <dgm:bulletEnabled val="1"/>
        </dgm:presLayoutVars>
      </dgm:prSet>
      <dgm:spPr/>
    </dgm:pt>
    <dgm:pt modelId="{FF2FBC6D-D1D5-4CC2-8FF6-62DA06C0DB6F}" type="pres">
      <dgm:prSet presAssocID="{E2CD2C0E-0499-43D0-809C-4C12760DA851}" presName="dummy" presStyleCnt="0"/>
      <dgm:spPr/>
    </dgm:pt>
    <dgm:pt modelId="{8E258D7A-AB1D-457E-B318-EF4C980E516B}" type="pres">
      <dgm:prSet presAssocID="{1C9AEAAC-2BAD-4F0D-8302-4D101B7CDC55}" presName="sibTrans" presStyleLbl="sibTrans2D1" presStyleIdx="0" presStyleCnt="4"/>
      <dgm:spPr/>
    </dgm:pt>
    <dgm:pt modelId="{3685F06B-72D9-46DE-840A-75C9CB82B99F}" type="pres">
      <dgm:prSet presAssocID="{769593F4-4FED-4664-90A3-E2771184E092}" presName="node" presStyleLbl="node1" presStyleIdx="1" presStyleCnt="4" custScaleX="285708" custScaleY="159939" custRadScaleRad="164030" custRadScaleInc="-2234">
        <dgm:presLayoutVars>
          <dgm:bulletEnabled val="1"/>
        </dgm:presLayoutVars>
      </dgm:prSet>
      <dgm:spPr/>
    </dgm:pt>
    <dgm:pt modelId="{75B3F9EC-4C26-40F2-924B-FFB8CF9B95A9}" type="pres">
      <dgm:prSet presAssocID="{769593F4-4FED-4664-90A3-E2771184E092}" presName="dummy" presStyleCnt="0"/>
      <dgm:spPr/>
    </dgm:pt>
    <dgm:pt modelId="{E7E06F34-F6D0-4853-A573-52D0B1422AFF}" type="pres">
      <dgm:prSet presAssocID="{9D59C3DF-2C74-4952-B73E-5793FB6C57C5}" presName="sibTrans" presStyleLbl="sibTrans2D1" presStyleIdx="1" presStyleCnt="4"/>
      <dgm:spPr/>
    </dgm:pt>
    <dgm:pt modelId="{5F16F1D0-6F76-4757-BA5E-97B05DBEAD62}" type="pres">
      <dgm:prSet presAssocID="{AA5F7FF7-031B-49A8-95F9-E1C9ED4555D6}" presName="node" presStyleLbl="node1" presStyleIdx="2" presStyleCnt="4" custScaleX="333559" custScaleY="150546" custRadScaleRad="90773" custRadScaleInc="15502">
        <dgm:presLayoutVars>
          <dgm:bulletEnabled val="1"/>
        </dgm:presLayoutVars>
      </dgm:prSet>
      <dgm:spPr/>
    </dgm:pt>
    <dgm:pt modelId="{6B619D97-395D-4EB8-8BD0-567FD003792F}" type="pres">
      <dgm:prSet presAssocID="{AA5F7FF7-031B-49A8-95F9-E1C9ED4555D6}" presName="dummy" presStyleCnt="0"/>
      <dgm:spPr/>
    </dgm:pt>
    <dgm:pt modelId="{6664798B-F9A5-4A01-85D4-80B39E8FD59D}" type="pres">
      <dgm:prSet presAssocID="{80D4078A-8CE5-4C06-8CD1-54DDC37D2C6B}" presName="sibTrans" presStyleLbl="sibTrans2D1" presStyleIdx="2" presStyleCnt="4"/>
      <dgm:spPr/>
    </dgm:pt>
    <dgm:pt modelId="{406A9BB2-269A-466F-A49A-08523FAC7E30}" type="pres">
      <dgm:prSet presAssocID="{48484A0F-0764-452D-88A7-DA222A37128A}" presName="node" presStyleLbl="node1" presStyleIdx="3" presStyleCnt="4" custScaleX="202780" custScaleY="133571" custRadScaleRad="162855" custRadScaleInc="5714">
        <dgm:presLayoutVars>
          <dgm:bulletEnabled val="1"/>
        </dgm:presLayoutVars>
      </dgm:prSet>
      <dgm:spPr/>
    </dgm:pt>
    <dgm:pt modelId="{102DDA83-8D16-4737-892E-4E3C60149FEA}" type="pres">
      <dgm:prSet presAssocID="{48484A0F-0764-452D-88A7-DA222A37128A}" presName="dummy" presStyleCnt="0"/>
      <dgm:spPr/>
    </dgm:pt>
    <dgm:pt modelId="{F0099F78-FD53-49E3-9C12-8E125DDC2092}" type="pres">
      <dgm:prSet presAssocID="{B6D5B61E-13AC-4B65-B87D-AFE8BF25AF83}" presName="sibTrans" presStyleLbl="sibTrans2D1" presStyleIdx="3" presStyleCnt="4"/>
      <dgm:spPr/>
    </dgm:pt>
  </dgm:ptLst>
  <dgm:cxnLst>
    <dgm:cxn modelId="{62D7B906-9621-4DEB-B11C-B64A0F0E1142}" type="presOf" srcId="{E2CD2C0E-0499-43D0-809C-4C12760DA851}" destId="{054A370C-37C5-4FD4-9103-B729A116FA4F}" srcOrd="0" destOrd="0" presId="urn:microsoft.com/office/officeart/2005/8/layout/radial6"/>
    <dgm:cxn modelId="{9B39971C-4D0F-42F7-B978-90334B19E445}" srcId="{4AF3CC6C-E88B-460A-A399-0771EAAB9E34}" destId="{AA5F7FF7-031B-49A8-95F9-E1C9ED4555D6}" srcOrd="2" destOrd="0" parTransId="{7263A070-3BE4-44D2-93F1-A26D0F7A7082}" sibTransId="{80D4078A-8CE5-4C06-8CD1-54DDC37D2C6B}"/>
    <dgm:cxn modelId="{A2240827-E4DD-496C-8961-83F0DA859FA0}" type="presOf" srcId="{B6D5B61E-13AC-4B65-B87D-AFE8BF25AF83}" destId="{F0099F78-FD53-49E3-9C12-8E125DDC2092}" srcOrd="0" destOrd="0" presId="urn:microsoft.com/office/officeart/2005/8/layout/radial6"/>
    <dgm:cxn modelId="{648A2739-3F90-44C3-8135-685D0330515D}" srcId="{4AF3CC6C-E88B-460A-A399-0771EAAB9E34}" destId="{48484A0F-0764-452D-88A7-DA222A37128A}" srcOrd="3" destOrd="0" parTransId="{A16C4E82-E2D0-4D02-8142-F3B3C999365E}" sibTransId="{B6D5B61E-13AC-4B65-B87D-AFE8BF25AF83}"/>
    <dgm:cxn modelId="{A76E9A5B-4B70-4ED7-9094-F985BD143EBC}" type="presOf" srcId="{80D4078A-8CE5-4C06-8CD1-54DDC37D2C6B}" destId="{6664798B-F9A5-4A01-85D4-80B39E8FD59D}" srcOrd="0" destOrd="0" presId="urn:microsoft.com/office/officeart/2005/8/layout/radial6"/>
    <dgm:cxn modelId="{EC80F063-A682-41B6-A441-002C5D43425A}" type="presOf" srcId="{AA5F7FF7-031B-49A8-95F9-E1C9ED4555D6}" destId="{5F16F1D0-6F76-4757-BA5E-97B05DBEAD62}" srcOrd="0" destOrd="0" presId="urn:microsoft.com/office/officeart/2005/8/layout/radial6"/>
    <dgm:cxn modelId="{FDA3C645-3531-4C1E-B1AF-864EC30D831C}" srcId="{4AF3CC6C-E88B-460A-A399-0771EAAB9E34}" destId="{E2CD2C0E-0499-43D0-809C-4C12760DA851}" srcOrd="0" destOrd="0" parTransId="{C8210A0C-D78E-4105-B921-3E1AFE9DC7EB}" sibTransId="{1C9AEAAC-2BAD-4F0D-8302-4D101B7CDC55}"/>
    <dgm:cxn modelId="{7FE87B66-426C-4B39-A3B9-9DF3B8C91130}" srcId="{4164A254-AE85-4140-842C-A3EADB418670}" destId="{4AF3CC6C-E88B-460A-A399-0771EAAB9E34}" srcOrd="0" destOrd="0" parTransId="{A1DA90FB-D827-4226-9BC9-7DD798AAB143}" sibTransId="{5CC39728-71FA-40AE-A51F-A207985BDE13}"/>
    <dgm:cxn modelId="{A2324A7A-385D-4167-975A-066505CE7496}" type="presOf" srcId="{48484A0F-0764-452D-88A7-DA222A37128A}" destId="{406A9BB2-269A-466F-A49A-08523FAC7E30}" srcOrd="0" destOrd="0" presId="urn:microsoft.com/office/officeart/2005/8/layout/radial6"/>
    <dgm:cxn modelId="{027A7B85-55AA-4B5A-9A81-C4D763AF6E59}" type="presOf" srcId="{769593F4-4FED-4664-90A3-E2771184E092}" destId="{3685F06B-72D9-46DE-840A-75C9CB82B99F}" srcOrd="0" destOrd="0" presId="urn:microsoft.com/office/officeart/2005/8/layout/radial6"/>
    <dgm:cxn modelId="{FD76FA8E-516F-4347-B409-580839E7EACF}" type="presOf" srcId="{1C9AEAAC-2BAD-4F0D-8302-4D101B7CDC55}" destId="{8E258D7A-AB1D-457E-B318-EF4C980E516B}" srcOrd="0" destOrd="0" presId="urn:microsoft.com/office/officeart/2005/8/layout/radial6"/>
    <dgm:cxn modelId="{7116FE8E-728C-45CB-BA54-5BB73EF40C03}" type="presOf" srcId="{4AF3CC6C-E88B-460A-A399-0771EAAB9E34}" destId="{E4DA5608-E77A-41CB-AED7-8F14EDAD50BD}" srcOrd="0" destOrd="0" presId="urn:microsoft.com/office/officeart/2005/8/layout/radial6"/>
    <dgm:cxn modelId="{4E4929B7-CA68-4ADB-BAEB-D47B20F819E9}" srcId="{4AF3CC6C-E88B-460A-A399-0771EAAB9E34}" destId="{769593F4-4FED-4664-90A3-E2771184E092}" srcOrd="1" destOrd="0" parTransId="{DCD027A4-41E7-43CC-8B04-FFC3F4B2F502}" sibTransId="{9D59C3DF-2C74-4952-B73E-5793FB6C57C5}"/>
    <dgm:cxn modelId="{B12739CC-204F-4EFF-B51E-AB7311D5799B}" type="presOf" srcId="{4164A254-AE85-4140-842C-A3EADB418670}" destId="{C2C4C808-43FB-483E-8831-0174BE983A6F}" srcOrd="0" destOrd="0" presId="urn:microsoft.com/office/officeart/2005/8/layout/radial6"/>
    <dgm:cxn modelId="{6976D2D8-780C-42CF-92AB-7C3C28B063B0}" type="presOf" srcId="{9D59C3DF-2C74-4952-B73E-5793FB6C57C5}" destId="{E7E06F34-F6D0-4853-A573-52D0B1422AFF}" srcOrd="0" destOrd="0" presId="urn:microsoft.com/office/officeart/2005/8/layout/radial6"/>
    <dgm:cxn modelId="{F4ED5620-3E33-47B0-BEB8-15C4B5144549}" type="presParOf" srcId="{C2C4C808-43FB-483E-8831-0174BE983A6F}" destId="{E4DA5608-E77A-41CB-AED7-8F14EDAD50BD}" srcOrd="0" destOrd="0" presId="urn:microsoft.com/office/officeart/2005/8/layout/radial6"/>
    <dgm:cxn modelId="{709A8B1F-3BF5-4E1E-87BC-C3901F5B930E}" type="presParOf" srcId="{C2C4C808-43FB-483E-8831-0174BE983A6F}" destId="{054A370C-37C5-4FD4-9103-B729A116FA4F}" srcOrd="1" destOrd="0" presId="urn:microsoft.com/office/officeart/2005/8/layout/radial6"/>
    <dgm:cxn modelId="{E9171EFD-E2EE-47A9-AC9A-2D67BC13BF87}" type="presParOf" srcId="{C2C4C808-43FB-483E-8831-0174BE983A6F}" destId="{FF2FBC6D-D1D5-4CC2-8FF6-62DA06C0DB6F}" srcOrd="2" destOrd="0" presId="urn:microsoft.com/office/officeart/2005/8/layout/radial6"/>
    <dgm:cxn modelId="{C7DC57E6-0945-4C77-903A-10647EAC7EB6}" type="presParOf" srcId="{C2C4C808-43FB-483E-8831-0174BE983A6F}" destId="{8E258D7A-AB1D-457E-B318-EF4C980E516B}" srcOrd="3" destOrd="0" presId="urn:microsoft.com/office/officeart/2005/8/layout/radial6"/>
    <dgm:cxn modelId="{637D4082-1230-4764-9DDB-8577643BE269}" type="presParOf" srcId="{C2C4C808-43FB-483E-8831-0174BE983A6F}" destId="{3685F06B-72D9-46DE-840A-75C9CB82B99F}" srcOrd="4" destOrd="0" presId="urn:microsoft.com/office/officeart/2005/8/layout/radial6"/>
    <dgm:cxn modelId="{784D295D-B081-4567-A2A6-81C2FF65A7D3}" type="presParOf" srcId="{C2C4C808-43FB-483E-8831-0174BE983A6F}" destId="{75B3F9EC-4C26-40F2-924B-FFB8CF9B95A9}" srcOrd="5" destOrd="0" presId="urn:microsoft.com/office/officeart/2005/8/layout/radial6"/>
    <dgm:cxn modelId="{222877BA-3108-40DA-B4D2-EA4F44829CBC}" type="presParOf" srcId="{C2C4C808-43FB-483E-8831-0174BE983A6F}" destId="{E7E06F34-F6D0-4853-A573-52D0B1422AFF}" srcOrd="6" destOrd="0" presId="urn:microsoft.com/office/officeart/2005/8/layout/radial6"/>
    <dgm:cxn modelId="{601043EF-A1BA-49E0-960C-5E0576E372E9}" type="presParOf" srcId="{C2C4C808-43FB-483E-8831-0174BE983A6F}" destId="{5F16F1D0-6F76-4757-BA5E-97B05DBEAD62}" srcOrd="7" destOrd="0" presId="urn:microsoft.com/office/officeart/2005/8/layout/radial6"/>
    <dgm:cxn modelId="{8153FB8A-3581-47D8-82F2-79C33909294D}" type="presParOf" srcId="{C2C4C808-43FB-483E-8831-0174BE983A6F}" destId="{6B619D97-395D-4EB8-8BD0-567FD003792F}" srcOrd="8" destOrd="0" presId="urn:microsoft.com/office/officeart/2005/8/layout/radial6"/>
    <dgm:cxn modelId="{C7E493B6-D4D1-40B0-9B6E-27745AA172E9}" type="presParOf" srcId="{C2C4C808-43FB-483E-8831-0174BE983A6F}" destId="{6664798B-F9A5-4A01-85D4-80B39E8FD59D}" srcOrd="9" destOrd="0" presId="urn:microsoft.com/office/officeart/2005/8/layout/radial6"/>
    <dgm:cxn modelId="{EC738FD4-A405-4ADD-B398-A528B276311A}" type="presParOf" srcId="{C2C4C808-43FB-483E-8831-0174BE983A6F}" destId="{406A9BB2-269A-466F-A49A-08523FAC7E30}" srcOrd="10" destOrd="0" presId="urn:microsoft.com/office/officeart/2005/8/layout/radial6"/>
    <dgm:cxn modelId="{306C3EDF-5FBE-4EB1-A3DA-906564DF4B98}" type="presParOf" srcId="{C2C4C808-43FB-483E-8831-0174BE983A6F}" destId="{102DDA83-8D16-4737-892E-4E3C60149FEA}" srcOrd="11" destOrd="0" presId="urn:microsoft.com/office/officeart/2005/8/layout/radial6"/>
    <dgm:cxn modelId="{C64ECBE1-4BCC-40DC-94A2-3FF87FFA18A0}" type="presParOf" srcId="{C2C4C808-43FB-483E-8831-0174BE983A6F}" destId="{F0099F78-FD53-49E3-9C12-8E125DDC2092}"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7931EE-E6CD-4B9B-A912-DC5A0C611438}"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D8AF9038-731D-466C-8E7C-46589B8E0ABC}">
      <dgm:prSet/>
      <dgm:spPr/>
      <dgm:t>
        <a:bodyPr/>
        <a:lstStyle/>
        <a:p>
          <a:pPr algn="just"/>
          <a:r>
            <a:rPr lang="en-US" altLang="en-US" dirty="0"/>
            <a:t>In order to achieve professional and personal growth I must engage in structured and intentional self reflection.</a:t>
          </a:r>
        </a:p>
      </dgm:t>
    </dgm:pt>
    <dgm:pt modelId="{D5E233B3-3221-4AE4-95A8-4EF947E548E9}" type="parTrans" cxnId="{915CCD3E-8CC5-4A6A-8FA6-417193896FF6}">
      <dgm:prSet/>
      <dgm:spPr/>
      <dgm:t>
        <a:bodyPr/>
        <a:lstStyle/>
        <a:p>
          <a:endParaRPr lang="en-GB"/>
        </a:p>
      </dgm:t>
    </dgm:pt>
    <dgm:pt modelId="{71D4E5AC-926B-4AE0-B7BA-53F206E939DF}" type="sibTrans" cxnId="{915CCD3E-8CC5-4A6A-8FA6-417193896FF6}">
      <dgm:prSet/>
      <dgm:spPr/>
      <dgm:t>
        <a:bodyPr/>
        <a:lstStyle/>
        <a:p>
          <a:endParaRPr lang="en-GB"/>
        </a:p>
      </dgm:t>
    </dgm:pt>
    <dgm:pt modelId="{6D9B6A19-EB41-490E-8378-11017F77FEEA}">
      <dgm:prSet/>
      <dgm:spPr/>
      <dgm:t>
        <a:bodyPr/>
        <a:lstStyle/>
        <a:p>
          <a:pPr algn="just"/>
          <a:r>
            <a:rPr lang="en-US" altLang="en-US" dirty="0"/>
            <a:t>A useful tool available to me is a SWOT analysis. This enable me to identify my strengths, weaknesses, opportunities and threats. I must carry out an honest analysis and accept the results. </a:t>
          </a:r>
          <a:br>
            <a:rPr lang="en-GB" dirty="0"/>
          </a:br>
          <a:endParaRPr lang="en-GB" dirty="0"/>
        </a:p>
      </dgm:t>
    </dgm:pt>
    <dgm:pt modelId="{BCFBAC8E-98C5-438D-B2B3-2C8BEF5DD32A}" type="parTrans" cxnId="{B51BC9B2-1164-40FD-805D-7A74C3A25C6B}">
      <dgm:prSet/>
      <dgm:spPr/>
      <dgm:t>
        <a:bodyPr/>
        <a:lstStyle/>
        <a:p>
          <a:endParaRPr lang="en-GB"/>
        </a:p>
      </dgm:t>
    </dgm:pt>
    <dgm:pt modelId="{AD9C5FD0-A10D-4F38-B694-2C371B2D124F}" type="sibTrans" cxnId="{B51BC9B2-1164-40FD-805D-7A74C3A25C6B}">
      <dgm:prSet/>
      <dgm:spPr/>
      <dgm:t>
        <a:bodyPr/>
        <a:lstStyle/>
        <a:p>
          <a:endParaRPr lang="en-GB"/>
        </a:p>
      </dgm:t>
    </dgm:pt>
    <dgm:pt modelId="{11C72E84-B636-4E5D-8387-585203B9851E}">
      <dgm:prSet/>
      <dgm:spPr/>
      <dgm:t>
        <a:bodyPr/>
        <a:lstStyle/>
        <a:p>
          <a:pPr algn="just"/>
          <a:r>
            <a:rPr lang="en-US" altLang="en-US" dirty="0"/>
            <a:t>I will leverage my strengths and overcome my weaknesses by undertaking opportunities that are currently available to me as a H&amp;SC student. </a:t>
          </a:r>
          <a:endParaRPr lang="en-GB" altLang="en-US" dirty="0"/>
        </a:p>
      </dgm:t>
    </dgm:pt>
    <dgm:pt modelId="{D9F33D2E-FD65-4E9E-A004-A5B6ADAD19A5}" type="parTrans" cxnId="{39EA82BA-1037-46F0-B836-148E184745DE}">
      <dgm:prSet/>
      <dgm:spPr/>
      <dgm:t>
        <a:bodyPr/>
        <a:lstStyle/>
        <a:p>
          <a:endParaRPr lang="en-GB"/>
        </a:p>
      </dgm:t>
    </dgm:pt>
    <dgm:pt modelId="{8D9FF53D-2607-48FF-B46E-07960DFD11A0}" type="sibTrans" cxnId="{39EA82BA-1037-46F0-B836-148E184745DE}">
      <dgm:prSet/>
      <dgm:spPr/>
      <dgm:t>
        <a:bodyPr/>
        <a:lstStyle/>
        <a:p>
          <a:endParaRPr lang="en-GB"/>
        </a:p>
      </dgm:t>
    </dgm:pt>
    <dgm:pt modelId="{ED848A10-5964-4346-9450-DF4F0E73486C}" type="pres">
      <dgm:prSet presAssocID="{227931EE-E6CD-4B9B-A912-DC5A0C611438}" presName="outerComposite" presStyleCnt="0">
        <dgm:presLayoutVars>
          <dgm:chMax val="5"/>
          <dgm:dir/>
          <dgm:resizeHandles val="exact"/>
        </dgm:presLayoutVars>
      </dgm:prSet>
      <dgm:spPr/>
    </dgm:pt>
    <dgm:pt modelId="{FD5BDA7E-B574-476C-B9DD-A0CBCD897F2D}" type="pres">
      <dgm:prSet presAssocID="{227931EE-E6CD-4B9B-A912-DC5A0C611438}" presName="dummyMaxCanvas" presStyleCnt="0">
        <dgm:presLayoutVars/>
      </dgm:prSet>
      <dgm:spPr/>
    </dgm:pt>
    <dgm:pt modelId="{FA0E19D8-0DC9-46CE-BE38-A5E09B7D5B45}" type="pres">
      <dgm:prSet presAssocID="{227931EE-E6CD-4B9B-A912-DC5A0C611438}" presName="ThreeNodes_1" presStyleLbl="node1" presStyleIdx="0" presStyleCnt="3">
        <dgm:presLayoutVars>
          <dgm:bulletEnabled val="1"/>
        </dgm:presLayoutVars>
      </dgm:prSet>
      <dgm:spPr/>
    </dgm:pt>
    <dgm:pt modelId="{EF6C6765-882B-47BA-8601-3CF41567DD2F}" type="pres">
      <dgm:prSet presAssocID="{227931EE-E6CD-4B9B-A912-DC5A0C611438}" presName="ThreeNodes_2" presStyleLbl="node1" presStyleIdx="1" presStyleCnt="3">
        <dgm:presLayoutVars>
          <dgm:bulletEnabled val="1"/>
        </dgm:presLayoutVars>
      </dgm:prSet>
      <dgm:spPr/>
    </dgm:pt>
    <dgm:pt modelId="{0A2A42EA-1F5F-49F1-A882-C55B742889AB}" type="pres">
      <dgm:prSet presAssocID="{227931EE-E6CD-4B9B-A912-DC5A0C611438}" presName="ThreeNodes_3" presStyleLbl="node1" presStyleIdx="2" presStyleCnt="3">
        <dgm:presLayoutVars>
          <dgm:bulletEnabled val="1"/>
        </dgm:presLayoutVars>
      </dgm:prSet>
      <dgm:spPr/>
    </dgm:pt>
    <dgm:pt modelId="{F1F34049-757B-441B-A3D7-36F999BFC39B}" type="pres">
      <dgm:prSet presAssocID="{227931EE-E6CD-4B9B-A912-DC5A0C611438}" presName="ThreeConn_1-2" presStyleLbl="fgAccFollowNode1" presStyleIdx="0" presStyleCnt="2">
        <dgm:presLayoutVars>
          <dgm:bulletEnabled val="1"/>
        </dgm:presLayoutVars>
      </dgm:prSet>
      <dgm:spPr/>
    </dgm:pt>
    <dgm:pt modelId="{36C49715-D3EB-4C74-B5A6-8250256FD59E}" type="pres">
      <dgm:prSet presAssocID="{227931EE-E6CD-4B9B-A912-DC5A0C611438}" presName="ThreeConn_2-3" presStyleLbl="fgAccFollowNode1" presStyleIdx="1" presStyleCnt="2">
        <dgm:presLayoutVars>
          <dgm:bulletEnabled val="1"/>
        </dgm:presLayoutVars>
      </dgm:prSet>
      <dgm:spPr/>
    </dgm:pt>
    <dgm:pt modelId="{04825CEA-9A28-4F2B-A2F6-3CE6C54DAFBA}" type="pres">
      <dgm:prSet presAssocID="{227931EE-E6CD-4B9B-A912-DC5A0C611438}" presName="ThreeNodes_1_text" presStyleLbl="node1" presStyleIdx="2" presStyleCnt="3">
        <dgm:presLayoutVars>
          <dgm:bulletEnabled val="1"/>
        </dgm:presLayoutVars>
      </dgm:prSet>
      <dgm:spPr/>
    </dgm:pt>
    <dgm:pt modelId="{7A6B9766-82D7-4D25-A071-B741AE95C5D8}" type="pres">
      <dgm:prSet presAssocID="{227931EE-E6CD-4B9B-A912-DC5A0C611438}" presName="ThreeNodes_2_text" presStyleLbl="node1" presStyleIdx="2" presStyleCnt="3">
        <dgm:presLayoutVars>
          <dgm:bulletEnabled val="1"/>
        </dgm:presLayoutVars>
      </dgm:prSet>
      <dgm:spPr/>
    </dgm:pt>
    <dgm:pt modelId="{60AE3C5F-3462-49A7-B98B-1832DC82D3A1}" type="pres">
      <dgm:prSet presAssocID="{227931EE-E6CD-4B9B-A912-DC5A0C611438}" presName="ThreeNodes_3_text" presStyleLbl="node1" presStyleIdx="2" presStyleCnt="3">
        <dgm:presLayoutVars>
          <dgm:bulletEnabled val="1"/>
        </dgm:presLayoutVars>
      </dgm:prSet>
      <dgm:spPr/>
    </dgm:pt>
  </dgm:ptLst>
  <dgm:cxnLst>
    <dgm:cxn modelId="{15E82A39-4A89-4F59-986F-ACACD49FD0C7}" type="presOf" srcId="{D8AF9038-731D-466C-8E7C-46589B8E0ABC}" destId="{FA0E19D8-0DC9-46CE-BE38-A5E09B7D5B45}" srcOrd="0" destOrd="0" presId="urn:microsoft.com/office/officeart/2005/8/layout/vProcess5"/>
    <dgm:cxn modelId="{915CCD3E-8CC5-4A6A-8FA6-417193896FF6}" srcId="{227931EE-E6CD-4B9B-A912-DC5A0C611438}" destId="{D8AF9038-731D-466C-8E7C-46589B8E0ABC}" srcOrd="0" destOrd="0" parTransId="{D5E233B3-3221-4AE4-95A8-4EF947E548E9}" sibTransId="{71D4E5AC-926B-4AE0-B7BA-53F206E939DF}"/>
    <dgm:cxn modelId="{FBEA2B5D-41C8-4320-861E-2C6390736825}" type="presOf" srcId="{71D4E5AC-926B-4AE0-B7BA-53F206E939DF}" destId="{F1F34049-757B-441B-A3D7-36F999BFC39B}" srcOrd="0" destOrd="0" presId="urn:microsoft.com/office/officeart/2005/8/layout/vProcess5"/>
    <dgm:cxn modelId="{61195569-4D3D-4538-9994-641DEE32BE2E}" type="presOf" srcId="{6D9B6A19-EB41-490E-8378-11017F77FEEA}" destId="{7A6B9766-82D7-4D25-A071-B741AE95C5D8}" srcOrd="1" destOrd="0" presId="urn:microsoft.com/office/officeart/2005/8/layout/vProcess5"/>
    <dgm:cxn modelId="{81154158-C5A4-4E5D-984C-902AA87F75A4}" type="presOf" srcId="{AD9C5FD0-A10D-4F38-B694-2C371B2D124F}" destId="{36C49715-D3EB-4C74-B5A6-8250256FD59E}" srcOrd="0" destOrd="0" presId="urn:microsoft.com/office/officeart/2005/8/layout/vProcess5"/>
    <dgm:cxn modelId="{14E73880-212E-4EB5-93CE-95DA5E6E294F}" type="presOf" srcId="{D8AF9038-731D-466C-8E7C-46589B8E0ABC}" destId="{04825CEA-9A28-4F2B-A2F6-3CE6C54DAFBA}" srcOrd="1" destOrd="0" presId="urn:microsoft.com/office/officeart/2005/8/layout/vProcess5"/>
    <dgm:cxn modelId="{1200A388-CB4F-4F26-9FC6-D668FA50E310}" type="presOf" srcId="{11C72E84-B636-4E5D-8387-585203B9851E}" destId="{60AE3C5F-3462-49A7-B98B-1832DC82D3A1}" srcOrd="1" destOrd="0" presId="urn:microsoft.com/office/officeart/2005/8/layout/vProcess5"/>
    <dgm:cxn modelId="{9341A193-9091-4F79-B01D-0EEB4D7BF679}" type="presOf" srcId="{227931EE-E6CD-4B9B-A912-DC5A0C611438}" destId="{ED848A10-5964-4346-9450-DF4F0E73486C}" srcOrd="0" destOrd="0" presId="urn:microsoft.com/office/officeart/2005/8/layout/vProcess5"/>
    <dgm:cxn modelId="{B51BC9B2-1164-40FD-805D-7A74C3A25C6B}" srcId="{227931EE-E6CD-4B9B-A912-DC5A0C611438}" destId="{6D9B6A19-EB41-490E-8378-11017F77FEEA}" srcOrd="1" destOrd="0" parTransId="{BCFBAC8E-98C5-438D-B2B3-2C8BEF5DD32A}" sibTransId="{AD9C5FD0-A10D-4F38-B694-2C371B2D124F}"/>
    <dgm:cxn modelId="{39EA82BA-1037-46F0-B836-148E184745DE}" srcId="{227931EE-E6CD-4B9B-A912-DC5A0C611438}" destId="{11C72E84-B636-4E5D-8387-585203B9851E}" srcOrd="2" destOrd="0" parTransId="{D9F33D2E-FD65-4E9E-A004-A5B6ADAD19A5}" sibTransId="{8D9FF53D-2607-48FF-B46E-07960DFD11A0}"/>
    <dgm:cxn modelId="{320AD6C6-0006-417B-83CA-AB06C9FD6ACC}" type="presOf" srcId="{6D9B6A19-EB41-490E-8378-11017F77FEEA}" destId="{EF6C6765-882B-47BA-8601-3CF41567DD2F}" srcOrd="0" destOrd="0" presId="urn:microsoft.com/office/officeart/2005/8/layout/vProcess5"/>
    <dgm:cxn modelId="{4EEA48C9-79F9-457C-9DD2-C3E6D784E689}" type="presOf" srcId="{11C72E84-B636-4E5D-8387-585203B9851E}" destId="{0A2A42EA-1F5F-49F1-A882-C55B742889AB}" srcOrd="0" destOrd="0" presId="urn:microsoft.com/office/officeart/2005/8/layout/vProcess5"/>
    <dgm:cxn modelId="{B86A2909-29CE-4E42-A66D-C05FE1625645}" type="presParOf" srcId="{ED848A10-5964-4346-9450-DF4F0E73486C}" destId="{FD5BDA7E-B574-476C-B9DD-A0CBCD897F2D}" srcOrd="0" destOrd="0" presId="urn:microsoft.com/office/officeart/2005/8/layout/vProcess5"/>
    <dgm:cxn modelId="{8AF291F5-FEEA-42D3-B708-3F81E2D99037}" type="presParOf" srcId="{ED848A10-5964-4346-9450-DF4F0E73486C}" destId="{FA0E19D8-0DC9-46CE-BE38-A5E09B7D5B45}" srcOrd="1" destOrd="0" presId="urn:microsoft.com/office/officeart/2005/8/layout/vProcess5"/>
    <dgm:cxn modelId="{16F67D1F-1467-40F6-B9D9-488867F5B105}" type="presParOf" srcId="{ED848A10-5964-4346-9450-DF4F0E73486C}" destId="{EF6C6765-882B-47BA-8601-3CF41567DD2F}" srcOrd="2" destOrd="0" presId="urn:microsoft.com/office/officeart/2005/8/layout/vProcess5"/>
    <dgm:cxn modelId="{EC713D1D-318C-44A3-A87F-3B92F8C51644}" type="presParOf" srcId="{ED848A10-5964-4346-9450-DF4F0E73486C}" destId="{0A2A42EA-1F5F-49F1-A882-C55B742889AB}" srcOrd="3" destOrd="0" presId="urn:microsoft.com/office/officeart/2005/8/layout/vProcess5"/>
    <dgm:cxn modelId="{1343C42F-9A61-4B8F-BAF3-D9F3AD08EF7D}" type="presParOf" srcId="{ED848A10-5964-4346-9450-DF4F0E73486C}" destId="{F1F34049-757B-441B-A3D7-36F999BFC39B}" srcOrd="4" destOrd="0" presId="urn:microsoft.com/office/officeart/2005/8/layout/vProcess5"/>
    <dgm:cxn modelId="{17F3E090-2B8C-410C-A89D-8C9DBE9C4AD5}" type="presParOf" srcId="{ED848A10-5964-4346-9450-DF4F0E73486C}" destId="{36C49715-D3EB-4C74-B5A6-8250256FD59E}" srcOrd="5" destOrd="0" presId="urn:microsoft.com/office/officeart/2005/8/layout/vProcess5"/>
    <dgm:cxn modelId="{D2B4715B-1908-47A4-8B96-850E6CEB478C}" type="presParOf" srcId="{ED848A10-5964-4346-9450-DF4F0E73486C}" destId="{04825CEA-9A28-4F2B-A2F6-3CE6C54DAFBA}" srcOrd="6" destOrd="0" presId="urn:microsoft.com/office/officeart/2005/8/layout/vProcess5"/>
    <dgm:cxn modelId="{86445CE5-E637-466A-A527-EB7EB4B508BE}" type="presParOf" srcId="{ED848A10-5964-4346-9450-DF4F0E73486C}" destId="{7A6B9766-82D7-4D25-A071-B741AE95C5D8}" srcOrd="7" destOrd="0" presId="urn:microsoft.com/office/officeart/2005/8/layout/vProcess5"/>
    <dgm:cxn modelId="{D509FC3B-4C76-4E24-9AEE-43A88647CECB}" type="presParOf" srcId="{ED848A10-5964-4346-9450-DF4F0E73486C}" destId="{60AE3C5F-3462-49A7-B98B-1832DC82D3A1}"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099F78-FD53-49E3-9C12-8E125DDC2092}">
      <dsp:nvSpPr>
        <dsp:cNvPr id="0" name=""/>
        <dsp:cNvSpPr/>
      </dsp:nvSpPr>
      <dsp:spPr>
        <a:xfrm>
          <a:off x="1655892" y="255441"/>
          <a:ext cx="4286272" cy="4286272"/>
        </a:xfrm>
        <a:prstGeom prst="blockArc">
          <a:avLst>
            <a:gd name="adj1" fmla="val 10422935"/>
            <a:gd name="adj2" fmla="val 18507641"/>
            <a:gd name="adj3" fmla="val 464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664798B-F9A5-4A01-85D4-80B39E8FD59D}">
      <dsp:nvSpPr>
        <dsp:cNvPr id="0" name=""/>
        <dsp:cNvSpPr/>
      </dsp:nvSpPr>
      <dsp:spPr>
        <a:xfrm>
          <a:off x="1651656" y="749393"/>
          <a:ext cx="4286272" cy="4286272"/>
        </a:xfrm>
        <a:prstGeom prst="blockArc">
          <a:avLst>
            <a:gd name="adj1" fmla="val 3347283"/>
            <a:gd name="adj2" fmla="val 11236024"/>
            <a:gd name="adj3" fmla="val 464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7E06F34-F6D0-4853-A573-52D0B1422AFF}">
      <dsp:nvSpPr>
        <dsp:cNvPr id="0" name=""/>
        <dsp:cNvSpPr/>
      </dsp:nvSpPr>
      <dsp:spPr>
        <a:xfrm>
          <a:off x="4395248" y="1091980"/>
          <a:ext cx="4286272" cy="4286272"/>
        </a:xfrm>
        <a:prstGeom prst="blockArc">
          <a:avLst>
            <a:gd name="adj1" fmla="val 20693602"/>
            <a:gd name="adj2" fmla="val 8306825"/>
            <a:gd name="adj3" fmla="val 464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E258D7A-AB1D-457E-B318-EF4C980E516B}">
      <dsp:nvSpPr>
        <dsp:cNvPr id="0" name=""/>
        <dsp:cNvSpPr/>
      </dsp:nvSpPr>
      <dsp:spPr>
        <a:xfrm>
          <a:off x="4356281" y="174094"/>
          <a:ext cx="4286272" cy="4286272"/>
        </a:xfrm>
        <a:prstGeom prst="blockArc">
          <a:avLst>
            <a:gd name="adj1" fmla="val 13685302"/>
            <a:gd name="adj2" fmla="val 614683"/>
            <a:gd name="adj3" fmla="val 4643"/>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4DA5608-E77A-41CB-AED7-8F14EDAD50BD}">
      <dsp:nvSpPr>
        <dsp:cNvPr id="0" name=""/>
        <dsp:cNvSpPr/>
      </dsp:nvSpPr>
      <dsp:spPr>
        <a:xfrm>
          <a:off x="4132135" y="1960221"/>
          <a:ext cx="1774300" cy="1301335"/>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b="1" kern="1200" dirty="0"/>
            <a:t>Maria-</a:t>
          </a:r>
          <a:r>
            <a:rPr lang="en-US" sz="2000" b="1" kern="1200" dirty="0" err="1"/>
            <a:t>Steluta</a:t>
          </a:r>
          <a:r>
            <a:rPr lang="en-US" sz="2000" b="1" kern="1200" dirty="0"/>
            <a:t> Birlean </a:t>
          </a:r>
          <a:endParaRPr lang="en-GB" sz="2000" b="1" kern="1200" dirty="0"/>
        </a:p>
      </dsp:txBody>
      <dsp:txXfrm>
        <a:off x="4391975" y="2150797"/>
        <a:ext cx="1254620" cy="920183"/>
      </dsp:txXfrm>
    </dsp:sp>
    <dsp:sp modelId="{054A370C-37C5-4FD4-9103-B729A116FA4F}">
      <dsp:nvSpPr>
        <dsp:cNvPr id="0" name=""/>
        <dsp:cNvSpPr/>
      </dsp:nvSpPr>
      <dsp:spPr>
        <a:xfrm>
          <a:off x="3350159" y="-167839"/>
          <a:ext cx="3501818" cy="185444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1" kern="1200" dirty="0"/>
            <a:t>Introduction:</a:t>
          </a:r>
        </a:p>
        <a:p>
          <a:pPr marL="0" lvl="0" indent="0" algn="ctr" defTabSz="711200">
            <a:lnSpc>
              <a:spcPct val="90000"/>
            </a:lnSpc>
            <a:spcBef>
              <a:spcPct val="0"/>
            </a:spcBef>
            <a:spcAft>
              <a:spcPct val="35000"/>
            </a:spcAft>
            <a:buNone/>
          </a:pPr>
          <a:r>
            <a:rPr lang="en-GB" sz="1600" b="1" kern="1200" dirty="0"/>
            <a:t>-</a:t>
          </a:r>
          <a:r>
            <a:rPr lang="en-GB" sz="1600" b="0" kern="1200" dirty="0"/>
            <a:t> Why I chose this course?</a:t>
          </a:r>
        </a:p>
        <a:p>
          <a:pPr marL="0" lvl="0" indent="0" algn="ctr" defTabSz="711200">
            <a:lnSpc>
              <a:spcPct val="90000"/>
            </a:lnSpc>
            <a:spcBef>
              <a:spcPct val="0"/>
            </a:spcBef>
            <a:spcAft>
              <a:spcPct val="35000"/>
            </a:spcAft>
            <a:buNone/>
          </a:pPr>
          <a:r>
            <a:rPr lang="en-GB" sz="1600" b="0" kern="1200" dirty="0"/>
            <a:t>- What are my career aspirations in H&amp;SC?</a:t>
          </a:r>
          <a:endParaRPr lang="en-GB" sz="1600" b="1" kern="1200" dirty="0"/>
        </a:p>
      </dsp:txBody>
      <dsp:txXfrm>
        <a:off x="3862988" y="103738"/>
        <a:ext cx="2476160" cy="1311287"/>
      </dsp:txXfrm>
    </dsp:sp>
    <dsp:sp modelId="{3685F06B-72D9-46DE-840A-75C9CB82B99F}">
      <dsp:nvSpPr>
        <dsp:cNvPr id="0" name=""/>
        <dsp:cNvSpPr/>
      </dsp:nvSpPr>
      <dsp:spPr>
        <a:xfrm>
          <a:off x="6585330" y="1584446"/>
          <a:ext cx="3948199" cy="221019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Font typeface="Arial" panose="020B0604020202020204" pitchFamily="34" charset="0"/>
            <a:buNone/>
          </a:pPr>
          <a:r>
            <a:rPr lang="en-US" sz="1600" kern="1200" dirty="0"/>
            <a:t>- Personal </a:t>
          </a:r>
          <a:r>
            <a:rPr lang="en-US" sz="1600" b="1" kern="1200" dirty="0"/>
            <a:t>SWOT analysis </a:t>
          </a:r>
          <a:r>
            <a:rPr lang="en-US" sz="1600" kern="1200" dirty="0"/>
            <a:t>to support personal &amp; professional development in H&amp;SC.</a:t>
          </a:r>
        </a:p>
        <a:p>
          <a:pPr marL="0" lvl="0" indent="0" algn="ctr" defTabSz="711200">
            <a:lnSpc>
              <a:spcPct val="90000"/>
            </a:lnSpc>
            <a:spcBef>
              <a:spcPct val="0"/>
            </a:spcBef>
            <a:spcAft>
              <a:spcPct val="35000"/>
            </a:spcAft>
            <a:buFont typeface="Arial" panose="020B0604020202020204" pitchFamily="34" charset="0"/>
            <a:buNone/>
          </a:pPr>
          <a:r>
            <a:rPr lang="en-GB" sz="1600" kern="1200" dirty="0"/>
            <a:t>- Describe my own </a:t>
          </a:r>
          <a:r>
            <a:rPr lang="en-GB" sz="1600" b="1" kern="1200" dirty="0"/>
            <a:t>strengths</a:t>
          </a:r>
          <a:r>
            <a:rPr lang="en-GB" sz="1600" kern="1200" dirty="0"/>
            <a:t>, </a:t>
          </a:r>
          <a:r>
            <a:rPr lang="en-GB" sz="1600" b="1" kern="1200" dirty="0"/>
            <a:t>weaknesses, opportunities, </a:t>
          </a:r>
          <a:r>
            <a:rPr lang="en-GB" sz="1600" kern="1200" dirty="0"/>
            <a:t>and </a:t>
          </a:r>
          <a:r>
            <a:rPr lang="en-GB" sz="1600" b="1" kern="1200" dirty="0"/>
            <a:t>threats.</a:t>
          </a:r>
        </a:p>
      </dsp:txBody>
      <dsp:txXfrm>
        <a:off x="7163530" y="1908122"/>
        <a:ext cx="2791799" cy="1562845"/>
      </dsp:txXfrm>
    </dsp:sp>
    <dsp:sp modelId="{5F16F1D0-6F76-4757-BA5E-97B05DBEAD62}">
      <dsp:nvSpPr>
        <dsp:cNvPr id="0" name=""/>
        <dsp:cNvSpPr/>
      </dsp:nvSpPr>
      <dsp:spPr>
        <a:xfrm>
          <a:off x="2667085" y="3583486"/>
          <a:ext cx="4609453" cy="2080395"/>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Practical examples:</a:t>
          </a:r>
        </a:p>
        <a:p>
          <a:pPr marL="0" lvl="0" indent="0" algn="ctr" defTabSz="711200">
            <a:lnSpc>
              <a:spcPct val="90000"/>
            </a:lnSpc>
            <a:spcBef>
              <a:spcPct val="0"/>
            </a:spcBef>
            <a:spcAft>
              <a:spcPct val="35000"/>
            </a:spcAft>
            <a:buNone/>
          </a:pPr>
          <a:r>
            <a:rPr lang="en-GB" sz="1600" kern="1200" dirty="0"/>
            <a:t>- How I could leverage my strengths -&gt; to overcome my weaknesses -&gt; and minimise threats.</a:t>
          </a:r>
        </a:p>
        <a:p>
          <a:pPr marL="0" lvl="0" indent="0" algn="ctr" defTabSz="711200">
            <a:lnSpc>
              <a:spcPct val="90000"/>
            </a:lnSpc>
            <a:spcBef>
              <a:spcPct val="0"/>
            </a:spcBef>
            <a:spcAft>
              <a:spcPct val="35000"/>
            </a:spcAft>
            <a:buNone/>
          </a:pPr>
          <a:r>
            <a:rPr lang="en-GB" sz="1600" kern="1200" dirty="0"/>
            <a:t>- What </a:t>
          </a:r>
          <a:r>
            <a:rPr lang="en-GB" sz="1600" b="1" kern="1200" dirty="0"/>
            <a:t>opportunities</a:t>
          </a:r>
          <a:r>
            <a:rPr lang="en-GB" sz="1600" kern="1200" dirty="0"/>
            <a:t> are available to me?</a:t>
          </a:r>
        </a:p>
      </dsp:txBody>
      <dsp:txXfrm>
        <a:off x="3342124" y="3888153"/>
        <a:ext cx="3259375" cy="1471061"/>
      </dsp:txXfrm>
    </dsp:sp>
    <dsp:sp modelId="{406A9BB2-269A-466F-A49A-08523FAC7E30}">
      <dsp:nvSpPr>
        <dsp:cNvPr id="0" name=""/>
        <dsp:cNvSpPr/>
      </dsp:nvSpPr>
      <dsp:spPr>
        <a:xfrm>
          <a:off x="317111" y="1704818"/>
          <a:ext cx="2802217" cy="184581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1" kern="1200" dirty="0"/>
            <a:t>Conclusion</a:t>
          </a:r>
          <a:r>
            <a:rPr lang="en-US" sz="1600" kern="1200" dirty="0"/>
            <a:t>:</a:t>
          </a:r>
        </a:p>
        <a:p>
          <a:pPr marL="0" lvl="0" indent="0" algn="ctr" defTabSz="711200">
            <a:lnSpc>
              <a:spcPct val="90000"/>
            </a:lnSpc>
            <a:spcBef>
              <a:spcPct val="0"/>
            </a:spcBef>
            <a:spcAft>
              <a:spcPct val="35000"/>
            </a:spcAft>
            <a:buNone/>
          </a:pPr>
          <a:r>
            <a:rPr lang="en-GB" sz="1600" kern="1200" dirty="0"/>
            <a:t>How will I achieve professional and personal growth?</a:t>
          </a:r>
        </a:p>
      </dsp:txBody>
      <dsp:txXfrm>
        <a:off x="727486" y="1975132"/>
        <a:ext cx="1981467" cy="13051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0E19D8-0DC9-46CE-BE38-A5E09B7D5B45}">
      <dsp:nvSpPr>
        <dsp:cNvPr id="0" name=""/>
        <dsp:cNvSpPr/>
      </dsp:nvSpPr>
      <dsp:spPr>
        <a:xfrm>
          <a:off x="0" y="0"/>
          <a:ext cx="9319477" cy="132979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altLang="en-US" sz="1800" kern="1200" dirty="0"/>
            <a:t>In order to achieve professional and personal growth I must engage in structured and intentional self reflection.</a:t>
          </a:r>
        </a:p>
      </dsp:txBody>
      <dsp:txXfrm>
        <a:off x="38948" y="38948"/>
        <a:ext cx="7884521" cy="1251902"/>
      </dsp:txXfrm>
    </dsp:sp>
    <dsp:sp modelId="{EF6C6765-882B-47BA-8601-3CF41567DD2F}">
      <dsp:nvSpPr>
        <dsp:cNvPr id="0" name=""/>
        <dsp:cNvSpPr/>
      </dsp:nvSpPr>
      <dsp:spPr>
        <a:xfrm>
          <a:off x="822306" y="1551432"/>
          <a:ext cx="9319477" cy="132979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altLang="en-US" sz="1800" kern="1200" dirty="0"/>
            <a:t>A useful tool available to me is a SWOT analysis. This enable me to identify my strengths, weaknesses, opportunities and threats. I must carry out an honest analysis and accept the results. </a:t>
          </a:r>
          <a:br>
            <a:rPr lang="en-GB" sz="1800" kern="1200" dirty="0"/>
          </a:br>
          <a:endParaRPr lang="en-GB" sz="1800" kern="1200" dirty="0"/>
        </a:p>
      </dsp:txBody>
      <dsp:txXfrm>
        <a:off x="861254" y="1590380"/>
        <a:ext cx="7554905" cy="1251902"/>
      </dsp:txXfrm>
    </dsp:sp>
    <dsp:sp modelId="{0A2A42EA-1F5F-49F1-A882-C55B742889AB}">
      <dsp:nvSpPr>
        <dsp:cNvPr id="0" name=""/>
        <dsp:cNvSpPr/>
      </dsp:nvSpPr>
      <dsp:spPr>
        <a:xfrm>
          <a:off x="1644613" y="3102864"/>
          <a:ext cx="9319477" cy="132979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altLang="en-US" sz="1800" kern="1200" dirty="0"/>
            <a:t>I will leverage my strengths and overcome my weaknesses by undertaking opportunities that are currently available to me as a H&amp;SC student. </a:t>
          </a:r>
          <a:endParaRPr lang="en-GB" altLang="en-US" sz="1800" kern="1200" dirty="0"/>
        </a:p>
      </dsp:txBody>
      <dsp:txXfrm>
        <a:off x="1683561" y="3141812"/>
        <a:ext cx="7554905" cy="1251902"/>
      </dsp:txXfrm>
    </dsp:sp>
    <dsp:sp modelId="{F1F34049-757B-441B-A3D7-36F999BFC39B}">
      <dsp:nvSpPr>
        <dsp:cNvPr id="0" name=""/>
        <dsp:cNvSpPr/>
      </dsp:nvSpPr>
      <dsp:spPr>
        <a:xfrm>
          <a:off x="8455108" y="1008430"/>
          <a:ext cx="864369" cy="864369"/>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8649591" y="1008430"/>
        <a:ext cx="475403" cy="650438"/>
      </dsp:txXfrm>
    </dsp:sp>
    <dsp:sp modelId="{36C49715-D3EB-4C74-B5A6-8250256FD59E}">
      <dsp:nvSpPr>
        <dsp:cNvPr id="0" name=""/>
        <dsp:cNvSpPr/>
      </dsp:nvSpPr>
      <dsp:spPr>
        <a:xfrm>
          <a:off x="9277414" y="2550997"/>
          <a:ext cx="864369" cy="864369"/>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9471897" y="2550997"/>
        <a:ext cx="475403" cy="650438"/>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09/11/2025</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09/11/2025</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09/11/2025</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09/11/2025</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09/11/2025</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09/11/2025</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09/11/2025</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09/11/2025</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09/11/2025</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09/11/2025</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09/11/2025</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09/11/2025</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hyperlink" Target="https://www.civilservice.louisiana.gov/files/divisions/Training/Job%20Aid/Supervisor%20Toolbox/Questions%20for%20Personal%20SWOT.pdf" TargetMode="External"/><Relationship Id="rId7" Type="http://schemas.openxmlformats.org/officeDocument/2006/relationships/hyperlink" Target="https://www-sciencedirect-com.ezproxy.uwtsd.ac.uk/science/article/pii/S0024630123000110" TargetMode="External"/><Relationship Id="rId2" Type="http://schemas.openxmlformats.org/officeDocument/2006/relationships/hyperlink" Target="https://www.kennesaw.edu/coles/docs/busa-4150-the-personal-swot-analysis.pdf" TargetMode="External"/><Relationship Id="rId1" Type="http://schemas.openxmlformats.org/officeDocument/2006/relationships/slideLayout" Target="../slideLayouts/slideLayout2.xml"/><Relationship Id="rId6" Type="http://schemas.openxmlformats.org/officeDocument/2006/relationships/hyperlink" Target="https://www.healthcareers.nhs.uk/explore-roles/doctors/applying-medical-school/gaining-experience-medical-school/paid-work" TargetMode="External"/><Relationship Id="rId5" Type="http://schemas.openxmlformats.org/officeDocument/2006/relationships/hyperlink" Target="https://www.healthcareers.nhs.uk/career-planning/career-advisers-and-teachers/teaching-resources/guide-students" TargetMode="External"/><Relationship Id="rId4" Type="http://schemas.openxmlformats.org/officeDocument/2006/relationships/hyperlink" Target="https://www.medschools.ac.uk/for-students/applying-to-medical-school/work-experi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09/11/2025</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i="1" dirty="0"/>
              <a:t>:</a:t>
            </a:r>
            <a:r>
              <a:rPr lang="en-GB" altLang="en-US" b="1" i="1" dirty="0"/>
              <a:t> ASSIGNMENT 1</a:t>
            </a:r>
          </a:p>
          <a:p>
            <a:r>
              <a:rPr lang="en-GB" altLang="en-US" u="sng" dirty="0"/>
              <a:t>Student Name</a:t>
            </a:r>
            <a:r>
              <a:rPr lang="en-GB" altLang="en-US" i="1" dirty="0"/>
              <a:t>:</a:t>
            </a:r>
            <a:r>
              <a:rPr lang="en-GB" altLang="en-US" b="1" i="1" dirty="0"/>
              <a:t> Maria-</a:t>
            </a:r>
            <a:r>
              <a:rPr lang="en-GB" altLang="en-US" b="1" i="1" dirty="0" err="1"/>
              <a:t>Steluta</a:t>
            </a:r>
            <a:r>
              <a:rPr lang="en-GB" altLang="en-US" b="1" i="1" dirty="0"/>
              <a:t> </a:t>
            </a:r>
            <a:r>
              <a:rPr lang="en-GB" altLang="en-US" b="1" i="1" dirty="0" err="1"/>
              <a:t>Birlean</a:t>
            </a:r>
            <a:endParaRPr lang="en-GB" altLang="en-US" b="1" i="1" dirty="0"/>
          </a:p>
          <a:p>
            <a:r>
              <a:rPr lang="en-GB" altLang="en-US" u="sng" dirty="0"/>
              <a:t>Student ID: 2422392</a:t>
            </a:r>
            <a:endParaRPr lang="en-GB" altLang="en-US" b="1" i="1" dirty="0"/>
          </a:p>
          <a:p>
            <a:r>
              <a:rPr lang="en-GB" altLang="en-US" u="sng" dirty="0"/>
              <a:t>Lecturer’s Name</a:t>
            </a:r>
            <a:r>
              <a:rPr lang="en-GB" altLang="en-US" i="1" dirty="0"/>
              <a:t>:</a:t>
            </a:r>
            <a:r>
              <a:rPr lang="en-GB" altLang="en-US" b="1" i="1" dirty="0"/>
              <a:t> Lou Wells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endParaRPr lang="en-GB" dirty="0"/>
          </a:p>
          <a:p>
            <a:pPr marL="0" indent="0" algn="ctr">
              <a:buNone/>
            </a:pPr>
            <a:r>
              <a:rPr lang="en-GB" dirty="0"/>
              <a:t>I have not used AI for this presentation.</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09/11/2025</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36534C0-F26B-E03E-B6DE-F41139592B54}"/>
              </a:ext>
            </a:extLst>
          </p:cNvPr>
          <p:cNvSpPr>
            <a:spLocks noGrp="1"/>
          </p:cNvSpPr>
          <p:nvPr>
            <p:ph type="dt" sz="quarter" idx="10"/>
          </p:nvPr>
        </p:nvSpPr>
        <p:spPr/>
        <p:txBody>
          <a:bodyPr/>
          <a:lstStyle/>
          <a:p>
            <a:pPr>
              <a:defRPr/>
            </a:pPr>
            <a:fld id="{9F458A58-9170-4293-9FCB-97B777C99F2B}" type="datetime1">
              <a:rPr lang="en-GB" altLang="en-US" smtClean="0"/>
              <a:pPr>
                <a:defRPr/>
              </a:pPr>
              <a:t>09/11/2025</a:t>
            </a:fld>
            <a:endParaRPr lang="en-GB" altLang="en-US"/>
          </a:p>
        </p:txBody>
      </p:sp>
      <p:sp>
        <p:nvSpPr>
          <p:cNvPr id="7173" name="Slide Number Placeholder 4">
            <a:extLst>
              <a:ext uri="{FF2B5EF4-FFF2-40B4-BE49-F238E27FC236}">
                <a16:creationId xmlns:a16="http://schemas.microsoft.com/office/drawing/2014/main" id="{BF6032E4-8687-CDA8-6A56-B310EB9F7A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3F62C13-3DF8-4B55-9E1B-D07C54478AE3}" type="slidenum">
              <a:rPr lang="en-GB" altLang="en-US" sz="1200">
                <a:solidFill>
                  <a:srgbClr val="898989"/>
                </a:solidFill>
              </a:rPr>
              <a:pPr>
                <a:spcBef>
                  <a:spcPct val="0"/>
                </a:spcBef>
                <a:buFontTx/>
                <a:buNone/>
              </a:pPr>
              <a:t>3</a:t>
            </a:fld>
            <a:endParaRPr lang="en-GB" altLang="en-US" sz="1200">
              <a:solidFill>
                <a:srgbClr val="898989"/>
              </a:solidFill>
            </a:endParaRPr>
          </a:p>
        </p:txBody>
      </p:sp>
      <p:graphicFrame>
        <p:nvGraphicFramePr>
          <p:cNvPr id="2" name="Diagram 1">
            <a:extLst>
              <a:ext uri="{FF2B5EF4-FFF2-40B4-BE49-F238E27FC236}">
                <a16:creationId xmlns:a16="http://schemas.microsoft.com/office/drawing/2014/main" id="{467C1DB0-A115-545F-FD5C-033D6992574B}"/>
              </a:ext>
            </a:extLst>
          </p:cNvPr>
          <p:cNvGraphicFramePr/>
          <p:nvPr>
            <p:extLst>
              <p:ext uri="{D42A27DB-BD31-4B8C-83A1-F6EECF244321}">
                <p14:modId xmlns:p14="http://schemas.microsoft.com/office/powerpoint/2010/main" val="2480725616"/>
              </p:ext>
            </p:extLst>
          </p:nvPr>
        </p:nvGraphicFramePr>
        <p:xfrm>
          <a:off x="334433" y="114299"/>
          <a:ext cx="10824754" cy="55723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FF99867-3357-4233-5905-8EE9CCE8EEFE}"/>
              </a:ext>
            </a:extLst>
          </p:cNvPr>
          <p:cNvSpPr>
            <a:spLocks noGrp="1"/>
          </p:cNvSpPr>
          <p:nvPr>
            <p:ph type="title"/>
          </p:nvPr>
        </p:nvSpPr>
        <p:spPr>
          <a:xfrm>
            <a:off x="1885406" y="147343"/>
            <a:ext cx="8229600" cy="430755"/>
          </a:xfrm>
        </p:spPr>
        <p:txBody>
          <a:bodyPr/>
          <a:lstStyle/>
          <a:p>
            <a:r>
              <a:rPr lang="en-GB" altLang="en-US" sz="3600" b="1" dirty="0"/>
              <a:t>Introduction</a:t>
            </a:r>
            <a:endParaRPr lang="en-US" altLang="en-US" sz="3600" b="1" i="1" dirty="0">
              <a:solidFill>
                <a:srgbClr val="FF0000"/>
              </a:solidFill>
            </a:endParaRPr>
          </a:p>
        </p:txBody>
      </p:sp>
      <p:sp>
        <p:nvSpPr>
          <p:cNvPr id="4" name="Date Placeholder 3">
            <a:extLst>
              <a:ext uri="{FF2B5EF4-FFF2-40B4-BE49-F238E27FC236}">
                <a16:creationId xmlns:a16="http://schemas.microsoft.com/office/drawing/2014/main" id="{DC53B14B-BF33-2508-AD1A-B195373A4763}"/>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09/11/2025</a:t>
            </a:fld>
            <a:endParaRPr lang="en-GB" altLang="en-US">
              <a:solidFill>
                <a:prstClr val="black">
                  <a:tint val="75000"/>
                </a:prstClr>
              </a:solidFill>
              <a:latin typeface="Myriad Pro"/>
            </a:endParaRPr>
          </a:p>
        </p:txBody>
      </p:sp>
      <p:sp>
        <p:nvSpPr>
          <p:cNvPr id="8196" name="Slide Number Placeholder 4">
            <a:extLst>
              <a:ext uri="{FF2B5EF4-FFF2-40B4-BE49-F238E27FC236}">
                <a16:creationId xmlns:a16="http://schemas.microsoft.com/office/drawing/2014/main" id="{886431FF-65F4-96D9-3AC1-A1CF78A656A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ED4D28C-0A3F-4416-BB82-3A291C9C4B30}" type="slidenum">
              <a:rPr lang="en-GB" altLang="en-US" sz="1200">
                <a:solidFill>
                  <a:srgbClr val="898989"/>
                </a:solidFill>
                <a:cs typeface="Arial" panose="020B0604020202020204" pitchFamily="34" charset="0"/>
              </a:rPr>
              <a:pPr fontAlgn="base">
                <a:spcBef>
                  <a:spcPct val="0"/>
                </a:spcBef>
                <a:spcAft>
                  <a:spcPct val="0"/>
                </a:spcAft>
                <a:buNone/>
              </a:pPr>
              <a:t>4</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F7D47917-3C8A-D3F7-6E1D-4C05B41225B1}"/>
              </a:ext>
            </a:extLst>
          </p:cNvPr>
          <p:cNvSpPr>
            <a:spLocks noGrp="1"/>
          </p:cNvSpPr>
          <p:nvPr>
            <p:ph idx="1"/>
          </p:nvPr>
        </p:nvSpPr>
        <p:spPr>
          <a:xfrm>
            <a:off x="391885" y="513806"/>
            <a:ext cx="11190515" cy="4288654"/>
          </a:xfrm>
        </p:spPr>
        <p:txBody>
          <a:bodyPr/>
          <a:lstStyle/>
          <a:p>
            <a:pPr algn="ctr">
              <a:defRPr/>
            </a:pPr>
            <a:endParaRPr lang="en-GB" sz="1600" b="1" dirty="0"/>
          </a:p>
          <a:p>
            <a:pPr algn="just">
              <a:defRPr/>
            </a:pPr>
            <a:r>
              <a:rPr lang="en-GB" sz="2000" dirty="0"/>
              <a:t>I am interested in becoming a healthcare professional. </a:t>
            </a:r>
          </a:p>
          <a:p>
            <a:pPr marL="0" indent="0" algn="just">
              <a:buNone/>
              <a:defRPr/>
            </a:pPr>
            <a:endParaRPr lang="en-GB" sz="2000" dirty="0"/>
          </a:p>
          <a:p>
            <a:pPr algn="just">
              <a:defRPr/>
            </a:pPr>
            <a:r>
              <a:rPr lang="en-GB" sz="2000" dirty="0"/>
              <a:t>The lecturers at the University of Wales are experts in their fields, with a vast experience in the industry.</a:t>
            </a:r>
          </a:p>
          <a:p>
            <a:pPr marL="0" indent="0" algn="just">
              <a:buNone/>
              <a:defRPr/>
            </a:pPr>
            <a:endParaRPr lang="en-GB" sz="2000" dirty="0"/>
          </a:p>
          <a:p>
            <a:pPr algn="just">
              <a:defRPr/>
            </a:pPr>
            <a:r>
              <a:rPr lang="en-GB" sz="2000" dirty="0"/>
              <a:t>My career aspirations are:</a:t>
            </a:r>
          </a:p>
          <a:p>
            <a:pPr marL="0" indent="0" algn="just">
              <a:buNone/>
              <a:defRPr/>
            </a:pPr>
            <a:endParaRPr lang="en-GB" sz="2000" dirty="0"/>
          </a:p>
          <a:p>
            <a:pPr algn="just">
              <a:buAutoNum type="arabicPeriod"/>
              <a:defRPr/>
            </a:pPr>
            <a:r>
              <a:rPr lang="en-GB" sz="2000" dirty="0"/>
              <a:t>Complete the Certificate in Higher Education, Skills for the Workplace (H&amp;SC).</a:t>
            </a:r>
          </a:p>
          <a:p>
            <a:pPr algn="just">
              <a:buAutoNum type="arabicPeriod"/>
              <a:defRPr/>
            </a:pPr>
            <a:r>
              <a:rPr lang="en-GB" sz="2000" dirty="0"/>
              <a:t>Embark upon and complete the H&amp;SC Full-time BSc Hons 2 years course.</a:t>
            </a:r>
          </a:p>
          <a:p>
            <a:pPr algn="just">
              <a:buAutoNum type="arabicPeriod"/>
              <a:defRPr/>
            </a:pPr>
            <a:r>
              <a:rPr lang="en-GB" sz="2000" dirty="0"/>
              <a:t>Continue to do voluntary work with the NHS.</a:t>
            </a:r>
          </a:p>
          <a:p>
            <a:pPr algn="just">
              <a:buAutoNum type="arabicPeriod"/>
              <a:defRPr/>
            </a:pPr>
            <a:r>
              <a:rPr lang="en-GB" sz="2000" dirty="0"/>
              <a:t>Specialise in elderly care.</a:t>
            </a:r>
          </a:p>
          <a:p>
            <a:pPr algn="just">
              <a:buAutoNum type="arabicPeriod"/>
              <a:defRPr/>
            </a:pPr>
            <a:r>
              <a:rPr lang="en-GB" sz="2000" dirty="0"/>
              <a:t>Apply for a job as a care assistant.</a:t>
            </a:r>
          </a:p>
          <a:p>
            <a:pPr algn="just">
              <a:buAutoNum type="arabicPeriod"/>
              <a:defRPr/>
            </a:pPr>
            <a:r>
              <a:rPr lang="en-GB" sz="2000" dirty="0"/>
              <a:t>Assist the elderly with a variety of needs: direct personal care, social activities and daily tasks. </a:t>
            </a:r>
          </a:p>
          <a:p>
            <a:pPr>
              <a:buAutoNum type="arabicPeriod"/>
              <a:defRPr/>
            </a:pPr>
            <a:endParaRPr lang="en-GB" sz="1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0" y="-82146"/>
            <a:ext cx="12078789" cy="660764"/>
          </a:xfrm>
        </p:spPr>
        <p:txBody>
          <a:bodyPr/>
          <a:lstStyle/>
          <a:p>
            <a:r>
              <a:rPr lang="en-GB" sz="2000" b="1" dirty="0"/>
              <a:t>What is a SWOT Analysis and why is it important to your personal and professional development?</a:t>
            </a:r>
            <a:endParaRPr lang="en-GB" altLang="en-US" sz="2000" b="1"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2081048" y="2025870"/>
            <a:ext cx="8875986" cy="2010102"/>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09/11/2025</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B904670-820E-47CC-86D8-CF3D7CD14D9E}" type="slidenum">
              <a:rPr lang="en-GB" altLang="en-US" sz="1200">
                <a:solidFill>
                  <a:srgbClr val="898989"/>
                </a:solidFill>
                <a:cs typeface="Arial" panose="020B0604020202020204" pitchFamily="34" charset="0"/>
              </a:rPr>
              <a:pPr fontAlgn="base">
                <a:spcBef>
                  <a:spcPct val="0"/>
                </a:spcBef>
                <a:spcAft>
                  <a:spcPct val="0"/>
                </a:spcAft>
                <a:buNone/>
              </a:pPr>
              <a:t>5</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792D0034-A6BD-AD3D-9856-A1C1A1D0EFDB}"/>
              </a:ext>
            </a:extLst>
          </p:cNvPr>
          <p:cNvSpPr txBox="1">
            <a:spLocks/>
          </p:cNvSpPr>
          <p:nvPr/>
        </p:nvSpPr>
        <p:spPr bwMode="auto">
          <a:xfrm>
            <a:off x="217714" y="578618"/>
            <a:ext cx="11756571" cy="49046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defRPr/>
            </a:pPr>
            <a:r>
              <a:rPr lang="en-GB" sz="1600" b="1" dirty="0"/>
              <a:t>SWOT analysis</a:t>
            </a:r>
            <a:r>
              <a:rPr lang="en-GB" sz="1600" dirty="0"/>
              <a:t>:  </a:t>
            </a:r>
          </a:p>
          <a:p>
            <a:pPr algn="just">
              <a:buFont typeface="Wingdings" panose="05000000000000000000" pitchFamily="2" charset="2"/>
              <a:buChar char="Ø"/>
              <a:defRPr/>
            </a:pPr>
            <a:r>
              <a:rPr lang="en-GB" sz="1600" dirty="0"/>
              <a:t>“the oldest and most widely adopted strategy tool worldwide” (Richard </a:t>
            </a:r>
            <a:r>
              <a:rPr lang="en-GB" sz="1600" dirty="0" err="1"/>
              <a:t>Puyt</a:t>
            </a:r>
            <a:r>
              <a:rPr lang="en-GB" sz="1600" dirty="0"/>
              <a:t> et al. (2023)).</a:t>
            </a:r>
          </a:p>
          <a:p>
            <a:pPr algn="just">
              <a:buFont typeface="Wingdings" panose="05000000000000000000" pitchFamily="2" charset="2"/>
              <a:buChar char="Ø"/>
              <a:defRPr/>
            </a:pPr>
            <a:r>
              <a:rPr lang="en-GB" sz="1600" dirty="0"/>
              <a:t>highly criticised by academics (Hill and Westbrook (1997); (Valentin (2005)) whose publications do not discuss SWOT’s origins and background ((Helms and Nixon (2010); </a:t>
            </a:r>
            <a:r>
              <a:rPr lang="en-GB" sz="1600" dirty="0" err="1"/>
              <a:t>Ghazinoory</a:t>
            </a:r>
            <a:r>
              <a:rPr lang="en-GB" sz="1600" dirty="0"/>
              <a:t> et al. (2011); Madsen (2016); Meeks (2016); Gürel and Tat (2017)) but argue that it should be reformed.</a:t>
            </a:r>
          </a:p>
          <a:p>
            <a:pPr algn="just">
              <a:buFont typeface="Wingdings" panose="05000000000000000000" pitchFamily="2" charset="2"/>
              <a:buChar char="Ø"/>
              <a:defRPr/>
            </a:pPr>
            <a:r>
              <a:rPr lang="en-GB" sz="1600" dirty="0"/>
              <a:t>created in the 1960’s in the Silicon Valley and originally used for business (</a:t>
            </a:r>
            <a:r>
              <a:rPr lang="en-GB" sz="1600" dirty="0" err="1"/>
              <a:t>Puyt</a:t>
            </a:r>
            <a:r>
              <a:rPr lang="en-GB" sz="1600" dirty="0"/>
              <a:t>).</a:t>
            </a:r>
          </a:p>
          <a:p>
            <a:pPr marL="0" indent="0" algn="just">
              <a:buNone/>
              <a:defRPr/>
            </a:pPr>
            <a:endParaRPr lang="en-GB" sz="1600" dirty="0"/>
          </a:p>
          <a:p>
            <a:pPr marL="0" indent="0" algn="just">
              <a:buNone/>
              <a:defRPr/>
            </a:pPr>
            <a:r>
              <a:rPr lang="en-GB" sz="1600" b="1" dirty="0"/>
              <a:t>A personal SWOT analysis </a:t>
            </a:r>
            <a:r>
              <a:rPr lang="en-GB" sz="1600" dirty="0"/>
              <a:t>is a “</a:t>
            </a:r>
            <a:r>
              <a:rPr lang="en-GB" sz="1600" b="1" dirty="0"/>
              <a:t>powerful personal development tool</a:t>
            </a:r>
            <a:r>
              <a:rPr lang="en-GB" sz="1600" dirty="0"/>
              <a:t>”(Louisiana State Civil Service) and it helps me to:</a:t>
            </a:r>
          </a:p>
          <a:p>
            <a:pPr algn="just">
              <a:buFont typeface="Wingdings" panose="05000000000000000000" pitchFamily="2" charset="2"/>
              <a:buChar char="Ø"/>
              <a:defRPr/>
            </a:pPr>
            <a:r>
              <a:rPr lang="en-GB" sz="1600" dirty="0"/>
              <a:t>identify my strengths and weaknesses;</a:t>
            </a:r>
          </a:p>
          <a:p>
            <a:pPr algn="just">
              <a:buFont typeface="Wingdings" panose="05000000000000000000" pitchFamily="2" charset="2"/>
              <a:buChar char="Ø"/>
              <a:defRPr/>
            </a:pPr>
            <a:r>
              <a:rPr lang="en-GB" sz="1600" dirty="0"/>
              <a:t>discover a direction for my personal and professional development;</a:t>
            </a:r>
          </a:p>
          <a:p>
            <a:pPr algn="just">
              <a:buFont typeface="Wingdings" panose="05000000000000000000" pitchFamily="2" charset="2"/>
              <a:buChar char="Ø"/>
              <a:defRPr/>
            </a:pPr>
            <a:r>
              <a:rPr lang="en-GB" sz="1600" dirty="0"/>
              <a:t>pinpoint areas of concern that I must address;</a:t>
            </a:r>
          </a:p>
          <a:p>
            <a:pPr algn="just">
              <a:buFont typeface="Wingdings" panose="05000000000000000000" pitchFamily="2" charset="2"/>
              <a:buChar char="Ø"/>
              <a:defRPr/>
            </a:pPr>
            <a:r>
              <a:rPr lang="en-GB" sz="1600" dirty="0"/>
              <a:t>self-reflect, self-analyse and become more self-aware of the areas needing improvement.</a:t>
            </a:r>
          </a:p>
          <a:p>
            <a:pPr marL="0" indent="0" algn="just">
              <a:buNone/>
              <a:defRPr/>
            </a:pPr>
            <a:endParaRPr lang="en-GB" sz="1600" dirty="0"/>
          </a:p>
          <a:p>
            <a:pPr marL="0" indent="0" algn="just">
              <a:buNone/>
              <a:defRPr/>
            </a:pPr>
            <a:r>
              <a:rPr lang="en-GB" sz="1600" dirty="0"/>
              <a:t>According to the Kennesaw State University, </a:t>
            </a:r>
            <a:r>
              <a:rPr lang="en-GB" sz="1600" b="1" dirty="0"/>
              <a:t>the</a:t>
            </a:r>
            <a:r>
              <a:rPr lang="en-GB" sz="1600" dirty="0"/>
              <a:t> </a:t>
            </a:r>
            <a:r>
              <a:rPr lang="en-GB" sz="1600" b="1" dirty="0"/>
              <a:t>advantages of conducting a personal SWOT </a:t>
            </a:r>
            <a:r>
              <a:rPr lang="en-GB" sz="1600" dirty="0"/>
              <a:t>are:</a:t>
            </a:r>
          </a:p>
          <a:p>
            <a:pPr algn="just">
              <a:buFont typeface="Wingdings" panose="05000000000000000000" pitchFamily="2" charset="2"/>
              <a:buChar char="Ø"/>
              <a:defRPr/>
            </a:pPr>
            <a:r>
              <a:rPr lang="en-GB" sz="1600" dirty="0"/>
              <a:t>Helps me to understand who I really am as a person and to develop strategies to attain my goals;</a:t>
            </a:r>
          </a:p>
          <a:p>
            <a:pPr algn="just">
              <a:buFont typeface="Wingdings" panose="05000000000000000000" pitchFamily="2" charset="2"/>
              <a:buChar char="Ø"/>
              <a:defRPr/>
            </a:pPr>
            <a:r>
              <a:rPr lang="en-GB" sz="1600" dirty="0"/>
              <a:t>Explores and enhances my soft skills and hard skills and it shows me where I currently stand on the path of success. </a:t>
            </a:r>
          </a:p>
          <a:p>
            <a:pPr marL="0" indent="0">
              <a:buNone/>
              <a:defRPr/>
            </a:pPr>
            <a:endParaRPr lang="en-GB" sz="1600" dirty="0"/>
          </a:p>
          <a:p>
            <a:pPr>
              <a:buFont typeface="Wingdings" panose="05000000000000000000" pitchFamily="2" charset="2"/>
              <a:buChar char="Ø"/>
              <a:defRPr/>
            </a:pPr>
            <a:endParaRPr lang="en-GB" sz="1600" dirty="0"/>
          </a:p>
          <a:p>
            <a:pPr>
              <a:buFont typeface="Wingdings" panose="05000000000000000000" pitchFamily="2" charset="2"/>
              <a:buChar char="Ø"/>
              <a:defRPr/>
            </a:pPr>
            <a:endParaRPr lang="en-GB" sz="1600" dirty="0"/>
          </a:p>
          <a:p>
            <a:pPr marL="0" indent="0">
              <a:buNone/>
              <a:defRPr/>
            </a:pPr>
            <a:endParaRPr lang="en-GB" sz="1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09/11/2025</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4BA63B0-57B7-4749-A8AB-75E15FE4EF80}" type="slidenum">
              <a:rPr lang="en-GB" altLang="en-US" sz="1200">
                <a:solidFill>
                  <a:srgbClr val="898989"/>
                </a:solidFill>
                <a:cs typeface="Arial" panose="020B0604020202020204" pitchFamily="34" charset="0"/>
              </a:rPr>
              <a:pPr fontAlgn="base">
                <a:spcBef>
                  <a:spcPct val="0"/>
                </a:spcBef>
                <a:spcAft>
                  <a:spcPct val="0"/>
                </a:spcAft>
                <a:buNone/>
              </a:pPr>
              <a:t>6</a:t>
            </a:fld>
            <a:endParaRPr lang="en-GB" altLang="en-US" sz="1200">
              <a:solidFill>
                <a:srgbClr val="898989"/>
              </a:solidFill>
              <a:cs typeface="Arial" panose="020B0604020202020204" pitchFamily="34" charset="0"/>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521947" y="1"/>
            <a:ext cx="10972800" cy="461554"/>
          </a:xfrm>
        </p:spPr>
        <p:txBody>
          <a:bodyPr/>
          <a:lstStyle/>
          <a:p>
            <a:r>
              <a:rPr lang="en-GB" sz="2000" b="1" dirty="0"/>
              <a:t>Describe your own Strengths, Weaknesses, Opportunities, and Threats</a:t>
            </a:r>
          </a:p>
        </p:txBody>
      </p:sp>
      <p:cxnSp>
        <p:nvCxnSpPr>
          <p:cNvPr id="5" name="Straight Connector 4">
            <a:extLst>
              <a:ext uri="{FF2B5EF4-FFF2-40B4-BE49-F238E27FC236}">
                <a16:creationId xmlns:a16="http://schemas.microsoft.com/office/drawing/2014/main" id="{CE6D86FC-4A3E-6173-D8D8-FD370BDE3508}"/>
              </a:ext>
            </a:extLst>
          </p:cNvPr>
          <p:cNvCxnSpPr>
            <a:cxnSpLocks/>
          </p:cNvCxnSpPr>
          <p:nvPr/>
        </p:nvCxnSpPr>
        <p:spPr>
          <a:xfrm>
            <a:off x="334433" y="3364992"/>
            <a:ext cx="11324165" cy="0"/>
          </a:xfrm>
          <a:prstGeom prst="line">
            <a:avLst/>
          </a:prstGeom>
          <a:effectLst/>
        </p:spPr>
        <p:style>
          <a:lnRef idx="3">
            <a:schemeClr val="accent5"/>
          </a:lnRef>
          <a:fillRef idx="0">
            <a:schemeClr val="accent5"/>
          </a:fillRef>
          <a:effectRef idx="2">
            <a:schemeClr val="accent5"/>
          </a:effectRef>
          <a:fontRef idx="minor">
            <a:schemeClr val="tx1"/>
          </a:fontRef>
        </p:style>
      </p:cxnSp>
      <p:sp>
        <p:nvSpPr>
          <p:cNvPr id="9" name="TextBox 8">
            <a:extLst>
              <a:ext uri="{FF2B5EF4-FFF2-40B4-BE49-F238E27FC236}">
                <a16:creationId xmlns:a16="http://schemas.microsoft.com/office/drawing/2014/main" id="{6ED0A35B-0378-4A23-6E8E-0B01671357FF}"/>
              </a:ext>
            </a:extLst>
          </p:cNvPr>
          <p:cNvSpPr txBox="1"/>
          <p:nvPr/>
        </p:nvSpPr>
        <p:spPr>
          <a:xfrm>
            <a:off x="334433" y="669999"/>
            <a:ext cx="5596104" cy="2563126"/>
          </a:xfrm>
          <a:prstGeom prst="rect">
            <a:avLst/>
          </a:prstGeom>
          <a:solidFill>
            <a:schemeClr val="accent5">
              <a:lumMod val="20000"/>
              <a:lumOff val="80000"/>
            </a:schemeClr>
          </a:solidFill>
          <a:ln w="19050">
            <a:solidFill>
              <a:srgbClr val="4BACC6"/>
            </a:solidFill>
          </a:ln>
        </p:spPr>
        <p:txBody>
          <a:bodyPr wrap="square" rtlCol="0">
            <a:noAutofit/>
          </a:bodyPr>
          <a:lstStyle/>
          <a:p>
            <a:r>
              <a:rPr lang="en-GB" b="1" dirty="0"/>
              <a:t>STRENGTHS</a:t>
            </a:r>
          </a:p>
          <a:p>
            <a:pPr algn="just"/>
            <a:r>
              <a:rPr lang="en-GB" sz="1400" dirty="0"/>
              <a:t>Strong communication skills; enthusiasm; ability to achieve new skills easily; teamwork skills (active listening, collaboration, problem-solving); academic skills; great attention to details; academic skills; pride in a job done well; ability to empathize with others and support emotionally the patients and their families; hard-working and dedicated; learning a degree in my third language whilst working; existing skills in healthcare sector (health and safety; volunteering with the NHS; accurate record-keeping); proficient in Romanian, German and English; strong time-management skills; disciplined, committed, responsible; keen to help others. </a:t>
            </a:r>
          </a:p>
        </p:txBody>
      </p:sp>
      <p:sp>
        <p:nvSpPr>
          <p:cNvPr id="3" name="TextBox 2">
            <a:extLst>
              <a:ext uri="{FF2B5EF4-FFF2-40B4-BE49-F238E27FC236}">
                <a16:creationId xmlns:a16="http://schemas.microsoft.com/office/drawing/2014/main" id="{A80538F9-C306-0F3E-28E1-89A72A735427}"/>
              </a:ext>
            </a:extLst>
          </p:cNvPr>
          <p:cNvSpPr txBox="1"/>
          <p:nvPr/>
        </p:nvSpPr>
        <p:spPr>
          <a:xfrm>
            <a:off x="6335490" y="669999"/>
            <a:ext cx="5246910" cy="2563124"/>
          </a:xfrm>
          <a:prstGeom prst="rect">
            <a:avLst/>
          </a:prstGeom>
          <a:ln/>
        </p:spPr>
        <p:style>
          <a:lnRef idx="1">
            <a:schemeClr val="accent4"/>
          </a:lnRef>
          <a:fillRef idx="2">
            <a:schemeClr val="accent4"/>
          </a:fillRef>
          <a:effectRef idx="1">
            <a:schemeClr val="accent4"/>
          </a:effectRef>
          <a:fontRef idx="minor">
            <a:schemeClr val="dk1"/>
          </a:fontRef>
        </p:style>
        <p:txBody>
          <a:bodyPr wrap="square" rtlCol="0">
            <a:noAutofit/>
          </a:bodyPr>
          <a:lstStyle/>
          <a:p>
            <a:r>
              <a:rPr lang="en-GB" b="1" dirty="0"/>
              <a:t>WEAKNESSES</a:t>
            </a:r>
          </a:p>
          <a:p>
            <a:pPr algn="just"/>
            <a:r>
              <a:rPr lang="en-GB" sz="1400" dirty="0"/>
              <a:t>English not being my first language; limited experience in the H&amp;SC sector; basic computer skills; lack of EXCEL knowledge; perfectionist; can get emotional easily; I might not have all the academic and practical skills needed yet; fear of failure; highly self-critical; difficulty dealing with negative criticism because it causes me a lot of stress and anxiety.</a:t>
            </a:r>
          </a:p>
        </p:txBody>
      </p:sp>
      <p:sp>
        <p:nvSpPr>
          <p:cNvPr id="6" name="TextBox 5">
            <a:extLst>
              <a:ext uri="{FF2B5EF4-FFF2-40B4-BE49-F238E27FC236}">
                <a16:creationId xmlns:a16="http://schemas.microsoft.com/office/drawing/2014/main" id="{509BE14E-9AAE-B0FA-CAEF-F687324E6BA7}"/>
              </a:ext>
            </a:extLst>
          </p:cNvPr>
          <p:cNvSpPr txBox="1"/>
          <p:nvPr/>
        </p:nvSpPr>
        <p:spPr>
          <a:xfrm>
            <a:off x="334441" y="3520284"/>
            <a:ext cx="5445871" cy="2061907"/>
          </a:xfrm>
          <a:prstGeom prst="rect">
            <a:avLst/>
          </a:prstGeom>
          <a:ln/>
        </p:spPr>
        <p:style>
          <a:lnRef idx="1">
            <a:schemeClr val="accent6"/>
          </a:lnRef>
          <a:fillRef idx="2">
            <a:schemeClr val="accent6"/>
          </a:fillRef>
          <a:effectRef idx="1">
            <a:schemeClr val="accent6"/>
          </a:effectRef>
          <a:fontRef idx="minor">
            <a:schemeClr val="dk1"/>
          </a:fontRef>
        </p:style>
        <p:txBody>
          <a:bodyPr wrap="square" rtlCol="0">
            <a:noAutofit/>
          </a:bodyPr>
          <a:lstStyle/>
          <a:p>
            <a:r>
              <a:rPr lang="en-GB" b="1" dirty="0"/>
              <a:t>OPPORTUNITIES</a:t>
            </a:r>
          </a:p>
          <a:p>
            <a:pPr algn="just"/>
            <a:r>
              <a:rPr lang="en-GB" sz="1400" dirty="0"/>
              <a:t>Getting good grades in my degree; enhancing my knowledge within the H&amp;SC sector; adult apprenticeships opportunities; upon completion of Certificate in Higher Education, Skills for the Workplace (H&amp;SC) course I will be one step closer to my goal of becoming a care assistant. </a:t>
            </a:r>
          </a:p>
        </p:txBody>
      </p:sp>
      <p:sp>
        <p:nvSpPr>
          <p:cNvPr id="8" name="TextBox 7">
            <a:extLst>
              <a:ext uri="{FF2B5EF4-FFF2-40B4-BE49-F238E27FC236}">
                <a16:creationId xmlns:a16="http://schemas.microsoft.com/office/drawing/2014/main" id="{0AE4A104-A4EE-B803-A9E6-7110FFC0A54D}"/>
              </a:ext>
            </a:extLst>
          </p:cNvPr>
          <p:cNvSpPr txBox="1"/>
          <p:nvPr/>
        </p:nvSpPr>
        <p:spPr>
          <a:xfrm>
            <a:off x="6411689" y="3493007"/>
            <a:ext cx="5246909" cy="2061905"/>
          </a:xfrm>
          <a:prstGeom prst="rect">
            <a:avLst/>
          </a:prstGeom>
          <a:ln/>
        </p:spPr>
        <p:style>
          <a:lnRef idx="1">
            <a:schemeClr val="dk1"/>
          </a:lnRef>
          <a:fillRef idx="2">
            <a:schemeClr val="dk1"/>
          </a:fillRef>
          <a:effectRef idx="1">
            <a:schemeClr val="dk1"/>
          </a:effectRef>
          <a:fontRef idx="minor">
            <a:schemeClr val="dk1"/>
          </a:fontRef>
        </p:style>
        <p:txBody>
          <a:bodyPr wrap="square" rtlCol="0">
            <a:noAutofit/>
          </a:bodyPr>
          <a:lstStyle/>
          <a:p>
            <a:r>
              <a:rPr lang="en-GB" b="1" dirty="0"/>
              <a:t>THREATS</a:t>
            </a:r>
          </a:p>
          <a:p>
            <a:pPr algn="just"/>
            <a:r>
              <a:rPr lang="en-GB" sz="1400" dirty="0"/>
              <a:t>New UK immigration rules may pose a threat for those who hold pre-settled status like myself as they might lead to mass expulsions; balance between study, work, and personal life; time pressure; securing a job; personal economic situation might determine my decision to postpone my goal.</a:t>
            </a:r>
          </a:p>
        </p:txBody>
      </p:sp>
      <p:cxnSp>
        <p:nvCxnSpPr>
          <p:cNvPr id="12" name="Straight Connector 11">
            <a:extLst>
              <a:ext uri="{FF2B5EF4-FFF2-40B4-BE49-F238E27FC236}">
                <a16:creationId xmlns:a16="http://schemas.microsoft.com/office/drawing/2014/main" id="{AFCFDF46-9465-2CDC-F3D1-9C91B323CB0E}"/>
              </a:ext>
            </a:extLst>
          </p:cNvPr>
          <p:cNvCxnSpPr>
            <a:cxnSpLocks/>
          </p:cNvCxnSpPr>
          <p:nvPr/>
        </p:nvCxnSpPr>
        <p:spPr>
          <a:xfrm flipV="1">
            <a:off x="6096000" y="722811"/>
            <a:ext cx="0" cy="4955178"/>
          </a:xfrm>
          <a:prstGeom prst="line">
            <a:avLst/>
          </a:prstGeom>
          <a:effectLst/>
        </p:spPr>
        <p:style>
          <a:lnRef idx="3">
            <a:schemeClr val="accent5"/>
          </a:lnRef>
          <a:fillRef idx="0">
            <a:schemeClr val="accent5"/>
          </a:fillRef>
          <a:effectRef idx="2">
            <a:schemeClr val="accent5"/>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56754" y="114300"/>
            <a:ext cx="12035246" cy="631100"/>
          </a:xfrm>
        </p:spPr>
        <p:txBody>
          <a:bodyPr/>
          <a:lstStyle/>
          <a:p>
            <a:r>
              <a:rPr lang="en-GB" sz="2000" b="1" dirty="0"/>
              <a:t>Using examples: Explain how you could leverage your strengths to overcome your weaknesses and minimise threats</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156754" y="745400"/>
            <a:ext cx="11817531" cy="4976131"/>
          </a:xfrm>
        </p:spPr>
        <p:txBody>
          <a:bodyPr/>
          <a:lstStyle/>
          <a:p>
            <a:pPr algn="just"/>
            <a:r>
              <a:rPr lang="en-US" sz="1600" dirty="0"/>
              <a:t>The first step is to acknowledge and accept the strengths, weaknesses and potential threats identified in my personal SWOT analysis in Slide 5. Nurturing my self-awareness leads to significant growth. </a:t>
            </a:r>
          </a:p>
          <a:p>
            <a:pPr marL="0" indent="0" algn="just">
              <a:buNone/>
            </a:pPr>
            <a:endParaRPr lang="en-US" sz="1600" dirty="0"/>
          </a:p>
          <a:p>
            <a:pPr algn="just"/>
            <a:r>
              <a:rPr lang="en-US" sz="1600" dirty="0"/>
              <a:t>The next step is to seek support and mentorship from others who have been in my shoes; following their valuable advice would enable me to turn my weaknesses into strengths. </a:t>
            </a:r>
          </a:p>
          <a:p>
            <a:pPr marL="0" indent="0" algn="just">
              <a:buNone/>
            </a:pPr>
            <a:endParaRPr lang="en-US" sz="1600" dirty="0"/>
          </a:p>
          <a:p>
            <a:pPr algn="just"/>
            <a:r>
              <a:rPr lang="en-US" sz="1600" dirty="0"/>
              <a:t>I will continue to improve my skills in areas perceived as weaknesses in my SWOT analysis. For example, I will continue to improve my English proficiency by undertaking weekly grammar lessons. I will continue to volunteer for the NHS to improve my skills and experience in the H&amp;SC sector. Once I complete this course, I will enroll on to a short computing adult learning course. In 2026, I will embark upon the </a:t>
            </a:r>
            <a:r>
              <a:rPr lang="en-GB" sz="1600" dirty="0"/>
              <a:t>BSc Hons 2 years course because I wish to pursue formal learning opportunities. I will also try to improve my emotional intelligence by pursuing informal learning opportunities such as listening to online workshops and podcasts.</a:t>
            </a:r>
          </a:p>
          <a:p>
            <a:pPr marL="0" indent="0" algn="just">
              <a:buNone/>
            </a:pPr>
            <a:r>
              <a:rPr lang="en-GB" sz="1600" dirty="0"/>
              <a:t> </a:t>
            </a:r>
          </a:p>
          <a:p>
            <a:pPr algn="just"/>
            <a:r>
              <a:rPr lang="en-GB" sz="1600" dirty="0"/>
              <a:t>I must practice and apply my skills in real-world situations such as volunteering for the NHS. Finding more such opportunities would help me to transform my weaknesses into strengths. </a:t>
            </a:r>
          </a:p>
          <a:p>
            <a:pPr marL="0" indent="0" algn="just">
              <a:buNone/>
            </a:pPr>
            <a:endParaRPr lang="en-GB" sz="1600" dirty="0"/>
          </a:p>
          <a:p>
            <a:pPr algn="just"/>
            <a:r>
              <a:rPr lang="en-GB" sz="1600" dirty="0"/>
              <a:t>I will continue to improve my strengths and what I am already good at to counterbalance my weaknesses. I see my weaknesses as a chance to grow, and not as permanent flaws. </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09/11/2025</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2941668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334434" y="114299"/>
            <a:ext cx="11613726" cy="721724"/>
          </a:xfrm>
        </p:spPr>
        <p:txBody>
          <a:bodyPr/>
          <a:lstStyle/>
          <a:p>
            <a:r>
              <a:rPr lang="en-GB" sz="2400" b="1" dirty="0"/>
              <a:t>What opportunities are available to you, and how do you utilise them with your strengths?</a:t>
            </a:r>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409302" y="990601"/>
            <a:ext cx="11355977" cy="4635135"/>
          </a:xfrm>
        </p:spPr>
        <p:txBody>
          <a:bodyPr/>
          <a:lstStyle/>
          <a:p>
            <a:pPr algn="just"/>
            <a:r>
              <a:rPr lang="en-US" sz="1600" dirty="0"/>
              <a:t>Volunteering with the NHS is an opportunity that I am currently utilizing with my strengths. I have weekly appointments with an elderly lady that I am looking after by assisting her with daily tasks such as shopping, going for walks, attending the Post Office etc. because she has mobility issues. This enables me to continue improving my strengths. </a:t>
            </a:r>
          </a:p>
          <a:p>
            <a:pPr marL="0" indent="0" algn="just">
              <a:buNone/>
            </a:pPr>
            <a:endParaRPr lang="en-US" sz="1600" dirty="0"/>
          </a:p>
          <a:p>
            <a:pPr algn="just"/>
            <a:r>
              <a:rPr lang="en-US" sz="1600" dirty="0"/>
              <a:t>Apprenticeships, traineeships and other work experience </a:t>
            </a:r>
            <a:r>
              <a:rPr lang="en-US" sz="1600" dirty="0" err="1"/>
              <a:t>programmes</a:t>
            </a:r>
            <a:r>
              <a:rPr lang="en-US" sz="1600" dirty="0"/>
              <a:t> are available with the NHS or local care homes that I could look into for myself. </a:t>
            </a:r>
          </a:p>
          <a:p>
            <a:pPr marL="0" indent="0" algn="just">
              <a:buNone/>
            </a:pPr>
            <a:endParaRPr lang="en-US" sz="1600" dirty="0"/>
          </a:p>
          <a:p>
            <a:pPr algn="just"/>
            <a:r>
              <a:rPr lang="en-US" sz="1600" dirty="0"/>
              <a:t>There are all kind of full-time and part-time paid roles that I must explore. Ideally, I would love to secure a part-time position as a care assistant and leave my current job in hospitality. This would enable me to improve my strengths and weaknesses whilst continuing to study in the field of H&amp;SC.</a:t>
            </a:r>
          </a:p>
          <a:p>
            <a:pPr marL="0" indent="0" algn="just">
              <a:buNone/>
            </a:pPr>
            <a:endParaRPr lang="en-US" sz="1600" dirty="0"/>
          </a:p>
          <a:p>
            <a:pPr algn="just"/>
            <a:r>
              <a:rPr lang="en-GB" sz="1600" dirty="0"/>
              <a:t>Shadowing is an opportunity available to me, and it involves observing healthcare professionals in action. It can be done in person or through virtual programs. Undertaking such work experience in a caring or service setting reflects my strengths and shows that I am preparing for a career in healthcare. It also highlights my communications skills and my genuine interest to help others. </a:t>
            </a:r>
          </a:p>
          <a:p>
            <a:pPr marL="0" indent="0" algn="just">
              <a:buNone/>
            </a:pPr>
            <a:endParaRPr lang="en-GB" sz="1600" dirty="0"/>
          </a:p>
          <a:p>
            <a:pPr algn="just"/>
            <a:r>
              <a:rPr lang="en-GB" sz="1600" dirty="0"/>
              <a:t>Further training at the University of Wales - H&amp;SC Full-time BSc Hons 2 years course.</a:t>
            </a:r>
          </a:p>
          <a:p>
            <a:pPr algn="just"/>
            <a:endParaRPr lang="en-GB" sz="1600" dirty="0"/>
          </a:p>
          <a:p>
            <a:pPr marL="0" indent="0" algn="just">
              <a:buNone/>
            </a:pPr>
            <a:endParaRPr lang="en-GB" sz="1600"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09/11/2025</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981200" y="228600"/>
            <a:ext cx="8229600" cy="677091"/>
          </a:xfrm>
        </p:spPr>
        <p:txBody>
          <a:bodyPr/>
          <a:lstStyle/>
          <a:p>
            <a:r>
              <a:rPr lang="en-GB" altLang="en-US" b="1" dirty="0"/>
              <a:t>Conclusion</a:t>
            </a:r>
            <a:endParaRPr lang="en-GB" altLang="en-US" b="1" i="1" dirty="0">
              <a:solidFill>
                <a:srgbClr val="FF0000"/>
              </a:solidFill>
            </a:endParaRP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09/11/2025</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2F02BF59-C96F-4ED8-9D13-E093DFC18094}" type="slidenum">
              <a:rPr lang="en-GB" altLang="en-US" sz="1200">
                <a:solidFill>
                  <a:srgbClr val="898989"/>
                </a:solidFill>
                <a:cs typeface="Arial" panose="020B0604020202020204" pitchFamily="34" charset="0"/>
              </a:rPr>
              <a:pPr fontAlgn="base">
                <a:spcBef>
                  <a:spcPct val="0"/>
                </a:spcBef>
                <a:spcAft>
                  <a:spcPct val="0"/>
                </a:spcAft>
                <a:buNone/>
              </a:pPr>
              <a:t>9</a:t>
            </a:fld>
            <a:endParaRPr lang="en-GB" altLang="en-US" sz="1200">
              <a:solidFill>
                <a:srgbClr val="898989"/>
              </a:solidFill>
              <a:cs typeface="Arial" panose="020B0604020202020204" pitchFamily="34" charset="0"/>
            </a:endParaRPr>
          </a:p>
        </p:txBody>
      </p:sp>
      <p:graphicFrame>
        <p:nvGraphicFramePr>
          <p:cNvPr id="3" name="Diagram 2">
            <a:extLst>
              <a:ext uri="{FF2B5EF4-FFF2-40B4-BE49-F238E27FC236}">
                <a16:creationId xmlns:a16="http://schemas.microsoft.com/office/drawing/2014/main" id="{88428C56-7FE9-2AFE-31CF-E3788B44668F}"/>
              </a:ext>
            </a:extLst>
          </p:cNvPr>
          <p:cNvGraphicFramePr/>
          <p:nvPr>
            <p:extLst>
              <p:ext uri="{D42A27DB-BD31-4B8C-83A1-F6EECF244321}">
                <p14:modId xmlns:p14="http://schemas.microsoft.com/office/powerpoint/2010/main" val="2622212463"/>
              </p:ext>
            </p:extLst>
          </p:nvPr>
        </p:nvGraphicFramePr>
        <p:xfrm>
          <a:off x="879565" y="1193074"/>
          <a:ext cx="10964091" cy="44326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400594" y="1600201"/>
            <a:ext cx="11181806" cy="1889233"/>
          </a:xfrm>
        </p:spPr>
        <p:txBody>
          <a:bodyPr/>
          <a:lstStyle/>
          <a:p>
            <a:pPr algn="just"/>
            <a:r>
              <a:rPr lang="en-US" sz="1600" dirty="0"/>
              <a:t>Kennesaw State University (2019), </a:t>
            </a:r>
            <a:r>
              <a:rPr lang="en-US" sz="1600" i="1" dirty="0"/>
              <a:t>The Personal SWOT Analysis. </a:t>
            </a:r>
            <a:r>
              <a:rPr lang="en-US" sz="1600" dirty="0"/>
              <a:t>Available at </a:t>
            </a:r>
            <a:r>
              <a:rPr lang="en-US" sz="1600" dirty="0">
                <a:hlinkClick r:id="rId2"/>
              </a:rPr>
              <a:t>https://www.kennesaw.edu/coles/docs/busa-4150-the-personal-swot-analysis.pdf</a:t>
            </a:r>
            <a:r>
              <a:rPr lang="en-US" sz="1600" dirty="0"/>
              <a:t>. (Accessed on 27</a:t>
            </a:r>
            <a:r>
              <a:rPr lang="en-US" sz="1600" baseline="30000" dirty="0"/>
              <a:t>th</a:t>
            </a:r>
            <a:r>
              <a:rPr lang="en-US" sz="1600" dirty="0"/>
              <a:t> of October 2025).</a:t>
            </a:r>
          </a:p>
          <a:p>
            <a:pPr algn="just"/>
            <a:r>
              <a:rPr lang="en-US" sz="1600" dirty="0"/>
              <a:t>Louisiana State Civil Service Gov, CPTP Courses, </a:t>
            </a:r>
            <a:r>
              <a:rPr lang="en-US" sz="1600" i="1" dirty="0"/>
              <a:t>SWOT Analysis. </a:t>
            </a:r>
            <a:r>
              <a:rPr lang="en-US" sz="1600" dirty="0"/>
              <a:t>Available at </a:t>
            </a:r>
            <a:r>
              <a:rPr lang="en-US" sz="1600" dirty="0">
                <a:hlinkClick r:id="rId3"/>
              </a:rPr>
              <a:t>https://www.civilservice.louisiana.gov/files/divisions/Training/Job%20Aid/Supervisor%20Toolbox/Questions%20for%20Personal%20SWOT.pdf</a:t>
            </a:r>
            <a:r>
              <a:rPr lang="en-US" sz="1600" dirty="0"/>
              <a:t>. (Accessed on 27</a:t>
            </a:r>
            <a:r>
              <a:rPr lang="en-US" sz="1600" baseline="30000" dirty="0"/>
              <a:t>th</a:t>
            </a:r>
            <a:r>
              <a:rPr lang="en-US" sz="1600" dirty="0"/>
              <a:t> of October 2025).</a:t>
            </a:r>
          </a:p>
          <a:p>
            <a:pPr algn="just"/>
            <a:r>
              <a:rPr lang="en-US" sz="1600" dirty="0"/>
              <a:t>Medical Schools Council, </a:t>
            </a:r>
            <a:r>
              <a:rPr lang="en-US" sz="1600" i="1" dirty="0"/>
              <a:t>Work experience. </a:t>
            </a:r>
            <a:r>
              <a:rPr lang="en-US" sz="1600" dirty="0"/>
              <a:t>Available at </a:t>
            </a:r>
            <a:r>
              <a:rPr lang="en-US" sz="1600" dirty="0">
                <a:hlinkClick r:id="rId4"/>
              </a:rPr>
              <a:t>https://www.medschools.ac.uk/for-students/applying-to-medical-school/work-experience/</a:t>
            </a:r>
            <a:r>
              <a:rPr lang="en-US" sz="1600" dirty="0"/>
              <a:t>. (Accessed on 29</a:t>
            </a:r>
            <a:r>
              <a:rPr lang="en-US" sz="1600" baseline="30000" dirty="0"/>
              <a:t>th</a:t>
            </a:r>
            <a:r>
              <a:rPr lang="en-US" sz="1600" dirty="0"/>
              <a:t> of October 2025).</a:t>
            </a:r>
          </a:p>
          <a:p>
            <a:pPr algn="just"/>
            <a:r>
              <a:rPr lang="en-US" sz="1600" dirty="0"/>
              <a:t>NHS, </a:t>
            </a:r>
            <a:r>
              <a:rPr lang="en-US" sz="1600" i="1" dirty="0"/>
              <a:t>Guide for students. </a:t>
            </a:r>
            <a:r>
              <a:rPr lang="en-US" sz="1600" dirty="0"/>
              <a:t>Available at </a:t>
            </a:r>
            <a:r>
              <a:rPr lang="en-US" sz="1600" dirty="0">
                <a:hlinkClick r:id="rId5"/>
              </a:rPr>
              <a:t>https://www.healthcareers.nhs.uk/career-planning/career-advisers-and-teachers/teaching-resources/guide-students</a:t>
            </a:r>
            <a:r>
              <a:rPr lang="en-US" sz="1600" dirty="0"/>
              <a:t>. (Accessed on 29</a:t>
            </a:r>
            <a:r>
              <a:rPr lang="en-US" sz="1600" baseline="30000" dirty="0"/>
              <a:t>th</a:t>
            </a:r>
            <a:r>
              <a:rPr lang="en-US" sz="1600" dirty="0"/>
              <a:t> of October 2025).</a:t>
            </a:r>
          </a:p>
          <a:p>
            <a:pPr algn="just"/>
            <a:r>
              <a:rPr lang="en-US" sz="1600" dirty="0"/>
              <a:t>NHS, </a:t>
            </a:r>
            <a:r>
              <a:rPr lang="en-US" sz="1600" i="1" dirty="0"/>
              <a:t>Paid work. </a:t>
            </a:r>
            <a:r>
              <a:rPr lang="en-US" sz="1600" dirty="0"/>
              <a:t>Available at </a:t>
            </a:r>
            <a:r>
              <a:rPr lang="en-US" sz="1600" dirty="0">
                <a:hlinkClick r:id="rId6"/>
              </a:rPr>
              <a:t>https://www.healthcareers.nhs.uk/explore-roles/doctors/applying-medical-school/gaining-experience-medical-school/paid-work</a:t>
            </a:r>
            <a:r>
              <a:rPr lang="en-US" sz="1600" dirty="0"/>
              <a:t>. (Accessed on 29</a:t>
            </a:r>
            <a:r>
              <a:rPr lang="en-US" sz="1600" baseline="30000" dirty="0"/>
              <a:t>th</a:t>
            </a:r>
            <a:r>
              <a:rPr lang="en-US" sz="1600" dirty="0"/>
              <a:t> of October 2025). </a:t>
            </a:r>
          </a:p>
          <a:p>
            <a:pPr algn="just"/>
            <a:r>
              <a:rPr lang="en-US" sz="1600" dirty="0"/>
              <a:t>Richard W. </a:t>
            </a:r>
            <a:r>
              <a:rPr lang="en-US" sz="1600" dirty="0" err="1"/>
              <a:t>Puyt</a:t>
            </a:r>
            <a:r>
              <a:rPr lang="en-US" sz="1600" dirty="0"/>
              <a:t>, Finn Birger Lie, Celeste P.M. </a:t>
            </a:r>
            <a:r>
              <a:rPr lang="en-US" sz="1600" dirty="0" err="1"/>
              <a:t>Wilderom</a:t>
            </a:r>
            <a:r>
              <a:rPr lang="en-US" sz="1600" dirty="0"/>
              <a:t> (2023), </a:t>
            </a:r>
            <a:r>
              <a:rPr lang="en-US" sz="1600" i="1" dirty="0"/>
              <a:t>The origins of SWOT analysis. </a:t>
            </a:r>
            <a:r>
              <a:rPr lang="en-US" sz="1600" dirty="0"/>
              <a:t>Available at </a:t>
            </a:r>
            <a:r>
              <a:rPr lang="en-US" sz="1600" dirty="0">
                <a:hlinkClick r:id="rId7"/>
              </a:rPr>
              <a:t>https://www-sciencedirect-com.ezproxy.uwtsd.ac.uk/science/article/pii/S0024630123000110</a:t>
            </a:r>
            <a:r>
              <a:rPr lang="en-US" sz="1600" dirty="0"/>
              <a:t>. (Accessed on 27</a:t>
            </a:r>
            <a:r>
              <a:rPr lang="en-US" sz="1600" baseline="30000" dirty="0"/>
              <a:t>th</a:t>
            </a:r>
            <a:r>
              <a:rPr lang="en-US" sz="1600" dirty="0"/>
              <a:t> of October 2025). </a:t>
            </a:r>
          </a:p>
          <a:p>
            <a:pPr algn="just"/>
            <a:endParaRPr lang="en-US" sz="1600" dirty="0"/>
          </a:p>
          <a:p>
            <a:pPr marL="0" indent="0" algn="ctr">
              <a:buNone/>
            </a:pPr>
            <a:r>
              <a:rPr lang="en-US" sz="1600" dirty="0"/>
              <a:t> </a:t>
            </a:r>
            <a:endParaRPr lang="en-GB" altLang="en-US" sz="1600" i="1"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09/11/2025</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355A216-6885-427F-A634-39F7E4E2D5B0}" type="slidenum">
              <a:rPr lang="en-GB" altLang="en-US" sz="1200">
                <a:solidFill>
                  <a:srgbClr val="898989"/>
                </a:solidFill>
                <a:cs typeface="Arial" panose="020B0604020202020204" pitchFamily="34" charset="0"/>
              </a:rPr>
              <a:pPr fontAlgn="base">
                <a:spcBef>
                  <a:spcPct val="0"/>
                </a:spcBef>
                <a:spcAft>
                  <a:spcPct val="0"/>
                </a:spcAft>
                <a:buNone/>
              </a:pPr>
              <a:t>10</a:t>
            </a:fld>
            <a:endParaRPr lang="en-GB" altLang="en-US" sz="1200">
              <a:solidFill>
                <a:srgbClr val="898989"/>
              </a:solidFill>
              <a:cs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5991</TotalTime>
  <Words>1656</Words>
  <Application>Microsoft Office PowerPoint</Application>
  <PresentationFormat>Widescreen</PresentationFormat>
  <Paragraphs>113</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Myriad Pro</vt:lpstr>
      <vt:lpstr>Wingdings</vt:lpstr>
      <vt:lpstr>20140311PresentationUWTSDTemplate</vt:lpstr>
      <vt:lpstr>PowerPoint Presentation</vt:lpstr>
      <vt:lpstr>Acknowledge use of AI</vt:lpstr>
      <vt:lpstr>PowerPoint Presentation</vt:lpstr>
      <vt:lpstr>Introduction</vt:lpstr>
      <vt:lpstr>What is a SWOT Analysis and why is it important to your personal and professional development?</vt:lpstr>
      <vt:lpstr>Describe your own Strengths, Weaknesses, Opportunities, and Threats</vt:lpstr>
      <vt:lpstr>Using examples: Explain how you could leverage your strengths to overcome your weaknesses and minimise threats</vt:lpstr>
      <vt:lpstr>What opportunities are available to you, and how do you utilise them with your strengths?</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Dominic Barrett Evans</cp:lastModifiedBy>
  <cp:revision>41</cp:revision>
  <dcterms:created xsi:type="dcterms:W3CDTF">2025-02-21T18:28:54Z</dcterms:created>
  <dcterms:modified xsi:type="dcterms:W3CDTF">2025-11-09T20:16:14Z</dcterms:modified>
</cp:coreProperties>
</file>