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8"/>
  </p:notesMasterIdLst>
  <p:handoutMasterIdLst>
    <p:handoutMasterId r:id="rId29"/>
  </p:handoutMasterIdLst>
  <p:sldIdLst>
    <p:sldId id="626" r:id="rId2"/>
    <p:sldId id="319" r:id="rId3"/>
    <p:sldId id="491" r:id="rId4"/>
    <p:sldId id="487" r:id="rId5"/>
    <p:sldId id="473" r:id="rId6"/>
    <p:sldId id="485" r:id="rId7"/>
    <p:sldId id="488" r:id="rId8"/>
    <p:sldId id="474" r:id="rId9"/>
    <p:sldId id="475" r:id="rId10"/>
    <p:sldId id="489" r:id="rId11"/>
    <p:sldId id="490" r:id="rId12"/>
    <p:sldId id="476" r:id="rId13"/>
    <p:sldId id="492" r:id="rId14"/>
    <p:sldId id="493" r:id="rId15"/>
    <p:sldId id="466" r:id="rId16"/>
    <p:sldId id="494" r:id="rId17"/>
    <p:sldId id="477" r:id="rId18"/>
    <p:sldId id="478" r:id="rId19"/>
    <p:sldId id="495" r:id="rId20"/>
    <p:sldId id="627" r:id="rId21"/>
    <p:sldId id="281" r:id="rId22"/>
    <p:sldId id="282" r:id="rId23"/>
    <p:sldId id="283" r:id="rId24"/>
    <p:sldId id="284" r:id="rId25"/>
    <p:sldId id="285" r:id="rId26"/>
    <p:sldId id="472" r:id="rId27"/>
  </p:sldIdLst>
  <p:sldSz cx="9144000" cy="6858000" type="screen4x3"/>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491" autoAdjust="0"/>
    <p:restoredTop sz="94576" autoAdjust="0"/>
  </p:normalViewPr>
  <p:slideViewPr>
    <p:cSldViewPr>
      <p:cViewPr varScale="1">
        <p:scale>
          <a:sx n="67" d="100"/>
          <a:sy n="67" d="100"/>
        </p:scale>
        <p:origin x="1188" y="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F61A801-B35A-41D6-9920-D05B72FAFD69}" type="doc">
      <dgm:prSet loTypeId="urn:microsoft.com/office/officeart/2005/8/layout/target3" loCatId="relationship" qsTypeId="urn:microsoft.com/office/officeart/2005/8/quickstyle/simple1" qsCatId="simple" csTypeId="urn:microsoft.com/office/officeart/2005/8/colors/colorful5" csCatId="colorful" phldr="1"/>
      <dgm:spPr/>
      <dgm:t>
        <a:bodyPr/>
        <a:lstStyle/>
        <a:p>
          <a:endParaRPr lang="en-CA"/>
        </a:p>
      </dgm:t>
    </dgm:pt>
    <dgm:pt modelId="{FC38A2CA-983F-4807-9327-C0C0EDE35B6C}">
      <dgm:prSet/>
      <dgm:spPr/>
      <dgm:t>
        <a:bodyPr/>
        <a:lstStyle/>
        <a:p>
          <a:r>
            <a:rPr lang="en-US" baseline="0"/>
            <a:t>Business Models</a:t>
          </a:r>
          <a:endParaRPr lang="en-CA"/>
        </a:p>
      </dgm:t>
    </dgm:pt>
    <dgm:pt modelId="{5A58C698-1E60-4A5C-BDE4-E9564658AFC4}" type="parTrans" cxnId="{9357CB12-CE8A-4DC7-B2B6-F46444A25BCD}">
      <dgm:prSet/>
      <dgm:spPr/>
      <dgm:t>
        <a:bodyPr/>
        <a:lstStyle/>
        <a:p>
          <a:endParaRPr lang="en-CA"/>
        </a:p>
      </dgm:t>
    </dgm:pt>
    <dgm:pt modelId="{DBFCB352-E48B-4A88-A1F3-00B7BD3C3CCE}" type="sibTrans" cxnId="{9357CB12-CE8A-4DC7-B2B6-F46444A25BCD}">
      <dgm:prSet/>
      <dgm:spPr/>
      <dgm:t>
        <a:bodyPr/>
        <a:lstStyle/>
        <a:p>
          <a:endParaRPr lang="en-CA"/>
        </a:p>
      </dgm:t>
    </dgm:pt>
    <dgm:pt modelId="{576C668E-D916-4D2B-9AEA-43F0C580FFCF}">
      <dgm:prSet/>
      <dgm:spPr/>
      <dgm:t>
        <a:bodyPr/>
        <a:lstStyle/>
        <a:p>
          <a:r>
            <a:rPr lang="en-US" baseline="0"/>
            <a:t>Cultures &amp; Processes</a:t>
          </a:r>
          <a:endParaRPr lang="en-CA"/>
        </a:p>
      </dgm:t>
    </dgm:pt>
    <dgm:pt modelId="{F61744D4-E90F-48CE-BF93-0646E3AFAC76}" type="parTrans" cxnId="{F693C1BC-1480-4EFE-9EB7-DF1087C95D6A}">
      <dgm:prSet/>
      <dgm:spPr/>
      <dgm:t>
        <a:bodyPr/>
        <a:lstStyle/>
        <a:p>
          <a:endParaRPr lang="en-CA"/>
        </a:p>
      </dgm:t>
    </dgm:pt>
    <dgm:pt modelId="{A7C2E272-6E44-4CC8-8039-7A7BEA96FE01}" type="sibTrans" cxnId="{F693C1BC-1480-4EFE-9EB7-DF1087C95D6A}">
      <dgm:prSet/>
      <dgm:spPr/>
      <dgm:t>
        <a:bodyPr/>
        <a:lstStyle/>
        <a:p>
          <a:endParaRPr lang="en-CA"/>
        </a:p>
      </dgm:t>
    </dgm:pt>
    <dgm:pt modelId="{D54F9769-5AF7-420D-BC30-690C90770A6C}">
      <dgm:prSet/>
      <dgm:spPr/>
      <dgm:t>
        <a:bodyPr/>
        <a:lstStyle/>
        <a:p>
          <a:r>
            <a:rPr lang="en-US" baseline="0" dirty="0"/>
            <a:t>Brand &amp; Customer Experience</a:t>
          </a:r>
          <a:endParaRPr lang="en-CA" dirty="0"/>
        </a:p>
      </dgm:t>
    </dgm:pt>
    <dgm:pt modelId="{46100948-BB84-48E6-948A-EF5BA20D3F98}" type="parTrans" cxnId="{D1B8B837-8DD4-4676-B3A9-2D2E4755BE19}">
      <dgm:prSet/>
      <dgm:spPr/>
      <dgm:t>
        <a:bodyPr/>
        <a:lstStyle/>
        <a:p>
          <a:endParaRPr lang="en-CA"/>
        </a:p>
      </dgm:t>
    </dgm:pt>
    <dgm:pt modelId="{326677D0-9DC8-4271-91DF-6651CAA893DC}" type="sibTrans" cxnId="{D1B8B837-8DD4-4676-B3A9-2D2E4755BE19}">
      <dgm:prSet/>
      <dgm:spPr/>
      <dgm:t>
        <a:bodyPr/>
        <a:lstStyle/>
        <a:p>
          <a:endParaRPr lang="en-CA"/>
        </a:p>
      </dgm:t>
    </dgm:pt>
    <dgm:pt modelId="{5B9C28D8-1839-4C71-8D65-F310DC9B7E00}">
      <dgm:prSet/>
      <dgm:spPr/>
      <dgm:t>
        <a:bodyPr/>
        <a:lstStyle/>
        <a:p>
          <a:r>
            <a:rPr lang="en-US" baseline="0" dirty="0"/>
            <a:t>Data Management</a:t>
          </a:r>
          <a:endParaRPr lang="en-CA" dirty="0"/>
        </a:p>
      </dgm:t>
    </dgm:pt>
    <dgm:pt modelId="{EBB71C33-749B-413F-9F67-70EB4E3D99D4}" type="parTrans" cxnId="{E22BA64F-7C9A-4E0B-BCD9-9CA4F8BD487C}">
      <dgm:prSet/>
      <dgm:spPr/>
      <dgm:t>
        <a:bodyPr/>
        <a:lstStyle/>
        <a:p>
          <a:endParaRPr lang="en-CA"/>
        </a:p>
      </dgm:t>
    </dgm:pt>
    <dgm:pt modelId="{FBA62FC1-8896-49F9-A407-B2ED6B59B5A2}" type="sibTrans" cxnId="{E22BA64F-7C9A-4E0B-BCD9-9CA4F8BD487C}">
      <dgm:prSet/>
      <dgm:spPr/>
      <dgm:t>
        <a:bodyPr/>
        <a:lstStyle/>
        <a:p>
          <a:endParaRPr lang="en-CA"/>
        </a:p>
      </dgm:t>
    </dgm:pt>
    <dgm:pt modelId="{A69BF187-FD15-4713-87DA-C1EB48BC0CF9}">
      <dgm:prSet/>
      <dgm:spPr/>
      <dgm:t>
        <a:bodyPr/>
        <a:lstStyle/>
        <a:p>
          <a:r>
            <a:rPr lang="en-US" baseline="0" dirty="0"/>
            <a:t>Innovation</a:t>
          </a:r>
          <a:endParaRPr lang="en-CA" dirty="0"/>
        </a:p>
      </dgm:t>
    </dgm:pt>
    <dgm:pt modelId="{CBA88EE9-D0D2-4E6F-B6A3-932DD41920FB}" type="parTrans" cxnId="{3FBD30FA-06C9-40AC-A662-8609730BFE7F}">
      <dgm:prSet/>
      <dgm:spPr/>
      <dgm:t>
        <a:bodyPr/>
        <a:lstStyle/>
        <a:p>
          <a:endParaRPr lang="en-CA"/>
        </a:p>
      </dgm:t>
    </dgm:pt>
    <dgm:pt modelId="{DAB2D80C-7265-49CF-BA51-6F03FAC7FB29}" type="sibTrans" cxnId="{3FBD30FA-06C9-40AC-A662-8609730BFE7F}">
      <dgm:prSet/>
      <dgm:spPr/>
      <dgm:t>
        <a:bodyPr/>
        <a:lstStyle/>
        <a:p>
          <a:endParaRPr lang="en-CA"/>
        </a:p>
      </dgm:t>
    </dgm:pt>
    <dgm:pt modelId="{4C2B8918-D497-4AAD-8D17-EFFE9C564E4E}" type="pres">
      <dgm:prSet presAssocID="{2F61A801-B35A-41D6-9920-D05B72FAFD69}" presName="Name0" presStyleCnt="0">
        <dgm:presLayoutVars>
          <dgm:chMax val="7"/>
          <dgm:dir/>
          <dgm:animLvl val="lvl"/>
          <dgm:resizeHandles val="exact"/>
        </dgm:presLayoutVars>
      </dgm:prSet>
      <dgm:spPr/>
    </dgm:pt>
    <dgm:pt modelId="{804776BA-6CE4-4629-8613-3753C0C97AB2}" type="pres">
      <dgm:prSet presAssocID="{FC38A2CA-983F-4807-9327-C0C0EDE35B6C}" presName="circle1" presStyleLbl="node1" presStyleIdx="0" presStyleCnt="5"/>
      <dgm:spPr/>
    </dgm:pt>
    <dgm:pt modelId="{36E3040A-6780-4B70-BF2A-EF2C34861548}" type="pres">
      <dgm:prSet presAssocID="{FC38A2CA-983F-4807-9327-C0C0EDE35B6C}" presName="space" presStyleCnt="0"/>
      <dgm:spPr/>
    </dgm:pt>
    <dgm:pt modelId="{51C44A06-3964-4879-A3FF-4F5C868E8649}" type="pres">
      <dgm:prSet presAssocID="{FC38A2CA-983F-4807-9327-C0C0EDE35B6C}" presName="rect1" presStyleLbl="alignAcc1" presStyleIdx="0" presStyleCnt="5"/>
      <dgm:spPr/>
    </dgm:pt>
    <dgm:pt modelId="{771D50BD-54E8-4D86-9B13-11BD9775C183}" type="pres">
      <dgm:prSet presAssocID="{576C668E-D916-4D2B-9AEA-43F0C580FFCF}" presName="vertSpace2" presStyleLbl="node1" presStyleIdx="0" presStyleCnt="5"/>
      <dgm:spPr/>
    </dgm:pt>
    <dgm:pt modelId="{C0E92997-1278-40EF-BD4A-DB2A0A0AF8A9}" type="pres">
      <dgm:prSet presAssocID="{576C668E-D916-4D2B-9AEA-43F0C580FFCF}" presName="circle2" presStyleLbl="node1" presStyleIdx="1" presStyleCnt="5"/>
      <dgm:spPr/>
    </dgm:pt>
    <dgm:pt modelId="{8CFB4556-9422-4408-8B22-C83C570FEA77}" type="pres">
      <dgm:prSet presAssocID="{576C668E-D916-4D2B-9AEA-43F0C580FFCF}" presName="rect2" presStyleLbl="alignAcc1" presStyleIdx="1" presStyleCnt="5"/>
      <dgm:spPr/>
    </dgm:pt>
    <dgm:pt modelId="{3A4F0767-7D7A-4C4E-BA3B-37FF86B2830D}" type="pres">
      <dgm:prSet presAssocID="{D54F9769-5AF7-420D-BC30-690C90770A6C}" presName="vertSpace3" presStyleLbl="node1" presStyleIdx="1" presStyleCnt="5"/>
      <dgm:spPr/>
    </dgm:pt>
    <dgm:pt modelId="{0793E0C8-26BF-4796-BC91-7F75545B64ED}" type="pres">
      <dgm:prSet presAssocID="{D54F9769-5AF7-420D-BC30-690C90770A6C}" presName="circle3" presStyleLbl="node1" presStyleIdx="2" presStyleCnt="5"/>
      <dgm:spPr/>
    </dgm:pt>
    <dgm:pt modelId="{381BC1AA-95A7-4632-9AF6-F3B985E386E5}" type="pres">
      <dgm:prSet presAssocID="{D54F9769-5AF7-420D-BC30-690C90770A6C}" presName="rect3" presStyleLbl="alignAcc1" presStyleIdx="2" presStyleCnt="5"/>
      <dgm:spPr/>
    </dgm:pt>
    <dgm:pt modelId="{5F7BDC48-007F-4A61-B274-90FC18EF2F4D}" type="pres">
      <dgm:prSet presAssocID="{5B9C28D8-1839-4C71-8D65-F310DC9B7E00}" presName="vertSpace4" presStyleLbl="node1" presStyleIdx="2" presStyleCnt="5"/>
      <dgm:spPr/>
    </dgm:pt>
    <dgm:pt modelId="{122217B6-A452-409A-81D9-E9BD7C594352}" type="pres">
      <dgm:prSet presAssocID="{5B9C28D8-1839-4C71-8D65-F310DC9B7E00}" presName="circle4" presStyleLbl="node1" presStyleIdx="3" presStyleCnt="5"/>
      <dgm:spPr/>
    </dgm:pt>
    <dgm:pt modelId="{47F353CC-3789-4036-A565-6ECE88962A5D}" type="pres">
      <dgm:prSet presAssocID="{5B9C28D8-1839-4C71-8D65-F310DC9B7E00}" presName="rect4" presStyleLbl="alignAcc1" presStyleIdx="3" presStyleCnt="5"/>
      <dgm:spPr/>
    </dgm:pt>
    <dgm:pt modelId="{162E6A0C-5769-4DAF-9B49-A4B3BDF28E3C}" type="pres">
      <dgm:prSet presAssocID="{A69BF187-FD15-4713-87DA-C1EB48BC0CF9}" presName="vertSpace5" presStyleLbl="node1" presStyleIdx="3" presStyleCnt="5"/>
      <dgm:spPr/>
    </dgm:pt>
    <dgm:pt modelId="{059EAF7F-E2A8-43B8-BEB0-AE6725CF3764}" type="pres">
      <dgm:prSet presAssocID="{A69BF187-FD15-4713-87DA-C1EB48BC0CF9}" presName="circle5" presStyleLbl="node1" presStyleIdx="4" presStyleCnt="5"/>
      <dgm:spPr/>
    </dgm:pt>
    <dgm:pt modelId="{0DE2178F-F26A-4294-99B4-8ABB48FEC84F}" type="pres">
      <dgm:prSet presAssocID="{A69BF187-FD15-4713-87DA-C1EB48BC0CF9}" presName="rect5" presStyleLbl="alignAcc1" presStyleIdx="4" presStyleCnt="5"/>
      <dgm:spPr/>
    </dgm:pt>
    <dgm:pt modelId="{91694B1B-E989-426D-B82A-DEE6E4B36933}" type="pres">
      <dgm:prSet presAssocID="{FC38A2CA-983F-4807-9327-C0C0EDE35B6C}" presName="rect1ParTxNoCh" presStyleLbl="alignAcc1" presStyleIdx="4" presStyleCnt="5">
        <dgm:presLayoutVars>
          <dgm:chMax val="1"/>
          <dgm:bulletEnabled val="1"/>
        </dgm:presLayoutVars>
      </dgm:prSet>
      <dgm:spPr/>
    </dgm:pt>
    <dgm:pt modelId="{D967B4A2-5A1A-4190-B87E-759AFBCC0DBE}" type="pres">
      <dgm:prSet presAssocID="{576C668E-D916-4D2B-9AEA-43F0C580FFCF}" presName="rect2ParTxNoCh" presStyleLbl="alignAcc1" presStyleIdx="4" presStyleCnt="5">
        <dgm:presLayoutVars>
          <dgm:chMax val="1"/>
          <dgm:bulletEnabled val="1"/>
        </dgm:presLayoutVars>
      </dgm:prSet>
      <dgm:spPr/>
    </dgm:pt>
    <dgm:pt modelId="{0B91CB41-A1B2-4EE4-B126-761B5AC0EE42}" type="pres">
      <dgm:prSet presAssocID="{D54F9769-5AF7-420D-BC30-690C90770A6C}" presName="rect3ParTxNoCh" presStyleLbl="alignAcc1" presStyleIdx="4" presStyleCnt="5">
        <dgm:presLayoutVars>
          <dgm:chMax val="1"/>
          <dgm:bulletEnabled val="1"/>
        </dgm:presLayoutVars>
      </dgm:prSet>
      <dgm:spPr/>
    </dgm:pt>
    <dgm:pt modelId="{4950F47D-87C9-4B2D-99F8-21C50E1A1177}" type="pres">
      <dgm:prSet presAssocID="{5B9C28D8-1839-4C71-8D65-F310DC9B7E00}" presName="rect4ParTxNoCh" presStyleLbl="alignAcc1" presStyleIdx="4" presStyleCnt="5">
        <dgm:presLayoutVars>
          <dgm:chMax val="1"/>
          <dgm:bulletEnabled val="1"/>
        </dgm:presLayoutVars>
      </dgm:prSet>
      <dgm:spPr/>
    </dgm:pt>
    <dgm:pt modelId="{38279C4E-834A-49B9-875C-093DF34AB17A}" type="pres">
      <dgm:prSet presAssocID="{A69BF187-FD15-4713-87DA-C1EB48BC0CF9}" presName="rect5ParTxNoCh" presStyleLbl="alignAcc1" presStyleIdx="4" presStyleCnt="5">
        <dgm:presLayoutVars>
          <dgm:chMax val="1"/>
          <dgm:bulletEnabled val="1"/>
        </dgm:presLayoutVars>
      </dgm:prSet>
      <dgm:spPr/>
    </dgm:pt>
  </dgm:ptLst>
  <dgm:cxnLst>
    <dgm:cxn modelId="{BA919B09-CCBE-4C98-A008-3674CB8AD099}" type="presOf" srcId="{FC38A2CA-983F-4807-9327-C0C0EDE35B6C}" destId="{91694B1B-E989-426D-B82A-DEE6E4B36933}" srcOrd="1" destOrd="0" presId="urn:microsoft.com/office/officeart/2005/8/layout/target3"/>
    <dgm:cxn modelId="{2ADCA60E-91F2-4816-A394-87DB8CF71EE7}" type="presOf" srcId="{A69BF187-FD15-4713-87DA-C1EB48BC0CF9}" destId="{0DE2178F-F26A-4294-99B4-8ABB48FEC84F}" srcOrd="0" destOrd="0" presId="urn:microsoft.com/office/officeart/2005/8/layout/target3"/>
    <dgm:cxn modelId="{9357CB12-CE8A-4DC7-B2B6-F46444A25BCD}" srcId="{2F61A801-B35A-41D6-9920-D05B72FAFD69}" destId="{FC38A2CA-983F-4807-9327-C0C0EDE35B6C}" srcOrd="0" destOrd="0" parTransId="{5A58C698-1E60-4A5C-BDE4-E9564658AFC4}" sibTransId="{DBFCB352-E48B-4A88-A1F3-00B7BD3C3CCE}"/>
    <dgm:cxn modelId="{D1B8B837-8DD4-4676-B3A9-2D2E4755BE19}" srcId="{2F61A801-B35A-41D6-9920-D05B72FAFD69}" destId="{D54F9769-5AF7-420D-BC30-690C90770A6C}" srcOrd="2" destOrd="0" parTransId="{46100948-BB84-48E6-948A-EF5BA20D3F98}" sibTransId="{326677D0-9DC8-4271-91DF-6651CAA893DC}"/>
    <dgm:cxn modelId="{8E96493B-7B99-42EE-BEC0-CBFF8921F711}" type="presOf" srcId="{576C668E-D916-4D2B-9AEA-43F0C580FFCF}" destId="{8CFB4556-9422-4408-8B22-C83C570FEA77}" srcOrd="0" destOrd="0" presId="urn:microsoft.com/office/officeart/2005/8/layout/target3"/>
    <dgm:cxn modelId="{E22BA64F-7C9A-4E0B-BCD9-9CA4F8BD487C}" srcId="{2F61A801-B35A-41D6-9920-D05B72FAFD69}" destId="{5B9C28D8-1839-4C71-8D65-F310DC9B7E00}" srcOrd="3" destOrd="0" parTransId="{EBB71C33-749B-413F-9F67-70EB4E3D99D4}" sibTransId="{FBA62FC1-8896-49F9-A407-B2ED6B59B5A2}"/>
    <dgm:cxn modelId="{8FFD3058-16F5-4258-A640-BDDA8CAD4093}" type="presOf" srcId="{2F61A801-B35A-41D6-9920-D05B72FAFD69}" destId="{4C2B8918-D497-4AAD-8D17-EFFE9C564E4E}" srcOrd="0" destOrd="0" presId="urn:microsoft.com/office/officeart/2005/8/layout/target3"/>
    <dgm:cxn modelId="{1091FE94-870E-4574-9586-95D8EEDA499A}" type="presOf" srcId="{FC38A2CA-983F-4807-9327-C0C0EDE35B6C}" destId="{51C44A06-3964-4879-A3FF-4F5C868E8649}" srcOrd="0" destOrd="0" presId="urn:microsoft.com/office/officeart/2005/8/layout/target3"/>
    <dgm:cxn modelId="{3E7F36A2-4152-4966-98E8-D8FBEB6D8EB5}" type="presOf" srcId="{A69BF187-FD15-4713-87DA-C1EB48BC0CF9}" destId="{38279C4E-834A-49B9-875C-093DF34AB17A}" srcOrd="1" destOrd="0" presId="urn:microsoft.com/office/officeart/2005/8/layout/target3"/>
    <dgm:cxn modelId="{C8AEE9B7-D798-46AF-8A15-D94F0A103F79}" type="presOf" srcId="{D54F9769-5AF7-420D-BC30-690C90770A6C}" destId="{381BC1AA-95A7-4632-9AF6-F3B985E386E5}" srcOrd="0" destOrd="0" presId="urn:microsoft.com/office/officeart/2005/8/layout/target3"/>
    <dgm:cxn modelId="{F693C1BC-1480-4EFE-9EB7-DF1087C95D6A}" srcId="{2F61A801-B35A-41D6-9920-D05B72FAFD69}" destId="{576C668E-D916-4D2B-9AEA-43F0C580FFCF}" srcOrd="1" destOrd="0" parTransId="{F61744D4-E90F-48CE-BF93-0646E3AFAC76}" sibTransId="{A7C2E272-6E44-4CC8-8039-7A7BEA96FE01}"/>
    <dgm:cxn modelId="{79898DBD-A066-4394-AE95-5E4DFF9DEAC0}" type="presOf" srcId="{576C668E-D916-4D2B-9AEA-43F0C580FFCF}" destId="{D967B4A2-5A1A-4190-B87E-759AFBCC0DBE}" srcOrd="1" destOrd="0" presId="urn:microsoft.com/office/officeart/2005/8/layout/target3"/>
    <dgm:cxn modelId="{BC9BA0C3-FF91-44AC-A570-D0846F979D27}" type="presOf" srcId="{5B9C28D8-1839-4C71-8D65-F310DC9B7E00}" destId="{4950F47D-87C9-4B2D-99F8-21C50E1A1177}" srcOrd="1" destOrd="0" presId="urn:microsoft.com/office/officeart/2005/8/layout/target3"/>
    <dgm:cxn modelId="{E76510F5-837F-458F-BC03-2FA3D9FBE64E}" type="presOf" srcId="{D54F9769-5AF7-420D-BC30-690C90770A6C}" destId="{0B91CB41-A1B2-4EE4-B126-761B5AC0EE42}" srcOrd="1" destOrd="0" presId="urn:microsoft.com/office/officeart/2005/8/layout/target3"/>
    <dgm:cxn modelId="{3FBD30FA-06C9-40AC-A662-8609730BFE7F}" srcId="{2F61A801-B35A-41D6-9920-D05B72FAFD69}" destId="{A69BF187-FD15-4713-87DA-C1EB48BC0CF9}" srcOrd="4" destOrd="0" parTransId="{CBA88EE9-D0D2-4E6F-B6A3-932DD41920FB}" sibTransId="{DAB2D80C-7265-49CF-BA51-6F03FAC7FB29}"/>
    <dgm:cxn modelId="{C45CC6FC-776C-4FBE-A083-AD11EEE8C2BF}" type="presOf" srcId="{5B9C28D8-1839-4C71-8D65-F310DC9B7E00}" destId="{47F353CC-3789-4036-A565-6ECE88962A5D}" srcOrd="0" destOrd="0" presId="urn:microsoft.com/office/officeart/2005/8/layout/target3"/>
    <dgm:cxn modelId="{519906CE-665A-4C9F-9AF9-397D497FEFC7}" type="presParOf" srcId="{4C2B8918-D497-4AAD-8D17-EFFE9C564E4E}" destId="{804776BA-6CE4-4629-8613-3753C0C97AB2}" srcOrd="0" destOrd="0" presId="urn:microsoft.com/office/officeart/2005/8/layout/target3"/>
    <dgm:cxn modelId="{5BFBFD96-4582-49F1-8564-5E7F52B51341}" type="presParOf" srcId="{4C2B8918-D497-4AAD-8D17-EFFE9C564E4E}" destId="{36E3040A-6780-4B70-BF2A-EF2C34861548}" srcOrd="1" destOrd="0" presId="urn:microsoft.com/office/officeart/2005/8/layout/target3"/>
    <dgm:cxn modelId="{D384705E-1E13-4C91-9F02-3F798381A68C}" type="presParOf" srcId="{4C2B8918-D497-4AAD-8D17-EFFE9C564E4E}" destId="{51C44A06-3964-4879-A3FF-4F5C868E8649}" srcOrd="2" destOrd="0" presId="urn:microsoft.com/office/officeart/2005/8/layout/target3"/>
    <dgm:cxn modelId="{BB820BDD-948B-455C-A5B4-EF44EA0F03CF}" type="presParOf" srcId="{4C2B8918-D497-4AAD-8D17-EFFE9C564E4E}" destId="{771D50BD-54E8-4D86-9B13-11BD9775C183}" srcOrd="3" destOrd="0" presId="urn:microsoft.com/office/officeart/2005/8/layout/target3"/>
    <dgm:cxn modelId="{F3782F79-B469-464D-9FFD-D1D3620273AB}" type="presParOf" srcId="{4C2B8918-D497-4AAD-8D17-EFFE9C564E4E}" destId="{C0E92997-1278-40EF-BD4A-DB2A0A0AF8A9}" srcOrd="4" destOrd="0" presId="urn:microsoft.com/office/officeart/2005/8/layout/target3"/>
    <dgm:cxn modelId="{4E66D291-20CA-4A3E-B76B-EC8DAC907CA9}" type="presParOf" srcId="{4C2B8918-D497-4AAD-8D17-EFFE9C564E4E}" destId="{8CFB4556-9422-4408-8B22-C83C570FEA77}" srcOrd="5" destOrd="0" presId="urn:microsoft.com/office/officeart/2005/8/layout/target3"/>
    <dgm:cxn modelId="{95989A45-2540-4DD8-96D9-52634958EFDA}" type="presParOf" srcId="{4C2B8918-D497-4AAD-8D17-EFFE9C564E4E}" destId="{3A4F0767-7D7A-4C4E-BA3B-37FF86B2830D}" srcOrd="6" destOrd="0" presId="urn:microsoft.com/office/officeart/2005/8/layout/target3"/>
    <dgm:cxn modelId="{10C35210-D7BD-4059-A2A5-077250F14783}" type="presParOf" srcId="{4C2B8918-D497-4AAD-8D17-EFFE9C564E4E}" destId="{0793E0C8-26BF-4796-BC91-7F75545B64ED}" srcOrd="7" destOrd="0" presId="urn:microsoft.com/office/officeart/2005/8/layout/target3"/>
    <dgm:cxn modelId="{1A0B3FAA-6D96-49CF-ADD9-573556731158}" type="presParOf" srcId="{4C2B8918-D497-4AAD-8D17-EFFE9C564E4E}" destId="{381BC1AA-95A7-4632-9AF6-F3B985E386E5}" srcOrd="8" destOrd="0" presId="urn:microsoft.com/office/officeart/2005/8/layout/target3"/>
    <dgm:cxn modelId="{2852EDB9-2488-43C3-B7BB-7E6B2C1BBDEE}" type="presParOf" srcId="{4C2B8918-D497-4AAD-8D17-EFFE9C564E4E}" destId="{5F7BDC48-007F-4A61-B274-90FC18EF2F4D}" srcOrd="9" destOrd="0" presId="urn:microsoft.com/office/officeart/2005/8/layout/target3"/>
    <dgm:cxn modelId="{D806E115-C1E1-49E4-A539-17B1EACD7226}" type="presParOf" srcId="{4C2B8918-D497-4AAD-8D17-EFFE9C564E4E}" destId="{122217B6-A452-409A-81D9-E9BD7C594352}" srcOrd="10" destOrd="0" presId="urn:microsoft.com/office/officeart/2005/8/layout/target3"/>
    <dgm:cxn modelId="{AA427DA1-4811-4538-B4C1-0DD9E98EEF5B}" type="presParOf" srcId="{4C2B8918-D497-4AAD-8D17-EFFE9C564E4E}" destId="{47F353CC-3789-4036-A565-6ECE88962A5D}" srcOrd="11" destOrd="0" presId="urn:microsoft.com/office/officeart/2005/8/layout/target3"/>
    <dgm:cxn modelId="{1DD16BE7-34D3-4F6A-AFF5-8B7484F6557C}" type="presParOf" srcId="{4C2B8918-D497-4AAD-8D17-EFFE9C564E4E}" destId="{162E6A0C-5769-4DAF-9B49-A4B3BDF28E3C}" srcOrd="12" destOrd="0" presId="urn:microsoft.com/office/officeart/2005/8/layout/target3"/>
    <dgm:cxn modelId="{29220ED3-4112-454E-A069-86FCF5BD0EC4}" type="presParOf" srcId="{4C2B8918-D497-4AAD-8D17-EFFE9C564E4E}" destId="{059EAF7F-E2A8-43B8-BEB0-AE6725CF3764}" srcOrd="13" destOrd="0" presId="urn:microsoft.com/office/officeart/2005/8/layout/target3"/>
    <dgm:cxn modelId="{7D9ACD8F-1A05-4E4B-9573-B35D92486F0E}" type="presParOf" srcId="{4C2B8918-D497-4AAD-8D17-EFFE9C564E4E}" destId="{0DE2178F-F26A-4294-99B4-8ABB48FEC84F}" srcOrd="14" destOrd="0" presId="urn:microsoft.com/office/officeart/2005/8/layout/target3"/>
    <dgm:cxn modelId="{65631D7E-E609-4445-A6E8-711DEC2CFA5D}" type="presParOf" srcId="{4C2B8918-D497-4AAD-8D17-EFFE9C564E4E}" destId="{91694B1B-E989-426D-B82A-DEE6E4B36933}" srcOrd="15" destOrd="0" presId="urn:microsoft.com/office/officeart/2005/8/layout/target3"/>
    <dgm:cxn modelId="{F54D929F-86EF-40F0-BAED-DB5CC7600F9C}" type="presParOf" srcId="{4C2B8918-D497-4AAD-8D17-EFFE9C564E4E}" destId="{D967B4A2-5A1A-4190-B87E-759AFBCC0DBE}" srcOrd="16" destOrd="0" presId="urn:microsoft.com/office/officeart/2005/8/layout/target3"/>
    <dgm:cxn modelId="{6948BF2A-F947-4F0A-8170-A7094F6F3219}" type="presParOf" srcId="{4C2B8918-D497-4AAD-8D17-EFFE9C564E4E}" destId="{0B91CB41-A1B2-4EE4-B126-761B5AC0EE42}" srcOrd="17" destOrd="0" presId="urn:microsoft.com/office/officeart/2005/8/layout/target3"/>
    <dgm:cxn modelId="{67D30721-15E9-4321-81CA-D36580F12410}" type="presParOf" srcId="{4C2B8918-D497-4AAD-8D17-EFFE9C564E4E}" destId="{4950F47D-87C9-4B2D-99F8-21C50E1A1177}" srcOrd="18" destOrd="0" presId="urn:microsoft.com/office/officeart/2005/8/layout/target3"/>
    <dgm:cxn modelId="{3FF83B35-BB29-4D09-AE4B-1BCD1BCA24F5}" type="presParOf" srcId="{4C2B8918-D497-4AAD-8D17-EFFE9C564E4E}" destId="{38279C4E-834A-49B9-875C-093DF34AB17A}" srcOrd="19"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4776BA-6CE4-4629-8613-3753C0C97AB2}">
      <dsp:nvSpPr>
        <dsp:cNvPr id="0" name=""/>
        <dsp:cNvSpPr/>
      </dsp:nvSpPr>
      <dsp:spPr>
        <a:xfrm>
          <a:off x="0" y="0"/>
          <a:ext cx="2858691" cy="2858691"/>
        </a:xfrm>
        <a:prstGeom prst="pie">
          <a:avLst>
            <a:gd name="adj1" fmla="val 5400000"/>
            <a:gd name="adj2" fmla="val 16200000"/>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1C44A06-3964-4879-A3FF-4F5C868E8649}">
      <dsp:nvSpPr>
        <dsp:cNvPr id="0" name=""/>
        <dsp:cNvSpPr/>
      </dsp:nvSpPr>
      <dsp:spPr>
        <a:xfrm>
          <a:off x="1429345" y="0"/>
          <a:ext cx="6571654" cy="2858691"/>
        </a:xfrm>
        <a:prstGeom prst="rect">
          <a:avLst/>
        </a:prstGeom>
        <a:solidFill>
          <a:schemeClr val="lt1">
            <a:alpha val="9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baseline="0"/>
            <a:t>Business Models</a:t>
          </a:r>
          <a:endParaRPr lang="en-CA" sz="2000" kern="1200"/>
        </a:p>
      </dsp:txBody>
      <dsp:txXfrm>
        <a:off x="1429345" y="0"/>
        <a:ext cx="6571654" cy="457390"/>
      </dsp:txXfrm>
    </dsp:sp>
    <dsp:sp modelId="{C0E92997-1278-40EF-BD4A-DB2A0A0AF8A9}">
      <dsp:nvSpPr>
        <dsp:cNvPr id="0" name=""/>
        <dsp:cNvSpPr/>
      </dsp:nvSpPr>
      <dsp:spPr>
        <a:xfrm>
          <a:off x="300162" y="457390"/>
          <a:ext cx="2258365" cy="2258365"/>
        </a:xfrm>
        <a:prstGeom prst="pie">
          <a:avLst>
            <a:gd name="adj1" fmla="val 5400000"/>
            <a:gd name="adj2" fmla="val 16200000"/>
          </a:avLst>
        </a:prstGeom>
        <a:solidFill>
          <a:schemeClr val="accent5">
            <a:hueOff val="-2483469"/>
            <a:satOff val="9953"/>
            <a:lumOff val="2157"/>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CFB4556-9422-4408-8B22-C83C570FEA77}">
      <dsp:nvSpPr>
        <dsp:cNvPr id="0" name=""/>
        <dsp:cNvSpPr/>
      </dsp:nvSpPr>
      <dsp:spPr>
        <a:xfrm>
          <a:off x="1429345" y="457390"/>
          <a:ext cx="6571654" cy="2258365"/>
        </a:xfrm>
        <a:prstGeom prst="rect">
          <a:avLst/>
        </a:prstGeom>
        <a:solidFill>
          <a:schemeClr val="lt1">
            <a:alpha val="90000"/>
            <a:hueOff val="0"/>
            <a:satOff val="0"/>
            <a:lumOff val="0"/>
            <a:alphaOff val="0"/>
          </a:schemeClr>
        </a:solidFill>
        <a:ln w="25400" cap="flat" cmpd="sng" algn="ctr">
          <a:solidFill>
            <a:schemeClr val="accent5">
              <a:hueOff val="-2483469"/>
              <a:satOff val="9953"/>
              <a:lumOff val="215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baseline="0"/>
            <a:t>Cultures &amp; Processes</a:t>
          </a:r>
          <a:endParaRPr lang="en-CA" sz="2000" kern="1200"/>
        </a:p>
      </dsp:txBody>
      <dsp:txXfrm>
        <a:off x="1429345" y="457390"/>
        <a:ext cx="6571654" cy="457390"/>
      </dsp:txXfrm>
    </dsp:sp>
    <dsp:sp modelId="{0793E0C8-26BF-4796-BC91-7F75545B64ED}">
      <dsp:nvSpPr>
        <dsp:cNvPr id="0" name=""/>
        <dsp:cNvSpPr/>
      </dsp:nvSpPr>
      <dsp:spPr>
        <a:xfrm>
          <a:off x="600325" y="914781"/>
          <a:ext cx="1658040" cy="1658040"/>
        </a:xfrm>
        <a:prstGeom prst="pie">
          <a:avLst>
            <a:gd name="adj1" fmla="val 5400000"/>
            <a:gd name="adj2" fmla="val 16200000"/>
          </a:avLst>
        </a:prstGeom>
        <a:solidFill>
          <a:schemeClr val="accent5">
            <a:hueOff val="-4966938"/>
            <a:satOff val="19906"/>
            <a:lumOff val="4314"/>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81BC1AA-95A7-4632-9AF6-F3B985E386E5}">
      <dsp:nvSpPr>
        <dsp:cNvPr id="0" name=""/>
        <dsp:cNvSpPr/>
      </dsp:nvSpPr>
      <dsp:spPr>
        <a:xfrm>
          <a:off x="1429345" y="914781"/>
          <a:ext cx="6571654" cy="1658040"/>
        </a:xfrm>
        <a:prstGeom prst="rect">
          <a:avLst/>
        </a:prstGeom>
        <a:solidFill>
          <a:schemeClr val="lt1">
            <a:alpha val="90000"/>
            <a:hueOff val="0"/>
            <a:satOff val="0"/>
            <a:lumOff val="0"/>
            <a:alphaOff val="0"/>
          </a:schemeClr>
        </a:solidFill>
        <a:ln w="25400" cap="flat" cmpd="sng" algn="ctr">
          <a:solidFill>
            <a:schemeClr val="accent5">
              <a:hueOff val="-4966938"/>
              <a:satOff val="19906"/>
              <a:lumOff val="431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baseline="0" dirty="0"/>
            <a:t>Brand &amp; Customer Experience</a:t>
          </a:r>
          <a:endParaRPr lang="en-CA" sz="2000" kern="1200" dirty="0"/>
        </a:p>
      </dsp:txBody>
      <dsp:txXfrm>
        <a:off x="1429345" y="914781"/>
        <a:ext cx="6571654" cy="457390"/>
      </dsp:txXfrm>
    </dsp:sp>
    <dsp:sp modelId="{122217B6-A452-409A-81D9-E9BD7C594352}">
      <dsp:nvSpPr>
        <dsp:cNvPr id="0" name=""/>
        <dsp:cNvSpPr/>
      </dsp:nvSpPr>
      <dsp:spPr>
        <a:xfrm>
          <a:off x="900487" y="1372171"/>
          <a:ext cx="1057715" cy="1057715"/>
        </a:xfrm>
        <a:prstGeom prst="pie">
          <a:avLst>
            <a:gd name="adj1" fmla="val 5400000"/>
            <a:gd name="adj2" fmla="val 16200000"/>
          </a:avLst>
        </a:prstGeom>
        <a:solidFill>
          <a:schemeClr val="accent5">
            <a:hueOff val="-7450407"/>
            <a:satOff val="29858"/>
            <a:lumOff val="6471"/>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7F353CC-3789-4036-A565-6ECE88962A5D}">
      <dsp:nvSpPr>
        <dsp:cNvPr id="0" name=""/>
        <dsp:cNvSpPr/>
      </dsp:nvSpPr>
      <dsp:spPr>
        <a:xfrm>
          <a:off x="1429345" y="1372171"/>
          <a:ext cx="6571654" cy="1057715"/>
        </a:xfrm>
        <a:prstGeom prst="rect">
          <a:avLst/>
        </a:prstGeom>
        <a:solidFill>
          <a:schemeClr val="lt1">
            <a:alpha val="90000"/>
            <a:hueOff val="0"/>
            <a:satOff val="0"/>
            <a:lumOff val="0"/>
            <a:alphaOff val="0"/>
          </a:schemeClr>
        </a:solidFill>
        <a:ln w="25400" cap="flat" cmpd="sng" algn="ctr">
          <a:solidFill>
            <a:schemeClr val="accent5">
              <a:hueOff val="-7450407"/>
              <a:satOff val="29858"/>
              <a:lumOff val="6471"/>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baseline="0" dirty="0"/>
            <a:t>Data Management</a:t>
          </a:r>
          <a:endParaRPr lang="en-CA" sz="2000" kern="1200" dirty="0"/>
        </a:p>
      </dsp:txBody>
      <dsp:txXfrm>
        <a:off x="1429345" y="1372171"/>
        <a:ext cx="6571654" cy="457390"/>
      </dsp:txXfrm>
    </dsp:sp>
    <dsp:sp modelId="{059EAF7F-E2A8-43B8-BEB0-AE6725CF3764}">
      <dsp:nvSpPr>
        <dsp:cNvPr id="0" name=""/>
        <dsp:cNvSpPr/>
      </dsp:nvSpPr>
      <dsp:spPr>
        <a:xfrm>
          <a:off x="1200650" y="1829562"/>
          <a:ext cx="457390" cy="457390"/>
        </a:xfrm>
        <a:prstGeom prst="pie">
          <a:avLst>
            <a:gd name="adj1" fmla="val 5400000"/>
            <a:gd name="adj2" fmla="val 16200000"/>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DE2178F-F26A-4294-99B4-8ABB48FEC84F}">
      <dsp:nvSpPr>
        <dsp:cNvPr id="0" name=""/>
        <dsp:cNvSpPr/>
      </dsp:nvSpPr>
      <dsp:spPr>
        <a:xfrm>
          <a:off x="1429345" y="1829562"/>
          <a:ext cx="6571654" cy="457390"/>
        </a:xfrm>
        <a:prstGeom prst="rect">
          <a:avLst/>
        </a:prstGeom>
        <a:solidFill>
          <a:schemeClr val="lt1">
            <a:alpha val="90000"/>
            <a:hueOff val="0"/>
            <a:satOff val="0"/>
            <a:lumOff val="0"/>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baseline="0" dirty="0"/>
            <a:t>Innovation</a:t>
          </a:r>
          <a:endParaRPr lang="en-CA" sz="2000" kern="1200" dirty="0"/>
        </a:p>
      </dsp:txBody>
      <dsp:txXfrm>
        <a:off x="1429345" y="1829562"/>
        <a:ext cx="6571654" cy="457390"/>
      </dsp:txXfrm>
    </dsp:sp>
  </dsp:spTree>
</dsp:drawing>
</file>

<file path=ppt/diagrams/layout1.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8709703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95350" y="730250"/>
            <a:ext cx="48783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9562388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5"/>
          </p:nvPr>
        </p:nvSpPr>
        <p:spPr/>
        <p:txBody>
          <a:bodyPr/>
          <a:lstStyle/>
          <a:p>
            <a:fld id="{65F931DD-9378-4069-ACD9-48BF2972C085}" type="slidenum">
              <a:rPr lang="en-CA" smtClean="0"/>
              <a:t>7</a:t>
            </a:fld>
            <a:endParaRPr lang="en-CA"/>
          </a:p>
        </p:txBody>
      </p:sp>
    </p:spTree>
    <p:extLst>
      <p:ext uri="{BB962C8B-B14F-4D97-AF65-F5344CB8AC3E}">
        <p14:creationId xmlns:p14="http://schemas.microsoft.com/office/powerpoint/2010/main" val="57108563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25/10/2020</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25/10/2020</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25/10/2020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25/10/2020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25/10/2020</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25/10/2020</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25/10/2020</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25/10/2020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25/10/2020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25/10/2020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25/10/2020</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25/10/2020</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27">
                                            <p:txEl>
                                              <p:pRg st="0" end="0"/>
                                            </p:txEl>
                                          </p:spTgt>
                                        </p:tgtEl>
                                        <p:attrNameLst>
                                          <p:attrName>style.visibility</p:attrName>
                                        </p:attrNameLst>
                                      </p:cBhvr>
                                      <p:to>
                                        <p:strVal val="visible"/>
                                      </p:to>
                                    </p:set>
                                    <p:anim calcmode="lin" valueType="num">
                                      <p:cBhvr additive="base">
                                        <p:cTn id="7" dur="500" fill="hold"/>
                                        <p:tgtEl>
                                          <p:spTgt spid="1027">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27">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27">
                                            <p:txEl>
                                              <p:pRg st="1" end="1"/>
                                            </p:txEl>
                                          </p:spTgt>
                                        </p:tgtEl>
                                        <p:attrNameLst>
                                          <p:attrName>style.visibility</p:attrName>
                                        </p:attrNameLst>
                                      </p:cBhvr>
                                      <p:to>
                                        <p:strVal val="visible"/>
                                      </p:to>
                                    </p:set>
                                    <p:anim calcmode="lin" valueType="num">
                                      <p:cBhvr additive="base">
                                        <p:cTn id="11" dur="500" fill="hold"/>
                                        <p:tgtEl>
                                          <p:spTgt spid="1027">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27">
                                            <p:txEl>
                                              <p:pRg st="1" end="1"/>
                                            </p:txEl>
                                          </p:spTgt>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0"/>
                                  </p:stCondLst>
                                  <p:childTnLst>
                                    <p:set>
                                      <p:cBhvr>
                                        <p:cTn id="14" dur="1" fill="hold">
                                          <p:stCondLst>
                                            <p:cond delay="0"/>
                                          </p:stCondLst>
                                        </p:cTn>
                                        <p:tgtEl>
                                          <p:spTgt spid="1027">
                                            <p:txEl>
                                              <p:pRg st="2" end="2"/>
                                            </p:txEl>
                                          </p:spTgt>
                                        </p:tgtEl>
                                        <p:attrNameLst>
                                          <p:attrName>style.visibility</p:attrName>
                                        </p:attrNameLst>
                                      </p:cBhvr>
                                      <p:to>
                                        <p:strVal val="visible"/>
                                      </p:to>
                                    </p:set>
                                    <p:anim calcmode="lin" valueType="num">
                                      <p:cBhvr additive="base">
                                        <p:cTn id="15" dur="500" fill="hold"/>
                                        <p:tgtEl>
                                          <p:spTgt spid="1027">
                                            <p:txEl>
                                              <p:pRg st="2" end="2"/>
                                            </p:tx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1027">
                                            <p:txEl>
                                              <p:pRg st="2" end="2"/>
                                            </p:txEl>
                                          </p:spTgt>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0"/>
                                  </p:stCondLst>
                                  <p:childTnLst>
                                    <p:set>
                                      <p:cBhvr>
                                        <p:cTn id="18" dur="1" fill="hold">
                                          <p:stCondLst>
                                            <p:cond delay="0"/>
                                          </p:stCondLst>
                                        </p:cTn>
                                        <p:tgtEl>
                                          <p:spTgt spid="1027">
                                            <p:txEl>
                                              <p:pRg st="3" end="3"/>
                                            </p:txEl>
                                          </p:spTgt>
                                        </p:tgtEl>
                                        <p:attrNameLst>
                                          <p:attrName>style.visibility</p:attrName>
                                        </p:attrNameLst>
                                      </p:cBhvr>
                                      <p:to>
                                        <p:strVal val="visible"/>
                                      </p:to>
                                    </p:set>
                                    <p:anim calcmode="lin" valueType="num">
                                      <p:cBhvr additive="base">
                                        <p:cTn id="19" dur="500" fill="hold"/>
                                        <p:tgtEl>
                                          <p:spTgt spid="1027">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027">
                                            <p:txEl>
                                              <p:pRg st="3" end="3"/>
                                            </p:txEl>
                                          </p:spTgt>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1027">
                                            <p:txEl>
                                              <p:pRg st="4" end="4"/>
                                            </p:txEl>
                                          </p:spTgt>
                                        </p:tgtEl>
                                        <p:attrNameLst>
                                          <p:attrName>style.visibility</p:attrName>
                                        </p:attrNameLst>
                                      </p:cBhvr>
                                      <p:to>
                                        <p:strVal val="visible"/>
                                      </p:to>
                                    </p:set>
                                    <p:anim calcmode="lin" valueType="num">
                                      <p:cBhvr additive="base">
                                        <p:cTn id="23" dur="500" fill="hold"/>
                                        <p:tgtEl>
                                          <p:spTgt spid="1027">
                                            <p:txEl>
                                              <p:pRg st="4" end="4"/>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1027">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7" grpId="0" build="p" autoUpdateAnimBg="0">
        <p:tmplLst>
          <p:tmpl lvl="1">
            <p:tnLst>
              <p:par>
                <p:cTn presetID="2" presetClass="entr" presetSubtype="8"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2">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3">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4">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 lvl="5">
            <p:tnLst>
              <p:par>
                <p:cTn presetID="2" presetClass="entr" presetSubtype="8"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 calcmode="lin" valueType="num">
                      <p:cBhvr additive="base">
                        <p:cTn dur="500" fill="hold"/>
                        <p:tgtEl>
                          <p:spTgt spid="1027"/>
                        </p:tgtEl>
                        <p:attrNameLst>
                          <p:attrName>ppt_x</p:attrName>
                        </p:attrNameLst>
                      </p:cBhvr>
                      <p:tavLst>
                        <p:tav tm="0">
                          <p:val>
                            <p:strVal val="0-#ppt_w/2"/>
                          </p:val>
                        </p:tav>
                        <p:tav tm="100000">
                          <p:val>
                            <p:strVal val="#ppt_x"/>
                          </p:val>
                        </p:tav>
                      </p:tavLst>
                    </p:anim>
                    <p:anim calcmode="lin" valueType="num">
                      <p:cBhvr additive="base">
                        <p:cTn dur="500" fill="hold"/>
                        <p:tgtEl>
                          <p:spTgt spid="1027"/>
                        </p:tgtEl>
                        <p:attrNameLst>
                          <p:attrName>ppt_y</p:attrName>
                        </p:attrNameLst>
                      </p:cBhvr>
                      <p:tavLst>
                        <p:tav tm="0">
                          <p:val>
                            <p:strVal val="#ppt_y"/>
                          </p:val>
                        </p:tav>
                        <p:tav tm="100000">
                          <p:val>
                            <p:strVal val="#ppt_y"/>
                          </p:val>
                        </p:tav>
                      </p:tavLst>
                    </p:anim>
                  </p:childTnLst>
                </p:cTn>
              </p:par>
            </p:tnLst>
          </p:tmpl>
        </p:tmplLst>
      </p:bldP>
    </p:bldLst>
  </p:timing>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Slide Number Placeholder 5"/>
          <p:cNvSpPr>
            <a:spLocks noGrp="1" noChangeArrowheads="1"/>
          </p:cNvSpPr>
          <p:nvPr>
            <p:ph type="sldNum" sz="quarter" idx="12"/>
          </p:nvPr>
        </p:nvSpPr>
        <p:spPr bwMode="auto">
          <a:xfrm>
            <a:off x="8244408" y="6453336"/>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smtClean="0">
                <a:solidFill>
                  <a:srgbClr val="898989"/>
                </a:solidFill>
              </a:rPr>
              <a:pPr>
                <a:spcBef>
                  <a:spcPct val="0"/>
                </a:spcBef>
                <a:buFontTx/>
                <a:buNone/>
              </a:pPr>
              <a:t>1</a:t>
            </a:fld>
            <a:endParaRPr lang="en-GB" altLang="en-US" sz="1200" dirty="0">
              <a:solidFill>
                <a:srgbClr val="898989"/>
              </a:solidFill>
            </a:endParaRPr>
          </a:p>
        </p:txBody>
      </p:sp>
      <p:sp>
        <p:nvSpPr>
          <p:cNvPr id="3" name="Title 2">
            <a:extLst>
              <a:ext uri="{FF2B5EF4-FFF2-40B4-BE49-F238E27FC236}">
                <a16:creationId xmlns:a16="http://schemas.microsoft.com/office/drawing/2014/main" id="{B880FA4C-4304-3144-9A84-D311DB8D2E55}"/>
              </a:ext>
            </a:extLst>
          </p:cNvPr>
          <p:cNvSpPr>
            <a:spLocks noGrp="1"/>
          </p:cNvSpPr>
          <p:nvPr>
            <p:ph type="ctrTitle"/>
          </p:nvPr>
        </p:nvSpPr>
        <p:spPr>
          <a:xfrm>
            <a:off x="1835696" y="1556792"/>
            <a:ext cx="7772400" cy="1470025"/>
          </a:xfrm>
        </p:spPr>
        <p:txBody>
          <a:bodyPr/>
          <a:lstStyle/>
          <a:p>
            <a:pPr marL="0" indent="0">
              <a:buNone/>
            </a:pPr>
            <a:r>
              <a:rPr lang="en-US" altLang="en-US" sz="3200" b="1" dirty="0"/>
              <a:t>Developing Innovation </a:t>
            </a:r>
            <a:br>
              <a:rPr lang="en-US" altLang="en-US" sz="3200" b="1" dirty="0"/>
            </a:br>
            <a:r>
              <a:rPr lang="en-US" altLang="en-US" sz="3200" b="1" dirty="0"/>
              <a:t>and </a:t>
            </a:r>
            <a:br>
              <a:rPr lang="en-US" altLang="en-US" sz="3200" b="1" dirty="0"/>
            </a:br>
            <a:r>
              <a:rPr lang="en-US" altLang="en-US" sz="3200" b="1" dirty="0"/>
              <a:t>Creativity for Business Advantage</a:t>
            </a:r>
            <a:br>
              <a:rPr lang="en-US" altLang="en-US" sz="3200" b="1" dirty="0"/>
            </a:br>
            <a:r>
              <a:rPr lang="en-US" altLang="en-US" sz="4000" b="1" dirty="0">
                <a:solidFill>
                  <a:srgbClr val="C00000"/>
                </a:solidFill>
              </a:rPr>
              <a:t>Week 7</a:t>
            </a:r>
            <a:br>
              <a:rPr lang="en-US" altLang="en-US" sz="4000" b="1" dirty="0">
                <a:solidFill>
                  <a:srgbClr val="C00000"/>
                </a:solidFill>
              </a:rPr>
            </a:br>
            <a:r>
              <a:rPr lang="en-US" sz="3600" dirty="0">
                <a:latin typeface="Tahoma" panose="020B0604030504040204" pitchFamily="34" charset="0"/>
                <a:ea typeface="Tahoma" panose="020B0604030504040204" pitchFamily="34" charset="0"/>
                <a:cs typeface="Tahoma" panose="020B0604030504040204" pitchFamily="34" charset="0"/>
              </a:rPr>
              <a:t>Digital Revolution</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7566CF47-FF5E-C74E-A05F-A75ECA90AC6B}"/>
              </a:ext>
            </a:extLst>
          </p:cNvPr>
          <p:cNvSpPr>
            <a:spLocks noGrp="1"/>
          </p:cNvSpPr>
          <p:nvPr>
            <p:ph idx="1"/>
          </p:nvPr>
        </p:nvSpPr>
        <p:spPr>
          <a:xfrm>
            <a:off x="179512" y="980728"/>
            <a:ext cx="8964488" cy="4351338"/>
          </a:xfrm>
        </p:spPr>
        <p:txBody>
          <a:bodyPr/>
          <a:lstStyle/>
          <a:p>
            <a:r>
              <a:rPr lang="en-GB" sz="2200" b="1" dirty="0">
                <a:latin typeface="+mj-lt"/>
              </a:rPr>
              <a:t>Week 1:</a:t>
            </a:r>
            <a:r>
              <a:rPr lang="en-GB" sz="2200" dirty="0">
                <a:latin typeface="+mj-lt"/>
              </a:rPr>
              <a:t> Introduction; Creativity, Innovation &amp; Entrepreneurship.</a:t>
            </a:r>
          </a:p>
          <a:p>
            <a:r>
              <a:rPr lang="en-GB" sz="2200" b="1" dirty="0">
                <a:latin typeface="+mj-lt"/>
              </a:rPr>
              <a:t>Week 2:</a:t>
            </a:r>
            <a:r>
              <a:rPr lang="en-GB" sz="2200" dirty="0">
                <a:latin typeface="+mj-lt"/>
              </a:rPr>
              <a:t> </a:t>
            </a:r>
            <a:r>
              <a:rPr lang="en-US" sz="2200" dirty="0">
                <a:latin typeface="+mj-lt"/>
              </a:rPr>
              <a:t>Concepts &amp; techniques of innovation &amp; creativity.</a:t>
            </a:r>
            <a:endParaRPr lang="en-GB" sz="2200" dirty="0">
              <a:latin typeface="+mj-lt"/>
            </a:endParaRPr>
          </a:p>
          <a:p>
            <a:r>
              <a:rPr lang="en-GB" altLang="en-US" sz="2200" b="1" dirty="0">
                <a:latin typeface="+mj-lt"/>
              </a:rPr>
              <a:t>Week 3:</a:t>
            </a:r>
            <a:r>
              <a:rPr lang="en-GB" altLang="en-US" sz="2200" dirty="0">
                <a:latin typeface="+mj-lt"/>
              </a:rPr>
              <a:t> </a:t>
            </a:r>
            <a:r>
              <a:rPr lang="en-US" altLang="en-US" sz="2200" dirty="0">
                <a:latin typeface="+mj-lt"/>
              </a:rPr>
              <a:t>New-Product Development and Product Life-Cycle Strategies. </a:t>
            </a:r>
            <a:endParaRPr lang="en-US" sz="2200" dirty="0">
              <a:latin typeface="+mj-lt"/>
            </a:endParaRPr>
          </a:p>
          <a:p>
            <a:r>
              <a:rPr lang="en-US" sz="2200" b="1" dirty="0">
                <a:latin typeface="+mj-lt"/>
              </a:rPr>
              <a:t>Week 4: </a:t>
            </a:r>
            <a:r>
              <a:rPr lang="en-US" sz="2200" dirty="0">
                <a:latin typeface="+mj-lt"/>
              </a:rPr>
              <a:t>(1) </a:t>
            </a:r>
            <a:r>
              <a:rPr lang="en-GB" altLang="en-US" sz="2200" dirty="0">
                <a:latin typeface="+mj-lt"/>
              </a:rPr>
              <a:t>Differentiating between critical and creative thinking; (2) </a:t>
            </a:r>
            <a:r>
              <a:rPr lang="en-US" altLang="en-US" sz="2200" dirty="0">
                <a:latin typeface="+mj-lt"/>
              </a:rPr>
              <a:t>The challenge of adding value to Innovation and Creativity</a:t>
            </a:r>
          </a:p>
          <a:p>
            <a:r>
              <a:rPr lang="en-US" sz="2200" b="1" dirty="0">
                <a:latin typeface="+mj-lt"/>
              </a:rPr>
              <a:t>Week 5: </a:t>
            </a:r>
            <a:r>
              <a:rPr lang="en-US" sz="2200" dirty="0">
                <a:latin typeface="+mj-lt"/>
              </a:rPr>
              <a:t>(1) </a:t>
            </a:r>
            <a:r>
              <a:rPr lang="en-GB" altLang="en-US" sz="2200" dirty="0">
                <a:latin typeface="+mj-lt"/>
              </a:rPr>
              <a:t>Innovation, Growth &amp; Competition; (2) </a:t>
            </a:r>
            <a:r>
              <a:rPr lang="en-US" altLang="en-US" sz="2200" dirty="0">
                <a:latin typeface="+mj-lt"/>
              </a:rPr>
              <a:t>Open and Closed Innovation</a:t>
            </a:r>
          </a:p>
          <a:p>
            <a:r>
              <a:rPr lang="en-US" sz="2200" b="1" dirty="0">
                <a:latin typeface="+mj-lt"/>
              </a:rPr>
              <a:t>Week 6: </a:t>
            </a:r>
            <a:r>
              <a:rPr lang="en-US" sz="2200" dirty="0">
                <a:latin typeface="+mj-lt"/>
              </a:rPr>
              <a:t>Disruptive innovation; Innovation impulses</a:t>
            </a:r>
          </a:p>
          <a:p>
            <a:r>
              <a:rPr lang="en-US" sz="2200" b="1" dirty="0">
                <a:latin typeface="+mj-lt"/>
              </a:rPr>
              <a:t>This week (our final week): </a:t>
            </a:r>
            <a:r>
              <a:rPr lang="en-US" sz="2200" dirty="0">
                <a:latin typeface="+mj-lt"/>
                <a:ea typeface="Tahoma" panose="020B0604030504040204" pitchFamily="34" charset="0"/>
                <a:cs typeface="Tahoma" panose="020B0604030504040204" pitchFamily="34" charset="0"/>
              </a:rPr>
              <a:t>Digital revolution</a:t>
            </a:r>
            <a:r>
              <a:rPr lang="en-US" sz="2200" dirty="0">
                <a:latin typeface="+mj-lt"/>
              </a:rPr>
              <a:t> </a:t>
            </a:r>
            <a:endParaRPr lang="en-GB" sz="2200" dirty="0">
              <a:latin typeface="+mj-lt"/>
            </a:endParaRPr>
          </a:p>
          <a:p>
            <a:endParaRPr lang="en-GB" sz="2800" dirty="0"/>
          </a:p>
          <a:p>
            <a:endParaRPr lang="en-GB" dirty="0"/>
          </a:p>
          <a:p>
            <a:endParaRPr lang="en-US" dirty="0"/>
          </a:p>
        </p:txBody>
      </p:sp>
      <p:sp>
        <p:nvSpPr>
          <p:cNvPr id="3" name="Title 2">
            <a:extLst>
              <a:ext uri="{FF2B5EF4-FFF2-40B4-BE49-F238E27FC236}">
                <a16:creationId xmlns:a16="http://schemas.microsoft.com/office/drawing/2014/main" id="{BABC5610-9DE5-8740-9F6C-DEDAFA183E44}"/>
              </a:ext>
            </a:extLst>
          </p:cNvPr>
          <p:cNvSpPr>
            <a:spLocks noGrp="1"/>
          </p:cNvSpPr>
          <p:nvPr>
            <p:ph type="title"/>
          </p:nvPr>
        </p:nvSpPr>
        <p:spPr>
          <a:xfrm>
            <a:off x="457200" y="8730"/>
            <a:ext cx="8229600" cy="755974"/>
          </a:xfrm>
        </p:spPr>
        <p:txBody>
          <a:bodyPr/>
          <a:lstStyle/>
          <a:p>
            <a:r>
              <a:rPr lang="en-US" b="1" dirty="0"/>
              <a:t>Recap</a:t>
            </a:r>
          </a:p>
        </p:txBody>
      </p:sp>
    </p:spTree>
    <p:extLst>
      <p:ext uri="{BB962C8B-B14F-4D97-AF65-F5344CB8AC3E}">
        <p14:creationId xmlns:p14="http://schemas.microsoft.com/office/powerpoint/2010/main" val="34656594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6ACBE5-A66C-4F68-83BA-4CDF7B09B094}"/>
              </a:ext>
            </a:extLst>
          </p:cNvPr>
          <p:cNvSpPr>
            <a:spLocks noGrp="1"/>
          </p:cNvSpPr>
          <p:nvPr>
            <p:ph type="title"/>
          </p:nvPr>
        </p:nvSpPr>
        <p:spPr>
          <a:xfrm>
            <a:off x="2555776" y="548680"/>
            <a:ext cx="4686299" cy="1113206"/>
          </a:xfrm>
        </p:spPr>
        <p:txBody>
          <a:bodyPr>
            <a:normAutofit fontScale="90000"/>
          </a:bodyPr>
          <a:lstStyle/>
          <a:p>
            <a:pPr algn="l"/>
            <a:r>
              <a:rPr lang="en-US" b="1" dirty="0">
                <a:latin typeface="Tahoma" panose="020B0604030504040204" pitchFamily="34" charset="0"/>
                <a:ea typeface="Tahoma" panose="020B0604030504040204" pitchFamily="34" charset="0"/>
                <a:cs typeface="Tahoma" panose="020B0604030504040204" pitchFamily="34" charset="0"/>
              </a:rPr>
              <a:t>4 Key Concepts in the Digital Age Mindset</a:t>
            </a:r>
            <a:endParaRPr lang="en-CA" b="1" dirty="0">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a:extLst>
              <a:ext uri="{FF2B5EF4-FFF2-40B4-BE49-F238E27FC236}">
                <a16:creationId xmlns:a16="http://schemas.microsoft.com/office/drawing/2014/main" id="{10A55984-9A53-4567-BF24-3FE06A557422}"/>
              </a:ext>
            </a:extLst>
          </p:cNvPr>
          <p:cNvSpPr>
            <a:spLocks noGrp="1"/>
          </p:cNvSpPr>
          <p:nvPr>
            <p:ph idx="1"/>
          </p:nvPr>
        </p:nvSpPr>
        <p:spPr>
          <a:xfrm>
            <a:off x="3886200" y="2652979"/>
            <a:ext cx="4686299" cy="2198949"/>
          </a:xfrm>
        </p:spPr>
        <p:txBody>
          <a:bodyPr>
            <a:normAutofit/>
          </a:bodyPr>
          <a:lstStyle/>
          <a:p>
            <a:r>
              <a:rPr lang="en-US" sz="2700" dirty="0"/>
              <a:t>Ecosystems</a:t>
            </a:r>
          </a:p>
          <a:p>
            <a:r>
              <a:rPr lang="en-US" sz="2700" dirty="0"/>
              <a:t>Co-Opetition</a:t>
            </a:r>
          </a:p>
          <a:p>
            <a:r>
              <a:rPr lang="en-US" sz="2700" dirty="0"/>
              <a:t>Co-Creation</a:t>
            </a:r>
          </a:p>
          <a:p>
            <a:r>
              <a:rPr lang="en-US" sz="2700" dirty="0"/>
              <a:t>New Work Culture</a:t>
            </a:r>
            <a:endParaRPr lang="en-CA" sz="2700" dirty="0"/>
          </a:p>
        </p:txBody>
      </p:sp>
      <p:pic>
        <p:nvPicPr>
          <p:cNvPr id="7" name="Graphic 6" descr="Brain in head">
            <a:extLst>
              <a:ext uri="{FF2B5EF4-FFF2-40B4-BE49-F238E27FC236}">
                <a16:creationId xmlns:a16="http://schemas.microsoft.com/office/drawing/2014/main" id="{A9778B02-9C34-4BEC-B6B8-0F07F31B2396}"/>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475500" y="1926094"/>
            <a:ext cx="2760956" cy="2760956"/>
          </a:xfrm>
          <a:prstGeom prst="rect">
            <a:avLst/>
          </a:prstGeom>
        </p:spPr>
      </p:pic>
    </p:spTree>
    <p:extLst>
      <p:ext uri="{BB962C8B-B14F-4D97-AF65-F5344CB8AC3E}">
        <p14:creationId xmlns:p14="http://schemas.microsoft.com/office/powerpoint/2010/main" val="23096178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a logo&#10;&#10;Description automatically generated">
            <a:extLst>
              <a:ext uri="{FF2B5EF4-FFF2-40B4-BE49-F238E27FC236}">
                <a16:creationId xmlns:a16="http://schemas.microsoft.com/office/drawing/2014/main" id="{412EE1E6-0B74-40EB-BA1D-D16ACBBBED3B}"/>
              </a:ext>
            </a:extLst>
          </p:cNvPr>
          <p:cNvPicPr>
            <a:picLocks noChangeAspect="1"/>
          </p:cNvPicPr>
          <p:nvPr/>
        </p:nvPicPr>
        <p:blipFill rotWithShape="1">
          <a:blip r:embed="rId2">
            <a:alphaModFix amt="40000"/>
          </a:blip>
          <a:srcRect l="7720" r="3391"/>
          <a:stretch/>
        </p:blipFill>
        <p:spPr>
          <a:xfrm>
            <a:off x="15" y="44624"/>
            <a:ext cx="9143985" cy="5143493"/>
          </a:xfrm>
          <a:prstGeom prst="rect">
            <a:avLst/>
          </a:prstGeom>
        </p:spPr>
      </p:pic>
      <p:sp>
        <p:nvSpPr>
          <p:cNvPr id="2" name="Title 1">
            <a:extLst>
              <a:ext uri="{FF2B5EF4-FFF2-40B4-BE49-F238E27FC236}">
                <a16:creationId xmlns:a16="http://schemas.microsoft.com/office/drawing/2014/main" id="{22A0B029-CD6E-4B50-9C1F-D17F498ECA40}"/>
              </a:ext>
            </a:extLst>
          </p:cNvPr>
          <p:cNvSpPr>
            <a:spLocks noGrp="1"/>
          </p:cNvSpPr>
          <p:nvPr>
            <p:ph type="title"/>
          </p:nvPr>
        </p:nvSpPr>
        <p:spPr>
          <a:xfrm>
            <a:off x="323528" y="2276872"/>
            <a:ext cx="8496944" cy="3201724"/>
          </a:xfrm>
        </p:spPr>
        <p:txBody>
          <a:bodyPr vert="horz" lIns="68580" tIns="34290" rIns="68580" bIns="34290" rtlCol="0" anchor="t">
            <a:normAutofit/>
          </a:bodyPr>
          <a:lstStyle/>
          <a:p>
            <a:pPr algn="l">
              <a:lnSpc>
                <a:spcPct val="85000"/>
              </a:lnSpc>
            </a:pPr>
            <a:r>
              <a:rPr lang="en-US" sz="4500" b="1" cap="all" dirty="0">
                <a:latin typeface="Tahoma" panose="020B0604030504040204" pitchFamily="34" charset="0"/>
                <a:ea typeface="Tahoma" panose="020B0604030504040204" pitchFamily="34" charset="0"/>
                <a:cs typeface="Tahoma" panose="020B0604030504040204" pitchFamily="34" charset="0"/>
              </a:rPr>
              <a:t>Key CONCEPTS: Ecosystem</a:t>
            </a:r>
          </a:p>
        </p:txBody>
      </p:sp>
    </p:spTree>
    <p:extLst>
      <p:ext uri="{BB962C8B-B14F-4D97-AF65-F5344CB8AC3E}">
        <p14:creationId xmlns:p14="http://schemas.microsoft.com/office/powerpoint/2010/main" val="9462338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82BF5E-9DB5-4259-8502-FF8265D83AF2}"/>
              </a:ext>
            </a:extLst>
          </p:cNvPr>
          <p:cNvSpPr>
            <a:spLocks noGrp="1"/>
          </p:cNvSpPr>
          <p:nvPr>
            <p:ph type="title"/>
          </p:nvPr>
        </p:nvSpPr>
        <p:spPr>
          <a:xfrm>
            <a:off x="3275856" y="103072"/>
            <a:ext cx="4686299" cy="1114697"/>
          </a:xfrm>
        </p:spPr>
        <p:txBody>
          <a:bodyPr>
            <a:normAutofit/>
          </a:bodyPr>
          <a:lstStyle/>
          <a:p>
            <a:pPr algn="ctr"/>
            <a:r>
              <a:rPr lang="en-US" b="1" dirty="0">
                <a:latin typeface="Tahoma" panose="020B0604030504040204" pitchFamily="34" charset="0"/>
                <a:ea typeface="Tahoma" panose="020B0604030504040204" pitchFamily="34" charset="0"/>
                <a:cs typeface="Tahoma" panose="020B0604030504040204" pitchFamily="34" charset="0"/>
              </a:rPr>
              <a:t>Ecosystems</a:t>
            </a:r>
            <a:endParaRPr lang="en-CA" b="1" dirty="0">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a:extLst>
              <a:ext uri="{FF2B5EF4-FFF2-40B4-BE49-F238E27FC236}">
                <a16:creationId xmlns:a16="http://schemas.microsoft.com/office/drawing/2014/main" id="{1406B087-71AE-431A-A4F9-46A7E9DCDB18}"/>
              </a:ext>
            </a:extLst>
          </p:cNvPr>
          <p:cNvSpPr>
            <a:spLocks noGrp="1"/>
          </p:cNvSpPr>
          <p:nvPr>
            <p:ph idx="1"/>
          </p:nvPr>
        </p:nvSpPr>
        <p:spPr>
          <a:xfrm>
            <a:off x="3203848" y="1209578"/>
            <a:ext cx="5859227" cy="5199017"/>
          </a:xfrm>
        </p:spPr>
        <p:txBody>
          <a:bodyPr>
            <a:normAutofit fontScale="70000" lnSpcReduction="20000"/>
          </a:bodyPr>
          <a:lstStyle/>
          <a:p>
            <a:pPr marL="0" indent="0">
              <a:lnSpc>
                <a:spcPct val="102000"/>
              </a:lnSpc>
              <a:buNone/>
            </a:pPr>
            <a:r>
              <a:rPr lang="en-US" dirty="0"/>
              <a:t>Concept: The concept of business </a:t>
            </a:r>
            <a:r>
              <a:rPr lang="en-US" i="1" dirty="0"/>
              <a:t>ecosystems </a:t>
            </a:r>
            <a:r>
              <a:rPr lang="en-US" dirty="0"/>
              <a:t>has been gaining currency lately and is now widely used to describe a business’s or organization’s wider network (everybody that effects the business somehow, including customers, suppliers, partners, service providers, competitors, governmental and non-governmental actors, the public, the media, etc.)</a:t>
            </a:r>
          </a:p>
          <a:p>
            <a:pPr marL="0" indent="0">
              <a:lnSpc>
                <a:spcPct val="102000"/>
              </a:lnSpc>
              <a:buNone/>
            </a:pPr>
            <a:br>
              <a:rPr lang="en-US" i="1" dirty="0"/>
            </a:br>
            <a:r>
              <a:rPr lang="en-US" dirty="0"/>
              <a:t>The idea behind ecosystems strategy is that in the interconnected digital age, companies no longer compete only for industry leadership or product superiority – what matters more now is </a:t>
            </a:r>
            <a:r>
              <a:rPr lang="en-US" i="1" dirty="0">
                <a:solidFill>
                  <a:srgbClr val="FF0000"/>
                </a:solidFill>
              </a:rPr>
              <a:t>system leadership</a:t>
            </a:r>
            <a:r>
              <a:rPr lang="en-US" dirty="0"/>
              <a:t>.</a:t>
            </a:r>
            <a:endParaRPr lang="en-CA" dirty="0"/>
          </a:p>
        </p:txBody>
      </p:sp>
      <p:pic>
        <p:nvPicPr>
          <p:cNvPr id="4" name="Picture 3" descr="A close up of a sign&#10;&#10;Description automatically generated">
            <a:extLst>
              <a:ext uri="{FF2B5EF4-FFF2-40B4-BE49-F238E27FC236}">
                <a16:creationId xmlns:a16="http://schemas.microsoft.com/office/drawing/2014/main" id="{4403B6E1-3519-4BC0-BA7E-4C211A4D827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0429" y="1209578"/>
            <a:ext cx="2578916" cy="3967564"/>
          </a:xfrm>
          <a:prstGeom prst="rect">
            <a:avLst/>
          </a:prstGeom>
        </p:spPr>
      </p:pic>
    </p:spTree>
    <p:extLst>
      <p:ext uri="{BB962C8B-B14F-4D97-AF65-F5344CB8AC3E}">
        <p14:creationId xmlns:p14="http://schemas.microsoft.com/office/powerpoint/2010/main" val="27899022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lose up of a map&#10;&#10;Description automatically generated">
            <a:extLst>
              <a:ext uri="{FF2B5EF4-FFF2-40B4-BE49-F238E27FC236}">
                <a16:creationId xmlns:a16="http://schemas.microsoft.com/office/drawing/2014/main" id="{A4B6AD9B-BDE5-427A-91AA-4AF6A6D19A18}"/>
              </a:ext>
            </a:extLst>
          </p:cNvPr>
          <p:cNvPicPr>
            <a:picLocks noGrp="1" noChangeAspect="1"/>
          </p:cNvPicPr>
          <p:nvPr>
            <p:ph idx="1"/>
          </p:nvPr>
        </p:nvPicPr>
        <p:blipFill rotWithShape="1">
          <a:blip r:embed="rId2"/>
          <a:srcRect t="2561" b="17934"/>
          <a:stretch/>
        </p:blipFill>
        <p:spPr>
          <a:xfrm>
            <a:off x="15" y="44624"/>
            <a:ext cx="9143985" cy="5835287"/>
          </a:xfrm>
          <a:prstGeom prst="rect">
            <a:avLst/>
          </a:prstGeom>
        </p:spPr>
      </p:pic>
    </p:spTree>
    <p:extLst>
      <p:ext uri="{BB962C8B-B14F-4D97-AF65-F5344CB8AC3E}">
        <p14:creationId xmlns:p14="http://schemas.microsoft.com/office/powerpoint/2010/main" val="11832025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lose up of a map&#10;&#10;Description automatically generated">
            <a:extLst>
              <a:ext uri="{FF2B5EF4-FFF2-40B4-BE49-F238E27FC236}">
                <a16:creationId xmlns:a16="http://schemas.microsoft.com/office/drawing/2014/main" id="{B12329D4-B96E-4045-A31F-861F2E7EA94F}"/>
              </a:ext>
            </a:extLst>
          </p:cNvPr>
          <p:cNvPicPr>
            <a:picLocks noChangeAspect="1"/>
          </p:cNvPicPr>
          <p:nvPr/>
        </p:nvPicPr>
        <p:blipFill>
          <a:blip r:embed="rId3"/>
          <a:stretch>
            <a:fillRect/>
          </a:stretch>
        </p:blipFill>
        <p:spPr>
          <a:xfrm>
            <a:off x="252549" y="339633"/>
            <a:ext cx="8621485" cy="5249607"/>
          </a:xfrm>
          <a:prstGeom prst="rect">
            <a:avLst/>
          </a:prstGeom>
        </p:spPr>
      </p:pic>
    </p:spTree>
    <p:extLst>
      <p:ext uri="{BB962C8B-B14F-4D97-AF65-F5344CB8AC3E}">
        <p14:creationId xmlns:p14="http://schemas.microsoft.com/office/powerpoint/2010/main" val="13269364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02F92A-98AC-488E-BCE7-B213CF8C64C1}"/>
              </a:ext>
            </a:extLst>
          </p:cNvPr>
          <p:cNvSpPr>
            <a:spLocks noGrp="1"/>
          </p:cNvSpPr>
          <p:nvPr>
            <p:ph type="title"/>
          </p:nvPr>
        </p:nvSpPr>
        <p:spPr>
          <a:xfrm>
            <a:off x="3923928" y="260648"/>
            <a:ext cx="4686299" cy="1113206"/>
          </a:xfrm>
        </p:spPr>
        <p:txBody>
          <a:bodyPr>
            <a:normAutofit/>
          </a:bodyPr>
          <a:lstStyle/>
          <a:p>
            <a:pPr algn="l"/>
            <a:r>
              <a:rPr lang="en-US" b="1" dirty="0">
                <a:latin typeface="Tahoma" panose="020B0604030504040204" pitchFamily="34" charset="0"/>
                <a:ea typeface="Tahoma" panose="020B0604030504040204" pitchFamily="34" charset="0"/>
                <a:cs typeface="Tahoma" panose="020B0604030504040204" pitchFamily="34" charset="0"/>
              </a:rPr>
              <a:t>Co-Opetition</a:t>
            </a:r>
            <a:endParaRPr lang="en-CA" b="1" dirty="0">
              <a:latin typeface="Tahoma" panose="020B0604030504040204" pitchFamily="34" charset="0"/>
              <a:ea typeface="Tahoma" panose="020B0604030504040204" pitchFamily="34" charset="0"/>
              <a:cs typeface="Tahoma" panose="020B0604030504040204" pitchFamily="34" charset="0"/>
            </a:endParaRPr>
          </a:p>
        </p:txBody>
      </p:sp>
      <p:pic>
        <p:nvPicPr>
          <p:cNvPr id="4" name="Picture 3" descr="A close up of a sign&#10;&#10;Description automatically generated">
            <a:extLst>
              <a:ext uri="{FF2B5EF4-FFF2-40B4-BE49-F238E27FC236}">
                <a16:creationId xmlns:a16="http://schemas.microsoft.com/office/drawing/2014/main" id="{0E0C062A-6F23-4EE2-9838-F1E258C3007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142"/>
          <a:stretch/>
        </p:blipFill>
        <p:spPr>
          <a:xfrm>
            <a:off x="79439" y="1052736"/>
            <a:ext cx="2561116" cy="3703333"/>
          </a:xfrm>
          <a:prstGeom prst="rect">
            <a:avLst/>
          </a:prstGeom>
        </p:spPr>
      </p:pic>
      <p:sp>
        <p:nvSpPr>
          <p:cNvPr id="3" name="Content Placeholder 2">
            <a:extLst>
              <a:ext uri="{FF2B5EF4-FFF2-40B4-BE49-F238E27FC236}">
                <a16:creationId xmlns:a16="http://schemas.microsoft.com/office/drawing/2014/main" id="{58573E45-3E30-4439-9B9B-125BF242278A}"/>
              </a:ext>
            </a:extLst>
          </p:cNvPr>
          <p:cNvSpPr>
            <a:spLocks noGrp="1"/>
          </p:cNvSpPr>
          <p:nvPr>
            <p:ph idx="1"/>
          </p:nvPr>
        </p:nvSpPr>
        <p:spPr>
          <a:xfrm>
            <a:off x="2771800" y="1268760"/>
            <a:ext cx="6292761" cy="4536504"/>
          </a:xfrm>
        </p:spPr>
        <p:txBody>
          <a:bodyPr>
            <a:normAutofit fontScale="92500" lnSpcReduction="10000"/>
          </a:bodyPr>
          <a:lstStyle/>
          <a:p>
            <a:pPr marL="0" indent="0">
              <a:buNone/>
            </a:pPr>
            <a:r>
              <a:rPr lang="en-US" sz="2400" dirty="0"/>
              <a:t>Concept: In a networked ecosystem</a:t>
            </a:r>
            <a:r>
              <a:rPr lang="en-CA" sz="2400" dirty="0"/>
              <a:t>, value creation is no longer a zero-sum game. </a:t>
            </a:r>
            <a:r>
              <a:rPr lang="en-CA" sz="2400" b="1" u="sng" dirty="0"/>
              <a:t>Companies create value </a:t>
            </a:r>
            <a:r>
              <a:rPr lang="en-CA" sz="2400" dirty="0"/>
              <a:t>together </a:t>
            </a:r>
            <a:r>
              <a:rPr lang="en-CA" sz="2400" b="1" u="sng" dirty="0"/>
              <a:t>with competitors </a:t>
            </a:r>
            <a:r>
              <a:rPr lang="en-CA" sz="2400" dirty="0"/>
              <a:t>who are at the same time collaborators in other regards.</a:t>
            </a:r>
          </a:p>
          <a:p>
            <a:pPr marL="0" indent="0">
              <a:buNone/>
            </a:pPr>
            <a:endParaRPr lang="en-CA" sz="2400" dirty="0"/>
          </a:p>
          <a:p>
            <a:pPr marL="0" indent="0">
              <a:buNone/>
            </a:pPr>
            <a:r>
              <a:rPr lang="en-CA" sz="2400" dirty="0"/>
              <a:t>Companies should see other players in their ecosystem as </a:t>
            </a:r>
            <a:r>
              <a:rPr lang="en-CA" sz="2400" b="1" i="1" dirty="0"/>
              <a:t>co-opetition</a:t>
            </a:r>
            <a:r>
              <a:rPr lang="en-CA" sz="2400" dirty="0"/>
              <a:t> because their own success also partly depends on the flourishing of the entire ecosystem. If you outcompete everybody, you might just kill the ecosystem.</a:t>
            </a:r>
            <a:endParaRPr lang="en-CA" sz="2400" i="1" dirty="0"/>
          </a:p>
          <a:p>
            <a:pPr marL="0" indent="0">
              <a:buNone/>
            </a:pPr>
            <a:endParaRPr lang="en-CA" sz="2400" dirty="0"/>
          </a:p>
          <a:p>
            <a:pPr marL="0" indent="0">
              <a:buNone/>
            </a:pPr>
            <a:r>
              <a:rPr lang="en-CA" sz="2400" dirty="0"/>
              <a:t>See </a:t>
            </a:r>
            <a:r>
              <a:rPr lang="en-CA" sz="2400" i="1" dirty="0" err="1"/>
              <a:t>Brandenburger</a:t>
            </a:r>
            <a:r>
              <a:rPr lang="en-CA" sz="2400" i="1" dirty="0"/>
              <a:t> &amp; </a:t>
            </a:r>
            <a:r>
              <a:rPr lang="en-CA" sz="2400" i="1" dirty="0" err="1"/>
              <a:t>Nabelbuff</a:t>
            </a:r>
            <a:r>
              <a:rPr lang="en-CA" sz="2400" dirty="0"/>
              <a:t> (2013)</a:t>
            </a:r>
            <a:endParaRPr lang="en-CA" sz="1800" dirty="0">
              <a:solidFill>
                <a:schemeClr val="tx2"/>
              </a:solidFill>
            </a:endParaRPr>
          </a:p>
        </p:txBody>
      </p:sp>
    </p:spTree>
    <p:extLst>
      <p:ext uri="{BB962C8B-B14F-4D97-AF65-F5344CB8AC3E}">
        <p14:creationId xmlns:p14="http://schemas.microsoft.com/office/powerpoint/2010/main" val="38233763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05E32E-362E-42CB-8239-484EFFA6C459}"/>
              </a:ext>
            </a:extLst>
          </p:cNvPr>
          <p:cNvSpPr>
            <a:spLocks noGrp="1"/>
          </p:cNvSpPr>
          <p:nvPr>
            <p:ph type="title"/>
          </p:nvPr>
        </p:nvSpPr>
        <p:spPr>
          <a:xfrm>
            <a:off x="4067944" y="300647"/>
            <a:ext cx="4686299" cy="1113206"/>
          </a:xfrm>
        </p:spPr>
        <p:txBody>
          <a:bodyPr>
            <a:normAutofit/>
          </a:bodyPr>
          <a:lstStyle/>
          <a:p>
            <a:pPr algn="l"/>
            <a:r>
              <a:rPr lang="en-US" b="1" dirty="0">
                <a:latin typeface="Tahoma" panose="020B0604030504040204" pitchFamily="34" charset="0"/>
                <a:ea typeface="Tahoma" panose="020B0604030504040204" pitchFamily="34" charset="0"/>
                <a:cs typeface="Tahoma" panose="020B0604030504040204" pitchFamily="34" charset="0"/>
              </a:rPr>
              <a:t>Co-Creation</a:t>
            </a:r>
            <a:endParaRPr lang="en-CA" b="1" dirty="0">
              <a:latin typeface="Tahoma" panose="020B0604030504040204" pitchFamily="34" charset="0"/>
              <a:ea typeface="Tahoma" panose="020B0604030504040204" pitchFamily="34" charset="0"/>
              <a:cs typeface="Tahoma" panose="020B0604030504040204" pitchFamily="34" charset="0"/>
            </a:endParaRPr>
          </a:p>
        </p:txBody>
      </p:sp>
      <p:pic>
        <p:nvPicPr>
          <p:cNvPr id="4" name="Picture 3">
            <a:extLst>
              <a:ext uri="{FF2B5EF4-FFF2-40B4-BE49-F238E27FC236}">
                <a16:creationId xmlns:a16="http://schemas.microsoft.com/office/drawing/2014/main" id="{D50B2DB2-69C7-4C52-AD71-E5859A25BFD4}"/>
              </a:ext>
            </a:extLst>
          </p:cNvPr>
          <p:cNvPicPr>
            <a:picLocks noChangeAspect="1"/>
          </p:cNvPicPr>
          <p:nvPr/>
        </p:nvPicPr>
        <p:blipFill rotWithShape="1">
          <a:blip r:embed="rId2">
            <a:extLst>
              <a:ext uri="{28A0092B-C50C-407E-A947-70E740481C1C}">
                <a14:useLocalDpi xmlns:a14="http://schemas.microsoft.com/office/drawing/2010/main" val="0"/>
              </a:ext>
            </a:extLst>
          </a:blip>
          <a:srcRect t="1515" r="2" b="2"/>
          <a:stretch/>
        </p:blipFill>
        <p:spPr>
          <a:xfrm>
            <a:off x="107504" y="980728"/>
            <a:ext cx="2829875" cy="3736521"/>
          </a:xfrm>
          <a:prstGeom prst="rect">
            <a:avLst/>
          </a:prstGeom>
        </p:spPr>
      </p:pic>
      <p:sp>
        <p:nvSpPr>
          <p:cNvPr id="3" name="Content Placeholder 2">
            <a:extLst>
              <a:ext uri="{FF2B5EF4-FFF2-40B4-BE49-F238E27FC236}">
                <a16:creationId xmlns:a16="http://schemas.microsoft.com/office/drawing/2014/main" id="{EB040B37-2551-4A22-8D4C-B04DEA23BC8B}"/>
              </a:ext>
            </a:extLst>
          </p:cNvPr>
          <p:cNvSpPr>
            <a:spLocks noGrp="1"/>
          </p:cNvSpPr>
          <p:nvPr>
            <p:ph idx="1"/>
          </p:nvPr>
        </p:nvSpPr>
        <p:spPr>
          <a:xfrm>
            <a:off x="3381992" y="1400533"/>
            <a:ext cx="5399313" cy="3736521"/>
          </a:xfrm>
        </p:spPr>
        <p:txBody>
          <a:bodyPr>
            <a:normAutofit fontScale="77500" lnSpcReduction="20000"/>
          </a:bodyPr>
          <a:lstStyle/>
          <a:p>
            <a:pPr marL="0" indent="0">
              <a:buNone/>
            </a:pPr>
            <a:r>
              <a:rPr lang="en-US" sz="2900" dirty="0"/>
              <a:t>Concept: In business ecosystems, value is co-created instead of being created within a firm only and then received and passively consumed by customers. </a:t>
            </a:r>
          </a:p>
          <a:p>
            <a:pPr marL="0" indent="0">
              <a:buNone/>
            </a:pPr>
            <a:endParaRPr lang="en-US" sz="2900" dirty="0"/>
          </a:p>
          <a:p>
            <a:pPr marL="0" indent="0">
              <a:buNone/>
            </a:pPr>
            <a:r>
              <a:rPr lang="en-US" sz="2900" dirty="0"/>
              <a:t>Companies should open the design of their products and services and their innovation process to other stakeholders (mainly customers) in their ecosystem to create more value for everyone involved.</a:t>
            </a:r>
          </a:p>
          <a:p>
            <a:pPr marL="0" indent="0">
              <a:buNone/>
            </a:pPr>
            <a:endParaRPr lang="en-US" sz="2900" dirty="0"/>
          </a:p>
          <a:p>
            <a:pPr marL="0" indent="0">
              <a:buNone/>
            </a:pPr>
            <a:r>
              <a:rPr lang="en-US" sz="2900" dirty="0"/>
              <a:t>See </a:t>
            </a:r>
            <a:r>
              <a:rPr lang="en-US" sz="2900" i="1" dirty="0"/>
              <a:t>Prahalad &amp; Ramaswamy </a:t>
            </a:r>
            <a:r>
              <a:rPr lang="en-US" sz="2900" dirty="0"/>
              <a:t>(2013)</a:t>
            </a:r>
          </a:p>
          <a:p>
            <a:endParaRPr lang="en-CA" dirty="0">
              <a:solidFill>
                <a:schemeClr val="tx2"/>
              </a:solidFill>
            </a:endParaRPr>
          </a:p>
        </p:txBody>
      </p:sp>
    </p:spTree>
    <p:extLst>
      <p:ext uri="{BB962C8B-B14F-4D97-AF65-F5344CB8AC3E}">
        <p14:creationId xmlns:p14="http://schemas.microsoft.com/office/powerpoint/2010/main" val="31615247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BEC8B-E1B6-46D9-BBB5-638BF07FC230}"/>
              </a:ext>
            </a:extLst>
          </p:cNvPr>
          <p:cNvSpPr>
            <a:spLocks noGrp="1"/>
          </p:cNvSpPr>
          <p:nvPr>
            <p:ph type="title"/>
          </p:nvPr>
        </p:nvSpPr>
        <p:spPr>
          <a:xfrm>
            <a:off x="3131840" y="718212"/>
            <a:ext cx="5202282" cy="1113206"/>
          </a:xfrm>
        </p:spPr>
        <p:txBody>
          <a:bodyPr>
            <a:normAutofit fontScale="90000"/>
          </a:bodyPr>
          <a:lstStyle/>
          <a:p>
            <a:pPr algn="l"/>
            <a:r>
              <a:rPr lang="en-US" b="1" dirty="0">
                <a:latin typeface="Tahoma" panose="020B0604030504040204" pitchFamily="34" charset="0"/>
                <a:ea typeface="Tahoma" panose="020B0604030504040204" pitchFamily="34" charset="0"/>
                <a:cs typeface="Tahoma" panose="020B0604030504040204" pitchFamily="34" charset="0"/>
              </a:rPr>
              <a:t>Co-Creation Examples</a:t>
            </a:r>
            <a:endParaRPr lang="en-CA" b="1" dirty="0">
              <a:latin typeface="Tahoma" panose="020B0604030504040204" pitchFamily="34" charset="0"/>
              <a:ea typeface="Tahoma" panose="020B0604030504040204" pitchFamily="34" charset="0"/>
              <a:cs typeface="Tahoma" panose="020B0604030504040204" pitchFamily="34" charset="0"/>
            </a:endParaRPr>
          </a:p>
        </p:txBody>
      </p:sp>
      <p:sp>
        <p:nvSpPr>
          <p:cNvPr id="3" name="Content Placeholder 2">
            <a:extLst>
              <a:ext uri="{FF2B5EF4-FFF2-40B4-BE49-F238E27FC236}">
                <a16:creationId xmlns:a16="http://schemas.microsoft.com/office/drawing/2014/main" id="{7A22E2F7-B213-45EF-8116-F52665CD96D8}"/>
              </a:ext>
            </a:extLst>
          </p:cNvPr>
          <p:cNvSpPr>
            <a:spLocks noGrp="1"/>
          </p:cNvSpPr>
          <p:nvPr>
            <p:ph idx="1"/>
          </p:nvPr>
        </p:nvSpPr>
        <p:spPr>
          <a:xfrm>
            <a:off x="3273203" y="2390215"/>
            <a:ext cx="5617027" cy="2991073"/>
          </a:xfrm>
        </p:spPr>
        <p:txBody>
          <a:bodyPr>
            <a:normAutofit fontScale="85000" lnSpcReduction="10000"/>
          </a:bodyPr>
          <a:lstStyle/>
          <a:p>
            <a:r>
              <a:rPr lang="en-US" sz="2400" dirty="0"/>
              <a:t>58% of businesses are now fielding co-creation initiatives (</a:t>
            </a:r>
            <a:r>
              <a:rPr lang="en-US" sz="2400" i="1" dirty="0"/>
              <a:t>Hitachi Europe Report</a:t>
            </a:r>
            <a:r>
              <a:rPr lang="en-US" sz="2400" dirty="0"/>
              <a:t>)</a:t>
            </a:r>
          </a:p>
          <a:p>
            <a:pPr marL="0" indent="0">
              <a:buNone/>
            </a:pPr>
            <a:endParaRPr lang="en-US" sz="2400" dirty="0"/>
          </a:p>
          <a:p>
            <a:pPr marL="0" indent="0">
              <a:buNone/>
            </a:pPr>
            <a:r>
              <a:rPr lang="en-US" sz="2400" dirty="0"/>
              <a:t>See 10 Examples of Co-Creation here:</a:t>
            </a:r>
            <a:endParaRPr lang="en-CA" sz="2400" dirty="0">
              <a:hlinkClick r:id="" action="ppaction://noaction">
                <a:extLst>
                  <a:ext uri="{A12FA001-AC4F-418D-AE19-62706E023703}">
                    <ahyp:hlinkClr xmlns:ahyp="http://schemas.microsoft.com/office/drawing/2018/hyperlinkcolor" val="tx"/>
                  </a:ext>
                </a:extLst>
              </a:hlinkClick>
            </a:endParaRPr>
          </a:p>
          <a:p>
            <a:pPr marL="0" indent="0">
              <a:buNone/>
            </a:pPr>
            <a:r>
              <a:rPr lang="en-CA" sz="2400" dirty="0">
                <a:hlinkClick r:id="" action="ppaction://noaction">
                  <a:extLst>
                    <a:ext uri="{A12FA001-AC4F-418D-AE19-62706E023703}">
                      <ahyp:hlinkClr xmlns:ahyp="http://schemas.microsoft.com/office/drawing/2018/hyperlinkcolor" val="tx"/>
                    </a:ext>
                  </a:extLst>
                </a:hlinkClick>
              </a:rPr>
              <a:t>https://www.braineet.com/blog/co-creation-examples/</a:t>
            </a:r>
            <a:endParaRPr lang="en-CA" sz="2400" dirty="0"/>
          </a:p>
          <a:p>
            <a:pPr marL="0" indent="0">
              <a:buNone/>
            </a:pPr>
            <a:endParaRPr lang="en-CA" sz="2400" dirty="0"/>
          </a:p>
          <a:p>
            <a:pPr marL="0" indent="0">
              <a:buNone/>
            </a:pPr>
            <a:r>
              <a:rPr lang="en-CA" sz="2400" dirty="0"/>
              <a:t>Is </a:t>
            </a:r>
            <a:r>
              <a:rPr lang="en-CA" sz="2400" b="1" u="sng" dirty="0">
                <a:solidFill>
                  <a:srgbClr val="FF0000"/>
                </a:solidFill>
              </a:rPr>
              <a:t>UWTSD</a:t>
            </a:r>
            <a:r>
              <a:rPr lang="en-CA" sz="2400" dirty="0"/>
              <a:t> also co-creating its offerings and services?</a:t>
            </a:r>
          </a:p>
        </p:txBody>
      </p:sp>
      <p:pic>
        <p:nvPicPr>
          <p:cNvPr id="7" name="Graphic 6" descr="Cheers">
            <a:extLst>
              <a:ext uri="{FF2B5EF4-FFF2-40B4-BE49-F238E27FC236}">
                <a16:creationId xmlns:a16="http://schemas.microsoft.com/office/drawing/2014/main" id="{CCE497F3-3C37-4D58-A27C-0E387AB0CA8B}"/>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301329" y="1839008"/>
            <a:ext cx="1966415" cy="1734008"/>
          </a:xfrm>
          <a:prstGeom prst="rect">
            <a:avLst/>
          </a:prstGeom>
        </p:spPr>
      </p:pic>
    </p:spTree>
    <p:extLst>
      <p:ext uri="{BB962C8B-B14F-4D97-AF65-F5344CB8AC3E}">
        <p14:creationId xmlns:p14="http://schemas.microsoft.com/office/powerpoint/2010/main" val="12742238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CACA7-DC42-47C4-839B-B9979E82C30B}"/>
              </a:ext>
            </a:extLst>
          </p:cNvPr>
          <p:cNvSpPr>
            <a:spLocks noGrp="1"/>
          </p:cNvSpPr>
          <p:nvPr>
            <p:ph type="title"/>
          </p:nvPr>
        </p:nvSpPr>
        <p:spPr>
          <a:xfrm>
            <a:off x="1159005" y="3501008"/>
            <a:ext cx="6825989" cy="1090865"/>
          </a:xfrm>
        </p:spPr>
        <p:txBody>
          <a:bodyPr vert="horz" lIns="68580" tIns="34290" rIns="68580" bIns="34290" rtlCol="0" anchor="t">
            <a:normAutofit fontScale="90000"/>
          </a:bodyPr>
          <a:lstStyle/>
          <a:p>
            <a:pPr algn="ctr">
              <a:lnSpc>
                <a:spcPct val="85000"/>
              </a:lnSpc>
            </a:pPr>
            <a:r>
              <a:rPr lang="en-US" sz="4950" b="1" cap="all" dirty="0">
                <a:solidFill>
                  <a:srgbClr val="FF0000"/>
                </a:solidFill>
                <a:latin typeface="Tahoma" panose="020B0604030504040204" pitchFamily="34" charset="0"/>
                <a:ea typeface="Tahoma" panose="020B0604030504040204" pitchFamily="34" charset="0"/>
                <a:cs typeface="Tahoma" panose="020B0604030504040204" pitchFamily="34" charset="0"/>
              </a:rPr>
              <a:t>Traditional </a:t>
            </a:r>
            <a:br>
              <a:rPr lang="en-US" sz="4950" b="1" cap="all" dirty="0">
                <a:solidFill>
                  <a:srgbClr val="FF0000"/>
                </a:solidFill>
                <a:latin typeface="Tahoma" panose="020B0604030504040204" pitchFamily="34" charset="0"/>
                <a:ea typeface="Tahoma" panose="020B0604030504040204" pitchFamily="34" charset="0"/>
                <a:cs typeface="Tahoma" panose="020B0604030504040204" pitchFamily="34" charset="0"/>
              </a:rPr>
            </a:br>
            <a:r>
              <a:rPr lang="en-US" sz="4950" b="1" cap="all" dirty="0">
                <a:latin typeface="Tahoma" panose="020B0604030504040204" pitchFamily="34" charset="0"/>
                <a:ea typeface="Tahoma" panose="020B0604030504040204" pitchFamily="34" charset="0"/>
                <a:cs typeface="Tahoma" panose="020B0604030504040204" pitchFamily="34" charset="0"/>
              </a:rPr>
              <a:t>vs </a:t>
            </a:r>
            <a:br>
              <a:rPr lang="en-US" sz="4950" b="1" cap="all" dirty="0">
                <a:solidFill>
                  <a:srgbClr val="FF0000"/>
                </a:solidFill>
                <a:latin typeface="Tahoma" panose="020B0604030504040204" pitchFamily="34" charset="0"/>
                <a:ea typeface="Tahoma" panose="020B0604030504040204" pitchFamily="34" charset="0"/>
                <a:cs typeface="Tahoma" panose="020B0604030504040204" pitchFamily="34" charset="0"/>
              </a:rPr>
            </a:br>
            <a:r>
              <a:rPr lang="en-US" sz="4950" b="1" cap="all" dirty="0">
                <a:solidFill>
                  <a:srgbClr val="FF0000"/>
                </a:solidFill>
                <a:latin typeface="Tahoma" panose="020B0604030504040204" pitchFamily="34" charset="0"/>
                <a:ea typeface="Tahoma" panose="020B0604030504040204" pitchFamily="34" charset="0"/>
                <a:cs typeface="Tahoma" panose="020B0604030504040204" pitchFamily="34" charset="0"/>
              </a:rPr>
              <a:t>new work culture</a:t>
            </a:r>
          </a:p>
        </p:txBody>
      </p:sp>
      <p:pic>
        <p:nvPicPr>
          <p:cNvPr id="7" name="Picture 6" descr="A group of people posing for a photo&#10;&#10;Description automatically generated">
            <a:extLst>
              <a:ext uri="{FF2B5EF4-FFF2-40B4-BE49-F238E27FC236}">
                <a16:creationId xmlns:a16="http://schemas.microsoft.com/office/drawing/2014/main" id="{F679A038-FA62-4A0A-AA2E-43A2394FC0DB}"/>
              </a:ext>
            </a:extLst>
          </p:cNvPr>
          <p:cNvPicPr>
            <a:picLocks noChangeAspect="1"/>
          </p:cNvPicPr>
          <p:nvPr/>
        </p:nvPicPr>
        <p:blipFill rotWithShape="1">
          <a:blip r:embed="rId2"/>
          <a:srcRect t="-1" r="16975" b="14003"/>
          <a:stretch/>
        </p:blipFill>
        <p:spPr>
          <a:xfrm>
            <a:off x="176673" y="312135"/>
            <a:ext cx="4506684" cy="2952328"/>
          </a:xfrm>
          <a:prstGeom prst="rect">
            <a:avLst/>
          </a:prstGeom>
        </p:spPr>
      </p:pic>
      <p:pic>
        <p:nvPicPr>
          <p:cNvPr id="5" name="Content Placeholder 4" descr="A group of people sitting at a desk&#10;&#10;Description automatically generated">
            <a:extLst>
              <a:ext uri="{FF2B5EF4-FFF2-40B4-BE49-F238E27FC236}">
                <a16:creationId xmlns:a16="http://schemas.microsoft.com/office/drawing/2014/main" id="{44B5B845-4243-4F74-AFE1-D6A7AB7C5D12}"/>
              </a:ext>
            </a:extLst>
          </p:cNvPr>
          <p:cNvPicPr>
            <a:picLocks noGrp="1" noChangeAspect="1"/>
          </p:cNvPicPr>
          <p:nvPr>
            <p:ph idx="1"/>
          </p:nvPr>
        </p:nvPicPr>
        <p:blipFill rotWithShape="1">
          <a:blip r:embed="rId3"/>
          <a:srcRect l="16448" t="727" b="13029"/>
          <a:stretch/>
        </p:blipFill>
        <p:spPr>
          <a:xfrm>
            <a:off x="4788024" y="312135"/>
            <a:ext cx="4179303" cy="2828833"/>
          </a:xfrm>
          <a:prstGeom prst="rect">
            <a:avLst/>
          </a:prstGeom>
        </p:spPr>
      </p:pic>
    </p:spTree>
    <p:extLst>
      <p:ext uri="{BB962C8B-B14F-4D97-AF65-F5344CB8AC3E}">
        <p14:creationId xmlns:p14="http://schemas.microsoft.com/office/powerpoint/2010/main" val="18161044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94E74-6F2A-40D5-B243-2EC2E6DBFE37}"/>
              </a:ext>
            </a:extLst>
          </p:cNvPr>
          <p:cNvSpPr>
            <a:spLocks noGrp="1"/>
          </p:cNvSpPr>
          <p:nvPr>
            <p:ph type="title"/>
          </p:nvPr>
        </p:nvSpPr>
        <p:spPr>
          <a:xfrm>
            <a:off x="3923928" y="404664"/>
            <a:ext cx="5025887" cy="1113206"/>
          </a:xfrm>
        </p:spPr>
        <p:txBody>
          <a:bodyPr>
            <a:normAutofit fontScale="90000"/>
          </a:bodyPr>
          <a:lstStyle/>
          <a:p>
            <a:pPr algn="l"/>
            <a:r>
              <a:rPr lang="en-US" b="1" dirty="0">
                <a:latin typeface="Tahoma" panose="020B0604030504040204" pitchFamily="34" charset="0"/>
                <a:ea typeface="Tahoma" panose="020B0604030504040204" pitchFamily="34" charset="0"/>
                <a:cs typeface="Tahoma" panose="020B0604030504040204" pitchFamily="34" charset="0"/>
              </a:rPr>
              <a:t>New Work Culture</a:t>
            </a:r>
            <a:endParaRPr lang="en-CA" b="1" dirty="0">
              <a:latin typeface="Tahoma" panose="020B0604030504040204" pitchFamily="34" charset="0"/>
              <a:ea typeface="Tahoma" panose="020B0604030504040204" pitchFamily="34" charset="0"/>
              <a:cs typeface="Tahoma" panose="020B0604030504040204" pitchFamily="34" charset="0"/>
            </a:endParaRPr>
          </a:p>
        </p:txBody>
      </p:sp>
      <p:sp>
        <p:nvSpPr>
          <p:cNvPr id="9" name="Content Placeholder 8">
            <a:extLst>
              <a:ext uri="{FF2B5EF4-FFF2-40B4-BE49-F238E27FC236}">
                <a16:creationId xmlns:a16="http://schemas.microsoft.com/office/drawing/2014/main" id="{FAD547DF-E4C6-462B-A866-F4E5824A6D4F}"/>
              </a:ext>
            </a:extLst>
          </p:cNvPr>
          <p:cNvSpPr>
            <a:spLocks noGrp="1"/>
          </p:cNvSpPr>
          <p:nvPr>
            <p:ph idx="1"/>
          </p:nvPr>
        </p:nvSpPr>
        <p:spPr>
          <a:xfrm>
            <a:off x="3419872" y="1700808"/>
            <a:ext cx="5529943" cy="4113581"/>
          </a:xfrm>
        </p:spPr>
        <p:txBody>
          <a:bodyPr>
            <a:normAutofit fontScale="92500" lnSpcReduction="10000"/>
          </a:bodyPr>
          <a:lstStyle/>
          <a:p>
            <a:pPr marL="0" indent="0">
              <a:buNone/>
            </a:pPr>
            <a:r>
              <a:rPr lang="en-US" sz="2400" dirty="0"/>
              <a:t>Work cultures are changing rapidly in all industries. This has to do with changing cultural attitudes, but also with network effects and evolved mindsets of digital native generations (Millennials, Gen Z).</a:t>
            </a:r>
          </a:p>
          <a:p>
            <a:pPr marL="0" indent="0">
              <a:buNone/>
            </a:pPr>
            <a:r>
              <a:rPr lang="en-US" sz="2400" dirty="0"/>
              <a:t>New work cultures are generally agile, flexible, and collaborative, and deploy </a:t>
            </a:r>
            <a:r>
              <a:rPr lang="en-US" sz="2400" i="1" dirty="0"/>
              <a:t>flat hierarchies</a:t>
            </a:r>
            <a:r>
              <a:rPr lang="en-US" sz="2400" dirty="0"/>
              <a:t> as opposed to traditional work cultures which are top-down and silo based (departments don’t talk to each other, employees do what they are told, creativity is not expected or rewarded).</a:t>
            </a:r>
            <a:endParaRPr lang="en-US" sz="2400" i="1" dirty="0"/>
          </a:p>
        </p:txBody>
      </p:sp>
      <p:pic>
        <p:nvPicPr>
          <p:cNvPr id="5" name="Content Placeholder 4" descr="A picture containing drawing&#10;&#10;Description automatically generated">
            <a:extLst>
              <a:ext uri="{FF2B5EF4-FFF2-40B4-BE49-F238E27FC236}">
                <a16:creationId xmlns:a16="http://schemas.microsoft.com/office/drawing/2014/main" id="{2F0D2FE2-7CF7-4468-95AF-6B7D9CCD7EFE}"/>
              </a:ext>
            </a:extLst>
          </p:cNvPr>
          <p:cNvPicPr>
            <a:picLocks noChangeAspect="1"/>
          </p:cNvPicPr>
          <p:nvPr/>
        </p:nvPicPr>
        <p:blipFill>
          <a:blip r:embed="rId2"/>
          <a:stretch>
            <a:fillRect/>
          </a:stretch>
        </p:blipFill>
        <p:spPr>
          <a:xfrm>
            <a:off x="395536" y="764704"/>
            <a:ext cx="2760956" cy="3230507"/>
          </a:xfrm>
          <a:prstGeom prst="rect">
            <a:avLst/>
          </a:prstGeom>
        </p:spPr>
      </p:pic>
    </p:spTree>
    <p:extLst>
      <p:ext uri="{BB962C8B-B14F-4D97-AF65-F5344CB8AC3E}">
        <p14:creationId xmlns:p14="http://schemas.microsoft.com/office/powerpoint/2010/main" val="41902351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394E74-6F2A-40D5-B243-2EC2E6DBFE37}"/>
              </a:ext>
            </a:extLst>
          </p:cNvPr>
          <p:cNvSpPr>
            <a:spLocks noGrp="1"/>
          </p:cNvSpPr>
          <p:nvPr>
            <p:ph type="title"/>
          </p:nvPr>
        </p:nvSpPr>
        <p:spPr>
          <a:xfrm>
            <a:off x="1976846" y="467112"/>
            <a:ext cx="7001691" cy="1113206"/>
          </a:xfrm>
        </p:spPr>
        <p:txBody>
          <a:bodyPr>
            <a:normAutofit fontScale="90000"/>
          </a:bodyPr>
          <a:lstStyle/>
          <a:p>
            <a:pPr algn="l"/>
            <a:r>
              <a:rPr lang="en-US" b="1" dirty="0">
                <a:latin typeface="Tahoma" panose="020B0604030504040204" pitchFamily="34" charset="0"/>
                <a:ea typeface="Tahoma" panose="020B0604030504040204" pitchFamily="34" charset="0"/>
                <a:cs typeface="Tahoma" panose="020B0604030504040204" pitchFamily="34" charset="0"/>
              </a:rPr>
              <a:t>New Work Culture Principles</a:t>
            </a:r>
            <a:endParaRPr lang="en-CA" b="1" dirty="0">
              <a:latin typeface="Tahoma" panose="020B0604030504040204" pitchFamily="34" charset="0"/>
              <a:ea typeface="Tahoma" panose="020B0604030504040204" pitchFamily="34" charset="0"/>
              <a:cs typeface="Tahoma" panose="020B0604030504040204" pitchFamily="34" charset="0"/>
            </a:endParaRPr>
          </a:p>
        </p:txBody>
      </p:sp>
      <p:sp>
        <p:nvSpPr>
          <p:cNvPr id="9" name="Content Placeholder 8">
            <a:extLst>
              <a:ext uri="{FF2B5EF4-FFF2-40B4-BE49-F238E27FC236}">
                <a16:creationId xmlns:a16="http://schemas.microsoft.com/office/drawing/2014/main" id="{FAD547DF-E4C6-462B-A866-F4E5824A6D4F}"/>
              </a:ext>
            </a:extLst>
          </p:cNvPr>
          <p:cNvSpPr>
            <a:spLocks noGrp="1"/>
          </p:cNvSpPr>
          <p:nvPr>
            <p:ph idx="1"/>
          </p:nvPr>
        </p:nvSpPr>
        <p:spPr>
          <a:xfrm>
            <a:off x="3790405" y="1860498"/>
            <a:ext cx="4686299" cy="3625901"/>
          </a:xfrm>
        </p:spPr>
        <p:txBody>
          <a:bodyPr>
            <a:normAutofit fontScale="62500" lnSpcReduction="20000"/>
          </a:bodyPr>
          <a:lstStyle/>
          <a:p>
            <a:pPr marL="342900" indent="-342900">
              <a:buAutoNum type="arabicPeriod"/>
            </a:pPr>
            <a:r>
              <a:rPr lang="en-US" dirty="0"/>
              <a:t>Actual human input from collaborators is more important than official/established work processes</a:t>
            </a:r>
          </a:p>
          <a:p>
            <a:pPr marL="342900" indent="-342900">
              <a:buAutoNum type="arabicPeriod"/>
            </a:pPr>
            <a:r>
              <a:rPr lang="en-US" dirty="0"/>
              <a:t>Documentation does not have to be extensive when processes are showing desired results</a:t>
            </a:r>
          </a:p>
          <a:p>
            <a:pPr marL="342900" indent="-342900">
              <a:buAutoNum type="arabicPeriod"/>
            </a:pPr>
            <a:r>
              <a:rPr lang="en-US" dirty="0"/>
              <a:t>Collaboration is more important than contractual or hierarchical relations between parties</a:t>
            </a:r>
          </a:p>
          <a:p>
            <a:pPr marL="342900" indent="-342900">
              <a:buAutoNum type="arabicPeriod"/>
            </a:pPr>
            <a:r>
              <a:rPr lang="en-US" dirty="0"/>
              <a:t>Genuine desire to find innovative responses and effective solutions is more important than following a plan or prescriptive work process</a:t>
            </a:r>
          </a:p>
          <a:p>
            <a:pPr marL="342900" indent="-342900">
              <a:buAutoNum type="arabicPeriod"/>
            </a:pPr>
            <a:endParaRPr lang="en-US" i="1" dirty="0">
              <a:solidFill>
                <a:schemeClr val="bg2"/>
              </a:solidFill>
            </a:endParaRPr>
          </a:p>
        </p:txBody>
      </p:sp>
      <p:pic>
        <p:nvPicPr>
          <p:cNvPr id="5" name="Content Placeholder 4" descr="A picture containing drawing&#10;&#10;Description automatically generated">
            <a:extLst>
              <a:ext uri="{FF2B5EF4-FFF2-40B4-BE49-F238E27FC236}">
                <a16:creationId xmlns:a16="http://schemas.microsoft.com/office/drawing/2014/main" id="{2F0D2FE2-7CF7-4468-95AF-6B7D9CCD7EFE}"/>
              </a:ext>
            </a:extLst>
          </p:cNvPr>
          <p:cNvPicPr>
            <a:picLocks noChangeAspect="1"/>
          </p:cNvPicPr>
          <p:nvPr/>
        </p:nvPicPr>
        <p:blipFill>
          <a:blip r:embed="rId2"/>
          <a:stretch>
            <a:fillRect/>
          </a:stretch>
        </p:blipFill>
        <p:spPr>
          <a:xfrm>
            <a:off x="475500" y="1691318"/>
            <a:ext cx="2760956" cy="3230507"/>
          </a:xfrm>
          <a:prstGeom prst="rect">
            <a:avLst/>
          </a:prstGeom>
        </p:spPr>
      </p:pic>
    </p:spTree>
    <p:extLst>
      <p:ext uri="{BB962C8B-B14F-4D97-AF65-F5344CB8AC3E}">
        <p14:creationId xmlns:p14="http://schemas.microsoft.com/office/powerpoint/2010/main" val="32946379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342BA4-45AB-4383-A900-D9D6B19D6EAB}"/>
              </a:ext>
            </a:extLst>
          </p:cNvPr>
          <p:cNvSpPr>
            <a:spLocks noGrp="1"/>
          </p:cNvSpPr>
          <p:nvPr>
            <p:ph type="title"/>
          </p:nvPr>
        </p:nvSpPr>
        <p:spPr>
          <a:xfrm>
            <a:off x="564204" y="4777302"/>
            <a:ext cx="8472292" cy="702743"/>
          </a:xfrm>
        </p:spPr>
        <p:txBody>
          <a:bodyPr anchor="ctr">
            <a:normAutofit fontScale="90000"/>
          </a:bodyPr>
          <a:lstStyle/>
          <a:p>
            <a:r>
              <a:rPr lang="en-US" dirty="0"/>
              <a:t>5 Spheres of Digital Transformation</a:t>
            </a:r>
            <a:endParaRPr lang="en-CA" dirty="0"/>
          </a:p>
        </p:txBody>
      </p:sp>
      <p:graphicFrame>
        <p:nvGraphicFramePr>
          <p:cNvPr id="12" name="Content Placeholder 11">
            <a:extLst>
              <a:ext uri="{FF2B5EF4-FFF2-40B4-BE49-F238E27FC236}">
                <a16:creationId xmlns:a16="http://schemas.microsoft.com/office/drawing/2014/main" id="{535D2627-128F-4089-AC51-DBFB9178458A}"/>
              </a:ext>
            </a:extLst>
          </p:cNvPr>
          <p:cNvGraphicFramePr>
            <a:graphicFrameLocks noGrp="1"/>
          </p:cNvGraphicFramePr>
          <p:nvPr>
            <p:ph idx="1"/>
          </p:nvPr>
        </p:nvGraphicFramePr>
        <p:xfrm>
          <a:off x="571500" y="1426369"/>
          <a:ext cx="8001000" cy="28586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691436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5DD39-C9D9-4A73-B751-B4A2370C11E5}"/>
              </a:ext>
            </a:extLst>
          </p:cNvPr>
          <p:cNvSpPr>
            <a:spLocks noGrp="1"/>
          </p:cNvSpPr>
          <p:nvPr>
            <p:ph type="title"/>
          </p:nvPr>
        </p:nvSpPr>
        <p:spPr>
          <a:xfrm>
            <a:off x="0" y="1236074"/>
            <a:ext cx="7918232" cy="644414"/>
          </a:xfrm>
        </p:spPr>
        <p:txBody>
          <a:bodyPr/>
          <a:lstStyle/>
          <a:p>
            <a:pPr algn="ctr"/>
            <a:r>
              <a:rPr lang="en-US" dirty="0"/>
              <a:t>1) Business Models</a:t>
            </a:r>
            <a:endParaRPr lang="en-CA" dirty="0"/>
          </a:p>
        </p:txBody>
      </p:sp>
      <p:graphicFrame>
        <p:nvGraphicFramePr>
          <p:cNvPr id="4" name="Table 4">
            <a:extLst>
              <a:ext uri="{FF2B5EF4-FFF2-40B4-BE49-F238E27FC236}">
                <a16:creationId xmlns:a16="http://schemas.microsoft.com/office/drawing/2014/main" id="{F8050B6C-A3B9-4F17-A26D-D4FBD385FB61}"/>
              </a:ext>
            </a:extLst>
          </p:cNvPr>
          <p:cNvGraphicFramePr>
            <a:graphicFrameLocks noGrp="1"/>
          </p:cNvGraphicFramePr>
          <p:nvPr>
            <p:ph idx="1"/>
            <p:extLst>
              <p:ext uri="{D42A27DB-BD31-4B8C-83A1-F6EECF244321}">
                <p14:modId xmlns:p14="http://schemas.microsoft.com/office/powerpoint/2010/main" val="900758051"/>
              </p:ext>
            </p:extLst>
          </p:nvPr>
        </p:nvGraphicFramePr>
        <p:xfrm>
          <a:off x="1702898" y="3861048"/>
          <a:ext cx="6577856" cy="1085850"/>
        </p:xfrm>
        <a:graphic>
          <a:graphicData uri="http://schemas.openxmlformats.org/drawingml/2006/table">
            <a:tbl>
              <a:tblPr firstRow="1" bandRow="1">
                <a:tableStyleId>{5C22544A-7EE6-4342-B048-85BDC9FD1C3A}</a:tableStyleId>
              </a:tblPr>
              <a:tblGrid>
                <a:gridCol w="3288928">
                  <a:extLst>
                    <a:ext uri="{9D8B030D-6E8A-4147-A177-3AD203B41FA5}">
                      <a16:colId xmlns:a16="http://schemas.microsoft.com/office/drawing/2014/main" val="3342120467"/>
                    </a:ext>
                  </a:extLst>
                </a:gridCol>
                <a:gridCol w="3288928">
                  <a:extLst>
                    <a:ext uri="{9D8B030D-6E8A-4147-A177-3AD203B41FA5}">
                      <a16:colId xmlns:a16="http://schemas.microsoft.com/office/drawing/2014/main" val="2955899156"/>
                    </a:ext>
                  </a:extLst>
                </a:gridCol>
              </a:tblGrid>
              <a:tr h="542925">
                <a:tc>
                  <a:txBody>
                    <a:bodyPr/>
                    <a:lstStyle/>
                    <a:p>
                      <a:pPr algn="ctr"/>
                      <a:r>
                        <a:rPr lang="en-US" sz="2400" dirty="0"/>
                        <a:t>Traditional</a:t>
                      </a:r>
                      <a:endParaRPr lang="en-CA" sz="2400" dirty="0"/>
                    </a:p>
                  </a:txBody>
                  <a:tcPr marL="68580" marR="68580" marT="34290" marB="34290"/>
                </a:tc>
                <a:tc>
                  <a:txBody>
                    <a:bodyPr/>
                    <a:lstStyle/>
                    <a:p>
                      <a:pPr algn="ctr"/>
                      <a:r>
                        <a:rPr lang="en-US" sz="2400" dirty="0"/>
                        <a:t>Digital</a:t>
                      </a:r>
                      <a:endParaRPr lang="en-CA" sz="2400" dirty="0"/>
                    </a:p>
                  </a:txBody>
                  <a:tcPr marL="68580" marR="68580" marT="34290" marB="34290"/>
                </a:tc>
                <a:extLst>
                  <a:ext uri="{0D108BD9-81ED-4DB2-BD59-A6C34878D82A}">
                    <a16:rowId xmlns:a16="http://schemas.microsoft.com/office/drawing/2014/main" val="2657686695"/>
                  </a:ext>
                </a:extLst>
              </a:tr>
              <a:tr h="542925">
                <a:tc>
                  <a:txBody>
                    <a:bodyPr/>
                    <a:lstStyle/>
                    <a:p>
                      <a:endParaRPr lang="en-CA" sz="2400" dirty="0"/>
                    </a:p>
                  </a:txBody>
                  <a:tcPr marL="68580" marR="68580" marT="34290" marB="34290"/>
                </a:tc>
                <a:tc>
                  <a:txBody>
                    <a:bodyPr/>
                    <a:lstStyle/>
                    <a:p>
                      <a:endParaRPr lang="en-CA" sz="2400" dirty="0"/>
                    </a:p>
                  </a:txBody>
                  <a:tcPr marL="68580" marR="68580" marT="34290" marB="34290"/>
                </a:tc>
                <a:extLst>
                  <a:ext uri="{0D108BD9-81ED-4DB2-BD59-A6C34878D82A}">
                    <a16:rowId xmlns:a16="http://schemas.microsoft.com/office/drawing/2014/main" val="3042292580"/>
                  </a:ext>
                </a:extLst>
              </a:tr>
            </a:tbl>
          </a:graphicData>
        </a:graphic>
      </p:graphicFrame>
      <p:sp>
        <p:nvSpPr>
          <p:cNvPr id="3" name="TextBox 2">
            <a:extLst>
              <a:ext uri="{FF2B5EF4-FFF2-40B4-BE49-F238E27FC236}">
                <a16:creationId xmlns:a16="http://schemas.microsoft.com/office/drawing/2014/main" id="{14D03135-61C5-4107-8E74-F44918A4D2FE}"/>
              </a:ext>
            </a:extLst>
          </p:cNvPr>
          <p:cNvSpPr txBox="1"/>
          <p:nvPr/>
        </p:nvSpPr>
        <p:spPr>
          <a:xfrm>
            <a:off x="1734871" y="2294166"/>
            <a:ext cx="6332285" cy="830997"/>
          </a:xfrm>
          <a:prstGeom prst="rect">
            <a:avLst/>
          </a:prstGeom>
          <a:noFill/>
        </p:spPr>
        <p:txBody>
          <a:bodyPr wrap="square" rtlCol="0">
            <a:spAutoFit/>
          </a:bodyPr>
          <a:lstStyle/>
          <a:p>
            <a:r>
              <a:rPr lang="en-US" sz="2400" b="1" dirty="0"/>
              <a:t>How do businesses create value? How do they produce and sell their goods or services?</a:t>
            </a:r>
            <a:endParaRPr lang="en-CA" sz="2400" b="1" dirty="0"/>
          </a:p>
        </p:txBody>
      </p:sp>
    </p:spTree>
    <p:extLst>
      <p:ext uri="{BB962C8B-B14F-4D97-AF65-F5344CB8AC3E}">
        <p14:creationId xmlns:p14="http://schemas.microsoft.com/office/powerpoint/2010/main" val="34920683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5DD39-C9D9-4A73-B751-B4A2370C11E5}"/>
              </a:ext>
            </a:extLst>
          </p:cNvPr>
          <p:cNvSpPr>
            <a:spLocks noGrp="1"/>
          </p:cNvSpPr>
          <p:nvPr>
            <p:ph type="title"/>
          </p:nvPr>
        </p:nvSpPr>
        <p:spPr>
          <a:xfrm>
            <a:off x="251520" y="930838"/>
            <a:ext cx="8549210" cy="644414"/>
          </a:xfrm>
        </p:spPr>
        <p:txBody>
          <a:bodyPr/>
          <a:lstStyle/>
          <a:p>
            <a:pPr algn="ctr"/>
            <a:r>
              <a:rPr lang="en-US" dirty="0"/>
              <a:t>2) Brand &amp; Customer Experience</a:t>
            </a:r>
            <a:endParaRPr lang="en-CA" dirty="0"/>
          </a:p>
        </p:txBody>
      </p:sp>
      <p:graphicFrame>
        <p:nvGraphicFramePr>
          <p:cNvPr id="4" name="Table 4">
            <a:extLst>
              <a:ext uri="{FF2B5EF4-FFF2-40B4-BE49-F238E27FC236}">
                <a16:creationId xmlns:a16="http://schemas.microsoft.com/office/drawing/2014/main" id="{F8050B6C-A3B9-4F17-A26D-D4FBD385FB61}"/>
              </a:ext>
            </a:extLst>
          </p:cNvPr>
          <p:cNvGraphicFramePr>
            <a:graphicFrameLocks noGrp="1"/>
          </p:cNvGraphicFramePr>
          <p:nvPr>
            <p:ph idx="1"/>
          </p:nvPr>
        </p:nvGraphicFramePr>
        <p:xfrm>
          <a:off x="1480678" y="4026975"/>
          <a:ext cx="6577856" cy="1085850"/>
        </p:xfrm>
        <a:graphic>
          <a:graphicData uri="http://schemas.openxmlformats.org/drawingml/2006/table">
            <a:tbl>
              <a:tblPr firstRow="1" bandRow="1">
                <a:tableStyleId>{5C22544A-7EE6-4342-B048-85BDC9FD1C3A}</a:tableStyleId>
              </a:tblPr>
              <a:tblGrid>
                <a:gridCol w="3288928">
                  <a:extLst>
                    <a:ext uri="{9D8B030D-6E8A-4147-A177-3AD203B41FA5}">
                      <a16:colId xmlns:a16="http://schemas.microsoft.com/office/drawing/2014/main" val="3342120467"/>
                    </a:ext>
                  </a:extLst>
                </a:gridCol>
                <a:gridCol w="3288928">
                  <a:extLst>
                    <a:ext uri="{9D8B030D-6E8A-4147-A177-3AD203B41FA5}">
                      <a16:colId xmlns:a16="http://schemas.microsoft.com/office/drawing/2014/main" val="2955899156"/>
                    </a:ext>
                  </a:extLst>
                </a:gridCol>
              </a:tblGrid>
              <a:tr h="542925">
                <a:tc>
                  <a:txBody>
                    <a:bodyPr/>
                    <a:lstStyle/>
                    <a:p>
                      <a:pPr algn="ctr"/>
                      <a:r>
                        <a:rPr lang="en-US" sz="2400" dirty="0"/>
                        <a:t>Traditional</a:t>
                      </a:r>
                      <a:endParaRPr lang="en-CA" sz="2400" dirty="0"/>
                    </a:p>
                  </a:txBody>
                  <a:tcPr marL="68580" marR="68580" marT="34290" marB="34290"/>
                </a:tc>
                <a:tc>
                  <a:txBody>
                    <a:bodyPr/>
                    <a:lstStyle/>
                    <a:p>
                      <a:pPr algn="ctr"/>
                      <a:r>
                        <a:rPr lang="en-US" sz="2400" dirty="0"/>
                        <a:t>Digital</a:t>
                      </a:r>
                      <a:endParaRPr lang="en-CA" sz="2400" dirty="0"/>
                    </a:p>
                  </a:txBody>
                  <a:tcPr marL="68580" marR="68580" marT="34290" marB="34290"/>
                </a:tc>
                <a:extLst>
                  <a:ext uri="{0D108BD9-81ED-4DB2-BD59-A6C34878D82A}">
                    <a16:rowId xmlns:a16="http://schemas.microsoft.com/office/drawing/2014/main" val="2657686695"/>
                  </a:ext>
                </a:extLst>
              </a:tr>
              <a:tr h="542925">
                <a:tc>
                  <a:txBody>
                    <a:bodyPr/>
                    <a:lstStyle/>
                    <a:p>
                      <a:endParaRPr lang="en-CA" sz="2400" dirty="0"/>
                    </a:p>
                  </a:txBody>
                  <a:tcPr marL="68580" marR="68580" marT="34290" marB="34290"/>
                </a:tc>
                <a:tc>
                  <a:txBody>
                    <a:bodyPr/>
                    <a:lstStyle/>
                    <a:p>
                      <a:endParaRPr lang="en-CA" sz="2400" dirty="0"/>
                    </a:p>
                  </a:txBody>
                  <a:tcPr marL="68580" marR="68580" marT="34290" marB="34290"/>
                </a:tc>
                <a:extLst>
                  <a:ext uri="{0D108BD9-81ED-4DB2-BD59-A6C34878D82A}">
                    <a16:rowId xmlns:a16="http://schemas.microsoft.com/office/drawing/2014/main" val="3042292580"/>
                  </a:ext>
                </a:extLst>
              </a:tr>
            </a:tbl>
          </a:graphicData>
        </a:graphic>
      </p:graphicFrame>
      <p:sp>
        <p:nvSpPr>
          <p:cNvPr id="3" name="TextBox 2">
            <a:extLst>
              <a:ext uri="{FF2B5EF4-FFF2-40B4-BE49-F238E27FC236}">
                <a16:creationId xmlns:a16="http://schemas.microsoft.com/office/drawing/2014/main" id="{14D03135-61C5-4107-8E74-F44918A4D2FE}"/>
              </a:ext>
            </a:extLst>
          </p:cNvPr>
          <p:cNvSpPr txBox="1"/>
          <p:nvPr/>
        </p:nvSpPr>
        <p:spPr>
          <a:xfrm>
            <a:off x="1187624" y="1859340"/>
            <a:ext cx="6332285" cy="1569660"/>
          </a:xfrm>
          <a:prstGeom prst="rect">
            <a:avLst/>
          </a:prstGeom>
          <a:noFill/>
        </p:spPr>
        <p:txBody>
          <a:bodyPr wrap="square" rtlCol="0">
            <a:spAutoFit/>
          </a:bodyPr>
          <a:lstStyle/>
          <a:p>
            <a:r>
              <a:rPr lang="en-US" sz="2400" b="1" dirty="0"/>
              <a:t>How do businesses present themselves to the public (what type of advertising and messaging) and how do they involve the customer or make the customer feel when dealing with them?</a:t>
            </a:r>
            <a:endParaRPr lang="en-CA" sz="2400" b="1" dirty="0"/>
          </a:p>
        </p:txBody>
      </p:sp>
    </p:spTree>
    <p:extLst>
      <p:ext uri="{BB962C8B-B14F-4D97-AF65-F5344CB8AC3E}">
        <p14:creationId xmlns:p14="http://schemas.microsoft.com/office/powerpoint/2010/main" val="31395960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5DD39-C9D9-4A73-B751-B4A2370C11E5}"/>
              </a:ext>
            </a:extLst>
          </p:cNvPr>
          <p:cNvSpPr>
            <a:spLocks noGrp="1"/>
          </p:cNvSpPr>
          <p:nvPr>
            <p:ph type="title"/>
          </p:nvPr>
        </p:nvSpPr>
        <p:spPr>
          <a:xfrm>
            <a:off x="-108520" y="1003753"/>
            <a:ext cx="7918232" cy="644414"/>
          </a:xfrm>
        </p:spPr>
        <p:txBody>
          <a:bodyPr/>
          <a:lstStyle/>
          <a:p>
            <a:pPr algn="ctr"/>
            <a:r>
              <a:rPr lang="en-US" dirty="0"/>
              <a:t>3) Culture &amp; Process</a:t>
            </a:r>
            <a:endParaRPr lang="en-CA" dirty="0"/>
          </a:p>
        </p:txBody>
      </p:sp>
      <p:graphicFrame>
        <p:nvGraphicFramePr>
          <p:cNvPr id="4" name="Table 4">
            <a:extLst>
              <a:ext uri="{FF2B5EF4-FFF2-40B4-BE49-F238E27FC236}">
                <a16:creationId xmlns:a16="http://schemas.microsoft.com/office/drawing/2014/main" id="{F8050B6C-A3B9-4F17-A26D-D4FBD385FB61}"/>
              </a:ext>
            </a:extLst>
          </p:cNvPr>
          <p:cNvGraphicFramePr>
            <a:graphicFrameLocks noGrp="1"/>
          </p:cNvGraphicFramePr>
          <p:nvPr>
            <p:ph idx="1"/>
          </p:nvPr>
        </p:nvGraphicFramePr>
        <p:xfrm>
          <a:off x="1480678" y="4026975"/>
          <a:ext cx="6577856" cy="1085850"/>
        </p:xfrm>
        <a:graphic>
          <a:graphicData uri="http://schemas.openxmlformats.org/drawingml/2006/table">
            <a:tbl>
              <a:tblPr firstRow="1" bandRow="1">
                <a:tableStyleId>{5C22544A-7EE6-4342-B048-85BDC9FD1C3A}</a:tableStyleId>
              </a:tblPr>
              <a:tblGrid>
                <a:gridCol w="3288928">
                  <a:extLst>
                    <a:ext uri="{9D8B030D-6E8A-4147-A177-3AD203B41FA5}">
                      <a16:colId xmlns:a16="http://schemas.microsoft.com/office/drawing/2014/main" val="3342120467"/>
                    </a:ext>
                  </a:extLst>
                </a:gridCol>
                <a:gridCol w="3288928">
                  <a:extLst>
                    <a:ext uri="{9D8B030D-6E8A-4147-A177-3AD203B41FA5}">
                      <a16:colId xmlns:a16="http://schemas.microsoft.com/office/drawing/2014/main" val="2955899156"/>
                    </a:ext>
                  </a:extLst>
                </a:gridCol>
              </a:tblGrid>
              <a:tr h="542925">
                <a:tc>
                  <a:txBody>
                    <a:bodyPr/>
                    <a:lstStyle/>
                    <a:p>
                      <a:pPr algn="ctr"/>
                      <a:r>
                        <a:rPr lang="en-US" sz="2400" dirty="0"/>
                        <a:t>Traditional</a:t>
                      </a:r>
                      <a:endParaRPr lang="en-CA" sz="2400" dirty="0"/>
                    </a:p>
                  </a:txBody>
                  <a:tcPr marL="68580" marR="68580" marT="34290" marB="34290"/>
                </a:tc>
                <a:tc>
                  <a:txBody>
                    <a:bodyPr/>
                    <a:lstStyle/>
                    <a:p>
                      <a:pPr algn="ctr"/>
                      <a:r>
                        <a:rPr lang="en-US" sz="2400" dirty="0"/>
                        <a:t>Digital</a:t>
                      </a:r>
                      <a:endParaRPr lang="en-CA" sz="2400" dirty="0"/>
                    </a:p>
                  </a:txBody>
                  <a:tcPr marL="68580" marR="68580" marT="34290" marB="34290"/>
                </a:tc>
                <a:extLst>
                  <a:ext uri="{0D108BD9-81ED-4DB2-BD59-A6C34878D82A}">
                    <a16:rowId xmlns:a16="http://schemas.microsoft.com/office/drawing/2014/main" val="2657686695"/>
                  </a:ext>
                </a:extLst>
              </a:tr>
              <a:tr h="542925">
                <a:tc>
                  <a:txBody>
                    <a:bodyPr/>
                    <a:lstStyle/>
                    <a:p>
                      <a:endParaRPr lang="en-CA" sz="2400" dirty="0"/>
                    </a:p>
                  </a:txBody>
                  <a:tcPr marL="68580" marR="68580" marT="34290" marB="34290"/>
                </a:tc>
                <a:tc>
                  <a:txBody>
                    <a:bodyPr/>
                    <a:lstStyle/>
                    <a:p>
                      <a:endParaRPr lang="en-CA" sz="2400" dirty="0"/>
                    </a:p>
                  </a:txBody>
                  <a:tcPr marL="68580" marR="68580" marT="34290" marB="34290"/>
                </a:tc>
                <a:extLst>
                  <a:ext uri="{0D108BD9-81ED-4DB2-BD59-A6C34878D82A}">
                    <a16:rowId xmlns:a16="http://schemas.microsoft.com/office/drawing/2014/main" val="3042292580"/>
                  </a:ext>
                </a:extLst>
              </a:tr>
            </a:tbl>
          </a:graphicData>
        </a:graphic>
      </p:graphicFrame>
      <p:sp>
        <p:nvSpPr>
          <p:cNvPr id="3" name="TextBox 2">
            <a:extLst>
              <a:ext uri="{FF2B5EF4-FFF2-40B4-BE49-F238E27FC236}">
                <a16:creationId xmlns:a16="http://schemas.microsoft.com/office/drawing/2014/main" id="{14D03135-61C5-4107-8E74-F44918A4D2FE}"/>
              </a:ext>
            </a:extLst>
          </p:cNvPr>
          <p:cNvSpPr txBox="1"/>
          <p:nvPr/>
        </p:nvSpPr>
        <p:spPr>
          <a:xfrm>
            <a:off x="1726249" y="2009577"/>
            <a:ext cx="6332285" cy="1938992"/>
          </a:xfrm>
          <a:prstGeom prst="rect">
            <a:avLst/>
          </a:prstGeom>
          <a:noFill/>
        </p:spPr>
        <p:txBody>
          <a:bodyPr wrap="square" rtlCol="0">
            <a:spAutoFit/>
          </a:bodyPr>
          <a:lstStyle/>
          <a:p>
            <a:r>
              <a:rPr lang="en-US" sz="2400" b="1" dirty="0"/>
              <a:t>What is the company culture and how do businesses handle work processes (such as collaboration, customer management, etc.)? How do they involve customers and other stakeholders?</a:t>
            </a:r>
            <a:endParaRPr lang="en-CA" sz="2400" b="1" dirty="0"/>
          </a:p>
        </p:txBody>
      </p:sp>
    </p:spTree>
    <p:extLst>
      <p:ext uri="{BB962C8B-B14F-4D97-AF65-F5344CB8AC3E}">
        <p14:creationId xmlns:p14="http://schemas.microsoft.com/office/powerpoint/2010/main" val="22059668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5DD39-C9D9-4A73-B751-B4A2370C11E5}"/>
              </a:ext>
            </a:extLst>
          </p:cNvPr>
          <p:cNvSpPr>
            <a:spLocks noGrp="1"/>
          </p:cNvSpPr>
          <p:nvPr>
            <p:ph type="title"/>
          </p:nvPr>
        </p:nvSpPr>
        <p:spPr>
          <a:xfrm>
            <a:off x="140302" y="1193467"/>
            <a:ext cx="7918232" cy="644414"/>
          </a:xfrm>
        </p:spPr>
        <p:txBody>
          <a:bodyPr/>
          <a:lstStyle/>
          <a:p>
            <a:pPr algn="ctr"/>
            <a:r>
              <a:rPr lang="en-US" dirty="0"/>
              <a:t>4) Data Management</a:t>
            </a:r>
            <a:endParaRPr lang="en-CA" dirty="0"/>
          </a:p>
        </p:txBody>
      </p:sp>
      <p:graphicFrame>
        <p:nvGraphicFramePr>
          <p:cNvPr id="4" name="Table 4">
            <a:extLst>
              <a:ext uri="{FF2B5EF4-FFF2-40B4-BE49-F238E27FC236}">
                <a16:creationId xmlns:a16="http://schemas.microsoft.com/office/drawing/2014/main" id="{F8050B6C-A3B9-4F17-A26D-D4FBD385FB61}"/>
              </a:ext>
            </a:extLst>
          </p:cNvPr>
          <p:cNvGraphicFramePr>
            <a:graphicFrameLocks noGrp="1"/>
          </p:cNvGraphicFramePr>
          <p:nvPr>
            <p:ph idx="1"/>
          </p:nvPr>
        </p:nvGraphicFramePr>
        <p:xfrm>
          <a:off x="1480678" y="3373364"/>
          <a:ext cx="6577856" cy="1085850"/>
        </p:xfrm>
        <a:graphic>
          <a:graphicData uri="http://schemas.openxmlformats.org/drawingml/2006/table">
            <a:tbl>
              <a:tblPr firstRow="1" bandRow="1">
                <a:tableStyleId>{5C22544A-7EE6-4342-B048-85BDC9FD1C3A}</a:tableStyleId>
              </a:tblPr>
              <a:tblGrid>
                <a:gridCol w="3288928">
                  <a:extLst>
                    <a:ext uri="{9D8B030D-6E8A-4147-A177-3AD203B41FA5}">
                      <a16:colId xmlns:a16="http://schemas.microsoft.com/office/drawing/2014/main" val="3342120467"/>
                    </a:ext>
                  </a:extLst>
                </a:gridCol>
                <a:gridCol w="3288928">
                  <a:extLst>
                    <a:ext uri="{9D8B030D-6E8A-4147-A177-3AD203B41FA5}">
                      <a16:colId xmlns:a16="http://schemas.microsoft.com/office/drawing/2014/main" val="2955899156"/>
                    </a:ext>
                  </a:extLst>
                </a:gridCol>
              </a:tblGrid>
              <a:tr h="542925">
                <a:tc>
                  <a:txBody>
                    <a:bodyPr/>
                    <a:lstStyle/>
                    <a:p>
                      <a:pPr algn="ctr"/>
                      <a:r>
                        <a:rPr lang="en-US" sz="2400" dirty="0"/>
                        <a:t>Traditional</a:t>
                      </a:r>
                      <a:endParaRPr lang="en-CA" sz="2400" dirty="0"/>
                    </a:p>
                  </a:txBody>
                  <a:tcPr marL="68580" marR="68580" marT="34290" marB="34290"/>
                </a:tc>
                <a:tc>
                  <a:txBody>
                    <a:bodyPr/>
                    <a:lstStyle/>
                    <a:p>
                      <a:pPr algn="ctr"/>
                      <a:r>
                        <a:rPr lang="en-US" sz="2400" dirty="0"/>
                        <a:t>Digital</a:t>
                      </a:r>
                      <a:endParaRPr lang="en-CA" sz="2400" dirty="0"/>
                    </a:p>
                  </a:txBody>
                  <a:tcPr marL="68580" marR="68580" marT="34290" marB="34290"/>
                </a:tc>
                <a:extLst>
                  <a:ext uri="{0D108BD9-81ED-4DB2-BD59-A6C34878D82A}">
                    <a16:rowId xmlns:a16="http://schemas.microsoft.com/office/drawing/2014/main" val="2657686695"/>
                  </a:ext>
                </a:extLst>
              </a:tr>
              <a:tr h="542925">
                <a:tc>
                  <a:txBody>
                    <a:bodyPr/>
                    <a:lstStyle/>
                    <a:p>
                      <a:endParaRPr lang="en-CA" sz="2400" dirty="0"/>
                    </a:p>
                  </a:txBody>
                  <a:tcPr marL="68580" marR="68580" marT="34290" marB="34290"/>
                </a:tc>
                <a:tc>
                  <a:txBody>
                    <a:bodyPr/>
                    <a:lstStyle/>
                    <a:p>
                      <a:endParaRPr lang="en-CA" sz="2400" dirty="0"/>
                    </a:p>
                  </a:txBody>
                  <a:tcPr marL="68580" marR="68580" marT="34290" marB="34290"/>
                </a:tc>
                <a:extLst>
                  <a:ext uri="{0D108BD9-81ED-4DB2-BD59-A6C34878D82A}">
                    <a16:rowId xmlns:a16="http://schemas.microsoft.com/office/drawing/2014/main" val="3042292580"/>
                  </a:ext>
                </a:extLst>
              </a:tr>
            </a:tbl>
          </a:graphicData>
        </a:graphic>
      </p:graphicFrame>
      <p:sp>
        <p:nvSpPr>
          <p:cNvPr id="3" name="TextBox 2">
            <a:extLst>
              <a:ext uri="{FF2B5EF4-FFF2-40B4-BE49-F238E27FC236}">
                <a16:creationId xmlns:a16="http://schemas.microsoft.com/office/drawing/2014/main" id="{14D03135-61C5-4107-8E74-F44918A4D2FE}"/>
              </a:ext>
            </a:extLst>
          </p:cNvPr>
          <p:cNvSpPr txBox="1"/>
          <p:nvPr/>
        </p:nvSpPr>
        <p:spPr>
          <a:xfrm>
            <a:off x="1726249" y="2287514"/>
            <a:ext cx="6332285" cy="830997"/>
          </a:xfrm>
          <a:prstGeom prst="rect">
            <a:avLst/>
          </a:prstGeom>
          <a:noFill/>
        </p:spPr>
        <p:txBody>
          <a:bodyPr wrap="square" rtlCol="0">
            <a:spAutoFit/>
          </a:bodyPr>
          <a:lstStyle/>
          <a:p>
            <a:r>
              <a:rPr lang="en-US" sz="2400" b="1" dirty="0"/>
              <a:t>How do businesses treat customer data? What uses do they make of it?</a:t>
            </a:r>
            <a:endParaRPr lang="en-CA" sz="2400" b="1" dirty="0"/>
          </a:p>
        </p:txBody>
      </p:sp>
    </p:spTree>
    <p:extLst>
      <p:ext uri="{BB962C8B-B14F-4D97-AF65-F5344CB8AC3E}">
        <p14:creationId xmlns:p14="http://schemas.microsoft.com/office/powerpoint/2010/main" val="136073307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25DD39-C9D9-4A73-B751-B4A2370C11E5}"/>
              </a:ext>
            </a:extLst>
          </p:cNvPr>
          <p:cNvSpPr>
            <a:spLocks noGrp="1"/>
          </p:cNvSpPr>
          <p:nvPr>
            <p:ph type="title"/>
          </p:nvPr>
        </p:nvSpPr>
        <p:spPr>
          <a:xfrm>
            <a:off x="-756592" y="1173152"/>
            <a:ext cx="7918232" cy="644414"/>
          </a:xfrm>
        </p:spPr>
        <p:txBody>
          <a:bodyPr>
            <a:normAutofit fontScale="90000"/>
          </a:bodyPr>
          <a:lstStyle/>
          <a:p>
            <a:pPr algn="ctr"/>
            <a:r>
              <a:rPr lang="en-US" dirty="0"/>
              <a:t>5) Innovation</a:t>
            </a:r>
            <a:endParaRPr lang="en-CA" dirty="0"/>
          </a:p>
        </p:txBody>
      </p:sp>
      <p:graphicFrame>
        <p:nvGraphicFramePr>
          <p:cNvPr id="4" name="Table 4">
            <a:extLst>
              <a:ext uri="{FF2B5EF4-FFF2-40B4-BE49-F238E27FC236}">
                <a16:creationId xmlns:a16="http://schemas.microsoft.com/office/drawing/2014/main" id="{F8050B6C-A3B9-4F17-A26D-D4FBD385FB61}"/>
              </a:ext>
            </a:extLst>
          </p:cNvPr>
          <p:cNvGraphicFramePr>
            <a:graphicFrameLocks noGrp="1"/>
          </p:cNvGraphicFramePr>
          <p:nvPr>
            <p:ph idx="1"/>
          </p:nvPr>
        </p:nvGraphicFramePr>
        <p:xfrm>
          <a:off x="1480678" y="3669302"/>
          <a:ext cx="6577856" cy="1085850"/>
        </p:xfrm>
        <a:graphic>
          <a:graphicData uri="http://schemas.openxmlformats.org/drawingml/2006/table">
            <a:tbl>
              <a:tblPr firstRow="1" bandRow="1">
                <a:tableStyleId>{5C22544A-7EE6-4342-B048-85BDC9FD1C3A}</a:tableStyleId>
              </a:tblPr>
              <a:tblGrid>
                <a:gridCol w="3288928">
                  <a:extLst>
                    <a:ext uri="{9D8B030D-6E8A-4147-A177-3AD203B41FA5}">
                      <a16:colId xmlns:a16="http://schemas.microsoft.com/office/drawing/2014/main" val="3342120467"/>
                    </a:ext>
                  </a:extLst>
                </a:gridCol>
                <a:gridCol w="3288928">
                  <a:extLst>
                    <a:ext uri="{9D8B030D-6E8A-4147-A177-3AD203B41FA5}">
                      <a16:colId xmlns:a16="http://schemas.microsoft.com/office/drawing/2014/main" val="2955899156"/>
                    </a:ext>
                  </a:extLst>
                </a:gridCol>
              </a:tblGrid>
              <a:tr h="542925">
                <a:tc>
                  <a:txBody>
                    <a:bodyPr/>
                    <a:lstStyle/>
                    <a:p>
                      <a:pPr algn="ctr"/>
                      <a:r>
                        <a:rPr lang="en-US" sz="2400" dirty="0"/>
                        <a:t>Traditional</a:t>
                      </a:r>
                      <a:endParaRPr lang="en-CA" sz="2400" dirty="0"/>
                    </a:p>
                  </a:txBody>
                  <a:tcPr marL="68580" marR="68580" marT="34290" marB="34290"/>
                </a:tc>
                <a:tc>
                  <a:txBody>
                    <a:bodyPr/>
                    <a:lstStyle/>
                    <a:p>
                      <a:pPr algn="ctr"/>
                      <a:r>
                        <a:rPr lang="en-US" sz="2400" dirty="0"/>
                        <a:t>Digital</a:t>
                      </a:r>
                      <a:endParaRPr lang="en-CA" sz="2400" dirty="0"/>
                    </a:p>
                  </a:txBody>
                  <a:tcPr marL="68580" marR="68580" marT="34290" marB="34290"/>
                </a:tc>
                <a:extLst>
                  <a:ext uri="{0D108BD9-81ED-4DB2-BD59-A6C34878D82A}">
                    <a16:rowId xmlns:a16="http://schemas.microsoft.com/office/drawing/2014/main" val="2657686695"/>
                  </a:ext>
                </a:extLst>
              </a:tr>
              <a:tr h="542925">
                <a:tc>
                  <a:txBody>
                    <a:bodyPr/>
                    <a:lstStyle/>
                    <a:p>
                      <a:endParaRPr lang="en-CA" sz="2400" dirty="0"/>
                    </a:p>
                  </a:txBody>
                  <a:tcPr marL="68580" marR="68580" marT="34290" marB="34290"/>
                </a:tc>
                <a:tc>
                  <a:txBody>
                    <a:bodyPr/>
                    <a:lstStyle/>
                    <a:p>
                      <a:endParaRPr lang="en-CA" sz="2400" dirty="0"/>
                    </a:p>
                  </a:txBody>
                  <a:tcPr marL="68580" marR="68580" marT="34290" marB="34290"/>
                </a:tc>
                <a:extLst>
                  <a:ext uri="{0D108BD9-81ED-4DB2-BD59-A6C34878D82A}">
                    <a16:rowId xmlns:a16="http://schemas.microsoft.com/office/drawing/2014/main" val="3042292580"/>
                  </a:ext>
                </a:extLst>
              </a:tr>
            </a:tbl>
          </a:graphicData>
        </a:graphic>
      </p:graphicFrame>
      <p:sp>
        <p:nvSpPr>
          <p:cNvPr id="3" name="TextBox 2">
            <a:extLst>
              <a:ext uri="{FF2B5EF4-FFF2-40B4-BE49-F238E27FC236}">
                <a16:creationId xmlns:a16="http://schemas.microsoft.com/office/drawing/2014/main" id="{14D03135-61C5-4107-8E74-F44918A4D2FE}"/>
              </a:ext>
            </a:extLst>
          </p:cNvPr>
          <p:cNvSpPr txBox="1"/>
          <p:nvPr/>
        </p:nvSpPr>
        <p:spPr>
          <a:xfrm>
            <a:off x="1726249" y="2249506"/>
            <a:ext cx="6332285" cy="1200329"/>
          </a:xfrm>
          <a:prstGeom prst="rect">
            <a:avLst/>
          </a:prstGeom>
          <a:noFill/>
        </p:spPr>
        <p:txBody>
          <a:bodyPr wrap="square" rtlCol="0">
            <a:spAutoFit/>
          </a:bodyPr>
          <a:lstStyle/>
          <a:p>
            <a:r>
              <a:rPr lang="en-US" sz="2400" b="1" dirty="0"/>
              <a:t>How do businesses innovate? Which new technologies do they use to upgrade existing services and products?</a:t>
            </a:r>
            <a:endParaRPr lang="en-CA" sz="2400" b="1" dirty="0"/>
          </a:p>
        </p:txBody>
      </p:sp>
    </p:spTree>
    <p:extLst>
      <p:ext uri="{BB962C8B-B14F-4D97-AF65-F5344CB8AC3E}">
        <p14:creationId xmlns:p14="http://schemas.microsoft.com/office/powerpoint/2010/main" val="37168188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E494553-214B-4142-A395-BE2A1B07697D}"/>
              </a:ext>
            </a:extLst>
          </p:cNvPr>
          <p:cNvSpPr>
            <a:spLocks noGrp="1"/>
          </p:cNvSpPr>
          <p:nvPr>
            <p:ph idx="1"/>
          </p:nvPr>
        </p:nvSpPr>
        <p:spPr/>
        <p:txBody>
          <a:bodyPr/>
          <a:lstStyle/>
          <a:p>
            <a:pPr marL="0" indent="0" algn="ctr">
              <a:buNone/>
            </a:pPr>
            <a:r>
              <a:rPr lang="en-GB" sz="7200" b="1" dirty="0">
                <a:solidFill>
                  <a:srgbClr val="C00000"/>
                </a:solidFill>
              </a:rPr>
              <a:t>Innovative eBusiness </a:t>
            </a:r>
          </a:p>
        </p:txBody>
      </p:sp>
      <p:sp>
        <p:nvSpPr>
          <p:cNvPr id="4" name="Date Placeholder 3">
            <a:extLst>
              <a:ext uri="{FF2B5EF4-FFF2-40B4-BE49-F238E27FC236}">
                <a16:creationId xmlns:a16="http://schemas.microsoft.com/office/drawing/2014/main" id="{15DB4851-C4CA-4AE8-A872-0ABAFE389CF3}"/>
              </a:ext>
            </a:extLst>
          </p:cNvPr>
          <p:cNvSpPr>
            <a:spLocks noGrp="1"/>
          </p:cNvSpPr>
          <p:nvPr>
            <p:ph type="dt" sz="half" idx="10"/>
          </p:nvPr>
        </p:nvSpPr>
        <p:spPr/>
        <p:txBody>
          <a:bodyPr/>
          <a:lstStyle/>
          <a:p>
            <a:pPr>
              <a:defRPr/>
            </a:pPr>
            <a:fld id="{2303D31F-598B-47EE-BA37-93F097A3D676}" type="datetime1">
              <a:rPr lang="en-GB" altLang="en-US" smtClean="0"/>
              <a:pPr>
                <a:defRPr/>
              </a:pPr>
              <a:t>25/10/2020</a:t>
            </a:fld>
            <a:endParaRPr lang="en-GB" altLang="en-US"/>
          </a:p>
        </p:txBody>
      </p:sp>
      <p:sp>
        <p:nvSpPr>
          <p:cNvPr id="5" name="Slide Number Placeholder 4">
            <a:extLst>
              <a:ext uri="{FF2B5EF4-FFF2-40B4-BE49-F238E27FC236}">
                <a16:creationId xmlns:a16="http://schemas.microsoft.com/office/drawing/2014/main" id="{94D9CFB1-8E26-40F1-9655-740DF880A5E1}"/>
              </a:ext>
            </a:extLst>
          </p:cNvPr>
          <p:cNvSpPr>
            <a:spLocks noGrp="1"/>
          </p:cNvSpPr>
          <p:nvPr>
            <p:ph type="sldNum" sz="quarter" idx="12"/>
          </p:nvPr>
        </p:nvSpPr>
        <p:spPr/>
        <p:txBody>
          <a:bodyPr/>
          <a:lstStyle/>
          <a:p>
            <a:pPr>
              <a:defRPr/>
            </a:pPr>
            <a:fld id="{6550E941-99E4-4403-A917-B30FF69A9617}" type="slidenum">
              <a:rPr lang="en-GB" altLang="en-US" smtClean="0"/>
              <a:pPr>
                <a:defRPr/>
              </a:pPr>
              <a:t>20</a:t>
            </a:fld>
            <a:endParaRPr lang="en-GB" altLang="en-US"/>
          </a:p>
        </p:txBody>
      </p:sp>
    </p:spTree>
    <p:extLst>
      <p:ext uri="{BB962C8B-B14F-4D97-AF65-F5344CB8AC3E}">
        <p14:creationId xmlns:p14="http://schemas.microsoft.com/office/powerpoint/2010/main" val="15629079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050">
            <a:extLst>
              <a:ext uri="{FF2B5EF4-FFF2-40B4-BE49-F238E27FC236}">
                <a16:creationId xmlns:a16="http://schemas.microsoft.com/office/drawing/2014/main" id="{F98C2400-F0C1-4EE2-8774-54A6E8EB8DB0}"/>
              </a:ext>
            </a:extLst>
          </p:cNvPr>
          <p:cNvSpPr>
            <a:spLocks noGrp="1" noChangeArrowheads="1"/>
          </p:cNvSpPr>
          <p:nvPr>
            <p:ph type="title"/>
          </p:nvPr>
        </p:nvSpPr>
        <p:spPr/>
        <p:txBody>
          <a:bodyPr/>
          <a:lstStyle/>
          <a:p>
            <a:pPr algn="l"/>
            <a:r>
              <a:rPr lang="en-US" altLang="en-US" b="1" dirty="0"/>
              <a:t>eBusiness Models</a:t>
            </a:r>
          </a:p>
        </p:txBody>
      </p:sp>
      <p:sp>
        <p:nvSpPr>
          <p:cNvPr id="33795" name="Rectangle 2051">
            <a:extLst>
              <a:ext uri="{FF2B5EF4-FFF2-40B4-BE49-F238E27FC236}">
                <a16:creationId xmlns:a16="http://schemas.microsoft.com/office/drawing/2014/main" id="{A56017CE-6D06-4530-A0F3-07072AF04701}"/>
              </a:ext>
            </a:extLst>
          </p:cNvPr>
          <p:cNvSpPr>
            <a:spLocks noGrp="1" noChangeArrowheads="1"/>
          </p:cNvSpPr>
          <p:nvPr>
            <p:ph type="body" idx="1"/>
          </p:nvPr>
        </p:nvSpPr>
        <p:spPr/>
        <p:txBody>
          <a:bodyPr/>
          <a:lstStyle/>
          <a:p>
            <a:pPr>
              <a:buFontTx/>
              <a:buNone/>
            </a:pPr>
            <a:r>
              <a:rPr lang="en-US" altLang="en-US" dirty="0"/>
              <a:t>There are three types of marketplaces:</a:t>
            </a:r>
          </a:p>
          <a:p>
            <a:endParaRPr lang="en-US" altLang="en-US" dirty="0"/>
          </a:p>
          <a:p>
            <a:r>
              <a:rPr lang="en-US" altLang="en-US" dirty="0"/>
              <a:t>Controlled by Sellers</a:t>
            </a:r>
          </a:p>
          <a:p>
            <a:r>
              <a:rPr lang="en-US" altLang="en-US" dirty="0"/>
              <a:t>Controlled by Buyers</a:t>
            </a:r>
          </a:p>
          <a:p>
            <a:r>
              <a:rPr lang="en-US" altLang="en-US" dirty="0"/>
              <a:t>Neutral Marketplaces</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27B19D0C-C140-4B88-8E27-144EBF03A207}"/>
              </a:ext>
            </a:extLst>
          </p:cNvPr>
          <p:cNvSpPr>
            <a:spLocks noGrp="1" noChangeArrowheads="1"/>
          </p:cNvSpPr>
          <p:nvPr>
            <p:ph type="title"/>
          </p:nvPr>
        </p:nvSpPr>
        <p:spPr/>
        <p:txBody>
          <a:bodyPr/>
          <a:lstStyle/>
          <a:p>
            <a:pPr algn="l"/>
            <a:r>
              <a:rPr lang="en-US" altLang="en-US" sz="3200" b="1" dirty="0"/>
              <a:t>Seller Controlled Markets</a:t>
            </a:r>
            <a:endParaRPr lang="en-US" altLang="en-US" b="1" dirty="0"/>
          </a:p>
        </p:txBody>
      </p:sp>
      <p:sp>
        <p:nvSpPr>
          <p:cNvPr id="34819" name="Rectangle 3">
            <a:extLst>
              <a:ext uri="{FF2B5EF4-FFF2-40B4-BE49-F238E27FC236}">
                <a16:creationId xmlns:a16="http://schemas.microsoft.com/office/drawing/2014/main" id="{DA3C084E-70F7-4EF6-AEAC-493232542CFC}"/>
              </a:ext>
            </a:extLst>
          </p:cNvPr>
          <p:cNvSpPr>
            <a:spLocks noGrp="1" noChangeArrowheads="1"/>
          </p:cNvSpPr>
          <p:nvPr>
            <p:ph type="body" idx="1"/>
          </p:nvPr>
        </p:nvSpPr>
        <p:spPr/>
        <p:txBody>
          <a:bodyPr/>
          <a:lstStyle/>
          <a:p>
            <a:r>
              <a:rPr lang="en-US" altLang="en-US" dirty="0"/>
              <a:t>Set up by single vendor seeking many buyers</a:t>
            </a:r>
          </a:p>
          <a:p>
            <a:endParaRPr lang="en-US" altLang="en-US" dirty="0"/>
          </a:p>
          <a:p>
            <a:r>
              <a:rPr lang="en-US" altLang="en-US" dirty="0">
                <a:solidFill>
                  <a:srgbClr val="00CCFF"/>
                </a:solidFill>
              </a:rPr>
              <a:t>Main aim</a:t>
            </a:r>
            <a:endParaRPr lang="en-US" altLang="en-US" dirty="0"/>
          </a:p>
          <a:p>
            <a:pPr>
              <a:buFontTx/>
              <a:buNone/>
            </a:pPr>
            <a:r>
              <a:rPr lang="en-US" altLang="en-US" dirty="0"/>
              <a:t>   to retain value and power in any transaction</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1026">
            <a:extLst>
              <a:ext uri="{FF2B5EF4-FFF2-40B4-BE49-F238E27FC236}">
                <a16:creationId xmlns:a16="http://schemas.microsoft.com/office/drawing/2014/main" id="{4E13D10C-04D7-4239-BED3-07DFF7B98DB7}"/>
              </a:ext>
            </a:extLst>
          </p:cNvPr>
          <p:cNvSpPr>
            <a:spLocks noGrp="1" noChangeArrowheads="1"/>
          </p:cNvSpPr>
          <p:nvPr>
            <p:ph type="title"/>
          </p:nvPr>
        </p:nvSpPr>
        <p:spPr/>
        <p:txBody>
          <a:bodyPr/>
          <a:lstStyle/>
          <a:p>
            <a:pPr algn="l"/>
            <a:r>
              <a:rPr lang="en-US" altLang="en-US" sz="3200" b="1" dirty="0"/>
              <a:t>Buyer Controlled Markets</a:t>
            </a:r>
            <a:endParaRPr lang="en-US" altLang="en-US" b="1" dirty="0"/>
          </a:p>
        </p:txBody>
      </p:sp>
      <p:sp>
        <p:nvSpPr>
          <p:cNvPr id="35843" name="Rectangle 1027">
            <a:extLst>
              <a:ext uri="{FF2B5EF4-FFF2-40B4-BE49-F238E27FC236}">
                <a16:creationId xmlns:a16="http://schemas.microsoft.com/office/drawing/2014/main" id="{EA9E30EC-EE4A-4ABE-81E3-4488DE1ABCE2}"/>
              </a:ext>
            </a:extLst>
          </p:cNvPr>
          <p:cNvSpPr>
            <a:spLocks noGrp="1" noChangeArrowheads="1"/>
          </p:cNvSpPr>
          <p:nvPr>
            <p:ph type="body" idx="1"/>
          </p:nvPr>
        </p:nvSpPr>
        <p:spPr>
          <a:xfrm>
            <a:off x="457200" y="1600201"/>
            <a:ext cx="8229600" cy="3484983"/>
          </a:xfrm>
        </p:spPr>
        <p:txBody>
          <a:bodyPr/>
          <a:lstStyle/>
          <a:p>
            <a:r>
              <a:rPr lang="en-US" altLang="en-US" dirty="0"/>
              <a:t>Set up by or for one or more buyers</a:t>
            </a:r>
          </a:p>
          <a:p>
            <a:endParaRPr lang="en-US" altLang="en-US" dirty="0"/>
          </a:p>
          <a:p>
            <a:r>
              <a:rPr lang="en-US" altLang="en-US" dirty="0">
                <a:solidFill>
                  <a:srgbClr val="00CCFF"/>
                </a:solidFill>
              </a:rPr>
              <a:t>Main aim</a:t>
            </a:r>
            <a:endParaRPr lang="en-US" altLang="en-US" dirty="0"/>
          </a:p>
          <a:p>
            <a:pPr>
              <a:buFontTx/>
              <a:buNone/>
            </a:pPr>
            <a:r>
              <a:rPr lang="en-US" altLang="en-US" dirty="0"/>
              <a:t>   to shift value and power in marketplace on the buyer’s side</a:t>
            </a:r>
          </a:p>
          <a:p>
            <a:r>
              <a:rPr lang="en-US" altLang="en-US" dirty="0"/>
              <a:t>Buyer intermediaries can also be there</a:t>
            </a:r>
          </a:p>
          <a:p>
            <a:pPr>
              <a:buFontTx/>
              <a:buNone/>
            </a:pPr>
            <a:r>
              <a:rPr lang="en-US" altLang="en-US" dirty="0"/>
              <a:t>   …act as agents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46C7FED8-5AA2-4302-92BA-9822E1B6C5D7}"/>
              </a:ext>
            </a:extLst>
          </p:cNvPr>
          <p:cNvSpPr>
            <a:spLocks noGrp="1" noChangeArrowheads="1"/>
          </p:cNvSpPr>
          <p:nvPr>
            <p:ph type="title"/>
          </p:nvPr>
        </p:nvSpPr>
        <p:spPr/>
        <p:txBody>
          <a:bodyPr/>
          <a:lstStyle/>
          <a:p>
            <a:pPr algn="l"/>
            <a:r>
              <a:rPr lang="en-US" altLang="en-US" sz="3200" b="1" dirty="0"/>
              <a:t>Neutral Markets</a:t>
            </a:r>
            <a:endParaRPr lang="en-US" altLang="en-US" b="1" dirty="0"/>
          </a:p>
        </p:txBody>
      </p:sp>
      <p:sp>
        <p:nvSpPr>
          <p:cNvPr id="36867" name="Rectangle 3">
            <a:extLst>
              <a:ext uri="{FF2B5EF4-FFF2-40B4-BE49-F238E27FC236}">
                <a16:creationId xmlns:a16="http://schemas.microsoft.com/office/drawing/2014/main" id="{3FB56000-04D3-43DE-9CB8-BB430B11685D}"/>
              </a:ext>
            </a:extLst>
          </p:cNvPr>
          <p:cNvSpPr>
            <a:spLocks noGrp="1" noChangeArrowheads="1"/>
          </p:cNvSpPr>
          <p:nvPr>
            <p:ph type="body" idx="1"/>
          </p:nvPr>
        </p:nvSpPr>
        <p:spPr/>
        <p:txBody>
          <a:bodyPr/>
          <a:lstStyle/>
          <a:p>
            <a:r>
              <a:rPr lang="en-US" altLang="en-US"/>
              <a:t>Set up by third party intermediaries to match many buyers to many sellers</a:t>
            </a:r>
          </a:p>
          <a:p>
            <a:r>
              <a:rPr lang="en-US" altLang="en-US"/>
              <a:t>Matches buyers to sellers at an auction</a:t>
            </a:r>
          </a:p>
          <a:p>
            <a:r>
              <a:rPr lang="en-US" altLang="en-US"/>
              <a:t>Commission based</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3FD63D14-6566-4EC7-BACD-9639706E0FB6}"/>
              </a:ext>
            </a:extLst>
          </p:cNvPr>
          <p:cNvSpPr>
            <a:spLocks noGrp="1" noChangeArrowheads="1"/>
          </p:cNvSpPr>
          <p:nvPr>
            <p:ph type="title"/>
          </p:nvPr>
        </p:nvSpPr>
        <p:spPr>
          <a:xfrm>
            <a:off x="395536" y="197767"/>
            <a:ext cx="8579296" cy="1143000"/>
          </a:xfrm>
        </p:spPr>
        <p:txBody>
          <a:bodyPr/>
          <a:lstStyle/>
          <a:p>
            <a:pPr algn="l"/>
            <a:r>
              <a:rPr lang="en-US" altLang="en-US" b="1" dirty="0"/>
              <a:t>Choosing a Marketplace Model</a:t>
            </a:r>
          </a:p>
        </p:txBody>
      </p:sp>
      <p:sp>
        <p:nvSpPr>
          <p:cNvPr id="37891" name="Rectangle 3">
            <a:extLst>
              <a:ext uri="{FF2B5EF4-FFF2-40B4-BE49-F238E27FC236}">
                <a16:creationId xmlns:a16="http://schemas.microsoft.com/office/drawing/2014/main" id="{C39E7122-4C2D-4FC5-9550-DED114F3DAC9}"/>
              </a:ext>
            </a:extLst>
          </p:cNvPr>
          <p:cNvSpPr>
            <a:spLocks noGrp="1" noChangeArrowheads="1"/>
          </p:cNvSpPr>
          <p:nvPr>
            <p:ph type="body" idx="1"/>
          </p:nvPr>
        </p:nvSpPr>
        <p:spPr/>
        <p:txBody>
          <a:bodyPr/>
          <a:lstStyle/>
          <a:p>
            <a:pPr>
              <a:buFontTx/>
              <a:buNone/>
            </a:pPr>
            <a:r>
              <a:rPr lang="en-US" altLang="en-US" dirty="0"/>
              <a:t>   </a:t>
            </a:r>
            <a:r>
              <a:rPr lang="en-US" altLang="en-US" sz="2800" dirty="0"/>
              <a:t>Choosing a marketplace depends on four factors:</a:t>
            </a:r>
          </a:p>
          <a:p>
            <a:pPr>
              <a:buFontTx/>
              <a:buNone/>
            </a:pPr>
            <a:endParaRPr lang="en-US" altLang="en-US" sz="2800" dirty="0"/>
          </a:p>
          <a:p>
            <a:r>
              <a:rPr lang="en-US" altLang="en-US" sz="2400" dirty="0"/>
              <a:t>Are there transactions or benefits to be realized ?</a:t>
            </a:r>
          </a:p>
          <a:p>
            <a:r>
              <a:rPr lang="en-US" altLang="en-US" sz="2400" dirty="0"/>
              <a:t>Is electronic market for product developing quickly ?</a:t>
            </a:r>
          </a:p>
          <a:p>
            <a:r>
              <a:rPr lang="en-US" altLang="en-US" sz="2400" dirty="0"/>
              <a:t>Does company have substantial market share or buying power ?</a:t>
            </a:r>
          </a:p>
          <a:p>
            <a:r>
              <a:rPr lang="en-US" altLang="en-US" sz="2400" dirty="0"/>
              <a:t>Would a neutral intermediary be beneficiary ?</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3B1FA4-EF8A-4E94-B121-5E7B81BC78C9}"/>
              </a:ext>
            </a:extLst>
          </p:cNvPr>
          <p:cNvSpPr>
            <a:spLocks noGrp="1"/>
          </p:cNvSpPr>
          <p:nvPr>
            <p:ph type="title"/>
          </p:nvPr>
        </p:nvSpPr>
        <p:spPr/>
        <p:txBody>
          <a:bodyPr/>
          <a:lstStyle/>
          <a:p>
            <a:r>
              <a:rPr lang="en-US" dirty="0"/>
              <a:t>Class Exercise (30 mins)</a:t>
            </a:r>
            <a:endParaRPr lang="en-CA" dirty="0"/>
          </a:p>
        </p:txBody>
      </p:sp>
      <p:sp>
        <p:nvSpPr>
          <p:cNvPr id="3" name="Content Placeholder 2">
            <a:extLst>
              <a:ext uri="{FF2B5EF4-FFF2-40B4-BE49-F238E27FC236}">
                <a16:creationId xmlns:a16="http://schemas.microsoft.com/office/drawing/2014/main" id="{A90014E3-4C6A-4353-A0B3-D16D50169746}"/>
              </a:ext>
            </a:extLst>
          </p:cNvPr>
          <p:cNvSpPr>
            <a:spLocks noGrp="1"/>
          </p:cNvSpPr>
          <p:nvPr>
            <p:ph idx="1"/>
          </p:nvPr>
        </p:nvSpPr>
        <p:spPr/>
        <p:txBody>
          <a:bodyPr>
            <a:normAutofit/>
          </a:bodyPr>
          <a:lstStyle/>
          <a:p>
            <a:pPr marL="0" indent="0">
              <a:buNone/>
            </a:pPr>
            <a:r>
              <a:rPr lang="en-US" dirty="0"/>
              <a:t>Choose an </a:t>
            </a:r>
            <a:r>
              <a:rPr lang="en-US" dirty="0" err="1"/>
              <a:t>organisation</a:t>
            </a:r>
            <a:r>
              <a:rPr lang="en-US" dirty="0"/>
              <a:t> you are familiar with and then identify the 5 Spheres of Digital Transformation</a:t>
            </a:r>
          </a:p>
        </p:txBody>
      </p:sp>
    </p:spTree>
    <p:extLst>
      <p:ext uri="{BB962C8B-B14F-4D97-AF65-F5344CB8AC3E}">
        <p14:creationId xmlns:p14="http://schemas.microsoft.com/office/powerpoint/2010/main" val="6419776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2605</TotalTime>
  <Words>904</Words>
  <Application>Microsoft Office PowerPoint</Application>
  <PresentationFormat>On-screen Show (4:3)</PresentationFormat>
  <Paragraphs>109</Paragraphs>
  <Slides>26</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Myriad Pro</vt:lpstr>
      <vt:lpstr>Tahoma</vt:lpstr>
      <vt:lpstr>Verdana</vt:lpstr>
      <vt:lpstr>20140311PresentationUWTSDTemplate</vt:lpstr>
      <vt:lpstr>Developing Innovation  and  Creativity for Business Advantage Week 7 Digital Revolution</vt:lpstr>
      <vt:lpstr>Recap</vt:lpstr>
      <vt:lpstr>4 Key Concepts in the Digital Age Mindset</vt:lpstr>
      <vt:lpstr>Key CONCEPTS: Ecosystem</vt:lpstr>
      <vt:lpstr>Ecosystems</vt:lpstr>
      <vt:lpstr>PowerPoint Presentation</vt:lpstr>
      <vt:lpstr>PowerPoint Presentation</vt:lpstr>
      <vt:lpstr>Co-Opetition</vt:lpstr>
      <vt:lpstr>Co-Creation</vt:lpstr>
      <vt:lpstr>Co-Creation Examples</vt:lpstr>
      <vt:lpstr>Traditional  vs  new work culture</vt:lpstr>
      <vt:lpstr>New Work Culture</vt:lpstr>
      <vt:lpstr>New Work Culture Principles</vt:lpstr>
      <vt:lpstr>5 Spheres of Digital Transformation</vt:lpstr>
      <vt:lpstr>1) Business Models</vt:lpstr>
      <vt:lpstr>2) Brand &amp; Customer Experience</vt:lpstr>
      <vt:lpstr>3) Culture &amp; Process</vt:lpstr>
      <vt:lpstr>4) Data Management</vt:lpstr>
      <vt:lpstr>5) Innovation</vt:lpstr>
      <vt:lpstr>PowerPoint Presentation</vt:lpstr>
      <vt:lpstr>eBusiness Models</vt:lpstr>
      <vt:lpstr>Seller Controlled Markets</vt:lpstr>
      <vt:lpstr>Buyer Controlled Markets</vt:lpstr>
      <vt:lpstr>Neutral Markets</vt:lpstr>
      <vt:lpstr>Choosing a Marketplace Model</vt:lpstr>
      <vt:lpstr>Class Exercise (30 mins)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Md Nazmul Hasan</cp:lastModifiedBy>
  <cp:revision>169</cp:revision>
  <cp:lastPrinted>2018-07-09T15:27:01Z</cp:lastPrinted>
  <dcterms:created xsi:type="dcterms:W3CDTF">2002-10-07T19:43:58Z</dcterms:created>
  <dcterms:modified xsi:type="dcterms:W3CDTF">2020-10-25T08:58:32Z</dcterms:modified>
</cp:coreProperties>
</file>