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73" r:id="rId3"/>
    <p:sldId id="275" r:id="rId4"/>
    <p:sldId id="268" r:id="rId5"/>
    <p:sldId id="266" r:id="rId6"/>
    <p:sldId id="269" r:id="rId7"/>
    <p:sldId id="257" r:id="rId8"/>
    <p:sldId id="261" r:id="rId9"/>
    <p:sldId id="259" r:id="rId10"/>
    <p:sldId id="262" r:id="rId11"/>
    <p:sldId id="263" r:id="rId12"/>
    <p:sldId id="264" r:id="rId13"/>
    <p:sldId id="274" r:id="rId14"/>
    <p:sldId id="265" r:id="rId15"/>
    <p:sldId id="272" r:id="rId16"/>
    <p:sldId id="271" r:id="rId17"/>
    <p:sldId id="260" r:id="rId18"/>
    <p:sldId id="270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398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0A6D0-5B58-4876-9776-4B8616AEFAEB}" type="datetimeFigureOut">
              <a:rPr lang="en-GB" smtClean="0"/>
              <a:t>05/03/2018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8DB3C2-7E31-40F6-9551-EB3BB0B8BF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9300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Black Red White is a large Polish furniture producer, established</a:t>
            </a:r>
            <a:r>
              <a:rPr lang="en-GB" baseline="0" dirty="0" smtClean="0"/>
              <a:t> in 1993</a:t>
            </a:r>
            <a:r>
              <a:rPr lang="en-GB" baseline="0" smtClean="0"/>
              <a:t>. ell </a:t>
            </a:r>
            <a:r>
              <a:rPr lang="en-GB" baseline="0" dirty="0" smtClean="0"/>
              <a:t>managed international company, but with lack of the wider international expansion. </a:t>
            </a:r>
          </a:p>
          <a:p>
            <a:r>
              <a:rPr lang="en-GB" baseline="0" dirty="0" smtClean="0"/>
              <a:t>There is a large scale manufacturing with the well organised supply chain. Biggest in Poland and 2</a:t>
            </a:r>
            <a:r>
              <a:rPr lang="en-GB" baseline="30000" dirty="0" smtClean="0"/>
              <a:t>nd</a:t>
            </a:r>
            <a:r>
              <a:rPr lang="en-GB" baseline="0" dirty="0" smtClean="0"/>
              <a:t> largest in Europe.</a:t>
            </a:r>
          </a:p>
          <a:p>
            <a:r>
              <a:rPr lang="en-GB" baseline="0" dirty="0" smtClean="0"/>
              <a:t>Offering good quality and good price, online sales, home delivery and fittings.</a:t>
            </a:r>
          </a:p>
          <a:p>
            <a:r>
              <a:rPr lang="en-GB" baseline="0" dirty="0" smtClean="0"/>
              <a:t>Easy to distribute across the Poland.</a:t>
            </a:r>
          </a:p>
          <a:p>
            <a:r>
              <a:rPr lang="en-GB" baseline="0" dirty="0" err="1" smtClean="0"/>
              <a:t>Prodcuts</a:t>
            </a:r>
            <a:r>
              <a:rPr lang="en-GB" baseline="0" dirty="0" smtClean="0"/>
              <a:t> are space saving, as offered in cartoon boxes – same as offered by IKEA.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DB3C2-7E31-40F6-9551-EB3BB0B8BF7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8984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Black Red white is currently the biggest furniture producer in Poland and 2</a:t>
            </a:r>
            <a:r>
              <a:rPr lang="en-GB" baseline="30000" dirty="0" smtClean="0"/>
              <a:t>nd</a:t>
            </a:r>
            <a:r>
              <a:rPr lang="en-GB" dirty="0" smtClean="0"/>
              <a:t> in Europe.</a:t>
            </a:r>
          </a:p>
          <a:p>
            <a:r>
              <a:rPr lang="en-GB" dirty="0" smtClean="0"/>
              <a:t>Reported turnover is  £400M in 2016.</a:t>
            </a:r>
          </a:p>
          <a:p>
            <a:r>
              <a:rPr lang="en-GB" dirty="0" smtClean="0"/>
              <a:t>In order for further expansion company recently employed a group of specialists with</a:t>
            </a:r>
            <a:r>
              <a:rPr lang="en-GB" baseline="0" dirty="0" smtClean="0"/>
              <a:t> the different background and experience and different fields of business.</a:t>
            </a:r>
          </a:p>
          <a:p>
            <a:r>
              <a:rPr lang="en-GB" baseline="0" dirty="0" smtClean="0"/>
              <a:t>The aim of the restructured company is to double its turnover to £800M by 2019.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DB3C2-7E31-40F6-9551-EB3BB0B8BF7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7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U</a:t>
            </a:r>
            <a:r>
              <a:rPr lang="en-GB" baseline="0" dirty="0" smtClean="0"/>
              <a:t>nited Kingdom is the 6</a:t>
            </a:r>
            <a:r>
              <a:rPr lang="en-GB" baseline="30000" dirty="0" smtClean="0"/>
              <a:t>th</a:t>
            </a:r>
            <a:r>
              <a:rPr lang="en-GB" baseline="0" dirty="0" smtClean="0"/>
              <a:t> largest economy in the world and 2</a:t>
            </a:r>
            <a:r>
              <a:rPr lang="en-GB" baseline="30000" dirty="0" smtClean="0"/>
              <a:t>nd</a:t>
            </a:r>
            <a:r>
              <a:rPr lang="en-GB" baseline="0" dirty="0" smtClean="0"/>
              <a:t> in Europe. </a:t>
            </a:r>
          </a:p>
          <a:p>
            <a:r>
              <a:rPr lang="en-GB" baseline="0" dirty="0" smtClean="0"/>
              <a:t>It’s population is 65.64 million, which is nearly double of the population in Poland.</a:t>
            </a:r>
          </a:p>
          <a:p>
            <a:r>
              <a:rPr lang="en-GB" baseline="0" dirty="0" smtClean="0"/>
              <a:t>There is over a 1 million Polish residents living in the UK.</a:t>
            </a:r>
          </a:p>
          <a:p>
            <a:r>
              <a:rPr lang="en-GB" baseline="0" dirty="0" smtClean="0"/>
              <a:t>Since Poland joined European Union, there is a rising demand for Polish food in the </a:t>
            </a:r>
            <a:r>
              <a:rPr lang="en-GB" baseline="0" dirty="0" err="1" smtClean="0"/>
              <a:t>Uk</a:t>
            </a:r>
            <a:r>
              <a:rPr lang="en-GB" baseline="0" dirty="0" smtClean="0"/>
              <a:t>, and there are well established Polish food suppliers across United Kingdom. Polish shops are in most of the cities and towns. Big chains offer Polish products (Tesco, </a:t>
            </a:r>
            <a:r>
              <a:rPr lang="en-GB" baseline="0" dirty="0" err="1" smtClean="0"/>
              <a:t>Asda</a:t>
            </a:r>
            <a:r>
              <a:rPr lang="en-GB" baseline="0" dirty="0" smtClean="0"/>
              <a:t>, Sainsbury).</a:t>
            </a:r>
          </a:p>
          <a:p>
            <a:r>
              <a:rPr lang="en-GB" baseline="0" dirty="0" smtClean="0"/>
              <a:t>There is a need for diversification in the furniture market, as there is a main affordable furniture producer – IKEA; therefore either expensive, well made products, or cheap and low quality (Argos).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DB3C2-7E31-40F6-9551-EB3BB0B8BF7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2357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Average salary in the UK is £27,600 (in 2016.)</a:t>
            </a:r>
          </a:p>
          <a:p>
            <a:r>
              <a:rPr lang="en-GB" dirty="0" smtClean="0"/>
              <a:t>There is</a:t>
            </a:r>
            <a:r>
              <a:rPr lang="en-GB" baseline="0" dirty="0" smtClean="0"/>
              <a:t> a need for affordable, well made furniture with the modern design.</a:t>
            </a:r>
          </a:p>
          <a:p>
            <a:r>
              <a:rPr lang="en-GB" baseline="0" dirty="0" smtClean="0"/>
              <a:t>Customers prefer to see before they buy – can measure and see how the product looks like, its practicality, etc., therefore showrooms are needed.</a:t>
            </a:r>
          </a:p>
          <a:p>
            <a:r>
              <a:rPr lang="en-GB" baseline="0" dirty="0" smtClean="0"/>
              <a:t>There is a rising online sales – therefore online sales, must be available.</a:t>
            </a:r>
          </a:p>
          <a:p>
            <a:r>
              <a:rPr lang="en-GB" baseline="0" dirty="0" smtClean="0"/>
              <a:t>Delivery and fitting option should be available, as busy customers prefer goods to be delivered and fitted by someone who knows how to do it quickly and efficiently.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DB3C2-7E31-40F6-9551-EB3BB0B8BF7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972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There is no direct competitor</a:t>
            </a:r>
            <a:r>
              <a:rPr lang="en-GB" baseline="0" dirty="0" smtClean="0"/>
              <a:t> offering wide range, good quality products in good price.</a:t>
            </a:r>
          </a:p>
          <a:p>
            <a:r>
              <a:rPr lang="en-GB" baseline="0" dirty="0" smtClean="0"/>
              <a:t>There is one similar competitor – IKEA, which compete in Poland, and the showrooms of the both companies are often located close to each other.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DB3C2-7E31-40F6-9551-EB3BB0B8BF7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5794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IKEA opened its 1</a:t>
            </a:r>
            <a:r>
              <a:rPr lang="en-GB" baseline="30000" dirty="0" smtClean="0"/>
              <a:t>st</a:t>
            </a:r>
            <a:r>
              <a:rPr lang="en-GB" dirty="0" smtClean="0"/>
              <a:t> showroom in 1987, but lacked in expansion, as there is</a:t>
            </a:r>
            <a:r>
              <a:rPr lang="en-GB" baseline="0" dirty="0" smtClean="0"/>
              <a:t> only 20 stores across the country. </a:t>
            </a:r>
          </a:p>
          <a:p>
            <a:r>
              <a:rPr lang="en-GB" baseline="0" dirty="0" smtClean="0"/>
              <a:t>There is 52 main cities in the UK, and there are complaints that IKEA is lacking its existence in most.</a:t>
            </a:r>
          </a:p>
          <a:p>
            <a:r>
              <a:rPr lang="en-GB" baseline="0" dirty="0" smtClean="0"/>
              <a:t>IKEA has well established distribution in the UK.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DB3C2-7E31-40F6-9551-EB3BB0B8BF7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150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There is a market for BRW products, as for relatively low priced, good quality, well designed and functional products.</a:t>
            </a:r>
          </a:p>
          <a:p>
            <a:r>
              <a:rPr lang="en-GB" dirty="0" smtClean="0"/>
              <a:t>There are low manufacturing costs of production in plants in Poland.</a:t>
            </a:r>
          </a:p>
          <a:p>
            <a:r>
              <a:rPr lang="en-GB" dirty="0" smtClean="0"/>
              <a:t>National</a:t>
            </a:r>
            <a:r>
              <a:rPr lang="en-GB" baseline="0" dirty="0" smtClean="0"/>
              <a:t> currency is British Pound (GBP), with the current exchange rate 1 GBP = 4,71 PLN (as on 01/03/2018).</a:t>
            </a:r>
          </a:p>
          <a:p>
            <a:r>
              <a:rPr lang="en-GB" baseline="0" dirty="0" smtClean="0"/>
              <a:t>There is a lack of direct competitors on the UK market.</a:t>
            </a:r>
          </a:p>
          <a:p>
            <a:r>
              <a:rPr lang="en-GB" baseline="0" dirty="0" smtClean="0"/>
              <a:t>There are extensive plans to build large number of houses across the United Kingdom – lack of houses for people.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DB3C2-7E31-40F6-9551-EB3BB0B8BF72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6298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High prices of the properties to rent.</a:t>
            </a:r>
          </a:p>
          <a:p>
            <a:r>
              <a:rPr lang="en-GB" dirty="0" smtClean="0"/>
              <a:t>A new, unknown brand on</a:t>
            </a:r>
            <a:r>
              <a:rPr lang="en-GB" baseline="0" dirty="0" smtClean="0"/>
              <a:t> the market.</a:t>
            </a:r>
          </a:p>
          <a:p>
            <a:r>
              <a:rPr lang="en-GB" baseline="0" dirty="0" smtClean="0"/>
              <a:t>Directly competing with well known and known in the UK since 1987 brand – IKEA., what is also a competitor in Poland.</a:t>
            </a:r>
          </a:p>
          <a:p>
            <a:r>
              <a:rPr lang="en-GB" baseline="0" dirty="0" smtClean="0"/>
              <a:t>Changes in exchange rates GBP/PLN</a:t>
            </a:r>
          </a:p>
          <a:p>
            <a:r>
              <a:rPr lang="en-GB" baseline="0" dirty="0" smtClean="0"/>
              <a:t>Growing need of the online sales.</a:t>
            </a:r>
          </a:p>
          <a:p>
            <a:r>
              <a:rPr lang="en-GB" baseline="0" dirty="0" smtClean="0"/>
              <a:t>Transport costs – Poland – UK, about 1100 miles +, depends on the location in the UK.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DB3C2-7E31-40F6-9551-EB3BB0B8BF72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8241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There is a uncertainty after the </a:t>
            </a:r>
            <a:r>
              <a:rPr lang="en-GB" dirty="0" err="1" smtClean="0"/>
              <a:t>Brexit</a:t>
            </a:r>
            <a:r>
              <a:rPr lang="en-GB" dirty="0" smtClean="0"/>
              <a:t> vote – UK</a:t>
            </a:r>
            <a:r>
              <a:rPr lang="en-GB" baseline="0" dirty="0" smtClean="0"/>
              <a:t> citizens decided to leave European Union.</a:t>
            </a:r>
          </a:p>
          <a:p>
            <a:r>
              <a:rPr lang="en-GB" baseline="0" dirty="0" smtClean="0"/>
              <a:t>Possibility of the limitation of free movement of goods and people, breaking free trade agreements may cause additional costs and expenses.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DB3C2-7E31-40F6-9551-EB3BB0B8BF72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2179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As a new entrant company will offer good quality, low priced,</a:t>
            </a:r>
            <a:r>
              <a:rPr lang="en-GB" baseline="0" dirty="0" smtClean="0"/>
              <a:t> wide range of furniture products with the contemporary design and practical solutions.</a:t>
            </a:r>
          </a:p>
          <a:p>
            <a:r>
              <a:rPr lang="en-GB" baseline="0" dirty="0" smtClean="0"/>
              <a:t>Cheaper than IKEA, but better made.</a:t>
            </a:r>
          </a:p>
          <a:p>
            <a:r>
              <a:rPr lang="en-GB" baseline="0" dirty="0" smtClean="0"/>
              <a:t>Offering wide range of products: home, office, kitchen, specialist (BRW </a:t>
            </a:r>
            <a:r>
              <a:rPr lang="en-GB" baseline="0" dirty="0" err="1" smtClean="0"/>
              <a:t>Medica</a:t>
            </a:r>
            <a:r>
              <a:rPr lang="en-GB" baseline="0" dirty="0" smtClean="0"/>
              <a:t>), accessories.</a:t>
            </a:r>
          </a:p>
          <a:p>
            <a:r>
              <a:rPr lang="en-GB" baseline="0" dirty="0" smtClean="0"/>
              <a:t>Company aim and is ready for further international expansion to double its turnover. </a:t>
            </a:r>
          </a:p>
          <a:p>
            <a:r>
              <a:rPr lang="en-GB" baseline="0" dirty="0" smtClean="0"/>
              <a:t>Offers online sales, home delivery and fitting.</a:t>
            </a:r>
          </a:p>
          <a:p>
            <a:r>
              <a:rPr lang="en-GB" baseline="0" dirty="0" smtClean="0"/>
              <a:t>Plans to expand internationally.</a:t>
            </a:r>
          </a:p>
          <a:p>
            <a:endParaRPr lang="en-GB" baseline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DB3C2-7E31-40F6-9551-EB3BB0B8BF72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6192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There is also possibility of work with the local suppliers, meeting company standards.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DB3C2-7E31-40F6-9551-EB3BB0B8BF72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3361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Showrooms where IKEA lacked its existence.</a:t>
            </a:r>
          </a:p>
          <a:p>
            <a:r>
              <a:rPr lang="en-GB" dirty="0" smtClean="0"/>
              <a:t>Showrooms</a:t>
            </a:r>
            <a:r>
              <a:rPr lang="en-GB" baseline="0" dirty="0" smtClean="0"/>
              <a:t> where IKEA already has own shops.</a:t>
            </a:r>
          </a:p>
          <a:p>
            <a:r>
              <a:rPr lang="en-GB" baseline="0" dirty="0" smtClean="0"/>
              <a:t>Online sales with the home delivery and fittings option.</a:t>
            </a:r>
          </a:p>
          <a:p>
            <a:r>
              <a:rPr lang="en-GB" baseline="0" dirty="0" smtClean="0"/>
              <a:t>Cooperation with the building companies that operate in the United Kingdom – opportunity to furnish newly build houses.</a:t>
            </a:r>
          </a:p>
          <a:p>
            <a:r>
              <a:rPr lang="en-GB" baseline="0" dirty="0" smtClean="0"/>
              <a:t>Cooperation with the local government organisations – opportunity to furnish council houses – local government build and funded accommodations.</a:t>
            </a:r>
          </a:p>
          <a:p>
            <a:r>
              <a:rPr lang="en-GB" baseline="0" dirty="0" smtClean="0"/>
              <a:t>Cooperation with </a:t>
            </a:r>
            <a:r>
              <a:rPr lang="en-GB" baseline="0" dirty="0" err="1" smtClean="0"/>
              <a:t>Uk</a:t>
            </a:r>
            <a:r>
              <a:rPr lang="en-GB" baseline="0" dirty="0" smtClean="0"/>
              <a:t> universities – furnishing student’s accommodations, and universities with the office furniture.</a:t>
            </a:r>
          </a:p>
          <a:p>
            <a:r>
              <a:rPr lang="en-GB" baseline="0" dirty="0" smtClean="0"/>
              <a:t>Black red White </a:t>
            </a:r>
            <a:r>
              <a:rPr lang="en-GB" baseline="0" dirty="0" err="1" smtClean="0"/>
              <a:t>Medica</a:t>
            </a:r>
            <a:r>
              <a:rPr lang="en-GB" baseline="0" dirty="0" smtClean="0"/>
              <a:t> – professional furniture for the specialist medical organisations. </a:t>
            </a:r>
          </a:p>
          <a:p>
            <a:r>
              <a:rPr lang="en-GB" baseline="0" dirty="0" smtClean="0"/>
              <a:t>Providing 3D projects available to download for architects, designers and estate agencies across the </a:t>
            </a:r>
            <a:r>
              <a:rPr lang="en-GB" baseline="0" dirty="0" err="1" smtClean="0"/>
              <a:t>Uk</a:t>
            </a:r>
            <a:r>
              <a:rPr lang="en-GB" baseline="0" dirty="0" smtClean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DB3C2-7E31-40F6-9551-EB3BB0B8BF72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7046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European</a:t>
            </a:r>
            <a:r>
              <a:rPr lang="en-GB" baseline="0" dirty="0" smtClean="0"/>
              <a:t> Union Free Trade Agreement – no current trade barriers.</a:t>
            </a:r>
          </a:p>
          <a:p>
            <a:r>
              <a:rPr lang="en-GB" baseline="0" dirty="0" smtClean="0"/>
              <a:t>Well developed transport infrastructure across the Europe and in the UK – motorways. Ferries available between France and United Kingdom.</a:t>
            </a:r>
          </a:p>
          <a:p>
            <a:r>
              <a:rPr lang="en-GB" baseline="0" dirty="0" smtClean="0"/>
              <a:t>Language – English – widely spoken internationally language. </a:t>
            </a:r>
          </a:p>
          <a:p>
            <a:r>
              <a:rPr lang="en-GB" baseline="0" dirty="0" smtClean="0"/>
              <a:t>National currency – GBP – British Pound. There will be exchange rates involved.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DB3C2-7E31-40F6-9551-EB3BB0B8BF72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2569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Easy to enter market, establish new</a:t>
            </a:r>
            <a:r>
              <a:rPr lang="en-GB" baseline="0" dirty="0" smtClean="0"/>
              <a:t> company or subsidiary company in the United Kingdom.</a:t>
            </a:r>
          </a:p>
          <a:p>
            <a:r>
              <a:rPr lang="en-GB" baseline="0" dirty="0" smtClean="0"/>
              <a:t>Part of the European Custom Union – free market, no restrictions or taxes on imported or exported good within the EU.</a:t>
            </a:r>
          </a:p>
          <a:p>
            <a:r>
              <a:rPr lang="en-GB" baseline="0" dirty="0" smtClean="0"/>
              <a:t>UK financial requirements – but very transparent and everything can be provided online to the appropriate regulatory organisations. </a:t>
            </a:r>
          </a:p>
          <a:p>
            <a:r>
              <a:rPr lang="en-GB" baseline="0" dirty="0" smtClean="0"/>
              <a:t>Well established employment rights with wide employees protection.</a:t>
            </a:r>
          </a:p>
          <a:p>
            <a:r>
              <a:rPr lang="en-GB" baseline="0" dirty="0" smtClean="0"/>
              <a:t>Well developed consumer rights and consumer protection, customer statutory right, wide range of the rights to return, change, exchange of goods.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DB3C2-7E31-40F6-9551-EB3BB0B8BF72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302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D55C-4595-48CB-8AD4-718BDAC9D00D}" type="datetimeFigureOut">
              <a:rPr lang="en-GB" smtClean="0"/>
              <a:t>27/02/2018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382F8-2109-48E7-BD49-FE380081F8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368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D55C-4595-48CB-8AD4-718BDAC9D00D}" type="datetimeFigureOut">
              <a:rPr lang="en-GB" smtClean="0"/>
              <a:t>27/02/2018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382F8-2109-48E7-BD49-FE380081F8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069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D55C-4595-48CB-8AD4-718BDAC9D00D}" type="datetimeFigureOut">
              <a:rPr lang="en-GB" smtClean="0"/>
              <a:t>27/02/2018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382F8-2109-48E7-BD49-FE380081F8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2154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D55C-4595-48CB-8AD4-718BDAC9D00D}" type="datetimeFigureOut">
              <a:rPr lang="en-GB" smtClean="0"/>
              <a:t>27/02/2018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382F8-2109-48E7-BD49-FE380081F8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368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D55C-4595-48CB-8AD4-718BDAC9D00D}" type="datetimeFigureOut">
              <a:rPr lang="en-GB" smtClean="0"/>
              <a:t>27/02/2018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382F8-2109-48E7-BD49-FE380081F8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789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D55C-4595-48CB-8AD4-718BDAC9D00D}" type="datetimeFigureOut">
              <a:rPr lang="en-GB" smtClean="0"/>
              <a:t>27/02/2018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382F8-2109-48E7-BD49-FE380081F8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941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D55C-4595-48CB-8AD4-718BDAC9D00D}" type="datetimeFigureOut">
              <a:rPr lang="en-GB" smtClean="0"/>
              <a:t>27/02/2018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382F8-2109-48E7-BD49-FE380081F8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307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D55C-4595-48CB-8AD4-718BDAC9D00D}" type="datetimeFigureOut">
              <a:rPr lang="en-GB" smtClean="0"/>
              <a:t>27/02/2018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382F8-2109-48E7-BD49-FE380081F8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976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D55C-4595-48CB-8AD4-718BDAC9D00D}" type="datetimeFigureOut">
              <a:rPr lang="en-GB" smtClean="0"/>
              <a:t>27/02/2018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382F8-2109-48E7-BD49-FE380081F8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0310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D55C-4595-48CB-8AD4-718BDAC9D00D}" type="datetimeFigureOut">
              <a:rPr lang="en-GB" smtClean="0"/>
              <a:t>27/02/2018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382F8-2109-48E7-BD49-FE380081F8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3148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4D55C-4595-48CB-8AD4-718BDAC9D00D}" type="datetimeFigureOut">
              <a:rPr lang="en-GB" smtClean="0"/>
              <a:t>27/02/2018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382F8-2109-48E7-BD49-FE380081F8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042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4D55C-4595-48CB-8AD4-718BDAC9D00D}" type="datetimeFigureOut">
              <a:rPr lang="en-GB" smtClean="0"/>
              <a:t>27/02/2018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8382F8-2109-48E7-BD49-FE380081F8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2783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ailymail.co.uk/news/article-3085585/One-ten-eat-Polish-cuisine.html" TargetMode="External"/><Relationship Id="rId2" Type="http://schemas.openxmlformats.org/officeDocument/2006/relationships/hyperlink" Target="https://www.ons.gov.uk/peoplepopulationandcommunity/populationandmigration/internationalmigration/bulletins/ukpopulationbycountryofbirthandnationality/2016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pb.pl/wielkie-przemeblowanie-w-black-red-white-829813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9269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BLACK </a:t>
            </a:r>
            <a:r>
              <a:rPr lang="en-GB" dirty="0" smtClean="0">
                <a:solidFill>
                  <a:srgbClr val="FF0000"/>
                </a:solidFill>
              </a:rPr>
              <a:t>RED</a:t>
            </a:r>
            <a:r>
              <a:rPr lang="en-GB" dirty="0" smtClean="0"/>
              <a:t> WHITE</a:t>
            </a:r>
            <a:br>
              <a:rPr lang="en-GB" dirty="0" smtClean="0"/>
            </a:br>
            <a:r>
              <a:rPr lang="en-GB" dirty="0" smtClean="0"/>
              <a:t>Expansion to the United Kingdom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1560" y="2924944"/>
            <a:ext cx="7848872" cy="3217912"/>
          </a:xfrm>
        </p:spPr>
        <p:txBody>
          <a:bodyPr/>
          <a:lstStyle/>
          <a:p>
            <a:r>
              <a:rPr lang="en-GB" dirty="0" smtClean="0"/>
              <a:t>Opportunities of the international expansion and </a:t>
            </a:r>
            <a:r>
              <a:rPr lang="en-GB" dirty="0" smtClean="0"/>
              <a:t>associated </a:t>
            </a:r>
            <a:r>
              <a:rPr lang="en-GB" dirty="0" smtClean="0"/>
              <a:t>risk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3968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459"/>
    </mc:Choice>
    <mc:Fallback>
      <p:transition spd="slow" advTm="22459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193800"/>
            <a:ext cx="7620000" cy="447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7703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2"/>
    </mc:Choice>
    <mc:Fallback>
      <p:transition spd="slow" advTm="902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BR</a:t>
            </a:r>
            <a:r>
              <a:rPr lang="en-GB" dirty="0" smtClean="0"/>
              <a:t>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smtClean="0"/>
              <a:t>Large Polish furniture producer, established in 1993 and well managed international company, but with the relatively small and undeveloped international brand existence (currently Eastern European market)</a:t>
            </a:r>
          </a:p>
          <a:p>
            <a:r>
              <a:rPr lang="en-GB" smtClean="0"/>
              <a:t>Large scale manufacturing</a:t>
            </a:r>
          </a:p>
          <a:p>
            <a:r>
              <a:rPr lang="en-GB" smtClean="0"/>
              <a:t>Good supply chain</a:t>
            </a:r>
          </a:p>
          <a:p>
            <a:r>
              <a:rPr lang="en-GB" smtClean="0"/>
              <a:t>Easy to distribute</a:t>
            </a:r>
          </a:p>
          <a:p>
            <a:r>
              <a:rPr lang="en-GB" smtClean="0"/>
              <a:t>Space saving – IKEA style packed products</a:t>
            </a:r>
          </a:p>
          <a:p>
            <a:r>
              <a:rPr lang="en-GB" smtClean="0"/>
              <a:t>2</a:t>
            </a:r>
            <a:r>
              <a:rPr lang="en-GB" baseline="30000" smtClean="0"/>
              <a:t>nd</a:t>
            </a:r>
            <a:r>
              <a:rPr lang="en-GB" smtClean="0"/>
              <a:t> largest known furniture producer in Eastern Europe and biggest in Poland </a:t>
            </a:r>
          </a:p>
          <a:p>
            <a:r>
              <a:rPr lang="en-GB" smtClean="0"/>
              <a:t>Good price and good quality</a:t>
            </a:r>
          </a:p>
          <a:p>
            <a:r>
              <a:rPr lang="en-GB" smtClean="0"/>
              <a:t>Online sales</a:t>
            </a:r>
          </a:p>
          <a:p>
            <a:r>
              <a:rPr lang="en-GB" smtClean="0"/>
              <a:t>Home delivery and fitting option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098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439"/>
    </mc:Choice>
    <mc:Fallback>
      <p:transition spd="slow" advTm="48439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Current situation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Biggest furniture producer in Poland and 2</a:t>
            </a:r>
            <a:r>
              <a:rPr lang="en-GB" baseline="30000" dirty="0" smtClean="0"/>
              <a:t>nd</a:t>
            </a:r>
            <a:r>
              <a:rPr lang="en-GB" dirty="0" smtClean="0"/>
              <a:t> in Europe</a:t>
            </a:r>
          </a:p>
          <a:p>
            <a:r>
              <a:rPr lang="en-GB" dirty="0" smtClean="0"/>
              <a:t>Turnover approximately £400,000,000 (2016)</a:t>
            </a:r>
          </a:p>
          <a:p>
            <a:r>
              <a:rPr lang="en-GB" dirty="0" smtClean="0"/>
              <a:t>Employment 8000 + 3000 contractors </a:t>
            </a:r>
          </a:p>
          <a:p>
            <a:r>
              <a:rPr lang="en-GB" dirty="0" smtClean="0"/>
              <a:t>Restructuring the management (introducing new people with the specialists experience)</a:t>
            </a:r>
          </a:p>
          <a:p>
            <a:r>
              <a:rPr lang="en-GB" dirty="0" smtClean="0"/>
              <a:t>Aim to double turnover to 800,000,000 by 2019, through the further international expansion. 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943736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159"/>
    </mc:Choice>
    <mc:Fallback>
      <p:transition spd="slow" advTm="39159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United Kingdom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Is the 6ht largest economy in the world and 2</a:t>
            </a:r>
            <a:r>
              <a:rPr lang="en-GB" baseline="30000" dirty="0" smtClean="0"/>
              <a:t>nd</a:t>
            </a:r>
            <a:r>
              <a:rPr lang="en-GB" dirty="0" smtClean="0"/>
              <a:t> in </a:t>
            </a:r>
            <a:r>
              <a:rPr lang="en-GB" dirty="0"/>
              <a:t>E</a:t>
            </a:r>
            <a:r>
              <a:rPr lang="en-GB" dirty="0" smtClean="0"/>
              <a:t>urope</a:t>
            </a:r>
          </a:p>
          <a:p>
            <a:r>
              <a:rPr lang="en-GB" dirty="0" smtClean="0"/>
              <a:t>Population 65.64 million (Poland 38.422million)</a:t>
            </a:r>
          </a:p>
          <a:p>
            <a:r>
              <a:rPr lang="en-GB" dirty="0" smtClean="0"/>
              <a:t>GDP per capita $38.847 (Poland $15.050)</a:t>
            </a:r>
          </a:p>
          <a:p>
            <a:r>
              <a:rPr lang="en-GB" dirty="0" smtClean="0"/>
              <a:t>Over a 1 million Polish residents in the UK</a:t>
            </a:r>
          </a:p>
          <a:p>
            <a:r>
              <a:rPr lang="en-GB" dirty="0" smtClean="0"/>
              <a:t>Well established Polish food suppliers; rising interest of Polish food and products in the UK; almost every big grocery offers Polish products</a:t>
            </a:r>
          </a:p>
          <a:p>
            <a:r>
              <a:rPr lang="en-GB" dirty="0" smtClean="0"/>
              <a:t>The need for diversification in the furniture market – IKEA vs. expensive furniture producers (John Lewis), or low quality (Argos)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762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590"/>
    </mc:Choice>
    <mc:Fallback>
      <p:transition spd="slow" advTm="7659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Identifying customer needs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Average salary in the UK - £27,600 (2016)</a:t>
            </a:r>
          </a:p>
          <a:p>
            <a:r>
              <a:rPr lang="en-GB" dirty="0" smtClean="0"/>
              <a:t>Need for affordable, </a:t>
            </a:r>
            <a:r>
              <a:rPr lang="en-GB" dirty="0" smtClean="0"/>
              <a:t>well</a:t>
            </a:r>
            <a:r>
              <a:rPr lang="en-GB" dirty="0" smtClean="0"/>
              <a:t> made </a:t>
            </a:r>
            <a:r>
              <a:rPr lang="en-GB" dirty="0" smtClean="0"/>
              <a:t>furniture </a:t>
            </a:r>
            <a:r>
              <a:rPr lang="en-GB" dirty="0" smtClean="0"/>
              <a:t>with the modern design </a:t>
            </a:r>
          </a:p>
          <a:p>
            <a:r>
              <a:rPr lang="en-GB" dirty="0" smtClean="0"/>
              <a:t>Available showrooms</a:t>
            </a:r>
          </a:p>
          <a:p>
            <a:r>
              <a:rPr lang="en-GB" dirty="0" smtClean="0"/>
              <a:t>Available online sale</a:t>
            </a:r>
          </a:p>
          <a:p>
            <a:r>
              <a:rPr lang="en-GB" dirty="0" smtClean="0"/>
              <a:t>Delivery and fitting services available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4875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320"/>
    </mc:Choice>
    <mc:Fallback>
      <p:transition spd="slow" advTm="5332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COMPETITORS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No direct competitors as such, producing in large scale, offering wide range, good quality of products in good price</a:t>
            </a:r>
          </a:p>
          <a:p>
            <a:r>
              <a:rPr lang="en-GB" dirty="0" smtClean="0"/>
              <a:t>Only 1 similar direct competitor  - IKEA - targeting the same customers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6097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326"/>
    </mc:Choice>
    <mc:Fallback>
      <p:transition spd="slow" advTm="19326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Direct competitor - IKEA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First shop opened in the UK in 1987</a:t>
            </a:r>
          </a:p>
          <a:p>
            <a:r>
              <a:rPr lang="en-GB" dirty="0" smtClean="0"/>
              <a:t>But only 20 stores across United Kingdom</a:t>
            </a:r>
          </a:p>
          <a:p>
            <a:r>
              <a:rPr lang="en-GB" dirty="0" smtClean="0"/>
              <a:t>In the UK there is 52 main cities with population of 100,000 or over ; customers complaints about lack of shops in their area</a:t>
            </a:r>
          </a:p>
          <a:p>
            <a:r>
              <a:rPr lang="en-GB" dirty="0" smtClean="0"/>
              <a:t>Well established distribution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6337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847"/>
    </mc:Choice>
    <mc:Fallback>
      <p:transition spd="slow" advTm="29847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Rationale for expansion to the UK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Market for relatively low priced, good quality, well designed and functional furniture</a:t>
            </a:r>
          </a:p>
          <a:p>
            <a:r>
              <a:rPr lang="en-GB" dirty="0" smtClean="0"/>
              <a:t>Low manufacturing cost in Poland</a:t>
            </a:r>
          </a:p>
          <a:p>
            <a:r>
              <a:rPr lang="en-GB" dirty="0" smtClean="0"/>
              <a:t>Earning in GBP (BRITISH POUND), with the exchange rate 1 GBP = 4,71 PLN (as on 01/03/2018) </a:t>
            </a:r>
          </a:p>
          <a:p>
            <a:r>
              <a:rPr lang="en-GB" dirty="0" smtClean="0"/>
              <a:t>Lack of the direct competitors on the UK market</a:t>
            </a:r>
          </a:p>
          <a:p>
            <a:r>
              <a:rPr lang="en-GB" dirty="0" smtClean="0"/>
              <a:t>Extensive plans to build large number of houses across the United Kingdom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9576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175"/>
    </mc:Choice>
    <mc:Fallback>
      <p:transition spd="slow" advTm="51175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772400" cy="1470025"/>
          </a:xfrm>
        </p:spPr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Potential risk in the UK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1560" y="1484784"/>
            <a:ext cx="7704856" cy="4680520"/>
          </a:xfrm>
        </p:spPr>
        <p:txBody>
          <a:bodyPr/>
          <a:lstStyle/>
          <a:p>
            <a:pPr marL="457200" indent="-457200" algn="l">
              <a:buFont typeface="Arial" pitchFamily="34" charset="0"/>
              <a:buChar char="•"/>
            </a:pPr>
            <a:r>
              <a:rPr lang="en-GB" dirty="0" smtClean="0"/>
              <a:t>High rent property prices 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GB" dirty="0" smtClean="0"/>
              <a:t>A new unknown brand in the UK market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GB" dirty="0" smtClean="0"/>
              <a:t>Competing with the worldwide known brand – IKEA, but already competing in Poland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GB" dirty="0" smtClean="0"/>
              <a:t>Exchange rates: GBP –PLN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GB" dirty="0" smtClean="0"/>
              <a:t>Growing online sales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GB" dirty="0" smtClean="0"/>
              <a:t>Costs of transport</a:t>
            </a:r>
          </a:p>
          <a:p>
            <a:pPr algn="l"/>
            <a:endParaRPr lang="en-GB" dirty="0" smtClean="0"/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8270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575"/>
    </mc:Choice>
    <mc:Fallback>
      <p:transition spd="slow" advTm="45575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Uncertainty because of </a:t>
            </a:r>
            <a:r>
              <a:rPr lang="en-GB" dirty="0" err="1" smtClean="0">
                <a:solidFill>
                  <a:srgbClr val="FF0000"/>
                </a:solidFill>
              </a:rPr>
              <a:t>Brexit</a:t>
            </a:r>
            <a:r>
              <a:rPr lang="en-GB" dirty="0" smtClean="0">
                <a:solidFill>
                  <a:srgbClr val="FF0000"/>
                </a:solidFill>
              </a:rPr>
              <a:t> negotiations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UK citizens voted to leave European Union </a:t>
            </a:r>
          </a:p>
          <a:p>
            <a:r>
              <a:rPr lang="en-GB" dirty="0"/>
              <a:t>U</a:t>
            </a:r>
            <a:r>
              <a:rPr lang="en-GB" dirty="0" smtClean="0"/>
              <a:t>ncertainty over free movement of goods and people</a:t>
            </a:r>
          </a:p>
          <a:p>
            <a:r>
              <a:rPr lang="en-GB" dirty="0" smtClean="0"/>
              <a:t>Breaking free trade agreement causing additional expenses and costs</a:t>
            </a:r>
          </a:p>
          <a:p>
            <a:r>
              <a:rPr lang="en-GB" dirty="0" smtClean="0"/>
              <a:t>Additional trade barriers, taxes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2045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032"/>
    </mc:Choice>
    <mc:Fallback>
      <p:transition spd="slow" advTm="34032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For expansion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New entrant with new, contemporary design and solutions</a:t>
            </a:r>
          </a:p>
          <a:p>
            <a:r>
              <a:rPr lang="en-GB" dirty="0" smtClean="0"/>
              <a:t>Good quality products but cheaper than direct competitor - IKEA</a:t>
            </a:r>
          </a:p>
          <a:p>
            <a:r>
              <a:rPr lang="en-GB" dirty="0" smtClean="0"/>
              <a:t>Wide range of products : home, office, kitchen, accessories</a:t>
            </a:r>
          </a:p>
          <a:p>
            <a:r>
              <a:rPr lang="en-GB" dirty="0" smtClean="0"/>
              <a:t>Similar to IKEA strategy as regard to organising showrooms</a:t>
            </a:r>
          </a:p>
          <a:p>
            <a:r>
              <a:rPr lang="en-GB" dirty="0"/>
              <a:t>O</a:t>
            </a:r>
            <a:r>
              <a:rPr lang="en-GB" dirty="0" smtClean="0"/>
              <a:t>nline sales</a:t>
            </a:r>
          </a:p>
          <a:p>
            <a:r>
              <a:rPr lang="en-GB" dirty="0" smtClean="0"/>
              <a:t>Company’s aim to expand internationally to double its turnover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9095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511"/>
    </mc:Choice>
    <mc:Fallback>
      <p:transition spd="slow" advTm="48511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6336704"/>
          </a:xfrm>
        </p:spPr>
        <p:txBody>
          <a:bodyPr/>
          <a:lstStyle/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Possibility of cooperation with the local suppliers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137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58"/>
    </mc:Choice>
    <mc:Fallback>
      <p:transition spd="slow" advTm="3558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The proposed way to entry UK market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 smtClean="0"/>
              <a:t>Showrooms in cities where IKEA lacked its existence </a:t>
            </a:r>
          </a:p>
          <a:p>
            <a:r>
              <a:rPr lang="en-GB" dirty="0" smtClean="0"/>
              <a:t>Showrooms in cities where IKEA has its shops already</a:t>
            </a:r>
          </a:p>
          <a:p>
            <a:r>
              <a:rPr lang="en-GB" dirty="0" smtClean="0"/>
              <a:t>Online sales with the home delivery and fitting options</a:t>
            </a:r>
          </a:p>
          <a:p>
            <a:r>
              <a:rPr lang="en-GB" dirty="0" smtClean="0"/>
              <a:t>Cooperation with building companies operating in the UK – possibility of fitting furniture to newly build houses</a:t>
            </a:r>
          </a:p>
          <a:p>
            <a:r>
              <a:rPr lang="en-GB" dirty="0" smtClean="0"/>
              <a:t>Cooperation with the government organisation – opportunity of furnishing council houses (local government funded accommodations)</a:t>
            </a:r>
          </a:p>
          <a:p>
            <a:r>
              <a:rPr lang="en-GB" dirty="0" smtClean="0"/>
              <a:t>Cooperation with the UK’s universities – furnishing student accommodations, and universities with office furniture</a:t>
            </a:r>
          </a:p>
          <a:p>
            <a:r>
              <a:rPr lang="en-GB" dirty="0" smtClean="0"/>
              <a:t>BRW </a:t>
            </a:r>
            <a:r>
              <a:rPr lang="en-GB" dirty="0" err="1" smtClean="0"/>
              <a:t>Medica</a:t>
            </a:r>
            <a:r>
              <a:rPr lang="en-GB" dirty="0" smtClean="0"/>
              <a:t> – professional furniture for the specialist medical organisations</a:t>
            </a:r>
          </a:p>
          <a:p>
            <a:r>
              <a:rPr lang="en-GB" dirty="0" smtClean="0"/>
              <a:t>Providing free 3D projects available to download for architects and designers, and the estate agencies across the </a:t>
            </a:r>
            <a:r>
              <a:rPr lang="en-GB" dirty="0" err="1" smtClean="0"/>
              <a:t>Uk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3679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367"/>
    </mc:Choice>
    <mc:Fallback>
      <p:transition spd="slow" advTm="85367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Barriers to entry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European Union Free Trade Agreement – no current trade barriers</a:t>
            </a:r>
          </a:p>
          <a:p>
            <a:r>
              <a:rPr lang="en-GB" dirty="0" smtClean="0"/>
              <a:t>Well developed transport infrastructure – motorways, ferries between UK and France</a:t>
            </a:r>
          </a:p>
          <a:p>
            <a:r>
              <a:rPr lang="en-GB" dirty="0" smtClean="0"/>
              <a:t>Language – English language</a:t>
            </a:r>
          </a:p>
          <a:p>
            <a:r>
              <a:rPr lang="en-GB" dirty="0" smtClean="0"/>
              <a:t>GBP – British Pound – local currency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221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8"/>
    </mc:Choice>
    <mc:Fallback>
      <p:transition spd="slow" advTm="318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Legal and regulatory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Easy to establish new company or subsidiary company in the United Kingdom</a:t>
            </a:r>
          </a:p>
          <a:p>
            <a:r>
              <a:rPr lang="en-GB" dirty="0" smtClean="0"/>
              <a:t>Part of the European Custom Union - free market – no restrictions or taxes on imported or exported goods within the Union</a:t>
            </a:r>
          </a:p>
          <a:p>
            <a:r>
              <a:rPr lang="en-GB" dirty="0" smtClean="0"/>
              <a:t>Financial requirements</a:t>
            </a:r>
          </a:p>
          <a:p>
            <a:r>
              <a:rPr lang="en-GB" dirty="0" smtClean="0"/>
              <a:t>Employees rights</a:t>
            </a:r>
          </a:p>
          <a:p>
            <a:r>
              <a:rPr lang="en-GB" dirty="0" smtClean="0"/>
              <a:t>Well developed consumer rights and protection, customers statutory rights   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9894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34"/>
    </mc:Choice>
    <mc:Fallback>
      <p:transition spd="slow" advTm="1734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R</a:t>
            </a:r>
            <a:r>
              <a:rPr lang="en-GB" dirty="0" smtClean="0">
                <a:solidFill>
                  <a:srgbClr val="FF0000"/>
                </a:solidFill>
              </a:rPr>
              <a:t>eferences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>
                <a:solidFill>
                  <a:srgbClr val="0070C0"/>
                </a:solidFill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www.ons.gov.uk/peop</a:t>
            </a:r>
            <a:r>
              <a:rPr lang="en-GB" dirty="0" smtClean="0">
                <a:solidFill>
                  <a:srgbClr val="0070C0"/>
                </a:solidFill>
                <a:hlinkClick r:id="rId2"/>
              </a:rPr>
              <a:t>lepopulationandcommunity/populationandmigration/internationalmigration/bulletins/ukpopulationbycountryofbirthandnationality/2016</a:t>
            </a:r>
            <a:endParaRPr lang="en-GB" dirty="0" smtClean="0">
              <a:solidFill>
                <a:srgbClr val="0070C0"/>
              </a:solidFill>
            </a:endParaRPr>
          </a:p>
          <a:p>
            <a:r>
              <a:rPr lang="en-GB" dirty="0" smtClean="0">
                <a:solidFill>
                  <a:srgbClr val="0070C0"/>
                </a:solidFill>
                <a:hlinkClick r:id="rId3"/>
              </a:rPr>
              <a:t>http://www.dailymail.co.uk/news/article-3085585/One-ten-eat-Polish-cuisine.html</a:t>
            </a:r>
            <a:endParaRPr lang="en-GB" dirty="0" smtClean="0">
              <a:solidFill>
                <a:srgbClr val="0070C0"/>
              </a:solidFill>
            </a:endParaRPr>
          </a:p>
          <a:p>
            <a:r>
              <a:rPr lang="en-GB" dirty="0" smtClean="0">
                <a:solidFill>
                  <a:srgbClr val="0070C0"/>
                </a:solidFill>
                <a:hlinkClick r:id="rId4"/>
              </a:rPr>
              <a:t>https://www.pb.pl/wielkie-przemeblowanie-w-black-red-white-829813</a:t>
            </a:r>
            <a:endParaRPr lang="en-GB" dirty="0" smtClean="0">
              <a:solidFill>
                <a:srgbClr val="0070C0"/>
              </a:solidFill>
            </a:endParaRPr>
          </a:p>
          <a:p>
            <a:r>
              <a:rPr lang="en-GB" dirty="0" smtClean="0">
                <a:solidFill>
                  <a:srgbClr val="0070C0"/>
                </a:solidFill>
              </a:rPr>
              <a:t>https://universitybusiness.co.uk/Article/lack-of-university-accommodation-could-affect-students</a:t>
            </a:r>
            <a:endParaRPr lang="en-GB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361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91"/>
    </mc:Choice>
    <mc:Fallback>
      <p:transition spd="slow" advTm="5991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r>
              <a:rPr lang="en-GB" dirty="0" smtClean="0">
                <a:solidFill>
                  <a:schemeClr val="bg2"/>
                </a:solidFill>
              </a:rPr>
              <a:t>https://magazine.startus.cc/average-wage-uk-salary-earning-age/</a:t>
            </a:r>
            <a:endParaRPr lang="en-GB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023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8611</TotalTime>
  <Words>1817</Words>
  <Application>Microsoft Office PowerPoint</Application>
  <PresentationFormat>On-screen Show (4:3)</PresentationFormat>
  <Paragraphs>168</Paragraphs>
  <Slides>18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BLACK RED WHITE Expansion to the United Kingdom</vt:lpstr>
      <vt:lpstr>PowerPoint Presentation</vt:lpstr>
      <vt:lpstr>BRW</vt:lpstr>
      <vt:lpstr>Current situation</vt:lpstr>
      <vt:lpstr>United Kingdom</vt:lpstr>
      <vt:lpstr>Identifying customer needs</vt:lpstr>
      <vt:lpstr>COMPETITORS</vt:lpstr>
      <vt:lpstr>Direct competitor - IKEA</vt:lpstr>
      <vt:lpstr>Rationale for expansion to the UK</vt:lpstr>
      <vt:lpstr>Potential risk in the UK</vt:lpstr>
      <vt:lpstr>Uncertainty because of Brexit negotiations</vt:lpstr>
      <vt:lpstr>For expansion</vt:lpstr>
      <vt:lpstr>PowerPoint Presentation</vt:lpstr>
      <vt:lpstr>The proposed way to entry UK market</vt:lpstr>
      <vt:lpstr>Barriers to entry</vt:lpstr>
      <vt:lpstr>Legal and regulatory</vt:lpstr>
      <vt:lpstr>References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Pawel</dc:creator>
  <cp:lastModifiedBy>Marcin</cp:lastModifiedBy>
  <cp:revision>110</cp:revision>
  <dcterms:created xsi:type="dcterms:W3CDTF">2018-02-27T23:39:11Z</dcterms:created>
  <dcterms:modified xsi:type="dcterms:W3CDTF">2018-03-05T23:10:23Z</dcterms:modified>
</cp:coreProperties>
</file>