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57" r:id="rId4"/>
    <p:sldId id="258" r:id="rId5"/>
    <p:sldId id="261" r:id="rId6"/>
    <p:sldId id="262" r:id="rId7"/>
    <p:sldId id="263" r:id="rId8"/>
    <p:sldId id="270" r:id="rId9"/>
    <p:sldId id="271" r:id="rId10"/>
    <p:sldId id="265"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am Aspinall" initials="AA" lastIdx="1" clrIdx="0">
    <p:extLst>
      <p:ext uri="{19B8F6BF-5375-455C-9EA6-DF929625EA0E}">
        <p15:presenceInfo xmlns:p15="http://schemas.microsoft.com/office/powerpoint/2012/main" userId="fdb1fb4de703856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6/7/19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6/7/19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6/7/19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6/7/19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6/7/19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6/7/19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ytimes.com/2019/04/30/technology/facebook-private-communication-groups.html" TargetMode="External"/><Relationship Id="rId2" Type="http://schemas.openxmlformats.org/officeDocument/2006/relationships/hyperlink" Target="https://www.theguardian.com/news/2018/mar/26/the-cambridge-analytica-files-the-story-so-far"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dependent.co.uk/news/business/news/facebook-stock-market-value-cambridge-analytica-data-breach-a8264251.html" TargetMode="External"/><Relationship Id="rId2" Type="http://schemas.openxmlformats.org/officeDocument/2006/relationships/hyperlink" Target="https://en.oxforddictionaries.com/definition/market_resear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BAB8-DCB2-7743-A40F-E273BC2D778D}"/>
              </a:ext>
            </a:extLst>
          </p:cNvPr>
          <p:cNvSpPr>
            <a:spLocks noGrp="1"/>
          </p:cNvSpPr>
          <p:nvPr>
            <p:ph type="ctrTitle"/>
          </p:nvPr>
        </p:nvSpPr>
        <p:spPr/>
        <p:txBody>
          <a:bodyPr/>
          <a:lstStyle/>
          <a:p>
            <a:r>
              <a:rPr lang="en-GB" dirty="0"/>
              <a:t>Ethical Issues in Marketing</a:t>
            </a:r>
            <a:endParaRPr lang="en-US" dirty="0"/>
          </a:p>
        </p:txBody>
      </p:sp>
      <p:sp>
        <p:nvSpPr>
          <p:cNvPr id="3" name="Subtitle 2">
            <a:extLst>
              <a:ext uri="{FF2B5EF4-FFF2-40B4-BE49-F238E27FC236}">
                <a16:creationId xmlns:a16="http://schemas.microsoft.com/office/drawing/2014/main" id="{C7ADB0B0-1995-674F-87DC-CA1B5544133F}"/>
              </a:ext>
            </a:extLst>
          </p:cNvPr>
          <p:cNvSpPr>
            <a:spLocks noGrp="1"/>
          </p:cNvSpPr>
          <p:nvPr>
            <p:ph type="subTitle" idx="1"/>
          </p:nvPr>
        </p:nvSpPr>
        <p:spPr/>
        <p:txBody>
          <a:bodyPr/>
          <a:lstStyle/>
          <a:p>
            <a:r>
              <a:rPr lang="en-GB" dirty="0"/>
              <a:t>1804056 </a:t>
            </a:r>
            <a:r>
              <a:rPr lang="en-US" dirty="0"/>
              <a:t>BMMB7012D</a:t>
            </a:r>
          </a:p>
        </p:txBody>
      </p:sp>
    </p:spTree>
    <p:extLst>
      <p:ext uri="{BB962C8B-B14F-4D97-AF65-F5344CB8AC3E}">
        <p14:creationId xmlns:p14="http://schemas.microsoft.com/office/powerpoint/2010/main" val="3122660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5317-2E92-8C4D-8DB3-07E059E3FCD8}"/>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1B8B1928-F6F0-0E44-A96B-BBB867959CD9}"/>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This presentation will focus upon on ethical issues in marketing. Specifically it will look at the Cambridge Analytica Scandal in connection with marketing research data purchased from Facebook.</a:t>
            </a:r>
          </a:p>
        </p:txBody>
      </p:sp>
      <p:sp>
        <p:nvSpPr>
          <p:cNvPr id="4" name="TextBox 3">
            <a:extLst>
              <a:ext uri="{FF2B5EF4-FFF2-40B4-BE49-F238E27FC236}">
                <a16:creationId xmlns:a16="http://schemas.microsoft.com/office/drawing/2014/main" id="{25AF38AB-6F38-F346-BE9D-22B7DE30CEF4}"/>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1994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7CC11-3111-F949-B081-3A7F8F8AC2E6}"/>
              </a:ext>
            </a:extLst>
          </p:cNvPr>
          <p:cNvSpPr>
            <a:spLocks noGrp="1"/>
          </p:cNvSpPr>
          <p:nvPr>
            <p:ph type="title"/>
          </p:nvPr>
        </p:nvSpPr>
        <p:spPr/>
        <p:txBody>
          <a:bodyPr/>
          <a:lstStyle/>
          <a:p>
            <a:r>
              <a:rPr lang="en-GB" dirty="0"/>
              <a:t>Definition</a:t>
            </a:r>
            <a:endParaRPr lang="en-US" dirty="0"/>
          </a:p>
        </p:txBody>
      </p:sp>
      <p:sp>
        <p:nvSpPr>
          <p:cNvPr id="3" name="Content Placeholder 2">
            <a:extLst>
              <a:ext uri="{FF2B5EF4-FFF2-40B4-BE49-F238E27FC236}">
                <a16:creationId xmlns:a16="http://schemas.microsoft.com/office/drawing/2014/main" id="{75C80552-F592-3043-8A1E-3A3E89829973}"/>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Marketing ethics are the standards of conduct and moral judgement applied to marketing practice (Parsons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Maclaren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2009). However, there is no universally agreed definition and marketing ethic values change from culture to culture. </a:t>
            </a:r>
          </a:p>
        </p:txBody>
      </p:sp>
      <p:sp>
        <p:nvSpPr>
          <p:cNvPr id="5" name="TextBox 4">
            <a:extLst>
              <a:ext uri="{FF2B5EF4-FFF2-40B4-BE49-F238E27FC236}">
                <a16:creationId xmlns:a16="http://schemas.microsoft.com/office/drawing/2014/main" id="{4F0DA734-567F-7B49-8B0C-21D9A4E674EA}"/>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3949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BD742-5AF6-5143-8CAA-1889D11AB892}"/>
              </a:ext>
            </a:extLst>
          </p:cNvPr>
          <p:cNvSpPr>
            <a:spLocks noGrp="1"/>
          </p:cNvSpPr>
          <p:nvPr>
            <p:ph type="title"/>
          </p:nvPr>
        </p:nvSpPr>
        <p:spPr/>
        <p:txBody>
          <a:bodyPr/>
          <a:lstStyle/>
          <a:p>
            <a:r>
              <a:rPr lang="en-GB" sz="3500" dirty="0"/>
              <a:t>Why are ethics in marketing important?</a:t>
            </a:r>
            <a:endParaRPr lang="en-US" sz="3500" dirty="0"/>
          </a:p>
        </p:txBody>
      </p:sp>
      <p:sp>
        <p:nvSpPr>
          <p:cNvPr id="3" name="Content Placeholder 2">
            <a:extLst>
              <a:ext uri="{FF2B5EF4-FFF2-40B4-BE49-F238E27FC236}">
                <a16:creationId xmlns:a16="http://schemas.microsoft.com/office/drawing/2014/main" id="{972C6AAA-3F43-204A-B02F-ECA14F654D44}"/>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Good ethics are vital in sustainable marketing. Unethical marketing will harm consumers, society and eventually the organisations reputation. This can potentially put the survival of the organisation at risk (Kotler and Armstrong, 2018). </a:t>
            </a:r>
          </a:p>
        </p:txBody>
      </p:sp>
      <p:sp>
        <p:nvSpPr>
          <p:cNvPr id="5" name="TextBox 4">
            <a:extLst>
              <a:ext uri="{FF2B5EF4-FFF2-40B4-BE49-F238E27FC236}">
                <a16:creationId xmlns:a16="http://schemas.microsoft.com/office/drawing/2014/main" id="{5FA852F4-55E5-F244-BA0D-F04C6F9EDE6D}"/>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1026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097E7-A125-914F-9E5E-494916E4DA4E}"/>
              </a:ext>
            </a:extLst>
          </p:cNvPr>
          <p:cNvSpPr>
            <a:spLocks noGrp="1"/>
          </p:cNvSpPr>
          <p:nvPr>
            <p:ph type="title"/>
          </p:nvPr>
        </p:nvSpPr>
        <p:spPr/>
        <p:txBody>
          <a:bodyPr/>
          <a:lstStyle/>
          <a:p>
            <a:r>
              <a:rPr lang="en-GB" dirty="0"/>
              <a:t>What is market research?</a:t>
            </a:r>
            <a:endParaRPr lang="en-US" dirty="0"/>
          </a:p>
        </p:txBody>
      </p:sp>
      <p:sp>
        <p:nvSpPr>
          <p:cNvPr id="3" name="Content Placeholder 2">
            <a:extLst>
              <a:ext uri="{FF2B5EF4-FFF2-40B4-BE49-F238E27FC236}">
                <a16:creationId xmlns:a16="http://schemas.microsoft.com/office/drawing/2014/main" id="{D01E36AD-5BE9-6E45-8A23-55BECD6E3636}"/>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Market research is “the action or activity of gathering information about consumers' needs and preferences” (Oxford Dictionary, 2019).</a:t>
            </a:r>
          </a:p>
        </p:txBody>
      </p:sp>
      <p:sp>
        <p:nvSpPr>
          <p:cNvPr id="5" name="TextBox 4">
            <a:extLst>
              <a:ext uri="{FF2B5EF4-FFF2-40B4-BE49-F238E27FC236}">
                <a16:creationId xmlns:a16="http://schemas.microsoft.com/office/drawing/2014/main" id="{6A6A4A64-5452-BD42-B295-CBB71ADD1955}"/>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3368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26EE8-0F03-4B4E-846A-C4979868E328}"/>
              </a:ext>
            </a:extLst>
          </p:cNvPr>
          <p:cNvSpPr>
            <a:spLocks noGrp="1"/>
          </p:cNvSpPr>
          <p:nvPr>
            <p:ph type="title"/>
          </p:nvPr>
        </p:nvSpPr>
        <p:spPr/>
        <p:txBody>
          <a:bodyPr/>
          <a:lstStyle/>
          <a:p>
            <a:r>
              <a:rPr lang="en-GB" dirty="0"/>
              <a:t>Ethical Issues in Market Research</a:t>
            </a:r>
            <a:endParaRPr lang="en-US" dirty="0"/>
          </a:p>
        </p:txBody>
      </p:sp>
      <p:sp>
        <p:nvSpPr>
          <p:cNvPr id="3" name="Content Placeholder 2">
            <a:extLst>
              <a:ext uri="{FF2B5EF4-FFF2-40B4-BE49-F238E27FC236}">
                <a16:creationId xmlns:a16="http://schemas.microsoft.com/office/drawing/2014/main" id="{511BD1E5-3059-9F4D-8687-F839C9EB428D}"/>
              </a:ext>
            </a:extLst>
          </p:cNvPr>
          <p:cNvSpPr>
            <a:spLocks noGrp="1"/>
          </p:cNvSpPr>
          <p:nvPr>
            <p:ph idx="1"/>
          </p:nvPr>
        </p:nvSpPr>
        <p:spPr/>
        <p:txBody>
          <a:bodyPr>
            <a:normAutofit/>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These include; “Who should control and own data about consumers? Is privacy the same thing online and off-line? What degree consumers should control data about themselves?” (Alemany Oliver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Vayre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2015, p. 7).</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last question is of the greatest significance in connection with the Cambridge Analytica Scandal. </a:t>
            </a: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lvl="0"/>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14BB936-9803-2543-B9BA-331DCB005681}"/>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2768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5BD2F-12B7-4D4A-B85F-DBFA86468D7B}"/>
              </a:ext>
            </a:extLst>
          </p:cNvPr>
          <p:cNvSpPr>
            <a:spLocks noGrp="1"/>
          </p:cNvSpPr>
          <p:nvPr>
            <p:ph type="title"/>
          </p:nvPr>
        </p:nvSpPr>
        <p:spPr/>
        <p:txBody>
          <a:bodyPr/>
          <a:lstStyle/>
          <a:p>
            <a:r>
              <a:rPr lang="en-GB" dirty="0"/>
              <a:t>Cambridge </a:t>
            </a:r>
            <a:r>
              <a:rPr lang="en-GB" dirty="0" err="1"/>
              <a:t>Analytica</a:t>
            </a:r>
            <a:r>
              <a:rPr lang="en-GB" dirty="0"/>
              <a:t> Scandal </a:t>
            </a:r>
            <a:endParaRPr lang="en-US" dirty="0"/>
          </a:p>
        </p:txBody>
      </p:sp>
      <p:sp>
        <p:nvSpPr>
          <p:cNvPr id="3" name="Content Placeholder 2">
            <a:extLst>
              <a:ext uri="{FF2B5EF4-FFF2-40B4-BE49-F238E27FC236}">
                <a16:creationId xmlns:a16="http://schemas.microsoft.com/office/drawing/2014/main" id="{F9E947BC-FF0C-BF4F-BBF7-1CE7E99D435C}"/>
              </a:ext>
            </a:extLst>
          </p:cNvPr>
          <p:cNvSpPr>
            <a:spLocks noGrp="1"/>
          </p:cNvSpPr>
          <p:nvPr>
            <p:ph idx="1"/>
          </p:nvPr>
        </p:nvSpPr>
        <p:spPr>
          <a:xfrm>
            <a:off x="1154954" y="2603500"/>
            <a:ext cx="8825659" cy="3416300"/>
          </a:xfrm>
        </p:spPr>
        <p:txBody>
          <a:bodyPr>
            <a:normAutofit/>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data analytics firm used personal information harvested from more than 50 million Facebook profiles without permission (from the individuals, Facebook were aware) to build a system that could target US voters with personalised political advertisements based on their psychological profile (Greenfield, 2018).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The scandal caused Facebook’s stock market value to plunge 7% (£25 billion) in the days after the scandal was revealed. It also led to millions of Facebook users deleting their accounts (White, 2018).</a:t>
            </a: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51C1271-58FC-9C4D-92A6-C6FC32612758}"/>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1820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986FD-6890-C445-93D3-23C97EC6812C}"/>
              </a:ext>
            </a:extLst>
          </p:cNvPr>
          <p:cNvSpPr>
            <a:spLocks noGrp="1"/>
          </p:cNvSpPr>
          <p:nvPr>
            <p:ph type="title"/>
          </p:nvPr>
        </p:nvSpPr>
        <p:spPr/>
        <p:txBody>
          <a:bodyPr/>
          <a:lstStyle/>
          <a:p>
            <a:r>
              <a:rPr lang="en-GB" dirty="0"/>
              <a:t>Actions Required</a:t>
            </a:r>
            <a:endParaRPr lang="en-US" dirty="0"/>
          </a:p>
        </p:txBody>
      </p:sp>
      <p:sp>
        <p:nvSpPr>
          <p:cNvPr id="3" name="Content Placeholder 2">
            <a:extLst>
              <a:ext uri="{FF2B5EF4-FFF2-40B4-BE49-F238E27FC236}">
                <a16:creationId xmlns:a16="http://schemas.microsoft.com/office/drawing/2014/main" id="{0B65AE93-36AA-374B-B646-0E95F4FC74DF}"/>
              </a:ext>
            </a:extLst>
          </p:cNvPr>
          <p:cNvSpPr>
            <a:spLocks noGrp="1"/>
          </p:cNvSpPr>
          <p:nvPr>
            <p:ph idx="1"/>
          </p:nvPr>
        </p:nvSpPr>
        <p:spPr/>
        <p:txBody>
          <a:bodyPr>
            <a:normAutofit/>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Cambridge Analytica Scandal poses many serious ethical considerations for marketing.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Facebook is redesigning its platform to pivot towards more private group communications than open feeds (Isaac 2019). This is a sensible response to the privacy scandals it has faced, to try and ease users concerns of using Facebook. However, if users are having private communications they may not be as be as accepting of advertisements than they were on the traditional Facebook platform.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Marketers whom purchase Facebook user data (in effect when advertising on Facebook and using their targeting tools which utilises users data) will now have to consider if Facebook adverting will have as positive an impact with consumers as it previously did under the old platform. </a:t>
            </a:r>
          </a:p>
          <a:p>
            <a:endParaRPr lang="en-US" dirty="0"/>
          </a:p>
        </p:txBody>
      </p:sp>
      <p:sp>
        <p:nvSpPr>
          <p:cNvPr id="10" name="TextBox 9">
            <a:extLst>
              <a:ext uri="{FF2B5EF4-FFF2-40B4-BE49-F238E27FC236}">
                <a16:creationId xmlns:a16="http://schemas.microsoft.com/office/drawing/2014/main" id="{02333B6D-2F67-9B4C-8432-0DB6F0372241}"/>
              </a:ext>
            </a:extLst>
          </p:cNvPr>
          <p:cNvSpPr txBox="1"/>
          <p:nvPr/>
        </p:nvSpPr>
        <p:spPr>
          <a:xfrm rot="10800000" flipH="1" flipV="1">
            <a:off x="10664975" y="6211669"/>
            <a:ext cx="1527025" cy="646331"/>
          </a:xfrm>
          <a:prstGeom prst="rect">
            <a:avLst/>
          </a:prstGeom>
          <a:noFill/>
        </p:spPr>
        <p:txBody>
          <a:bodyPr wrap="square" rtlCol="0">
            <a:spAutoFit/>
          </a:bodyPr>
          <a:lstStyle/>
          <a:p>
            <a:pPr algn="l"/>
            <a:r>
              <a:rPr lang="en-GB" sz="1800" kern="1200" cap="all">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US" dirty="0"/>
          </a:p>
        </p:txBody>
      </p:sp>
    </p:spTree>
    <p:extLst>
      <p:ext uri="{BB962C8B-B14F-4D97-AF65-F5344CB8AC3E}">
        <p14:creationId xmlns:p14="http://schemas.microsoft.com/office/powerpoint/2010/main" val="3179160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749D7-4038-F14B-A102-D5EBB7DBD53F}"/>
              </a:ext>
            </a:extLst>
          </p:cNvPr>
          <p:cNvSpPr>
            <a:spLocks noGrp="1"/>
          </p:cNvSpPr>
          <p:nvPr>
            <p:ph type="title"/>
          </p:nvPr>
        </p:nvSpPr>
        <p:spPr/>
        <p:txBody>
          <a:bodyPr/>
          <a:lstStyle/>
          <a:p>
            <a:r>
              <a:rPr lang="en-GB" dirty="0"/>
              <a:t>Actions Required - continued</a:t>
            </a:r>
            <a:endParaRPr lang="en-US" dirty="0"/>
          </a:p>
        </p:txBody>
      </p:sp>
      <p:sp>
        <p:nvSpPr>
          <p:cNvPr id="3" name="Content Placeholder 2">
            <a:extLst>
              <a:ext uri="{FF2B5EF4-FFF2-40B4-BE49-F238E27FC236}">
                <a16:creationId xmlns:a16="http://schemas.microsoft.com/office/drawing/2014/main" id="{5AB6EDDB-6EED-7343-93AD-986E1DF4771A}"/>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It may now mean that if Facebook is becoming more of a ‘private’ communication tool then other forms of collecting consumer data and advertising to them are better options for marketers.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 can foresee that the public concerns with their personal data become so high that only more traditional methods of gathering research data such as telephone or personal surveys have to be increasingly used.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Dibb</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et al (2016) states that personal interviews allow rapport to be built, this should then reduce consumers privacy concerns by building trust. This same rapport and trust cannot be achieved online. </a:t>
            </a:r>
          </a:p>
        </p:txBody>
      </p:sp>
    </p:spTree>
    <p:extLst>
      <p:ext uri="{BB962C8B-B14F-4D97-AF65-F5344CB8AC3E}">
        <p14:creationId xmlns:p14="http://schemas.microsoft.com/office/powerpoint/2010/main" val="53455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4C6DF-6DF1-E349-AD1D-7DFA6D094A27}"/>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96B8D280-3A68-2A41-8280-BE011DEC918D}"/>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This presentation has described what is ethics in marketing, and why ethics are important.</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Cambridge Analytica Scandal in 2018 was highlighted as an example of the harm that can be done to organisations, consumers and society if marketing ethics are not robust.</a:t>
            </a: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C5CB9BF-15B1-794E-AA73-FE05C084DE58}"/>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8478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C32B0-193B-1D47-AFD3-8B83A14324B4}"/>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A0FF74BA-9561-4644-991C-C29340BC3AA8}"/>
              </a:ext>
            </a:extLst>
          </p:cNvPr>
          <p:cNvSpPr>
            <a:spLocks noGrp="1"/>
          </p:cNvSpPr>
          <p:nvPr>
            <p:ph idx="1"/>
          </p:nvPr>
        </p:nvSpPr>
        <p:spPr/>
        <p:txBody>
          <a:bodyPr>
            <a:normAutofit lnSpcReduction="10000"/>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Alemany Oliver, M.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Vayre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 (2015) ‘Big data and the future of knowledge production in marketing research: Ethics, digital traces,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abductive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reasoning’,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Marketing Analytics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3(1), pp. 5–13.</a:t>
            </a:r>
          </a:p>
          <a:p>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Dibb</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S. et al (2016)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Marketing: Concepts and Strategies,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7th Ed. Andover: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Cengage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Learning EMEA.</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Greenfield, P. (2018)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The Cambridge Analytica files: the story so far.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a:t>
            </a:r>
            <a:r>
              <a:rPr lang="en-GB" sz="1800" u="sng" dirty="0"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www.theguardian.com</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/news/2018/mar/26/the-cambridge-analytica-files-the-story-so-far</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29</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March 2019).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Isaac, M. (2019)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Facebook Unveils Redesign as It Tries to Move Past Privacy Scandals.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a:t>
            </a:r>
            <a:r>
              <a:rPr lang="en-GB" sz="1800" u="sng" dirty="0"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www.nytimes.com</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/2019/04/30/technology/facebook-private-communication-groups.html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6th June 2019).</a:t>
            </a: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5" name="TextBox 4">
            <a:extLst>
              <a:ext uri="{FF2B5EF4-FFF2-40B4-BE49-F238E27FC236}">
                <a16:creationId xmlns:a16="http://schemas.microsoft.com/office/drawing/2014/main" id="{16DE0ECE-9101-CC43-84AE-DDE79EDE2E90}"/>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44432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CE23-13BD-C34F-946D-A1A002C88FBC}"/>
              </a:ext>
            </a:extLst>
          </p:cNvPr>
          <p:cNvSpPr>
            <a:spLocks noGrp="1"/>
          </p:cNvSpPr>
          <p:nvPr>
            <p:ph type="title"/>
          </p:nvPr>
        </p:nvSpPr>
        <p:spPr/>
        <p:txBody>
          <a:bodyPr/>
          <a:lstStyle/>
          <a:p>
            <a:r>
              <a:rPr lang="en-GB" dirty="0"/>
              <a:t>References - continued</a:t>
            </a:r>
            <a:endParaRPr lang="en-US" dirty="0"/>
          </a:p>
        </p:txBody>
      </p:sp>
      <p:sp>
        <p:nvSpPr>
          <p:cNvPr id="3" name="Content Placeholder 2">
            <a:extLst>
              <a:ext uri="{FF2B5EF4-FFF2-40B4-BE49-F238E27FC236}">
                <a16:creationId xmlns:a16="http://schemas.microsoft.com/office/drawing/2014/main" id="{4B93C4DB-F578-8849-8DC7-F0FF2933599A}"/>
              </a:ext>
            </a:extLst>
          </p:cNvPr>
          <p:cNvSpPr>
            <a:spLocks noGrp="1"/>
          </p:cNvSpPr>
          <p:nvPr>
            <p:ph idx="1"/>
          </p:nvPr>
        </p:nvSpPr>
        <p:spPr>
          <a:xfrm>
            <a:off x="1366621" y="2555118"/>
            <a:ext cx="8825659" cy="1834849"/>
          </a:xfrm>
        </p:spPr>
        <p:txBody>
          <a:bodyPr>
            <a:normAutofit/>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Kotler, P. and Armstrong, G. (2018)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Principles of marketing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17</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Ed. Hoboken: Pearson Higher Education.</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Oxford Dictionaries (2019)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Market Research Definition.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https://en.oxforddictionaries.com/definition/market_research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nd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2019).</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Parsons, E.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MacLaran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P. (2009)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Contemporary Issues in Marketing and Consumer Behaviour.</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London: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Butterworth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Heinemann.</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White, J. (2018)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Facebook stock value plunges amid Cambridge Analytica controversy.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https://www.independent.co.uk/news/business/news/facebook-stock-market-value-cambridge-analytica-data-breach-a8264251.html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28</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March 2019). </a:t>
            </a:r>
          </a:p>
        </p:txBody>
      </p:sp>
      <p:sp>
        <p:nvSpPr>
          <p:cNvPr id="5" name="TextBox 4">
            <a:extLst>
              <a:ext uri="{FF2B5EF4-FFF2-40B4-BE49-F238E27FC236}">
                <a16:creationId xmlns:a16="http://schemas.microsoft.com/office/drawing/2014/main" id="{B17A4F08-9E8C-0843-B001-609A5D07FB17}"/>
              </a:ext>
            </a:extLst>
          </p:cNvPr>
          <p:cNvSpPr txBox="1"/>
          <p:nvPr/>
        </p:nvSpPr>
        <p:spPr>
          <a:xfrm>
            <a:off x="10613571" y="6211669"/>
            <a:ext cx="1776327" cy="646331"/>
          </a:xfrm>
          <a:prstGeom prst="rect">
            <a:avLst/>
          </a:prstGeom>
          <a:noFill/>
        </p:spPr>
        <p:txBody>
          <a:bodyPr wrap="square" rtlCol="0">
            <a:spAutoFit/>
          </a:bodyPr>
          <a:lstStyle/>
          <a:p>
            <a:r>
              <a:rPr lang="en-GB"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1804056 </a:t>
            </a:r>
            <a:r>
              <a:rPr lang="en-US" sz="1800" kern="1200" cap="all"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BMMB7012D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6642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Ethical Issues in Marketing</vt:lpstr>
      <vt:lpstr>Introduction</vt:lpstr>
      <vt:lpstr>Definition</vt:lpstr>
      <vt:lpstr>Why are ethics in marketing important?</vt:lpstr>
      <vt:lpstr>What is market research?</vt:lpstr>
      <vt:lpstr>Ethical Issues in Market Research</vt:lpstr>
      <vt:lpstr>Cambridge Analytica Scandal </vt:lpstr>
      <vt:lpstr>Actions Required</vt:lpstr>
      <vt:lpstr>Actions Required - continued</vt:lpstr>
      <vt:lpstr>Conclusion</vt:lpstr>
      <vt:lpstr>References</vt:lpstr>
      <vt:lpstr>References -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Issues in Marketing</dc:title>
  <dc:creator>Adam Aspinall</dc:creator>
  <cp:lastModifiedBy>Adam Aspinall</cp:lastModifiedBy>
  <cp:revision>4</cp:revision>
  <dcterms:created xsi:type="dcterms:W3CDTF">2019-06-05T12:43:32Z</dcterms:created>
  <dcterms:modified xsi:type="dcterms:W3CDTF">2019-06-07T20:35:53Z</dcterms:modified>
</cp:coreProperties>
</file>