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1" r:id="rId5"/>
    <p:sldId id="260" r:id="rId6"/>
    <p:sldId id="275" r:id="rId7"/>
    <p:sldId id="276" r:id="rId8"/>
    <p:sldId id="262" r:id="rId9"/>
    <p:sldId id="274" r:id="rId10"/>
    <p:sldId id="264" r:id="rId11"/>
    <p:sldId id="282" r:id="rId12"/>
    <p:sldId id="265" r:id="rId13"/>
    <p:sldId id="266" r:id="rId14"/>
    <p:sldId id="267" r:id="rId15"/>
    <p:sldId id="277" r:id="rId16"/>
    <p:sldId id="268" r:id="rId17"/>
    <p:sldId id="280" r:id="rId18"/>
    <p:sldId id="279" r:id="rId19"/>
    <p:sldId id="281" r:id="rId20"/>
    <p:sldId id="278" r:id="rId21"/>
    <p:sldId id="27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531C973-3B43-42A8-B2E3-40C3B1D82158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8E85CF2-E17C-4FD0-9879-5AB9E535B39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openxmlformats.org/officeDocument/2006/relationships/image" Target="../media/image16.jpeg"/><Relationship Id="rId4" Type="http://schemas.openxmlformats.org/officeDocument/2006/relationships/image" Target="../media/image15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nestor-palacehellenic-minis.gif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395536" y="260648"/>
            <a:ext cx="8064896" cy="634194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924000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&amp;Temples</a:t>
            </a:r>
            <a:endParaRPr lang="en-GB" sz="6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1264" y="3284984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Mycenaean Palaces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Chronology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773936"/>
            <a:ext cx="5184576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Late Helladic = Mycenaean period</a:t>
            </a:r>
          </a:p>
          <a:p>
            <a:pPr lvl="1">
              <a:defRPr/>
            </a:pPr>
            <a:r>
              <a:rPr lang="en-GB" dirty="0"/>
              <a:t>LH I: c.1550-1500 BC [contemporary with Shaft Graves]</a:t>
            </a:r>
          </a:p>
          <a:p>
            <a:pPr lvl="1">
              <a:defRPr/>
            </a:pPr>
            <a:r>
              <a:rPr lang="en-GB" dirty="0"/>
              <a:t>LH IIA: c.1500-1460 BC</a:t>
            </a:r>
          </a:p>
          <a:p>
            <a:pPr lvl="1">
              <a:defRPr/>
            </a:pPr>
            <a:r>
              <a:rPr lang="en-GB" dirty="0"/>
              <a:t>LH IIB: c.1460-1400 BC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LH IIIA1: </a:t>
            </a:r>
            <a:r>
              <a:rPr lang="en-GB" dirty="0" smtClean="0">
                <a:solidFill>
                  <a:srgbClr val="FFC000"/>
                </a:solidFill>
              </a:rPr>
              <a:t>c.1400-1375 </a:t>
            </a:r>
            <a:r>
              <a:rPr lang="en-GB" dirty="0">
                <a:solidFill>
                  <a:srgbClr val="FFC000"/>
                </a:solidFill>
              </a:rPr>
              <a:t>BC ]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LH IIIA2: </a:t>
            </a:r>
            <a:r>
              <a:rPr lang="en-GB" dirty="0" smtClean="0">
                <a:solidFill>
                  <a:srgbClr val="FFC000"/>
                </a:solidFill>
              </a:rPr>
              <a:t>c.1375-1300 </a:t>
            </a:r>
            <a:r>
              <a:rPr lang="en-GB" dirty="0">
                <a:solidFill>
                  <a:srgbClr val="FFC000"/>
                </a:solidFill>
              </a:rPr>
              <a:t>BC ] Palace period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LH IIIB: </a:t>
            </a:r>
            <a:r>
              <a:rPr lang="en-GB" dirty="0" smtClean="0">
                <a:solidFill>
                  <a:srgbClr val="FFC000"/>
                </a:solidFill>
              </a:rPr>
              <a:t>c.1300-1190 </a:t>
            </a:r>
            <a:r>
              <a:rPr lang="en-GB" dirty="0">
                <a:solidFill>
                  <a:srgbClr val="FFC000"/>
                </a:solidFill>
              </a:rPr>
              <a:t>BC   ]</a:t>
            </a:r>
          </a:p>
          <a:p>
            <a:pPr lvl="1">
              <a:defRPr/>
            </a:pPr>
            <a:r>
              <a:rPr lang="en-GB" dirty="0"/>
              <a:t>LH IIIC: c.1190-1050 BC</a:t>
            </a:r>
          </a:p>
          <a:p>
            <a:pPr lvl="1">
              <a:defRPr/>
            </a:pPr>
            <a:r>
              <a:rPr lang="en-GB" dirty="0" err="1"/>
              <a:t>Submycenaean</a:t>
            </a:r>
            <a:r>
              <a:rPr lang="en-GB" dirty="0"/>
              <a:t>: c.1050-1000 BC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084168" y="6075081"/>
            <a:ext cx="2318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LH II “Palace style” jug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39454" y="1716001"/>
            <a:ext cx="2964994" cy="427226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1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19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Shift of Power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Minoan Crete pre-eminent (politically &amp; culturally in Aegean in early second millennium BC: </a:t>
            </a:r>
            <a:r>
              <a:rPr lang="en-GB" sz="2800" dirty="0">
                <a:solidFill>
                  <a:srgbClr val="FFC000"/>
                </a:solidFill>
              </a:rPr>
              <a:t>Minoan Thalassocracy</a:t>
            </a:r>
          </a:p>
          <a:p>
            <a:pPr lvl="1">
              <a:defRPr/>
            </a:pPr>
            <a:r>
              <a:rPr lang="en-GB" sz="2400" dirty="0"/>
              <a:t>LM IA: </a:t>
            </a:r>
            <a:r>
              <a:rPr lang="en-GB" sz="2400" dirty="0" err="1"/>
              <a:t>Theran</a:t>
            </a:r>
            <a:r>
              <a:rPr lang="en-GB" sz="2400" dirty="0"/>
              <a:t> </a:t>
            </a:r>
            <a:r>
              <a:rPr lang="en-GB" sz="2400" dirty="0" smtClean="0"/>
              <a:t>eruption (1627 BC)</a:t>
            </a:r>
            <a:endParaRPr lang="en-GB" sz="2400" dirty="0"/>
          </a:p>
          <a:p>
            <a:pPr lvl="1">
              <a:defRPr/>
            </a:pPr>
            <a:r>
              <a:rPr lang="en-GB" sz="2400" dirty="0"/>
              <a:t>LM IB: destruction of palaces (only Knossos survives)</a:t>
            </a:r>
          </a:p>
          <a:p>
            <a:pPr>
              <a:defRPr/>
            </a:pPr>
            <a:r>
              <a:rPr lang="en-GB" sz="2800" dirty="0"/>
              <a:t>Emergence of Mycenaean elite</a:t>
            </a:r>
          </a:p>
          <a:p>
            <a:pPr lvl="1">
              <a:defRPr/>
            </a:pPr>
            <a:r>
              <a:rPr lang="en-GB" sz="2400" dirty="0"/>
              <a:t>LH I: Shaft Graves</a:t>
            </a:r>
          </a:p>
          <a:p>
            <a:pPr lvl="1">
              <a:defRPr/>
            </a:pPr>
            <a:r>
              <a:rPr lang="en-GB" sz="2400" dirty="0"/>
              <a:t>LH IIIA: first palaces in Greece</a:t>
            </a:r>
          </a:p>
          <a:p>
            <a:pPr lvl="1">
              <a:defRPr/>
            </a:pPr>
            <a:r>
              <a:rPr lang="en-GB" sz="2400" dirty="0"/>
              <a:t>LH IIIA-B: </a:t>
            </a:r>
            <a:r>
              <a:rPr lang="en-GB" sz="2400" dirty="0" err="1" smtClean="0"/>
              <a:t>Mycenaeans</a:t>
            </a:r>
            <a:r>
              <a:rPr lang="en-GB" sz="2400" dirty="0" smtClean="0"/>
              <a:t> </a:t>
            </a:r>
            <a:r>
              <a:rPr lang="en-GB" sz="2400" dirty="0"/>
              <a:t>in control of </a:t>
            </a:r>
            <a:r>
              <a:rPr lang="en-GB" sz="2400" dirty="0" smtClean="0"/>
              <a:t>Crete (Knossos </a:t>
            </a:r>
            <a:r>
              <a:rPr lang="en-GB" sz="2400" dirty="0"/>
              <a:t>&amp; </a:t>
            </a:r>
            <a:r>
              <a:rPr lang="en-GB" sz="2400" dirty="0" err="1" smtClean="0"/>
              <a:t>Khania</a:t>
            </a:r>
            <a:r>
              <a:rPr lang="en-GB" sz="2400" dirty="0" smtClean="0"/>
              <a:t>)</a:t>
            </a:r>
            <a:endParaRPr lang="en-GB" sz="2400" dirty="0"/>
          </a:p>
          <a:p>
            <a:pPr lvl="1"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Political Geography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680520" cy="475252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Focus of Mycenaean civilisation: southern Greece</a:t>
            </a:r>
          </a:p>
          <a:p>
            <a:pPr lvl="1">
              <a:defRPr/>
            </a:pPr>
            <a:r>
              <a:rPr lang="en-GB" sz="2000" dirty="0" smtClean="0"/>
              <a:t>Peloponnese</a:t>
            </a:r>
            <a:endParaRPr lang="en-GB" sz="2000" dirty="0"/>
          </a:p>
          <a:p>
            <a:pPr lvl="1">
              <a:defRPr/>
            </a:pPr>
            <a:r>
              <a:rPr lang="en-GB" sz="2000" dirty="0"/>
              <a:t>Attica</a:t>
            </a:r>
          </a:p>
          <a:p>
            <a:pPr lvl="1">
              <a:defRPr/>
            </a:pPr>
            <a:r>
              <a:rPr lang="en-GB" sz="2000" dirty="0"/>
              <a:t>Boeotia</a:t>
            </a:r>
          </a:p>
          <a:p>
            <a:pPr>
              <a:defRPr/>
            </a:pPr>
            <a:r>
              <a:rPr lang="en-GB" sz="2400" dirty="0"/>
              <a:t>Mycenaean control of Crete from LH III</a:t>
            </a:r>
          </a:p>
          <a:p>
            <a:pPr>
              <a:defRPr/>
            </a:pPr>
            <a:r>
              <a:rPr lang="en-GB" sz="2400" dirty="0"/>
              <a:t>Distribution of Mycenaean palaces reflects the political geography of the Iliad:</a:t>
            </a:r>
          </a:p>
          <a:p>
            <a:pPr lvl="1">
              <a:defRPr/>
            </a:pPr>
            <a:r>
              <a:rPr lang="en-GB" sz="2000" dirty="0">
                <a:solidFill>
                  <a:srgbClr val="FFC000"/>
                </a:solidFill>
              </a:rPr>
              <a:t>Catalogue of Ships</a:t>
            </a:r>
            <a:endParaRPr lang="en-GB" sz="2000" i="1" dirty="0">
              <a:solidFill>
                <a:srgbClr val="FFC000"/>
              </a:solidFill>
            </a:endParaRPr>
          </a:p>
          <a:p>
            <a:pPr>
              <a:defRPr/>
            </a:pPr>
            <a:endParaRPr lang="en-GB" sz="2400" dirty="0"/>
          </a:p>
        </p:txBody>
      </p:sp>
      <p:pic>
        <p:nvPicPr>
          <p:cNvPr id="6" name="Picture 3" descr="map aegean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76056" y="1772816"/>
            <a:ext cx="3880852" cy="46085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Origins of the </a:t>
            </a:r>
            <a:r>
              <a:rPr lang="en-GB" err="1" smtClean="0"/>
              <a:t>Megaron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582242" cy="482453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EH II: </a:t>
            </a:r>
            <a:r>
              <a:rPr lang="en-GB" dirty="0">
                <a:solidFill>
                  <a:srgbClr val="FFC000"/>
                </a:solidFill>
              </a:rPr>
              <a:t>pre-Greek population</a:t>
            </a:r>
          </a:p>
          <a:p>
            <a:pPr lvl="1">
              <a:defRPr/>
            </a:pPr>
            <a:r>
              <a:rPr lang="en-GB" dirty="0"/>
              <a:t>Proto emergence of complexity: </a:t>
            </a:r>
            <a:r>
              <a:rPr lang="en-GB" dirty="0" smtClean="0">
                <a:solidFill>
                  <a:srgbClr val="FFC000"/>
                </a:solidFill>
              </a:rPr>
              <a:t>corridor </a:t>
            </a:r>
            <a:r>
              <a:rPr lang="en-GB" dirty="0">
                <a:solidFill>
                  <a:srgbClr val="FFC000"/>
                </a:solidFill>
              </a:rPr>
              <a:t>houses</a:t>
            </a:r>
          </a:p>
          <a:p>
            <a:pPr>
              <a:defRPr/>
            </a:pPr>
            <a:r>
              <a:rPr lang="en-GB" dirty="0"/>
              <a:t>EH II destructions: arrival of Greeks?</a:t>
            </a:r>
          </a:p>
          <a:p>
            <a:pPr lvl="1">
              <a:defRPr/>
            </a:pPr>
            <a:r>
              <a:rPr lang="en-GB" dirty="0"/>
              <a:t>Changes in material culture related to population </a:t>
            </a:r>
            <a:r>
              <a:rPr lang="en-GB" dirty="0" smtClean="0"/>
              <a:t>change?</a:t>
            </a:r>
            <a:endParaRPr lang="en-GB" dirty="0"/>
          </a:p>
          <a:p>
            <a:pPr lvl="1">
              <a:defRPr/>
            </a:pPr>
            <a:r>
              <a:rPr lang="en-GB" dirty="0"/>
              <a:t>Apparent period of cultural impoverishment</a:t>
            </a:r>
          </a:p>
          <a:p>
            <a:pPr lvl="1">
              <a:defRPr/>
            </a:pPr>
            <a:r>
              <a:rPr lang="en-GB" dirty="0"/>
              <a:t>Establishment of new house type: apsidal with porch &amp; hall = origins of the </a:t>
            </a:r>
            <a:r>
              <a:rPr lang="en-GB" dirty="0" err="1">
                <a:solidFill>
                  <a:srgbClr val="FFC000"/>
                </a:solidFill>
              </a:rPr>
              <a:t>megaron</a:t>
            </a:r>
            <a:endParaRPr lang="en-GB" dirty="0">
              <a:solidFill>
                <a:srgbClr val="FFC000"/>
              </a:solidFill>
            </a:endParaRPr>
          </a:p>
          <a:p>
            <a:pPr>
              <a:defRPr/>
            </a:pPr>
            <a:endParaRPr lang="en-GB" dirty="0"/>
          </a:p>
        </p:txBody>
      </p:sp>
      <p:pic>
        <p:nvPicPr>
          <p:cNvPr id="6" name="Picture 3" descr="lernal apsidal plan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22942" y="1196752"/>
            <a:ext cx="3343228" cy="2808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lerna MH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004048" y="4293096"/>
            <a:ext cx="3855507" cy="230425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884368" y="4005064"/>
            <a:ext cx="73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Lerna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of the </a:t>
            </a:r>
            <a:r>
              <a:rPr lang="en-GB" dirty="0" err="1" smtClean="0"/>
              <a:t>Megaron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392488" cy="4895424"/>
          </a:xfrm>
        </p:spPr>
        <p:txBody>
          <a:bodyPr>
            <a:normAutofit/>
          </a:bodyPr>
          <a:lstStyle/>
          <a:p>
            <a:r>
              <a:rPr lang="en-GB" sz="2600" dirty="0" smtClean="0"/>
              <a:t>LHI-II regional variation</a:t>
            </a:r>
          </a:p>
          <a:p>
            <a:r>
              <a:rPr lang="en-GB" sz="2600" dirty="0" smtClean="0"/>
              <a:t>LH I </a:t>
            </a:r>
            <a:r>
              <a:rPr lang="en-GB" sz="2600" dirty="0" err="1" smtClean="0"/>
              <a:t>Tsoungiza</a:t>
            </a:r>
            <a:r>
              <a:rPr lang="en-GB" sz="2600" dirty="0" smtClean="0"/>
              <a:t>: core rectangular structure with built hearth:</a:t>
            </a:r>
          </a:p>
          <a:p>
            <a:pPr lvl="1"/>
            <a:r>
              <a:rPr lang="en-GB" sz="2200" dirty="0" smtClean="0"/>
              <a:t>Initial </a:t>
            </a:r>
            <a:r>
              <a:rPr lang="en-GB" sz="2200" dirty="0" err="1" smtClean="0"/>
              <a:t>monumentalization</a:t>
            </a:r>
            <a:r>
              <a:rPr lang="en-GB" sz="2200" dirty="0" smtClean="0"/>
              <a:t> of (ceremonial) space</a:t>
            </a:r>
          </a:p>
          <a:p>
            <a:pPr lvl="1"/>
            <a:r>
              <a:rPr lang="en-GB" sz="2200" dirty="0" smtClean="0"/>
              <a:t>Additional rooms added to side &amp; end</a:t>
            </a:r>
          </a:p>
          <a:p>
            <a:r>
              <a:rPr lang="en-GB" sz="2600" dirty="0" smtClean="0"/>
              <a:t>Beginning to look like </a:t>
            </a:r>
            <a:r>
              <a:rPr lang="en-GB" sz="2600" dirty="0" err="1" smtClean="0"/>
              <a:t>megaron</a:t>
            </a:r>
            <a:r>
              <a:rPr lang="en-GB" sz="2600" dirty="0" smtClean="0"/>
              <a:t> unit within palace </a:t>
            </a:r>
          </a:p>
          <a:p>
            <a:pPr lvl="1"/>
            <a:r>
              <a:rPr lang="en-GB" sz="2200" dirty="0" smtClean="0"/>
              <a:t>Can we attribute palatial </a:t>
            </a:r>
            <a:r>
              <a:rPr lang="en-GB" sz="2200" dirty="0" err="1" smtClean="0"/>
              <a:t>funtion</a:t>
            </a:r>
            <a:r>
              <a:rPr lang="en-GB" sz="2200" dirty="0" smtClean="0"/>
              <a:t>?</a:t>
            </a:r>
          </a:p>
        </p:txBody>
      </p:sp>
      <p:pic>
        <p:nvPicPr>
          <p:cNvPr id="7" name="Content Placeholder 6" descr="tsoungiza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30416" y="1916832"/>
            <a:ext cx="3456384" cy="2765107"/>
          </a:xfrm>
        </p:spPr>
      </p:pic>
      <p:sp>
        <p:nvSpPr>
          <p:cNvPr id="8" name="TextBox 7"/>
          <p:cNvSpPr txBox="1"/>
          <p:nvPr/>
        </p:nvSpPr>
        <p:spPr>
          <a:xfrm>
            <a:off x="6372200" y="4725144"/>
            <a:ext cx="1683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Tsoungiza</a:t>
            </a:r>
            <a:r>
              <a:rPr lang="en-GB" dirty="0" smtClean="0"/>
              <a:t> , EU7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of the </a:t>
            </a:r>
            <a:r>
              <a:rPr lang="en-GB" dirty="0" err="1" smtClean="0"/>
              <a:t>Megaron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895424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Malthi</a:t>
            </a:r>
            <a:r>
              <a:rPr lang="en-GB" sz="2400" dirty="0" smtClean="0"/>
              <a:t>: fortified settlement</a:t>
            </a:r>
          </a:p>
          <a:p>
            <a:r>
              <a:rPr lang="en-GB" sz="2400" dirty="0" smtClean="0"/>
              <a:t>Large central </a:t>
            </a:r>
            <a:r>
              <a:rPr lang="en-GB" sz="2400" dirty="0" smtClean="0"/>
              <a:t>building:</a:t>
            </a:r>
          </a:p>
          <a:p>
            <a:pPr lvl="1"/>
            <a:r>
              <a:rPr lang="en-GB" sz="2000" dirty="0" smtClean="0"/>
              <a:t>Gathering place </a:t>
            </a:r>
            <a:r>
              <a:rPr lang="en-GB" sz="2000" dirty="0" smtClean="0"/>
              <a:t>&amp; chief’s house?</a:t>
            </a:r>
          </a:p>
          <a:p>
            <a:r>
              <a:rPr lang="en-GB" sz="2400" dirty="0" smtClean="0"/>
              <a:t>Association of central building with craft activities</a:t>
            </a:r>
          </a:p>
          <a:p>
            <a:r>
              <a:rPr lang="en-GB" sz="2400" dirty="0" smtClean="0"/>
              <a:t>Wright 2006: reflects social behaviour associated with emergence of leadership</a:t>
            </a:r>
            <a:endParaRPr lang="en-GB" sz="2400" dirty="0"/>
          </a:p>
          <a:p>
            <a:r>
              <a:rPr lang="en-GB" sz="2400" dirty="0" smtClean="0"/>
              <a:t>Ascendant lineage group able to physically control space &amp; production through judicious display of largesse?</a:t>
            </a:r>
          </a:p>
        </p:txBody>
      </p:sp>
      <p:pic>
        <p:nvPicPr>
          <p:cNvPr id="10" name="Content Placeholder 9" descr="malth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2204864"/>
            <a:ext cx="3805346" cy="240280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020272" y="4797152"/>
            <a:ext cx="1507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Plan of </a:t>
            </a:r>
            <a:r>
              <a:rPr lang="en-GB" dirty="0" err="1" smtClean="0"/>
              <a:t>Malthi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 smtClean="0"/>
              <a:t>Menelaion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752528" cy="48965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600" dirty="0"/>
              <a:t>LH II: developing as important site – palace style </a:t>
            </a:r>
            <a:r>
              <a:rPr lang="en-GB" sz="2600" dirty="0" err="1"/>
              <a:t>sherds</a:t>
            </a:r>
            <a:endParaRPr lang="en-GB" sz="2600" dirty="0"/>
          </a:p>
          <a:p>
            <a:pPr>
              <a:defRPr/>
            </a:pPr>
            <a:r>
              <a:rPr lang="en-GB" sz="2600" dirty="0"/>
              <a:t>LH II?: construction of Mansion 1: </a:t>
            </a:r>
          </a:p>
          <a:p>
            <a:pPr lvl="1">
              <a:defRPr/>
            </a:pPr>
            <a:r>
              <a:rPr lang="en-GB" sz="2200" dirty="0"/>
              <a:t>Tripartite two-</a:t>
            </a:r>
            <a:r>
              <a:rPr lang="en-GB" sz="2200" dirty="0" err="1"/>
              <a:t>storeyed</a:t>
            </a:r>
            <a:r>
              <a:rPr lang="en-GB" sz="2200" dirty="0"/>
              <a:t> building</a:t>
            </a:r>
          </a:p>
          <a:p>
            <a:pPr lvl="1">
              <a:defRPr/>
            </a:pPr>
            <a:r>
              <a:rPr lang="en-GB" sz="2200" dirty="0">
                <a:solidFill>
                  <a:srgbClr val="FFC000"/>
                </a:solidFill>
              </a:rPr>
              <a:t>Central </a:t>
            </a:r>
            <a:r>
              <a:rPr lang="en-GB" sz="2200" dirty="0" err="1">
                <a:solidFill>
                  <a:srgbClr val="FFC000"/>
                </a:solidFill>
              </a:rPr>
              <a:t>megaron</a:t>
            </a:r>
            <a:r>
              <a:rPr lang="en-GB" sz="2200" dirty="0">
                <a:solidFill>
                  <a:srgbClr val="FFC000"/>
                </a:solidFill>
              </a:rPr>
              <a:t> unit</a:t>
            </a:r>
          </a:p>
          <a:p>
            <a:pPr>
              <a:defRPr/>
            </a:pPr>
            <a:r>
              <a:rPr lang="en-GB" sz="2600" dirty="0"/>
              <a:t>LH IIIA1: Mansion 2</a:t>
            </a:r>
          </a:p>
          <a:p>
            <a:pPr lvl="1">
              <a:defRPr/>
            </a:pPr>
            <a:r>
              <a:rPr lang="en-GB" sz="2200" dirty="0"/>
              <a:t>Split level tripartite building</a:t>
            </a:r>
          </a:p>
          <a:p>
            <a:pPr lvl="1">
              <a:defRPr/>
            </a:pPr>
            <a:r>
              <a:rPr lang="en-GB" sz="2200" dirty="0"/>
              <a:t>38 x 50m</a:t>
            </a:r>
          </a:p>
          <a:p>
            <a:pPr>
              <a:defRPr/>
            </a:pPr>
            <a:r>
              <a:rPr lang="en-GB" sz="2600" dirty="0"/>
              <a:t>Earliest surviving examples of elite domestic architecture</a:t>
            </a:r>
          </a:p>
        </p:txBody>
      </p:sp>
      <p:pic>
        <p:nvPicPr>
          <p:cNvPr id="8" name="Content Placeholder 7" descr="menelaion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45276" y="1268760"/>
            <a:ext cx="3188574" cy="2245436"/>
          </a:xfrm>
          <a:ln w="38100">
            <a:solidFill>
              <a:srgbClr val="FFC000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64087" y="4270616"/>
            <a:ext cx="3497719" cy="22547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49351" y="3707740"/>
            <a:ext cx="3084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Menelaion</a:t>
            </a:r>
            <a:r>
              <a:rPr lang="en-GB" dirty="0" smtClean="0"/>
              <a:t>, plan &amp; excavations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LH III Palace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038600" cy="4623816"/>
          </a:xfrm>
        </p:spPr>
        <p:txBody>
          <a:bodyPr/>
          <a:lstStyle/>
          <a:p>
            <a:r>
              <a:rPr lang="en-GB" dirty="0" err="1" smtClean="0">
                <a:solidFill>
                  <a:srgbClr val="FFC000"/>
                </a:solidFill>
              </a:rPr>
              <a:t>Megaron</a:t>
            </a:r>
            <a:r>
              <a:rPr lang="en-GB" dirty="0" smtClean="0">
                <a:solidFill>
                  <a:srgbClr val="FFC000"/>
                </a:solidFill>
              </a:rPr>
              <a:t>:</a:t>
            </a:r>
            <a:r>
              <a:rPr lang="en-GB" dirty="0" smtClean="0"/>
              <a:t> central unit</a:t>
            </a:r>
          </a:p>
          <a:p>
            <a:pPr lvl="1"/>
            <a:r>
              <a:rPr lang="en-GB" dirty="0" smtClean="0"/>
              <a:t>King’s throne room?</a:t>
            </a:r>
          </a:p>
          <a:p>
            <a:pPr marL="514350" indent="-514350">
              <a:defRPr/>
            </a:pPr>
            <a:r>
              <a:rPr lang="en-GB" dirty="0" smtClean="0"/>
              <a:t>Subsidiary rooms set aside for storage, workshops, archives</a:t>
            </a:r>
          </a:p>
          <a:p>
            <a:pPr marL="514350" indent="-514350">
              <a:defRPr/>
            </a:pPr>
            <a:r>
              <a:rPr lang="en-GB" dirty="0" smtClean="0"/>
              <a:t>Upper storey: residential rooms</a:t>
            </a:r>
          </a:p>
          <a:p>
            <a:pPr marL="514350" indent="-514350">
              <a:defRPr/>
            </a:pPr>
            <a:r>
              <a:rPr lang="en-GB" dirty="0" smtClean="0"/>
              <a:t>Subsidiary </a:t>
            </a:r>
            <a:r>
              <a:rPr lang="en-GB" dirty="0" err="1" smtClean="0"/>
              <a:t>megaron</a:t>
            </a:r>
            <a:r>
              <a:rPr lang="en-GB" dirty="0" smtClean="0"/>
              <a:t>: for </a:t>
            </a:r>
            <a:r>
              <a:rPr lang="en-GB" i="1" dirty="0" err="1" smtClean="0"/>
              <a:t>lawagetas</a:t>
            </a:r>
            <a:r>
              <a:rPr lang="en-GB" dirty="0" smtClean="0"/>
              <a:t>?</a:t>
            </a:r>
          </a:p>
        </p:txBody>
      </p:sp>
      <p:pic>
        <p:nvPicPr>
          <p:cNvPr id="5" name="Content Placeholder 4" descr="pylos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455334" y="1844824"/>
            <a:ext cx="4455522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812360" y="5733256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Pylos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017457" y="2924944"/>
            <a:ext cx="648072" cy="36004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Wall-Paintings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/>
          <a:lstStyle/>
          <a:p>
            <a:pPr>
              <a:defRPr/>
            </a:pPr>
            <a:r>
              <a:rPr lang="en-GB" dirty="0"/>
              <a:t>Public areas of palaces richly decorated with wall-paintings</a:t>
            </a:r>
          </a:p>
          <a:p>
            <a:pPr lvl="1">
              <a:defRPr/>
            </a:pPr>
            <a:r>
              <a:rPr lang="en-GB" dirty="0"/>
              <a:t>Women in procession</a:t>
            </a:r>
          </a:p>
          <a:p>
            <a:pPr lvl="1">
              <a:defRPr/>
            </a:pPr>
            <a:r>
              <a:rPr lang="en-GB" dirty="0" err="1"/>
              <a:t>Bardic</a:t>
            </a:r>
            <a:r>
              <a:rPr lang="en-GB" dirty="0"/>
              <a:t> recitation</a:t>
            </a:r>
          </a:p>
          <a:p>
            <a:pPr lvl="1">
              <a:defRPr/>
            </a:pPr>
            <a:r>
              <a:rPr lang="en-GB" dirty="0"/>
              <a:t>Hunting &amp; warfare scenes</a:t>
            </a:r>
          </a:p>
          <a:p>
            <a:pPr lvl="1">
              <a:defRPr/>
            </a:pPr>
            <a:r>
              <a:rPr lang="en-GB" dirty="0"/>
              <a:t>Heraldic animals (including exotic griffins)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220072" y="5805264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Wall painting fragments, </a:t>
            </a:r>
            <a:r>
              <a:rPr lang="en-GB" sz="2000" dirty="0" err="1" smtClean="0"/>
              <a:t>Pylos</a:t>
            </a:r>
            <a:endParaRPr lang="en-GB" sz="2000" dirty="0"/>
          </a:p>
        </p:txBody>
      </p:sp>
      <p:pic>
        <p:nvPicPr>
          <p:cNvPr id="11" name="Content Placeholder 10" descr="griffen___lion_pylos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8064" y="836712"/>
            <a:ext cx="3772966" cy="492167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2" r="11350"/>
          <a:stretch/>
        </p:blipFill>
        <p:spPr>
          <a:xfrm>
            <a:off x="532103" y="402000"/>
            <a:ext cx="2808312" cy="3195638"/>
          </a:xfr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576" y="3933056"/>
            <a:ext cx="3884613" cy="252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180570"/>
            <a:ext cx="2398728" cy="380080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76486"/>
            <a:ext cx="2340864" cy="312115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4536" y="4365104"/>
            <a:ext cx="3708400" cy="223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451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Function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104456" cy="4752528"/>
          </a:xfrm>
        </p:spPr>
        <p:txBody>
          <a:bodyPr/>
          <a:lstStyle/>
          <a:p>
            <a:pPr>
              <a:defRPr/>
            </a:pPr>
            <a:r>
              <a:rPr lang="en-GB" dirty="0"/>
              <a:t>Centres of </a:t>
            </a:r>
            <a:r>
              <a:rPr lang="en-GB" dirty="0" smtClean="0"/>
              <a:t>power</a:t>
            </a:r>
          </a:p>
          <a:p>
            <a:pPr>
              <a:defRPr/>
            </a:pPr>
            <a:r>
              <a:rPr lang="en-GB" dirty="0" smtClean="0"/>
              <a:t>Situated </a:t>
            </a:r>
            <a:r>
              <a:rPr lang="en-GB" dirty="0"/>
              <a:t>on top of defensive acropolis:</a:t>
            </a:r>
          </a:p>
          <a:p>
            <a:pPr lvl="1">
              <a:defRPr/>
            </a:pPr>
            <a:r>
              <a:rPr lang="en-GB" dirty="0"/>
              <a:t>Commanding situation: territorial control</a:t>
            </a:r>
          </a:p>
          <a:p>
            <a:pPr lvl="1">
              <a:defRPr/>
            </a:pPr>
            <a:r>
              <a:rPr lang="en-GB" dirty="0"/>
              <a:t>Defensive: massive fortifications (from LH IIIB)</a:t>
            </a:r>
          </a:p>
          <a:p>
            <a:pPr lvl="1">
              <a:defRPr/>
            </a:pPr>
            <a:r>
              <a:rPr lang="en-GB" dirty="0"/>
              <a:t>Competing regional polities</a:t>
            </a:r>
          </a:p>
        </p:txBody>
      </p:sp>
      <p:pic>
        <p:nvPicPr>
          <p:cNvPr id="6" name="Picture 3" descr="tiryns_aerial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4000" contrast="-8000"/>
          </a:blip>
          <a:srcRect/>
          <a:stretch>
            <a:fillRect/>
          </a:stretch>
        </p:blipFill>
        <p:spPr bwMode="auto">
          <a:xfrm>
            <a:off x="5076056" y="1844824"/>
            <a:ext cx="3833411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7918641" y="5585260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Tiryns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248472" cy="47618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Economic redistribution: storerooms</a:t>
            </a:r>
          </a:p>
          <a:p>
            <a:pPr>
              <a:defRPr/>
            </a:pPr>
            <a:r>
              <a:rPr lang="en-GB" dirty="0" smtClean="0"/>
              <a:t>Texts</a:t>
            </a:r>
            <a:r>
              <a:rPr lang="en-GB" dirty="0"/>
              <a:t>: refer to workers involved in production of textiles &amp; perfumed oils</a:t>
            </a:r>
          </a:p>
          <a:p>
            <a:pPr>
              <a:defRPr/>
            </a:pPr>
            <a:r>
              <a:rPr lang="en-GB" dirty="0" smtClean="0"/>
              <a:t>Elite </a:t>
            </a:r>
            <a:r>
              <a:rPr lang="en-GB" dirty="0"/>
              <a:t>craft production:</a:t>
            </a:r>
          </a:p>
          <a:p>
            <a:pPr lvl="1">
              <a:defRPr/>
            </a:pPr>
            <a:r>
              <a:rPr lang="en-GB" dirty="0"/>
              <a:t>Mycenae: workshops located outside palaces</a:t>
            </a:r>
          </a:p>
        </p:txBody>
      </p:sp>
      <p:pic>
        <p:nvPicPr>
          <p:cNvPr id="7" name="Content Placeholder 6" descr="pylos stores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0072" y="548680"/>
            <a:ext cx="3618124" cy="5439246"/>
          </a:xfrm>
        </p:spPr>
      </p:pic>
      <p:sp>
        <p:nvSpPr>
          <p:cNvPr id="8" name="TextBox 7"/>
          <p:cNvSpPr txBox="1"/>
          <p:nvPr/>
        </p:nvSpPr>
        <p:spPr>
          <a:xfrm>
            <a:off x="6588224" y="6093296"/>
            <a:ext cx="1838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Pylos</a:t>
            </a:r>
            <a:r>
              <a:rPr lang="en-GB" dirty="0" smtClean="0"/>
              <a:t> storerooms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Role of the </a:t>
            </a:r>
            <a:r>
              <a:rPr lang="en-GB" dirty="0" err="1" smtClean="0"/>
              <a:t>Wanax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Ceremonial role emphasised in texts:</a:t>
            </a:r>
          </a:p>
          <a:p>
            <a:pPr lvl="1"/>
            <a:r>
              <a:rPr lang="en-GB" dirty="0" smtClean="0"/>
              <a:t>Involved in the performance </a:t>
            </a:r>
            <a:r>
              <a:rPr lang="en-GB" dirty="0"/>
              <a:t>of </a:t>
            </a:r>
            <a:r>
              <a:rPr lang="en-GB" dirty="0" smtClean="0"/>
              <a:t>rituals</a:t>
            </a:r>
          </a:p>
          <a:p>
            <a:pPr lvl="1"/>
            <a:r>
              <a:rPr lang="en-GB" dirty="0" smtClean="0"/>
              <a:t>Initiate of the </a:t>
            </a:r>
            <a:r>
              <a:rPr lang="en-GB" dirty="0" smtClean="0">
                <a:solidFill>
                  <a:srgbClr val="FFC000"/>
                </a:solidFill>
              </a:rPr>
              <a:t>pa-</a:t>
            </a:r>
            <a:r>
              <a:rPr lang="en-GB" dirty="0" err="1" smtClean="0">
                <a:solidFill>
                  <a:srgbClr val="FFC000"/>
                </a:solidFill>
              </a:rPr>
              <a:t>ki</a:t>
            </a:r>
            <a:r>
              <a:rPr lang="en-GB" dirty="0" smtClean="0">
                <a:solidFill>
                  <a:srgbClr val="FFC000"/>
                </a:solidFill>
              </a:rPr>
              <a:t>-</a:t>
            </a:r>
            <a:r>
              <a:rPr lang="en-GB" dirty="0" err="1" smtClean="0">
                <a:solidFill>
                  <a:srgbClr val="FFC000"/>
                </a:solidFill>
              </a:rPr>
              <a:t>ja</a:t>
            </a:r>
            <a:r>
              <a:rPr lang="en-GB" dirty="0" smtClean="0">
                <a:solidFill>
                  <a:srgbClr val="FFC000"/>
                </a:solidFill>
              </a:rPr>
              <a:t>-ne</a:t>
            </a:r>
            <a:r>
              <a:rPr lang="en-GB" dirty="0" smtClean="0"/>
              <a:t> </a:t>
            </a:r>
            <a:r>
              <a:rPr lang="en-GB" dirty="0"/>
              <a:t>ceremonies </a:t>
            </a:r>
            <a:endParaRPr lang="en-GB" dirty="0" smtClean="0"/>
          </a:p>
          <a:p>
            <a:pPr lvl="1"/>
            <a:r>
              <a:rPr lang="en-GB" dirty="0" smtClean="0"/>
              <a:t>Presides </a:t>
            </a:r>
            <a:r>
              <a:rPr lang="en-GB" dirty="0"/>
              <a:t>over initiation </a:t>
            </a:r>
            <a:r>
              <a:rPr lang="en-GB" dirty="0" smtClean="0"/>
              <a:t>ceremony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recipient of official </a:t>
            </a:r>
            <a:r>
              <a:rPr lang="en-GB" dirty="0" smtClean="0"/>
              <a:t>celebrations &amp; offerings</a:t>
            </a:r>
          </a:p>
          <a:p>
            <a:r>
              <a:rPr lang="en-GB" dirty="0" smtClean="0"/>
              <a:t>Level of deification </a:t>
            </a:r>
            <a:r>
              <a:rPr lang="en-GB" dirty="0"/>
              <a:t>of the </a:t>
            </a:r>
            <a:r>
              <a:rPr lang="en-GB" dirty="0" smtClean="0"/>
              <a:t>ruler:</a:t>
            </a:r>
            <a:endParaRPr lang="en-GB" dirty="0"/>
          </a:p>
          <a:p>
            <a:pPr lvl="1">
              <a:defRPr/>
            </a:pPr>
            <a:r>
              <a:rPr lang="en-GB" dirty="0" smtClean="0"/>
              <a:t>Intermediary </a:t>
            </a:r>
            <a:r>
              <a:rPr lang="en-GB" dirty="0"/>
              <a:t>between </a:t>
            </a:r>
            <a:r>
              <a:rPr lang="en-GB" dirty="0" smtClean="0"/>
              <a:t>the (elite) </a:t>
            </a:r>
            <a:r>
              <a:rPr lang="en-GB" dirty="0" err="1" smtClean="0"/>
              <a:t>Mycenaeans</a:t>
            </a:r>
            <a:r>
              <a:rPr lang="en-GB" dirty="0" smtClean="0"/>
              <a:t> &amp; their </a:t>
            </a:r>
            <a:r>
              <a:rPr lang="en-GB" dirty="0"/>
              <a:t>gods?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Role of the </a:t>
            </a:r>
            <a:r>
              <a:rPr lang="en-GB" dirty="0" err="1" smtClean="0"/>
              <a:t>Wanax</a:t>
            </a:r>
            <a:endParaRPr lang="en-GB" dirty="0"/>
          </a:p>
        </p:txBody>
      </p:sp>
      <p:pic>
        <p:nvPicPr>
          <p:cNvPr id="5" name="Content Placeholder 4" descr="central hearth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68076" y="2276872"/>
            <a:ext cx="3552395" cy="2664296"/>
          </a:xfrm>
        </p:spPr>
      </p:pic>
      <p:sp>
        <p:nvSpPr>
          <p:cNvPr id="6" name="TextBox 5"/>
          <p:cNvSpPr txBox="1"/>
          <p:nvPr/>
        </p:nvSpPr>
        <p:spPr>
          <a:xfrm>
            <a:off x="6300192" y="5157192"/>
            <a:ext cx="2145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Pylos</a:t>
            </a:r>
            <a:r>
              <a:rPr lang="en-GB" dirty="0" smtClean="0"/>
              <a:t>: central hearth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680520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Close association between </a:t>
            </a:r>
            <a:r>
              <a:rPr lang="en-GB" i="1" dirty="0" err="1" smtClean="0"/>
              <a:t>wanax</a:t>
            </a:r>
            <a:r>
              <a:rPr lang="en-GB" dirty="0" smtClean="0"/>
              <a:t> ideology, performance &amp; central hearth</a:t>
            </a:r>
          </a:p>
          <a:p>
            <a:r>
              <a:rPr lang="en-GB" dirty="0" smtClean="0"/>
              <a:t>Audience = inner circle of </a:t>
            </a:r>
            <a:r>
              <a:rPr lang="en-GB" dirty="0"/>
              <a:t>high-ranking </a:t>
            </a:r>
            <a:r>
              <a:rPr lang="en-GB" dirty="0" smtClean="0"/>
              <a:t>officials</a:t>
            </a:r>
            <a:endParaRPr lang="en-GB" dirty="0"/>
          </a:p>
          <a:p>
            <a:r>
              <a:rPr lang="en-GB" dirty="0" smtClean="0"/>
              <a:t>Physical control of access:</a:t>
            </a:r>
          </a:p>
          <a:p>
            <a:pPr lvl="1"/>
            <a:r>
              <a:rPr lang="en-GB" dirty="0" smtClean="0"/>
              <a:t>Manipulation of space to heighten </a:t>
            </a:r>
            <a:r>
              <a:rPr lang="en-GB" dirty="0"/>
              <a:t>the tension </a:t>
            </a:r>
            <a:r>
              <a:rPr lang="en-GB" dirty="0" smtClean="0"/>
              <a:t>of  participants</a:t>
            </a:r>
          </a:p>
          <a:p>
            <a:r>
              <a:rPr lang="en-GB" dirty="0" smtClean="0"/>
              <a:t>Frescoes “symbolized </a:t>
            </a:r>
            <a:r>
              <a:rPr lang="en-GB" dirty="0"/>
              <a:t>the eternal and </a:t>
            </a:r>
            <a:r>
              <a:rPr lang="en-GB" dirty="0" smtClean="0"/>
              <a:t>divinely ordained character </a:t>
            </a:r>
            <a:r>
              <a:rPr lang="en-GB" dirty="0"/>
              <a:t>of such ritual </a:t>
            </a:r>
            <a:r>
              <a:rPr lang="en-GB" dirty="0" smtClean="0"/>
              <a:t>activities” (</a:t>
            </a:r>
            <a:r>
              <a:rPr lang="en-GB" dirty="0" err="1" smtClean="0"/>
              <a:t>Maran</a:t>
            </a:r>
            <a:r>
              <a:rPr lang="en-GB" dirty="0" smtClean="0"/>
              <a:t> 2001: 117)</a:t>
            </a:r>
          </a:p>
        </p:txBody>
      </p:sp>
    </p:spTree>
    <p:extLst>
      <p:ext uri="{BB962C8B-B14F-4D97-AF65-F5344CB8AC3E}">
        <p14:creationId xmlns:p14="http://schemas.microsoft.com/office/powerpoint/2010/main" val="2204744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Ceremonial Action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67544" y="1787020"/>
            <a:ext cx="4608512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err="1"/>
              <a:t>Megaron</a:t>
            </a:r>
            <a:r>
              <a:rPr lang="en-GB" dirty="0"/>
              <a:t> focal point of </a:t>
            </a:r>
            <a:r>
              <a:rPr lang="en-GB" dirty="0" smtClean="0"/>
              <a:t>ceremonies:</a:t>
            </a:r>
          </a:p>
          <a:p>
            <a:pPr lvl="1">
              <a:defRPr/>
            </a:pPr>
            <a:r>
              <a:rPr lang="en-GB" dirty="0" smtClean="0"/>
              <a:t>Inferred from assemblages in &amp; around </a:t>
            </a:r>
            <a:r>
              <a:rPr lang="en-GB" dirty="0" err="1" smtClean="0"/>
              <a:t>megaron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Wall paintings</a:t>
            </a:r>
          </a:p>
          <a:p>
            <a:pPr lvl="1">
              <a:defRPr/>
            </a:pPr>
            <a:r>
              <a:rPr lang="en-GB" dirty="0"/>
              <a:t>A</a:t>
            </a:r>
            <a:r>
              <a:rPr lang="en-GB" dirty="0" smtClean="0"/>
              <a:t>nalogy with Homer</a:t>
            </a:r>
          </a:p>
          <a:p>
            <a:pPr lvl="1">
              <a:defRPr/>
            </a:pPr>
            <a:r>
              <a:rPr lang="en-GB" dirty="0" smtClean="0"/>
              <a:t>Linear B archives</a:t>
            </a:r>
            <a:endParaRPr lang="en-GB" dirty="0"/>
          </a:p>
          <a:p>
            <a:pPr>
              <a:defRPr/>
            </a:pPr>
            <a:r>
              <a:rPr lang="en-GB" dirty="0" smtClean="0"/>
              <a:t>Evidence for large-scale communal feasting &amp; </a:t>
            </a:r>
            <a:r>
              <a:rPr lang="en-GB" dirty="0" err="1" smtClean="0"/>
              <a:t>bardic</a:t>
            </a:r>
            <a:r>
              <a:rPr lang="en-GB" dirty="0" smtClean="0"/>
              <a:t> recitation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84168" y="5949280"/>
            <a:ext cx="1797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Pylos</a:t>
            </a:r>
            <a:r>
              <a:rPr lang="en-GB" dirty="0" smtClean="0"/>
              <a:t>: lyre player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24128" y="1703103"/>
            <a:ext cx="2304256" cy="407501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Feasting at </a:t>
            </a:r>
            <a:r>
              <a:rPr lang="en-GB" dirty="0" err="1" smtClean="0"/>
              <a:t>Pylos</a:t>
            </a:r>
            <a:r>
              <a:rPr lang="en-GB" dirty="0" smtClean="0"/>
              <a:t> (Room 7)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608512" cy="482453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Tablets recording banqueting equipment</a:t>
            </a:r>
          </a:p>
          <a:p>
            <a:r>
              <a:rPr lang="en-GB" sz="2400" dirty="0" smtClean="0"/>
              <a:t>Burnt animal bones (10+ cattle): debris from single event</a:t>
            </a:r>
          </a:p>
          <a:p>
            <a:pPr lvl="1"/>
            <a:r>
              <a:rPr lang="en-GB" sz="2000" dirty="0" smtClean="0"/>
              <a:t>Evidence for butchery</a:t>
            </a:r>
          </a:p>
          <a:p>
            <a:pPr lvl="1"/>
            <a:r>
              <a:rPr lang="en-GB" sz="2000" dirty="0" smtClean="0"/>
              <a:t>Associated with sword</a:t>
            </a:r>
          </a:p>
          <a:p>
            <a:r>
              <a:rPr lang="en-GB" sz="2400" dirty="0" smtClean="0"/>
              <a:t>Around 22 miniature </a:t>
            </a:r>
            <a:r>
              <a:rPr lang="en-GB" sz="2400" dirty="0" err="1" smtClean="0"/>
              <a:t>kylikes</a:t>
            </a:r>
            <a:r>
              <a:rPr lang="en-GB" sz="2400" dirty="0" smtClean="0"/>
              <a:t>:</a:t>
            </a:r>
          </a:p>
          <a:p>
            <a:pPr lvl="1"/>
            <a:r>
              <a:rPr lang="en-GB" sz="2000" dirty="0" smtClean="0"/>
              <a:t>Token liquid consumption</a:t>
            </a:r>
          </a:p>
          <a:p>
            <a:pPr lvl="1"/>
            <a:r>
              <a:rPr lang="en-GB" sz="2000" dirty="0" smtClean="0"/>
              <a:t>Ta series: 22 seats</a:t>
            </a:r>
          </a:p>
          <a:p>
            <a:r>
              <a:rPr lang="en-GB" sz="2400" dirty="0" smtClean="0"/>
              <a:t>Paired dining (suggested by tablets) for select group of banquets</a:t>
            </a:r>
            <a:endParaRPr lang="en-GB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4771" y="2348880"/>
            <a:ext cx="3576740" cy="2341139"/>
          </a:xfrm>
        </p:spPr>
      </p:pic>
      <p:sp>
        <p:nvSpPr>
          <p:cNvPr id="6" name="TextBox 5"/>
          <p:cNvSpPr txBox="1"/>
          <p:nvPr/>
        </p:nvSpPr>
        <p:spPr>
          <a:xfrm>
            <a:off x="6156176" y="4797152"/>
            <a:ext cx="2397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Miniature </a:t>
            </a:r>
            <a:r>
              <a:rPr lang="en-GB" dirty="0" err="1" smtClean="0"/>
              <a:t>kylikes</a:t>
            </a:r>
            <a:r>
              <a:rPr lang="en-GB" dirty="0"/>
              <a:t> </a:t>
            </a:r>
            <a:r>
              <a:rPr lang="en-GB" i="1" dirty="0" smtClean="0"/>
              <a:t>in situ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125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Feasting &amp; Sacrifice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7514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Linear B archives accounting for sacrifice:</a:t>
            </a:r>
          </a:p>
          <a:p>
            <a:pPr lvl="1"/>
            <a:r>
              <a:rPr lang="en-GB" dirty="0" smtClean="0"/>
              <a:t>Record individual contributions </a:t>
            </a:r>
            <a:r>
              <a:rPr lang="en-GB" dirty="0"/>
              <a:t>of </a:t>
            </a:r>
            <a:r>
              <a:rPr lang="en-GB" dirty="0" smtClean="0"/>
              <a:t>animals</a:t>
            </a:r>
          </a:p>
          <a:p>
            <a:pPr lvl="1"/>
            <a:r>
              <a:rPr lang="en-GB" dirty="0" smtClean="0"/>
              <a:t>Record specific </a:t>
            </a:r>
            <a:r>
              <a:rPr lang="en-GB" dirty="0"/>
              <a:t>collections of foods from </a:t>
            </a:r>
            <a:r>
              <a:rPr lang="en-GB" dirty="0" smtClean="0"/>
              <a:t>the community </a:t>
            </a:r>
            <a:r>
              <a:rPr lang="en-GB" dirty="0"/>
              <a:t>who would then be "symbolically unified </a:t>
            </a:r>
            <a:r>
              <a:rPr lang="en-GB" dirty="0" smtClean="0"/>
              <a:t>&amp; socially positioned </a:t>
            </a:r>
            <a:r>
              <a:rPr lang="en-GB" dirty="0"/>
              <a:t>by </a:t>
            </a:r>
            <a:r>
              <a:rPr lang="en-GB" dirty="0" smtClean="0"/>
              <a:t>feasting" </a:t>
            </a:r>
          </a:p>
          <a:p>
            <a:pPr lvl="1"/>
            <a:r>
              <a:rPr lang="en-GB" dirty="0" smtClean="0"/>
              <a:t>Inventories </a:t>
            </a:r>
            <a:r>
              <a:rPr lang="en-GB" dirty="0"/>
              <a:t>of banqueting paraphernalia</a:t>
            </a:r>
            <a:r>
              <a:rPr lang="en-GB" dirty="0" smtClean="0"/>
              <a:t>, furniture</a:t>
            </a:r>
            <a:r>
              <a:rPr lang="en-GB" dirty="0"/>
              <a:t>, </a:t>
            </a:r>
            <a:r>
              <a:rPr lang="en-GB" dirty="0" smtClean="0"/>
              <a:t>&amp; cult equipment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48064" y="2420888"/>
            <a:ext cx="3744416" cy="2448272"/>
          </a:xfrm>
          <a:ln w="38100">
            <a:solidFill>
              <a:schemeClr val="accent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6753257" y="5085184"/>
            <a:ext cx="1933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Pylos</a:t>
            </a:r>
            <a:r>
              <a:rPr lang="en-GB" dirty="0" smtClean="0"/>
              <a:t> tripod tablet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34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Commensality in the Palaces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623816"/>
          </a:xfrm>
        </p:spPr>
        <p:txBody>
          <a:bodyPr>
            <a:normAutofit/>
          </a:bodyPr>
          <a:lstStyle/>
          <a:p>
            <a:r>
              <a:rPr lang="en-GB" sz="2400" dirty="0"/>
              <a:t>"Commensal ceremonies are meant to unite &amp; reinforce the power hierarchies by a reciprocal process that combines both generous provisioning by figures close to the </a:t>
            </a:r>
            <a:r>
              <a:rPr lang="en-GB" sz="2400" dirty="0" err="1"/>
              <a:t>center</a:t>
            </a:r>
            <a:r>
              <a:rPr lang="en-GB" sz="2400" dirty="0"/>
              <a:t> of power of authority &amp; participation in the activities of privileged groups by other individuals</a:t>
            </a:r>
            <a:r>
              <a:rPr lang="en-GB" sz="2400" dirty="0" smtClean="0"/>
              <a:t>“</a:t>
            </a:r>
          </a:p>
          <a:p>
            <a:r>
              <a:rPr lang="en-GB" sz="2400" dirty="0" smtClean="0"/>
              <a:t>(</a:t>
            </a:r>
            <a:r>
              <a:rPr lang="en-GB" sz="2400" dirty="0" err="1"/>
              <a:t>Palaima</a:t>
            </a:r>
            <a:r>
              <a:rPr lang="en-GB" sz="2400" dirty="0"/>
              <a:t> 2004: 220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5477989" y="4941168"/>
            <a:ext cx="2860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Pylos</a:t>
            </a:r>
            <a:r>
              <a:rPr lang="en-GB" dirty="0" smtClean="0"/>
              <a:t>, hearth in </a:t>
            </a:r>
            <a:r>
              <a:rPr lang="en-GB" dirty="0" err="1" smtClean="0"/>
              <a:t>throneroom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132856"/>
            <a:ext cx="3853402" cy="2592288"/>
          </a:xfrm>
        </p:spPr>
      </p:pic>
    </p:spTree>
    <p:extLst>
      <p:ext uri="{BB962C8B-B14F-4D97-AF65-F5344CB8AC3E}">
        <p14:creationId xmlns:p14="http://schemas.microsoft.com/office/powerpoint/2010/main" val="304106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17440"/>
            <a:ext cx="4392488" cy="470790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Key element </a:t>
            </a:r>
            <a:r>
              <a:rPr lang="en-GB" sz="2400" dirty="0"/>
              <a:t>of </a:t>
            </a:r>
            <a:r>
              <a:rPr lang="en-GB" sz="2400" dirty="0" smtClean="0"/>
              <a:t>Mycenaean </a:t>
            </a:r>
            <a:r>
              <a:rPr lang="en-GB" sz="2400" dirty="0" smtClean="0"/>
              <a:t>ritual performance:</a:t>
            </a:r>
            <a:endParaRPr lang="en-GB" sz="2400" dirty="0"/>
          </a:p>
          <a:p>
            <a:r>
              <a:rPr lang="en-GB" sz="2400" dirty="0" smtClean="0"/>
              <a:t>Iconography of wall paintings</a:t>
            </a:r>
            <a:endParaRPr lang="en-GB" sz="2400" dirty="0"/>
          </a:p>
          <a:p>
            <a:r>
              <a:rPr lang="en-GB" sz="2400" dirty="0" smtClean="0"/>
              <a:t>Linear </a:t>
            </a:r>
            <a:r>
              <a:rPr lang="en-GB" sz="2400" dirty="0"/>
              <a:t>B </a:t>
            </a:r>
            <a:r>
              <a:rPr lang="en-GB" sz="2400" dirty="0" smtClean="0"/>
              <a:t>references:</a:t>
            </a:r>
            <a:endParaRPr lang="en-GB" sz="2400" dirty="0"/>
          </a:p>
          <a:p>
            <a:pPr lvl="1"/>
            <a:r>
              <a:rPr lang="en-GB" sz="2000" dirty="0" smtClean="0"/>
              <a:t>Tablet </a:t>
            </a:r>
            <a:r>
              <a:rPr lang="en-GB" sz="2000" dirty="0" err="1" smtClean="0"/>
              <a:t>Tn</a:t>
            </a:r>
            <a:r>
              <a:rPr lang="en-GB" sz="2000" dirty="0" smtClean="0"/>
              <a:t> </a:t>
            </a:r>
            <a:r>
              <a:rPr lang="en-GB" sz="2000" dirty="0"/>
              <a:t>3 1 </a:t>
            </a:r>
            <a:r>
              <a:rPr lang="en-GB" sz="2000" dirty="0" smtClean="0"/>
              <a:t>6: annual (centrifugal) procession through </a:t>
            </a:r>
            <a:r>
              <a:rPr lang="en-GB" sz="2000" dirty="0" err="1" smtClean="0"/>
              <a:t>Pylos</a:t>
            </a:r>
            <a:r>
              <a:rPr lang="en-GB" sz="2000" dirty="0" smtClean="0"/>
              <a:t>  </a:t>
            </a:r>
            <a:r>
              <a:rPr lang="en-GB" sz="2000" dirty="0"/>
              <a:t>in </a:t>
            </a:r>
            <a:r>
              <a:rPr lang="en-GB" sz="2000" dirty="0" smtClean="0"/>
              <a:t>honour </a:t>
            </a:r>
            <a:r>
              <a:rPr lang="en-GB" sz="2000" dirty="0"/>
              <a:t>of several </a:t>
            </a:r>
            <a:r>
              <a:rPr lang="en-GB" sz="2000" dirty="0" smtClean="0"/>
              <a:t>deities</a:t>
            </a:r>
          </a:p>
          <a:p>
            <a:r>
              <a:rPr lang="en-GB" sz="2400" dirty="0" smtClean="0"/>
              <a:t>Supported by analysis of palace/citadel </a:t>
            </a:r>
            <a:r>
              <a:rPr lang="en-GB" sz="2400" dirty="0"/>
              <a:t>architecture &amp; movement through space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48064" y="2492896"/>
            <a:ext cx="3631930" cy="2255908"/>
          </a:xfrm>
        </p:spPr>
      </p:pic>
      <p:sp>
        <p:nvSpPr>
          <p:cNvPr id="6" name="TextBox 5"/>
          <p:cNvSpPr txBox="1"/>
          <p:nvPr/>
        </p:nvSpPr>
        <p:spPr>
          <a:xfrm>
            <a:off x="5950903" y="4787860"/>
            <a:ext cx="2635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Thebes Procession Fresco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06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Summary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 smtClean="0"/>
              <a:t>Architectural </a:t>
            </a:r>
            <a:r>
              <a:rPr lang="en-GB" sz="2800" dirty="0"/>
              <a:t>form develops from MH architecture</a:t>
            </a:r>
          </a:p>
          <a:p>
            <a:pPr>
              <a:defRPr/>
            </a:pPr>
            <a:r>
              <a:rPr lang="en-GB" sz="2800" dirty="0"/>
              <a:t>Elite residencies emerge in LH II-IIIA1</a:t>
            </a:r>
          </a:p>
          <a:p>
            <a:pPr>
              <a:defRPr/>
            </a:pPr>
            <a:r>
              <a:rPr lang="en-GB" sz="2800" dirty="0"/>
              <a:t>LH IIIB height of the palaces:</a:t>
            </a:r>
          </a:p>
          <a:p>
            <a:pPr>
              <a:defRPr/>
            </a:pPr>
            <a:r>
              <a:rPr lang="en-GB" sz="2800" dirty="0" smtClean="0"/>
              <a:t>Economic function (especially from archives)</a:t>
            </a:r>
          </a:p>
          <a:p>
            <a:pPr>
              <a:defRPr/>
            </a:pPr>
            <a:r>
              <a:rPr lang="en-GB" sz="2800" dirty="0" smtClean="0"/>
              <a:t>Ceremonial aspects intrinsically associated with the ideology of the </a:t>
            </a:r>
            <a:r>
              <a:rPr lang="en-GB" sz="2800" dirty="0" err="1" smtClean="0"/>
              <a:t>wanax</a:t>
            </a:r>
            <a:endParaRPr lang="en-GB" sz="2800" dirty="0" smtClean="0"/>
          </a:p>
          <a:p>
            <a:pPr>
              <a:defRPr/>
            </a:pPr>
            <a:r>
              <a:rPr lang="en-GB" sz="2800" dirty="0" smtClean="0"/>
              <a:t>Combination of textual, iconographic, architectural &amp; archaeological evidence: picture of ceremonial praxis within palaces</a:t>
            </a:r>
          </a:p>
          <a:p>
            <a:pPr>
              <a:defRPr/>
            </a:pP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261</TotalTime>
  <Words>915</Words>
  <Application>Microsoft Office PowerPoint</Application>
  <PresentationFormat>On-screen Show (4:3)</PresentationFormat>
  <Paragraphs>147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Corbel</vt:lpstr>
      <vt:lpstr>Wingdings</vt:lpstr>
      <vt:lpstr>Wingdings 2</vt:lpstr>
      <vt:lpstr>Wingdings 3</vt:lpstr>
      <vt:lpstr>Module</vt:lpstr>
      <vt:lpstr>Towns, Tombs &amp;Temples</vt:lpstr>
      <vt:lpstr>Chronology</vt:lpstr>
      <vt:lpstr>Shift of Power</vt:lpstr>
      <vt:lpstr>Political Geography</vt:lpstr>
      <vt:lpstr>Origins of the Megaron</vt:lpstr>
      <vt:lpstr>Origins of the Megaron</vt:lpstr>
      <vt:lpstr>Origins of the Megaron</vt:lpstr>
      <vt:lpstr>Menelaion</vt:lpstr>
      <vt:lpstr>LH III Palace Architecture</vt:lpstr>
      <vt:lpstr>Wall-Paintings</vt:lpstr>
      <vt:lpstr>PowerPoint Presentation</vt:lpstr>
      <vt:lpstr>Function</vt:lpstr>
      <vt:lpstr>Function</vt:lpstr>
      <vt:lpstr>Role of the Wanax</vt:lpstr>
      <vt:lpstr>Role of the Wanax</vt:lpstr>
      <vt:lpstr>Ceremonial Action</vt:lpstr>
      <vt:lpstr>Feasting at Pylos (Room 7)</vt:lpstr>
      <vt:lpstr>Feasting &amp; Sacrifice</vt:lpstr>
      <vt:lpstr>Commensality in the Palaces</vt:lpstr>
      <vt:lpstr>Processions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Bronze Age Society</dc:title>
  <dc:creator>Louise</dc:creator>
  <cp:lastModifiedBy>Louise Steel</cp:lastModifiedBy>
  <cp:revision>48</cp:revision>
  <dcterms:created xsi:type="dcterms:W3CDTF">2012-02-21T12:04:41Z</dcterms:created>
  <dcterms:modified xsi:type="dcterms:W3CDTF">2017-11-01T14:30:19Z</dcterms:modified>
</cp:coreProperties>
</file>