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6" r:id="rId3"/>
    <p:sldId id="267" r:id="rId4"/>
    <p:sldId id="272" r:id="rId5"/>
    <p:sldId id="259" r:id="rId6"/>
    <p:sldId id="257" r:id="rId7"/>
    <p:sldId id="260" r:id="rId8"/>
    <p:sldId id="258" r:id="rId9"/>
    <p:sldId id="269" r:id="rId10"/>
    <p:sldId id="262" r:id="rId11"/>
    <p:sldId id="264" r:id="rId12"/>
    <p:sldId id="263" r:id="rId13"/>
    <p:sldId id="275" r:id="rId14"/>
    <p:sldId id="265" r:id="rId15"/>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6297" autoAdjust="0"/>
  </p:normalViewPr>
  <p:slideViewPr>
    <p:cSldViewPr snapToGrid="0">
      <p:cViewPr varScale="1">
        <p:scale>
          <a:sx n="88" d="100"/>
          <a:sy n="88" d="100"/>
        </p:scale>
        <p:origin x="1470" y="84"/>
      </p:cViewPr>
      <p:guideLst/>
    </p:cSldViewPr>
  </p:slideViewPr>
  <p:notesTextViewPr>
    <p:cViewPr>
      <p:scale>
        <a:sx n="125" d="100"/>
        <a:sy n="1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3C8D9C43-62BB-446A-969D-BF43A3A5D947}" type="datetimeFigureOut">
              <a:rPr lang="en-GB" smtClean="0"/>
              <a:t>09/01/2020</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C426037E-F755-48FE-A782-CFA512164148}" type="slidenum">
              <a:rPr lang="en-GB" smtClean="0"/>
              <a:t>‹#›</a:t>
            </a:fld>
            <a:endParaRPr lang="en-GB"/>
          </a:p>
        </p:txBody>
      </p:sp>
    </p:spTree>
    <p:extLst>
      <p:ext uri="{BB962C8B-B14F-4D97-AF65-F5344CB8AC3E}">
        <p14:creationId xmlns:p14="http://schemas.microsoft.com/office/powerpoint/2010/main" val="169982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presentation</a:t>
            </a:r>
            <a:r>
              <a:rPr lang="en-GB" baseline="0" dirty="0" smtClean="0"/>
              <a:t> aims to consider the case study of a 35 year old woman, Ms A, moving from a mental health placement and to outline the risks and ethical considerations and how these could be overcome.  The presentation plans to highlight how the local authorities dealt with this case.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1</a:t>
            </a:fld>
            <a:endParaRPr lang="en-GB"/>
          </a:p>
        </p:txBody>
      </p:sp>
    </p:spTree>
    <p:extLst>
      <p:ext uri="{BB962C8B-B14F-4D97-AF65-F5344CB8AC3E}">
        <p14:creationId xmlns:p14="http://schemas.microsoft.com/office/powerpoint/2010/main" val="250621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case study is concerned with a 35 year old female (Ms A) with various medical conditions including an emotionally unstable personality disorder.  She has been allocated to a social worker for the purpose of assessing her needs as she was transitioning from a mental health placement to return to her family home. Ms A wished to pursue independent living by moving to a council property but became frustrated with her application and there was a decline in her mental health.  She presented with some safeguarding issues and challenging behaviour which led to various referrals with different agencies.  A multi-disciplinary approach was explored but there was a conflict of interest between professionals.  Ms A was finally referred and secured a placement through a Community Mental Health Team.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2</a:t>
            </a:fld>
            <a:endParaRPr lang="en-GB"/>
          </a:p>
        </p:txBody>
      </p:sp>
    </p:spTree>
    <p:extLst>
      <p:ext uri="{BB962C8B-B14F-4D97-AF65-F5344CB8AC3E}">
        <p14:creationId xmlns:p14="http://schemas.microsoft.com/office/powerpoint/2010/main" val="3762519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case study is presented in such a way that it would be difficult for one to arrive at definitive resolutions for the individual unless more detailed information was given.  However, this presentation is based on what has been provided.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3</a:t>
            </a:fld>
            <a:endParaRPr lang="en-GB"/>
          </a:p>
        </p:txBody>
      </p:sp>
    </p:spTree>
    <p:extLst>
      <p:ext uri="{BB962C8B-B14F-4D97-AF65-F5344CB8AC3E}">
        <p14:creationId xmlns:p14="http://schemas.microsoft.com/office/powerpoint/2010/main" val="2581198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social worker role.  Why this is important is because in this case study there</a:t>
            </a:r>
            <a:r>
              <a:rPr lang="en-GB" baseline="0" dirty="0" smtClean="0"/>
              <a:t> is an assumption that the social worker is the lead professional and according to Department of Health 2015, social workers are placed at the heart of adult social care and it is clear …</a:t>
            </a:r>
          </a:p>
          <a:p>
            <a:endParaRPr lang="en-GB" baseline="0" dirty="0" smtClean="0"/>
          </a:p>
          <a:p>
            <a:r>
              <a:rPr lang="en-GB" baseline="0" dirty="0" smtClean="0"/>
              <a:t>The six principles of the Care Act 2014 are …</a:t>
            </a:r>
          </a:p>
        </p:txBody>
      </p:sp>
      <p:sp>
        <p:nvSpPr>
          <p:cNvPr id="4" name="Slide Number Placeholder 3"/>
          <p:cNvSpPr>
            <a:spLocks noGrp="1"/>
          </p:cNvSpPr>
          <p:nvPr>
            <p:ph type="sldNum" sz="quarter" idx="10"/>
          </p:nvPr>
        </p:nvSpPr>
        <p:spPr/>
        <p:txBody>
          <a:bodyPr/>
          <a:lstStyle/>
          <a:p>
            <a:fld id="{C426037E-F755-48FE-A782-CFA512164148}" type="slidenum">
              <a:rPr lang="en-GB" smtClean="0"/>
              <a:t>4</a:t>
            </a:fld>
            <a:endParaRPr lang="en-GB"/>
          </a:p>
        </p:txBody>
      </p:sp>
    </p:spTree>
    <p:extLst>
      <p:ext uri="{BB962C8B-B14F-4D97-AF65-F5344CB8AC3E}">
        <p14:creationId xmlns:p14="http://schemas.microsoft.com/office/powerpoint/2010/main" val="3705823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a:t>
            </a:r>
            <a:r>
              <a:rPr lang="en-GB" baseline="0" dirty="0" smtClean="0"/>
              <a:t> are some of the skills and knowledge required of a social worker which one could suggest are particularly relevant to this case study.  Some other considerations are to adopt person-centred approaches , recognise support networks and involve carers which in this case could be members of Ms A’s family.  Safeguarding Adult Boards are concerned with a range of issues including the safety of people who use services in local health settings, including mental health and effective interventions with adults who self-neglect.  Ms A presented issues such as intentional homelessness and non-compliance with her medical regime which one could suggest would have warranted the involvement of a safeguarding adult board (SAB).  Additionally perhaps the involvement of a SAB would have been pertinent when Ms A decided that she wanted to move to a council property as a SAB would have assessed the risks to Ms A living independently.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5</a:t>
            </a:fld>
            <a:endParaRPr lang="en-GB"/>
          </a:p>
        </p:txBody>
      </p:sp>
    </p:spTree>
    <p:extLst>
      <p:ext uri="{BB962C8B-B14F-4D97-AF65-F5344CB8AC3E}">
        <p14:creationId xmlns:p14="http://schemas.microsoft.com/office/powerpoint/2010/main" val="1696695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 workers according to the Department</a:t>
            </a:r>
            <a:r>
              <a:rPr lang="en-GB" baseline="0" dirty="0" smtClean="0"/>
              <a:t> of Health (2015) and Lamb (2014)</a:t>
            </a:r>
            <a:r>
              <a:rPr lang="en-GB" dirty="0" smtClean="0"/>
              <a:t> demonstrate the values that underpin the Care Act principles and by using their</a:t>
            </a:r>
            <a:r>
              <a:rPr lang="en-GB" baseline="0" dirty="0" smtClean="0"/>
              <a:t> knowledge and skills make judgements under the Care Act in situations of increasing complexity, risk, uncertainty and challenge.  These areas are particularly important in relation to working with people who may lack capacity.  As soon as Ms A expressed a wish to move from the family home this appears to have been an appropriate time to have advocacy services in place because Ms A’s views could have been better considered against those of the professionals, and in line with the Care Act 2014.  There is very little mention of any family involvement which suggests that there was a breakdown in relationships.  If an advocate had been in place at this juncture then perhaps Ms A would not have exhibited challenging behaviour or a decline in her mental health.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6</a:t>
            </a:fld>
            <a:endParaRPr lang="en-GB"/>
          </a:p>
        </p:txBody>
      </p:sp>
    </p:spTree>
    <p:extLst>
      <p:ext uri="{BB962C8B-B14F-4D97-AF65-F5344CB8AC3E}">
        <p14:creationId xmlns:p14="http://schemas.microsoft.com/office/powerpoint/2010/main" val="1149434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Each of the principles of the Mental Capacity Act is relevant in making correct judgements on Ms A in this case study especially when considered alongside the Care Act 2014 as her mental health is an important element to consider.</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7</a:t>
            </a:fld>
            <a:endParaRPr lang="en-GB"/>
          </a:p>
        </p:txBody>
      </p:sp>
    </p:spTree>
    <p:extLst>
      <p:ext uri="{BB962C8B-B14F-4D97-AF65-F5344CB8AC3E}">
        <p14:creationId xmlns:p14="http://schemas.microsoft.com/office/powerpoint/2010/main" val="2606319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presentation makes the assumption in the first instance that the social worker was assessing Ms A to move from the residential placement back to the family home.   However, in the third paragraph of the case study Ms A expressed a wish to live in a council property which led to her frustration on the realisation that her application would not be fast tracked or prioritised which resulted in a decline in her mental health.   </a:t>
            </a:r>
            <a:endParaRPr lang="en-GB" strike="sngStrike" dirty="0">
              <a:solidFill>
                <a:srgbClr val="FF0000"/>
              </a:solidFill>
            </a:endParaRPr>
          </a:p>
        </p:txBody>
      </p:sp>
      <p:sp>
        <p:nvSpPr>
          <p:cNvPr id="4" name="Slide Number Placeholder 3"/>
          <p:cNvSpPr>
            <a:spLocks noGrp="1"/>
          </p:cNvSpPr>
          <p:nvPr>
            <p:ph type="sldNum" sz="quarter" idx="10"/>
          </p:nvPr>
        </p:nvSpPr>
        <p:spPr/>
        <p:txBody>
          <a:bodyPr/>
          <a:lstStyle/>
          <a:p>
            <a:fld id="{C426037E-F755-48FE-A782-CFA512164148}" type="slidenum">
              <a:rPr lang="en-GB" smtClean="0"/>
              <a:t>8</a:t>
            </a:fld>
            <a:endParaRPr lang="en-GB"/>
          </a:p>
        </p:txBody>
      </p:sp>
    </p:spTree>
    <p:extLst>
      <p:ext uri="{BB962C8B-B14F-4D97-AF65-F5344CB8AC3E}">
        <p14:creationId xmlns:p14="http://schemas.microsoft.com/office/powerpoint/2010/main" val="354761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line with the Care Act 2014 and Mental Capacity Act 2005 there are some key issues that require closer scrutiny</a:t>
            </a:r>
            <a:r>
              <a:rPr lang="en-GB" baseline="0" dirty="0" smtClean="0"/>
              <a:t> in terms of how the case was dealt with.</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9</a:t>
            </a:fld>
            <a:endParaRPr lang="en-GB"/>
          </a:p>
        </p:txBody>
      </p:sp>
    </p:spTree>
    <p:extLst>
      <p:ext uri="{BB962C8B-B14F-4D97-AF65-F5344CB8AC3E}">
        <p14:creationId xmlns:p14="http://schemas.microsoft.com/office/powerpoint/2010/main" val="2218093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ENA Care Group the Care Act states that a service</a:t>
            </a:r>
            <a:r>
              <a:rPr lang="en-GB" baseline="0" dirty="0" smtClean="0"/>
              <a:t> user</a:t>
            </a:r>
            <a:r>
              <a:rPr lang="en-GB" dirty="0" smtClean="0"/>
              <a:t> should :</a:t>
            </a:r>
          </a:p>
          <a:p>
            <a:r>
              <a:rPr lang="en-GB" dirty="0" smtClean="0"/>
              <a:t>Be able to take part as fully as possible in any discussion in which decisions are being made about their social care</a:t>
            </a:r>
          </a:p>
          <a:p>
            <a:r>
              <a:rPr lang="en-GB" dirty="0" smtClean="0"/>
              <a:t>Have the</a:t>
            </a:r>
            <a:r>
              <a:rPr lang="en-GB" baseline="0" dirty="0" smtClean="0"/>
              <a:t> individual’s</a:t>
            </a:r>
            <a:r>
              <a:rPr lang="en-GB" dirty="0" smtClean="0"/>
              <a:t> views, wishes, feelings and beliefs considered and respected</a:t>
            </a:r>
          </a:p>
          <a:p>
            <a:r>
              <a:rPr lang="en-GB" dirty="0" smtClean="0"/>
              <a:t>Have all the</a:t>
            </a:r>
            <a:r>
              <a:rPr lang="en-GB" baseline="0" dirty="0" smtClean="0"/>
              <a:t>ir</a:t>
            </a:r>
            <a:r>
              <a:rPr lang="en-GB" dirty="0" smtClean="0"/>
              <a:t> relevant circumstances taken into consideration and therefore …</a:t>
            </a:r>
          </a:p>
          <a:p>
            <a:endParaRPr lang="en-GB" dirty="0" smtClean="0"/>
          </a:p>
          <a:p>
            <a:r>
              <a:rPr lang="en-GB" dirty="0" smtClean="0"/>
              <a:t>Which is relevant to this case study as the social</a:t>
            </a:r>
            <a:r>
              <a:rPr lang="en-GB" baseline="0" dirty="0" smtClean="0"/>
              <a:t> worker believed that when there was a fluctuation in Ms A mental state that she lacked capacity to weigh up consequences.  </a:t>
            </a:r>
          </a:p>
          <a:p>
            <a:endParaRPr lang="en-GB" baseline="0" dirty="0" smtClean="0"/>
          </a:p>
          <a:p>
            <a:r>
              <a:rPr lang="en-GB" baseline="0" dirty="0" smtClean="0"/>
              <a:t>At this point the social worker involved the Community Mental Health Team.  However there was a dispute over Ms A’s capacity as when she was assessed by mental health professionals over 5 separate occasions she was deemed to have capacity.  </a:t>
            </a:r>
          </a:p>
          <a:p>
            <a:endParaRPr lang="en-GB" baseline="0" dirty="0" smtClean="0"/>
          </a:p>
          <a:p>
            <a:r>
              <a:rPr lang="en-GB" baseline="0" dirty="0" smtClean="0"/>
              <a:t>Despite encouragement from the social worker for Ms A to approach the service offered by the CMHT, Ms A refused and perhaps it would have been appropriate for Ms A to again have an advocate in place to achieve better outcomes by allowing Ms A’s wishes to be better considered, especially when social services explored a multi-disciplinary approach.  It is at this point that Ms A’s family is mentioned which seems a little strange when one would have thought her family would have been involved from the onset especially if one takes a look at the knowledge and skills required for a social worker. </a:t>
            </a:r>
            <a:endParaRPr lang="en-GB" dirty="0" smtClean="0"/>
          </a:p>
        </p:txBody>
      </p:sp>
      <p:sp>
        <p:nvSpPr>
          <p:cNvPr id="4" name="Slide Number Placeholder 3"/>
          <p:cNvSpPr>
            <a:spLocks noGrp="1"/>
          </p:cNvSpPr>
          <p:nvPr>
            <p:ph type="sldNum" sz="quarter" idx="10"/>
          </p:nvPr>
        </p:nvSpPr>
        <p:spPr/>
        <p:txBody>
          <a:bodyPr/>
          <a:lstStyle/>
          <a:p>
            <a:fld id="{C426037E-F755-48FE-A782-CFA512164148}" type="slidenum">
              <a:rPr lang="en-GB" smtClean="0"/>
              <a:t>10</a:t>
            </a:fld>
            <a:endParaRPr lang="en-GB"/>
          </a:p>
        </p:txBody>
      </p:sp>
    </p:spTree>
    <p:extLst>
      <p:ext uri="{BB962C8B-B14F-4D97-AF65-F5344CB8AC3E}">
        <p14:creationId xmlns:p14="http://schemas.microsoft.com/office/powerpoint/2010/main" val="673437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a local government association, 2018, here are the</a:t>
            </a:r>
            <a:r>
              <a:rPr lang="en-GB" baseline="0" dirty="0" smtClean="0"/>
              <a:t> </a:t>
            </a:r>
            <a:r>
              <a:rPr lang="en-GB" dirty="0" smtClean="0"/>
              <a:t>principles of a SAB working</a:t>
            </a:r>
            <a:r>
              <a:rPr lang="en-GB" baseline="0" dirty="0" smtClean="0"/>
              <a:t> with risk. </a:t>
            </a:r>
            <a:r>
              <a:rPr lang="en-GB" dirty="0" smtClean="0"/>
              <a:t>Promoting</a:t>
            </a:r>
            <a:r>
              <a:rPr lang="en-GB" baseline="0" dirty="0" smtClean="0"/>
              <a:t> human rights as opposed to a solely protective approach; putting the person at the centre, empowering and working in partnership with them; embracing risk but with a focus on wellbeing and safety; and application of the Mental Capacity Act and the principles of safeguarding adults.  Within the case study it points out that there was one vulnerable adults and risk management meeting but there was no clear outcome from this and eventually Ms A was referred to a community Multi Agency Risk Assessment Panel.  However according to </a:t>
            </a:r>
            <a:r>
              <a:rPr lang="en-GB" baseline="0" dirty="0" err="1" smtClean="0"/>
              <a:t>Wandsworth</a:t>
            </a:r>
            <a:r>
              <a:rPr lang="en-GB" baseline="0" dirty="0" smtClean="0"/>
              <a:t> council (2019) concerning CMARAP these panels can help in situations of self-neglect.  The council states that one of the key changes of the Care Act is to give consideration to self-neglect and an adult is considered at risk of harm if they are unwilling to provide adequate care for themselves which applied to Ms A when she did not follow her medication regime despite demonstrating a good insight into her health needs when the social worker was first appointed to her.  It is not mentioned in the case study that she engaged with a network of support as she was reluctant to approach the Community Mental Health Team and there was no evidence that she was involved with family members.  Other risks which are considered as self-neglecting were the inappropriate relationships that led to Ms A being financially and sexually exploited.  One could argue that it was absurd for her to have to wait some time before she was referred to CMARAP and therefore that there were ethical risks in that Ms A’s situation was not addressed in a timely manner and not in line with the Care Act legislation where issues should be resolved to avoid an individual reaching a crisis point.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11</a:t>
            </a:fld>
            <a:endParaRPr lang="en-GB"/>
          </a:p>
        </p:txBody>
      </p:sp>
    </p:spTree>
    <p:extLst>
      <p:ext uri="{BB962C8B-B14F-4D97-AF65-F5344CB8AC3E}">
        <p14:creationId xmlns:p14="http://schemas.microsoft.com/office/powerpoint/2010/main" val="2893221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a:t>
            </a:r>
            <a:r>
              <a:rPr lang="en-GB" baseline="0" dirty="0" smtClean="0"/>
              <a:t> recommendations that could be considered in this case study are the following…</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12</a:t>
            </a:fld>
            <a:endParaRPr lang="en-GB"/>
          </a:p>
        </p:txBody>
      </p:sp>
    </p:spTree>
    <p:extLst>
      <p:ext uri="{BB962C8B-B14F-4D97-AF65-F5344CB8AC3E}">
        <p14:creationId xmlns:p14="http://schemas.microsoft.com/office/powerpoint/2010/main" val="35054059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To</a:t>
            </a:r>
            <a:r>
              <a:rPr lang="en-GB" baseline="0" smtClean="0"/>
              <a:t> conclude, t</a:t>
            </a:r>
            <a:r>
              <a:rPr lang="en-GB" smtClean="0"/>
              <a:t>his </a:t>
            </a:r>
            <a:r>
              <a:rPr lang="en-GB" dirty="0" smtClean="0"/>
              <a:t>presentation has considered the case study and it</a:t>
            </a:r>
            <a:r>
              <a:rPr lang="en-GB" baseline="0" dirty="0" smtClean="0"/>
              <a:t> is clear that professionals attempted to work in the best interests of the individual’s situation but what is not clear is that they worked in the best interests of the individual as defined by the Care Act, notably the social worker who in trying to manage the situation did not always adhere to person centred approaches.  The allocation of an advocate at an earlier stage may have provided a more efficient and equitable resolution by keeping Ms A and those affected by her situation at the centre of the process.  It appears that within the case study that professionals were working in silos rather than adopting a more coherent multiagency approach which would have facilitated the necessity of information sharing and record keeping especially when the study focussed on Ms A’s mental health and she had other health and medical conditions that one could argue should have been taken into consideration.  The case study is very brief and ambiguous and therefore a risk factor. In reality further information would need to be given before any action concerning this case took place.   </a:t>
            </a:r>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13</a:t>
            </a:fld>
            <a:endParaRPr lang="en-GB"/>
          </a:p>
        </p:txBody>
      </p:sp>
    </p:spTree>
    <p:extLst>
      <p:ext uri="{BB962C8B-B14F-4D97-AF65-F5344CB8AC3E}">
        <p14:creationId xmlns:p14="http://schemas.microsoft.com/office/powerpoint/2010/main" val="765363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26037E-F755-48FE-A782-CFA512164148}" type="slidenum">
              <a:rPr lang="en-GB" smtClean="0"/>
              <a:t>14</a:t>
            </a:fld>
            <a:endParaRPr lang="en-GB"/>
          </a:p>
        </p:txBody>
      </p:sp>
    </p:spTree>
    <p:extLst>
      <p:ext uri="{BB962C8B-B14F-4D97-AF65-F5344CB8AC3E}">
        <p14:creationId xmlns:p14="http://schemas.microsoft.com/office/powerpoint/2010/main" val="2862509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19A174-8F31-4102-996A-29DE00561D0C}" type="datetimeFigureOut">
              <a:rPr lang="en-GB" smtClean="0"/>
              <a:t>09/01/2020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6406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19A174-8F31-4102-996A-29DE00561D0C}" type="datetimeFigureOut">
              <a:rPr lang="en-GB" smtClean="0"/>
              <a:t>09/01/2020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592422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419A174-8F31-4102-996A-29DE00561D0C}" type="datetimeFigureOut">
              <a:rPr lang="en-GB" smtClean="0"/>
              <a:t>09/01/2020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2844864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19A174-8F31-4102-996A-29DE00561D0C}" type="datetimeFigureOut">
              <a:rPr lang="en-GB" smtClean="0"/>
              <a:t>09/01/2020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1638922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19A174-8F31-4102-996A-29DE00561D0C}" type="datetimeFigureOut">
              <a:rPr lang="en-GB" smtClean="0"/>
              <a:t>09/01/2020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3195011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19A174-8F31-4102-996A-29DE00561D0C}" type="datetimeFigureOut">
              <a:rPr lang="en-GB" smtClean="0"/>
              <a:t>09/01/2020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653382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19A174-8F31-4102-996A-29DE00561D0C}" type="datetimeFigureOut">
              <a:rPr lang="en-GB" smtClean="0"/>
              <a:t>09/01/2020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3830427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419A174-8F31-4102-996A-29DE00561D0C}" type="datetimeFigureOut">
              <a:rPr lang="en-GB" smtClean="0"/>
              <a:t>09/01/2020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1573389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419A174-8F31-4102-996A-29DE00561D0C}" type="datetimeFigureOut">
              <a:rPr lang="en-GB" smtClean="0"/>
              <a:t>09/01/2020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2079791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19A174-8F31-4102-996A-29DE00561D0C}" type="datetimeFigureOut">
              <a:rPr lang="en-GB" smtClean="0"/>
              <a:t>09/01/2020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2373714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19A174-8F31-4102-996A-29DE00561D0C}" type="datetimeFigureOut">
              <a:rPr lang="en-GB" smtClean="0"/>
              <a:t>09/01/2020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6F728E-7F53-4B92-A9BA-E8E66A1C4AA9}" type="slidenum">
              <a:rPr lang="en-GB" smtClean="0"/>
              <a:t>‹#›</a:t>
            </a:fld>
            <a:endParaRPr lang="en-GB"/>
          </a:p>
        </p:txBody>
      </p:sp>
    </p:spTree>
    <p:extLst>
      <p:ext uri="{BB962C8B-B14F-4D97-AF65-F5344CB8AC3E}">
        <p14:creationId xmlns:p14="http://schemas.microsoft.com/office/powerpoint/2010/main" val="908781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67000"/>
              </a:schemeClr>
            </a:gs>
            <a:gs pos="56000">
              <a:schemeClr val="accent4">
                <a:lumMod val="97000"/>
                <a:lumOff val="3000"/>
              </a:schemeClr>
            </a:gs>
            <a:gs pos="100000">
              <a:schemeClr val="accent4">
                <a:lumMod val="60000"/>
                <a:lumOff val="40000"/>
              </a:schemeClr>
            </a:gs>
          </a:gsLst>
          <a:lin ang="81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19A174-8F31-4102-996A-29DE00561D0C}" type="datetimeFigureOut">
              <a:rPr lang="en-GB" smtClean="0"/>
              <a:t>09/01/2020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6F728E-7F53-4B92-A9BA-E8E66A1C4AA9}" type="slidenum">
              <a:rPr lang="en-GB" smtClean="0"/>
              <a:t>‹#›</a:t>
            </a:fld>
            <a:endParaRPr lang="en-GB"/>
          </a:p>
        </p:txBody>
      </p:sp>
    </p:spTree>
    <p:extLst>
      <p:ext uri="{BB962C8B-B14F-4D97-AF65-F5344CB8AC3E}">
        <p14:creationId xmlns:p14="http://schemas.microsoft.com/office/powerpoint/2010/main" val="3742124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9167" y="875213"/>
            <a:ext cx="9026434" cy="3539430"/>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SJSI5022 – Reflective Practice Case Study</a:t>
            </a:r>
          </a:p>
          <a:p>
            <a:pPr algn="ctr"/>
            <a:endParaRPr lang="en-GB" sz="3200" b="1" dirty="0" smtClean="0">
              <a:latin typeface="Arial" panose="020B0604020202020204" pitchFamily="34" charset="0"/>
              <a:cs typeface="Arial" panose="020B0604020202020204" pitchFamily="34" charset="0"/>
            </a:endParaRPr>
          </a:p>
          <a:p>
            <a:pPr algn="ctr"/>
            <a:endParaRPr lang="en-GB" sz="3200" b="1" dirty="0">
              <a:latin typeface="Arial" panose="020B0604020202020204" pitchFamily="34" charset="0"/>
              <a:cs typeface="Arial" panose="020B0604020202020204" pitchFamily="34" charset="0"/>
            </a:endParaRPr>
          </a:p>
          <a:p>
            <a:pPr algn="ctr"/>
            <a:endParaRPr lang="en-GB" sz="3200" b="1" dirty="0">
              <a:latin typeface="Arial" panose="020B0604020202020204" pitchFamily="34" charset="0"/>
              <a:cs typeface="Arial" panose="020B0604020202020204" pitchFamily="34" charset="0"/>
            </a:endParaRPr>
          </a:p>
          <a:p>
            <a:pPr algn="ctr"/>
            <a:r>
              <a:rPr lang="en-GB" sz="3200" b="1" dirty="0" smtClean="0">
                <a:latin typeface="Arial" panose="020B0604020202020204" pitchFamily="34" charset="0"/>
                <a:cs typeface="Arial" panose="020B0604020202020204" pitchFamily="34" charset="0"/>
              </a:rPr>
              <a:t>Karen Shepherd</a:t>
            </a:r>
          </a:p>
          <a:p>
            <a:pPr algn="ctr"/>
            <a:endParaRPr lang="en-GB" sz="3200" b="1" dirty="0" smtClean="0">
              <a:latin typeface="Arial" panose="020B0604020202020204" pitchFamily="34" charset="0"/>
              <a:cs typeface="Arial" panose="020B0604020202020204" pitchFamily="34" charset="0"/>
            </a:endParaRPr>
          </a:p>
          <a:p>
            <a:pPr algn="ctr"/>
            <a:r>
              <a:rPr lang="en-GB" sz="3200" b="1" dirty="0" smtClean="0">
                <a:latin typeface="Arial" panose="020B0604020202020204" pitchFamily="34" charset="0"/>
                <a:cs typeface="Arial" panose="020B0604020202020204" pitchFamily="34" charset="0"/>
              </a:rPr>
              <a:t>1806377</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15294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9230" y="952513"/>
            <a:ext cx="11756570" cy="5324535"/>
          </a:xfrm>
          <a:prstGeom prst="rect">
            <a:avLst/>
          </a:prstGeom>
          <a:noFill/>
        </p:spPr>
        <p:txBody>
          <a:bodyPr wrap="square" rtlCol="0">
            <a:spAutoFit/>
          </a:bodyPr>
          <a:lstStyle/>
          <a:p>
            <a:r>
              <a:rPr lang="en-GB" sz="3600" b="1" u="sng" dirty="0" smtClean="0">
                <a:latin typeface="Arial" panose="020B0604020202020204" pitchFamily="34" charset="0"/>
                <a:cs typeface="Arial" panose="020B0604020202020204" pitchFamily="34" charset="0"/>
              </a:rPr>
              <a:t>Scenario</a:t>
            </a:r>
          </a:p>
          <a:p>
            <a:endParaRPr lang="en-GB" sz="3600" b="1" u="sng"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35 year old female </a:t>
            </a:r>
            <a:r>
              <a:rPr lang="en-GB" sz="2400" dirty="0">
                <a:latin typeface="Arial" panose="020B0604020202020204" pitchFamily="34" charset="0"/>
                <a:cs typeface="Arial" panose="020B0604020202020204" pitchFamily="34" charset="0"/>
              </a:rPr>
              <a:t>(Ms </a:t>
            </a:r>
            <a:r>
              <a:rPr lang="en-GB" sz="2400" dirty="0" smtClean="0">
                <a:latin typeface="Arial" panose="020B0604020202020204" pitchFamily="34" charset="0"/>
                <a:cs typeface="Arial" panose="020B0604020202020204" pitchFamily="34" charset="0"/>
              </a:rPr>
              <a:t>A) with various medical conditions</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Allocation to a social worker to assess needs </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Desire to pursue independent living</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Decline in mental health</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Presented safeguarding issues</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Various referrals with different agencies </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Multi-disciplinary approach</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Conflict of interests</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Final referral and eventual placement through a Community </a:t>
            </a:r>
            <a:r>
              <a:rPr lang="en-GB" sz="2400" dirty="0">
                <a:latin typeface="Arial" panose="020B0604020202020204" pitchFamily="34" charset="0"/>
                <a:cs typeface="Arial" panose="020B0604020202020204" pitchFamily="34" charset="0"/>
              </a:rPr>
              <a:t>M</a:t>
            </a:r>
            <a:r>
              <a:rPr lang="en-GB" sz="2400" dirty="0" smtClean="0">
                <a:latin typeface="Arial" panose="020B0604020202020204" pitchFamily="34" charset="0"/>
                <a:cs typeface="Arial" panose="020B0604020202020204" pitchFamily="34" charset="0"/>
              </a:rPr>
              <a:t>ental </a:t>
            </a:r>
            <a:r>
              <a:rPr lang="en-GB" sz="2400" dirty="0">
                <a:latin typeface="Arial" panose="020B0604020202020204" pitchFamily="34" charset="0"/>
                <a:cs typeface="Arial" panose="020B0604020202020204" pitchFamily="34" charset="0"/>
              </a:rPr>
              <a:t>H</a:t>
            </a:r>
            <a:r>
              <a:rPr lang="en-GB" sz="2400" dirty="0" smtClean="0">
                <a:latin typeface="Arial" panose="020B0604020202020204" pitchFamily="34" charset="0"/>
                <a:cs typeface="Arial" panose="020B0604020202020204" pitchFamily="34" charset="0"/>
              </a:rPr>
              <a:t>ealth </a:t>
            </a:r>
            <a:r>
              <a:rPr lang="en-GB" sz="2400" dirty="0">
                <a:latin typeface="Arial" panose="020B0604020202020204" pitchFamily="34" charset="0"/>
                <a:cs typeface="Arial" panose="020B0604020202020204" pitchFamily="34" charset="0"/>
              </a:rPr>
              <a:t>T</a:t>
            </a:r>
            <a:r>
              <a:rPr lang="en-GB" sz="2400" dirty="0" smtClean="0">
                <a:latin typeface="Arial" panose="020B0604020202020204" pitchFamily="34" charset="0"/>
                <a:cs typeface="Arial" panose="020B0604020202020204" pitchFamily="34" charset="0"/>
              </a:rPr>
              <a:t>eam</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8657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2530" y="1162538"/>
            <a:ext cx="10550121" cy="6124754"/>
          </a:xfrm>
          <a:prstGeom prst="rect">
            <a:avLst/>
          </a:prstGeom>
          <a:noFill/>
        </p:spPr>
        <p:txBody>
          <a:bodyPr wrap="square" rtlCol="0">
            <a:spAutoFit/>
          </a:bodyPr>
          <a:lstStyle/>
          <a:p>
            <a:r>
              <a:rPr lang="en-GB" sz="2800" b="1" u="sng" dirty="0" smtClean="0">
                <a:latin typeface="Arial" panose="020B0604020202020204" pitchFamily="34" charset="0"/>
                <a:cs typeface="Arial" panose="020B0604020202020204" pitchFamily="34" charset="0"/>
              </a:rPr>
              <a:t>Limitations of the case study as presented</a:t>
            </a:r>
          </a:p>
          <a:p>
            <a:endParaRPr lang="en-GB" sz="2800" b="1" u="sng" dirty="0" smtClean="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Very brief</a:t>
            </a:r>
          </a:p>
          <a:p>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Ambiguous</a:t>
            </a:r>
          </a:p>
          <a:p>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b="1" u="sng" dirty="0" smtClean="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endParaRPr lang="en-GB" sz="2800" b="1" u="sng" dirty="0" smtClean="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smtClean="0"/>
          </a:p>
          <a:p>
            <a:endParaRPr lang="en-GB" sz="2800" b="1" dirty="0"/>
          </a:p>
        </p:txBody>
      </p:sp>
    </p:spTree>
    <p:extLst>
      <p:ext uri="{BB962C8B-B14F-4D97-AF65-F5344CB8AC3E}">
        <p14:creationId xmlns:p14="http://schemas.microsoft.com/office/powerpoint/2010/main" val="3592672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4834" y="717299"/>
            <a:ext cx="11602387" cy="526297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S</a:t>
            </a:r>
            <a:r>
              <a:rPr lang="en-GB" sz="2400" b="1" dirty="0" smtClean="0">
                <a:latin typeface="Arial" panose="020B0604020202020204" pitchFamily="34" charset="0"/>
                <a:cs typeface="Arial" panose="020B0604020202020204" pitchFamily="34" charset="0"/>
              </a:rPr>
              <a:t>ocial workers </a:t>
            </a:r>
            <a:r>
              <a:rPr lang="en-GB" sz="2400" dirty="0" smtClean="0">
                <a:latin typeface="Arial" panose="020B0604020202020204" pitchFamily="34" charset="0"/>
                <a:cs typeface="Arial" panose="020B0604020202020204" pitchFamily="34" charset="0"/>
              </a:rPr>
              <a:t>are placed at the heart of adult social care by the </a:t>
            </a:r>
            <a:r>
              <a:rPr lang="en-GB" sz="2400" b="1" dirty="0" smtClean="0">
                <a:latin typeface="Arial" panose="020B0604020202020204" pitchFamily="34" charset="0"/>
                <a:cs typeface="Arial" panose="020B0604020202020204" pitchFamily="34" charset="0"/>
              </a:rPr>
              <a:t>Care Act (2014)</a:t>
            </a:r>
            <a:r>
              <a:rPr lang="en-GB" sz="2400" dirty="0" smtClean="0">
                <a:latin typeface="Arial" panose="020B0604020202020204" pitchFamily="34" charset="0"/>
                <a:cs typeface="Arial" panose="020B0604020202020204" pitchFamily="34" charset="0"/>
              </a:rPr>
              <a:t>. </a:t>
            </a: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It is clear from case law that, in issues of mental capacity, social workers need to adhere to the highest standards of professional practice and work carefully at the interface of different legislations and policies.</a:t>
            </a: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six principles of the </a:t>
            </a:r>
            <a:r>
              <a:rPr lang="en-GB" sz="2400" b="1" dirty="0" smtClean="0">
                <a:latin typeface="Arial" panose="020B0604020202020204" pitchFamily="34" charset="0"/>
                <a:cs typeface="Arial" panose="020B0604020202020204" pitchFamily="34" charset="0"/>
              </a:rPr>
              <a:t>Care Act 2014 </a:t>
            </a:r>
            <a:r>
              <a:rPr lang="en-GB" sz="2400" dirty="0" smtClean="0">
                <a:latin typeface="Arial" panose="020B0604020202020204" pitchFamily="34" charset="0"/>
                <a:cs typeface="Arial" panose="020B0604020202020204" pitchFamily="34" charset="0"/>
              </a:rPr>
              <a:t>are:</a:t>
            </a: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Empowerment</a:t>
            </a:r>
          </a:p>
          <a:p>
            <a:r>
              <a:rPr lang="en-GB" sz="2400" dirty="0" smtClean="0">
                <a:latin typeface="Arial" panose="020B0604020202020204" pitchFamily="34" charset="0"/>
                <a:cs typeface="Arial" panose="020B0604020202020204" pitchFamily="34" charset="0"/>
              </a:rPr>
              <a:t>Prevention</a:t>
            </a:r>
          </a:p>
          <a:p>
            <a:r>
              <a:rPr lang="en-GB" sz="2400" dirty="0" smtClean="0">
                <a:latin typeface="Arial" panose="020B0604020202020204" pitchFamily="34" charset="0"/>
                <a:cs typeface="Arial" panose="020B0604020202020204" pitchFamily="34" charset="0"/>
              </a:rPr>
              <a:t>Proportionality</a:t>
            </a:r>
          </a:p>
          <a:p>
            <a:r>
              <a:rPr lang="en-GB" sz="2400" dirty="0" smtClean="0">
                <a:latin typeface="Arial" panose="020B0604020202020204" pitchFamily="34" charset="0"/>
                <a:cs typeface="Arial" panose="020B0604020202020204" pitchFamily="34" charset="0"/>
              </a:rPr>
              <a:t>Protection</a:t>
            </a:r>
          </a:p>
          <a:p>
            <a:r>
              <a:rPr lang="en-GB" sz="2400" dirty="0" smtClean="0">
                <a:latin typeface="Arial" panose="020B0604020202020204" pitchFamily="34" charset="0"/>
                <a:cs typeface="Arial" panose="020B0604020202020204" pitchFamily="34" charset="0"/>
              </a:rPr>
              <a:t>Partnership</a:t>
            </a:r>
          </a:p>
          <a:p>
            <a:r>
              <a:rPr lang="en-GB" sz="2400" dirty="0" smtClean="0">
                <a:latin typeface="Arial" panose="020B0604020202020204" pitchFamily="34" charset="0"/>
                <a:cs typeface="Arial" panose="020B0604020202020204" pitchFamily="34" charset="0"/>
              </a:rPr>
              <a:t>Accountability					</a:t>
            </a:r>
            <a:r>
              <a:rPr lang="en-GB" dirty="0" smtClean="0">
                <a:latin typeface="Arial" panose="020B0604020202020204" pitchFamily="34" charset="0"/>
                <a:cs typeface="Arial" panose="020B0604020202020204" pitchFamily="34" charset="0"/>
              </a:rPr>
              <a:t>(Social Care Institute for </a:t>
            </a:r>
            <a:r>
              <a:rPr lang="en-GB" sz="1600" dirty="0" smtClean="0">
                <a:latin typeface="Arial" panose="020B0604020202020204" pitchFamily="34" charset="0"/>
                <a:cs typeface="Arial" panose="020B0604020202020204" pitchFamily="34" charset="0"/>
              </a:rPr>
              <a:t>Excellence, 2019)</a:t>
            </a:r>
            <a:endParaRPr lang="en-GB" sz="2400" dirty="0" smtClean="0">
              <a:latin typeface="Arial" panose="020B0604020202020204" pitchFamily="34" charset="0"/>
              <a:cs typeface="Arial" panose="020B0604020202020204" pitchFamily="34" charset="0"/>
            </a:endParaRPr>
          </a:p>
        </p:txBody>
      </p:sp>
      <p:sp>
        <p:nvSpPr>
          <p:cNvPr id="4" name="TextBox 3"/>
          <p:cNvSpPr txBox="1"/>
          <p:nvPr/>
        </p:nvSpPr>
        <p:spPr>
          <a:xfrm>
            <a:off x="8019739" y="2380803"/>
            <a:ext cx="3057992" cy="369332"/>
          </a:xfrm>
          <a:prstGeom prst="rect">
            <a:avLst/>
          </a:prstGeom>
          <a:noFill/>
        </p:spPr>
        <p:txBody>
          <a:bodyPr wrap="square" rtlCol="0">
            <a:spAutoFit/>
          </a:bodyPr>
          <a:lstStyle/>
          <a:p>
            <a:r>
              <a:rPr lang="en-GB" dirty="0" smtClean="0"/>
              <a:t>(Department of Health, 2015)</a:t>
            </a:r>
            <a:endParaRPr lang="en-GB" dirty="0"/>
          </a:p>
        </p:txBody>
      </p:sp>
      <p:sp>
        <p:nvSpPr>
          <p:cNvPr id="8" name="TextBox 7"/>
          <p:cNvSpPr txBox="1"/>
          <p:nvPr/>
        </p:nvSpPr>
        <p:spPr>
          <a:xfrm>
            <a:off x="3612632" y="132524"/>
            <a:ext cx="7629993" cy="584775"/>
          </a:xfrm>
          <a:prstGeom prst="rect">
            <a:avLst/>
          </a:prstGeom>
          <a:noFill/>
        </p:spPr>
        <p:txBody>
          <a:bodyPr wrap="square" rtlCol="0">
            <a:spAutoFit/>
          </a:bodyPr>
          <a:lstStyle/>
          <a:p>
            <a:r>
              <a:rPr lang="en-GB" sz="3200" b="1" u="sng" dirty="0" smtClean="0">
                <a:latin typeface="Arial" panose="020B0604020202020204" pitchFamily="34" charset="0"/>
                <a:cs typeface="Arial" panose="020B0604020202020204" pitchFamily="34" charset="0"/>
              </a:rPr>
              <a:t>The Social </a:t>
            </a:r>
            <a:r>
              <a:rPr lang="en-GB" sz="3200" b="1" u="sng" dirty="0">
                <a:latin typeface="Arial" panose="020B0604020202020204" pitchFamily="34" charset="0"/>
                <a:cs typeface="Arial" panose="020B0604020202020204" pitchFamily="34" charset="0"/>
              </a:rPr>
              <a:t>W</a:t>
            </a:r>
            <a:r>
              <a:rPr lang="en-GB" sz="3200" b="1" u="sng" dirty="0" smtClean="0">
                <a:latin typeface="Arial" panose="020B0604020202020204" pitchFamily="34" charset="0"/>
                <a:cs typeface="Arial" panose="020B0604020202020204" pitchFamily="34" charset="0"/>
              </a:rPr>
              <a:t>orker Role</a:t>
            </a:r>
            <a:endParaRPr lang="en-GB" sz="3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58995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9704" y="556553"/>
            <a:ext cx="10738157" cy="584775"/>
          </a:xfrm>
          <a:prstGeom prst="rect">
            <a:avLst/>
          </a:prstGeom>
        </p:spPr>
        <p:txBody>
          <a:bodyPr wrap="square">
            <a:spAutoFit/>
          </a:bodyPr>
          <a:lstStyle/>
          <a:p>
            <a:r>
              <a:rPr lang="en-GB" sz="3200" b="1" u="sng" dirty="0" smtClean="0">
                <a:latin typeface="Arial" panose="020B0604020202020204" pitchFamily="34" charset="0"/>
                <a:cs typeface="Arial" panose="020B0604020202020204" pitchFamily="34" charset="0"/>
              </a:rPr>
              <a:t>KNOWLEDGE AND SKILLS OF A SOCIAL WORKER</a:t>
            </a:r>
            <a:endParaRPr lang="en-GB" sz="3200" b="1" u="sng" dirty="0">
              <a:latin typeface="Arial" panose="020B0604020202020204" pitchFamily="34" charset="0"/>
              <a:cs typeface="Arial" panose="020B0604020202020204" pitchFamily="34" charset="0"/>
            </a:endParaRPr>
          </a:p>
        </p:txBody>
      </p:sp>
      <p:sp>
        <p:nvSpPr>
          <p:cNvPr id="3" name="Rectangle 2"/>
          <p:cNvSpPr/>
          <p:nvPr/>
        </p:nvSpPr>
        <p:spPr>
          <a:xfrm>
            <a:off x="672261" y="1741492"/>
            <a:ext cx="10668000" cy="707886"/>
          </a:xfrm>
          <a:prstGeom prst="rect">
            <a:avLst/>
          </a:prstGeom>
        </p:spPr>
        <p:txBody>
          <a:bodyPr wrap="square">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Making judgements about what an adult indicates is important to them and balancing this with risk and safeguards. This may involve assessment of capacity</a:t>
            </a:r>
            <a:endParaRPr lang="en-GB" sz="2000" dirty="0">
              <a:latin typeface="Arial" panose="020B0604020202020204" pitchFamily="34" charset="0"/>
              <a:cs typeface="Arial" panose="020B0604020202020204" pitchFamily="34" charset="0"/>
            </a:endParaRPr>
          </a:p>
        </p:txBody>
      </p:sp>
      <p:sp>
        <p:nvSpPr>
          <p:cNvPr id="4" name="Rectangle 3"/>
          <p:cNvSpPr/>
          <p:nvPr/>
        </p:nvSpPr>
        <p:spPr>
          <a:xfrm>
            <a:off x="699645" y="2591398"/>
            <a:ext cx="10141527" cy="1015663"/>
          </a:xfrm>
          <a:prstGeom prst="rect">
            <a:avLst/>
          </a:prstGeom>
        </p:spPr>
        <p:txBody>
          <a:bodyPr wrap="square">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Being able to form a judgement about when a </a:t>
            </a:r>
            <a:r>
              <a:rPr lang="en-GB" sz="2000" b="1" dirty="0" smtClean="0">
                <a:latin typeface="Arial" panose="020B0604020202020204" pitchFamily="34" charset="0"/>
                <a:cs typeface="Arial" panose="020B0604020202020204" pitchFamily="34" charset="0"/>
              </a:rPr>
              <a:t>person may not be in a position to advocate or contribute to processes </a:t>
            </a:r>
          </a:p>
          <a:p>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
        <p:nvSpPr>
          <p:cNvPr id="5" name="Rectangle 4"/>
          <p:cNvSpPr/>
          <p:nvPr/>
        </p:nvSpPr>
        <p:spPr>
          <a:xfrm>
            <a:off x="699645" y="3514728"/>
            <a:ext cx="10141527" cy="1015663"/>
          </a:xfrm>
          <a:prstGeom prst="rect">
            <a:avLst/>
          </a:prstGeom>
        </p:spPr>
        <p:txBody>
          <a:bodyPr wrap="square">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Developing ways of working to reduce risk</a:t>
            </a:r>
            <a:r>
              <a:rPr lang="en-GB" sz="2000" b="1" dirty="0" smtClean="0">
                <a:latin typeface="Arial" panose="020B0604020202020204" pitchFamily="34" charset="0"/>
                <a:cs typeface="Arial" panose="020B0604020202020204" pitchFamily="34" charset="0"/>
              </a:rPr>
              <a:t>, support adults and their families </a:t>
            </a:r>
            <a:r>
              <a:rPr lang="en-GB" sz="2000" dirty="0" smtClean="0">
                <a:latin typeface="Arial" panose="020B0604020202020204" pitchFamily="34" charset="0"/>
                <a:cs typeface="Arial" panose="020B0604020202020204" pitchFamily="34" charset="0"/>
              </a:rPr>
              <a:t>to manage, and monitor safeguarding concerns </a:t>
            </a:r>
          </a:p>
          <a:p>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
        <p:nvSpPr>
          <p:cNvPr id="6" name="Rectangle 5"/>
          <p:cNvSpPr/>
          <p:nvPr/>
        </p:nvSpPr>
        <p:spPr>
          <a:xfrm>
            <a:off x="672261" y="4438058"/>
            <a:ext cx="10515601" cy="1323439"/>
          </a:xfrm>
          <a:prstGeom prst="rect">
            <a:avLst/>
          </a:prstGeom>
        </p:spPr>
        <p:txBody>
          <a:bodyPr wrap="square">
            <a:spAutoFit/>
          </a:bodyPr>
          <a:lstStyle/>
          <a:p>
            <a:pPr marL="285750" indent="-285750">
              <a:buFont typeface="Arial" panose="020B0604020202020204" pitchFamily="34" charset="0"/>
              <a:buChar char="•"/>
            </a:pPr>
            <a:r>
              <a:rPr lang="en-GB" sz="2000" b="1" dirty="0">
                <a:latin typeface="Arial" panose="020B0604020202020204" pitchFamily="34" charset="0"/>
                <a:cs typeface="Arial" panose="020B0604020202020204" pitchFamily="34" charset="0"/>
              </a:rPr>
              <a:t>S</a:t>
            </a:r>
            <a:r>
              <a:rPr lang="en-GB" sz="2000" b="1" dirty="0" smtClean="0">
                <a:latin typeface="Arial" panose="020B0604020202020204" pitchFamily="34" charset="0"/>
                <a:cs typeface="Arial" panose="020B0604020202020204" pitchFamily="34" charset="0"/>
              </a:rPr>
              <a:t>afeguarding concerns:</a:t>
            </a:r>
          </a:p>
          <a:p>
            <a:r>
              <a:rPr lang="en-GB" sz="2000" b="1" dirty="0" smtClean="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GB" sz="2000" b="1" dirty="0" smtClean="0">
                <a:latin typeface="Arial" panose="020B0604020202020204" pitchFamily="34" charset="0"/>
                <a:cs typeface="Arial" panose="020B0604020202020204" pitchFamily="34" charset="0"/>
              </a:rPr>
              <a:t>the person remains central</a:t>
            </a:r>
          </a:p>
          <a:p>
            <a:pPr marL="285750" indent="-285750">
              <a:buFont typeface="Wingdings" panose="05000000000000000000" pitchFamily="2" charset="2"/>
              <a:buChar char="Ø"/>
            </a:pPr>
            <a:r>
              <a:rPr lang="en-GB" sz="2000" b="1" dirty="0" smtClean="0">
                <a:latin typeface="Arial" panose="020B0604020202020204" pitchFamily="34" charset="0"/>
                <a:cs typeface="Arial" panose="020B0604020202020204" pitchFamily="34" charset="0"/>
              </a:rPr>
              <a:t> the key principles of all safeguarding work are adopted</a:t>
            </a:r>
            <a:endParaRPr lang="en-GB" sz="2000" b="1" dirty="0">
              <a:latin typeface="Arial" panose="020B0604020202020204" pitchFamily="34" charset="0"/>
              <a:cs typeface="Arial" panose="020B0604020202020204" pitchFamily="34" charset="0"/>
            </a:endParaRPr>
          </a:p>
        </p:txBody>
      </p:sp>
      <p:sp>
        <p:nvSpPr>
          <p:cNvPr id="7" name="TextBox 6"/>
          <p:cNvSpPr txBox="1"/>
          <p:nvPr/>
        </p:nvSpPr>
        <p:spPr>
          <a:xfrm>
            <a:off x="7974767" y="6223162"/>
            <a:ext cx="4425382" cy="369332"/>
          </a:xfrm>
          <a:prstGeom prst="rect">
            <a:avLst/>
          </a:prstGeom>
          <a:noFill/>
        </p:spPr>
        <p:txBody>
          <a:bodyPr wrap="square" rtlCol="0">
            <a:spAutoFit/>
          </a:bodyPr>
          <a:lstStyle/>
          <a:p>
            <a:r>
              <a:rPr lang="en-GB" dirty="0" smtClean="0"/>
              <a:t>(The College of Social Work, 2015)</a:t>
            </a:r>
            <a:endParaRPr lang="en-GB" dirty="0"/>
          </a:p>
        </p:txBody>
      </p:sp>
    </p:spTree>
    <p:extLst>
      <p:ext uri="{BB962C8B-B14F-4D97-AF65-F5344CB8AC3E}">
        <p14:creationId xmlns:p14="http://schemas.microsoft.com/office/powerpoint/2010/main" val="33248310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62184" y="153101"/>
            <a:ext cx="7684283" cy="584775"/>
          </a:xfrm>
          <a:prstGeom prst="rect">
            <a:avLst/>
          </a:prstGeom>
        </p:spPr>
        <p:txBody>
          <a:bodyPr wrap="none">
            <a:spAutoFit/>
          </a:bodyPr>
          <a:lstStyle/>
          <a:p>
            <a:r>
              <a:rPr lang="en-GB" sz="3200" b="1" u="sng" dirty="0">
                <a:latin typeface="Arial" panose="020B0604020202020204" pitchFamily="34" charset="0"/>
                <a:cs typeface="Arial" panose="020B0604020202020204" pitchFamily="34" charset="0"/>
              </a:rPr>
              <a:t>THE IMPORTANCE OF THE CARE ACT</a:t>
            </a:r>
          </a:p>
        </p:txBody>
      </p:sp>
      <p:sp>
        <p:nvSpPr>
          <p:cNvPr id="4" name="Rectangle 3"/>
          <p:cNvSpPr/>
          <p:nvPr/>
        </p:nvSpPr>
        <p:spPr>
          <a:xfrm>
            <a:off x="674557" y="1019330"/>
            <a:ext cx="10285268" cy="3416320"/>
          </a:xfrm>
          <a:prstGeom prst="rect">
            <a:avLst/>
          </a:prstGeom>
        </p:spPr>
        <p:txBody>
          <a:bodyPr wrap="square">
            <a:spAutoFit/>
          </a:bodyPr>
          <a:lstStyle/>
          <a:p>
            <a:r>
              <a:rPr lang="en-GB" sz="2400" dirty="0" smtClean="0">
                <a:latin typeface="Arial" panose="020B0604020202020204" pitchFamily="34" charset="0"/>
                <a:cs typeface="Arial" panose="020B0604020202020204" pitchFamily="34" charset="0"/>
              </a:rPr>
              <a:t>The </a:t>
            </a:r>
            <a:r>
              <a:rPr lang="en-GB" sz="2400" b="1" dirty="0" smtClean="0">
                <a:latin typeface="Arial" panose="020B0604020202020204" pitchFamily="34" charset="0"/>
                <a:cs typeface="Arial" panose="020B0604020202020204" pitchFamily="34" charset="0"/>
              </a:rPr>
              <a:t>‘Care Act’ </a:t>
            </a:r>
            <a:r>
              <a:rPr lang="en-GB" sz="2400" dirty="0" smtClean="0">
                <a:latin typeface="Arial" panose="020B0604020202020204" pitchFamily="34" charset="0"/>
                <a:cs typeface="Arial" panose="020B0604020202020204" pitchFamily="34" charset="0"/>
              </a:rPr>
              <a:t>guidance highlights the importance of social workers in a number of areas but here are a few that are relevant to this case study:</a:t>
            </a:r>
          </a:p>
          <a:p>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Promoting individual wellbeing</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Providing information and advice</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Assessment</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Advice and advocacy</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Safeguarding</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Transition</a:t>
            </a:r>
          </a:p>
        </p:txBody>
      </p:sp>
      <p:sp>
        <p:nvSpPr>
          <p:cNvPr id="6" name="TextBox 5"/>
          <p:cNvSpPr txBox="1"/>
          <p:nvPr/>
        </p:nvSpPr>
        <p:spPr>
          <a:xfrm>
            <a:off x="6153640" y="6349455"/>
            <a:ext cx="6167739"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(Lamb</a:t>
            </a:r>
            <a:r>
              <a:rPr lang="en-GB" dirty="0" smtClean="0">
                <a:latin typeface="Arial" panose="020B0604020202020204" pitchFamily="34" charset="0"/>
                <a:cs typeface="Arial" panose="020B0604020202020204" pitchFamily="34" charset="0"/>
              </a:rPr>
              <a:t>, cited in the College of Social Work, </a:t>
            </a:r>
            <a:r>
              <a:rPr lang="en-GB" dirty="0" smtClean="0">
                <a:latin typeface="Arial" panose="020B0604020202020204" pitchFamily="34" charset="0"/>
                <a:cs typeface="Arial" panose="020B0604020202020204" pitchFamily="34" charset="0"/>
              </a:rPr>
              <a:t>p.2, 2014)</a:t>
            </a:r>
            <a:endParaRPr lang="en-GB" dirty="0">
              <a:latin typeface="Arial" panose="020B0604020202020204" pitchFamily="34" charset="0"/>
              <a:cs typeface="Arial" panose="020B0604020202020204" pitchFamily="34" charset="0"/>
            </a:endParaRPr>
          </a:p>
        </p:txBody>
      </p:sp>
      <p:sp>
        <p:nvSpPr>
          <p:cNvPr id="8" name="TextBox 7"/>
          <p:cNvSpPr txBox="1"/>
          <p:nvPr/>
        </p:nvSpPr>
        <p:spPr>
          <a:xfrm>
            <a:off x="881385" y="4410463"/>
            <a:ext cx="11197653" cy="1938992"/>
          </a:xfrm>
          <a:prstGeom prst="rect">
            <a:avLst/>
          </a:prstGeom>
          <a:noFill/>
        </p:spPr>
        <p:txBody>
          <a:bodyPr wrap="square" rtlCol="0">
            <a:spAutoFit/>
          </a:bodyPr>
          <a:lstStyle/>
          <a:p>
            <a:r>
              <a:rPr lang="en-GB" sz="2400" dirty="0" smtClean="0"/>
              <a:t>‘</a:t>
            </a:r>
            <a:r>
              <a:rPr lang="en-GB" sz="2400" dirty="0" smtClean="0">
                <a:latin typeface="Arial" panose="020B0604020202020204" pitchFamily="34" charset="0"/>
                <a:cs typeface="Arial" panose="020B0604020202020204" pitchFamily="34" charset="0"/>
              </a:rPr>
              <a:t>Alongside professionals in health, social care, housing, employment and others, social workers play a key role in identifying and assessing local services which meet people’s needs </a:t>
            </a:r>
            <a:r>
              <a:rPr lang="en-GB" sz="2400" b="1" dirty="0" smtClean="0">
                <a:latin typeface="Arial" panose="020B0604020202020204" pitchFamily="34" charset="0"/>
                <a:cs typeface="Arial" panose="020B0604020202020204" pitchFamily="34" charset="0"/>
              </a:rPr>
              <a:t>at an early stage</a:t>
            </a:r>
            <a:r>
              <a:rPr lang="en-GB" sz="2400" dirty="0" smtClean="0">
                <a:latin typeface="Arial" panose="020B0604020202020204" pitchFamily="34" charset="0"/>
                <a:cs typeface="Arial" panose="020B0604020202020204" pitchFamily="34" charset="0"/>
              </a:rPr>
              <a:t>, helping to improve overall mental health outcomes and reducing risk of crisis and more costly demands on acute health services.’</a:t>
            </a:r>
            <a:endParaRPr lang="en-GB" sz="2400" dirty="0">
              <a:latin typeface="Arial" panose="020B0604020202020204" pitchFamily="34" charset="0"/>
              <a:cs typeface="Arial" panose="020B0604020202020204" pitchFamily="34" charset="0"/>
            </a:endParaRPr>
          </a:p>
        </p:txBody>
      </p:sp>
      <p:sp>
        <p:nvSpPr>
          <p:cNvPr id="9" name="TextBox 8"/>
          <p:cNvSpPr txBox="1"/>
          <p:nvPr/>
        </p:nvSpPr>
        <p:spPr>
          <a:xfrm>
            <a:off x="8019738" y="3837482"/>
            <a:ext cx="3312826" cy="369332"/>
          </a:xfrm>
          <a:prstGeom prst="rect">
            <a:avLst/>
          </a:prstGeom>
          <a:noFill/>
        </p:spPr>
        <p:txBody>
          <a:bodyPr wrap="square" rtlCol="0">
            <a:spAutoFit/>
          </a:bodyPr>
          <a:lstStyle/>
          <a:p>
            <a:r>
              <a:rPr lang="en-GB" dirty="0" smtClean="0"/>
              <a:t>(Department of Health, 2018)</a:t>
            </a:r>
            <a:endParaRPr lang="en-GB" dirty="0"/>
          </a:p>
        </p:txBody>
      </p:sp>
    </p:spTree>
    <p:extLst>
      <p:ext uri="{BB962C8B-B14F-4D97-AF65-F5344CB8AC3E}">
        <p14:creationId xmlns:p14="http://schemas.microsoft.com/office/powerpoint/2010/main" val="26859865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29" y="717299"/>
            <a:ext cx="11602387" cy="5755422"/>
          </a:xfrm>
          <a:prstGeom prst="rect">
            <a:avLst/>
          </a:prstGeom>
        </p:spPr>
        <p:txBody>
          <a:bodyPr wrap="square">
            <a:spAutoFit/>
          </a:bodyPr>
          <a:lstStyle/>
          <a:p>
            <a:r>
              <a:rPr lang="en-GB" sz="3200" b="1" dirty="0" smtClean="0">
                <a:latin typeface="Arial" panose="020B0604020202020204" pitchFamily="34" charset="0"/>
                <a:cs typeface="Arial" panose="020B0604020202020204" pitchFamily="34" charset="0"/>
              </a:rPr>
              <a:t>Key Points:</a:t>
            </a:r>
          </a:p>
          <a:p>
            <a:endParaRPr lang="en-GB" sz="2400" dirty="0" smtClean="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Other legislation that must be considered alongside the Care Act 2014 is the </a:t>
            </a:r>
            <a:r>
              <a:rPr lang="en-GB" sz="2400" b="1" dirty="0" smtClean="0">
                <a:latin typeface="Arial" panose="020B0604020202020204" pitchFamily="34" charset="0"/>
                <a:cs typeface="Arial" panose="020B0604020202020204" pitchFamily="34" charset="0"/>
              </a:rPr>
              <a:t>Mental Capacity Act 2005.</a:t>
            </a:r>
          </a:p>
          <a:p>
            <a:endParaRPr lang="en-GB" sz="2400" b="1"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5 principles of the Mental Capacity Act:</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presumption of capacity</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Individuals being supported to make their own decisions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Unwise decisions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Best interests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Less restrictive option  </a:t>
            </a:r>
          </a:p>
          <a:p>
            <a:r>
              <a:rPr lang="en-GB" sz="2400" dirty="0" smtClean="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07876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1873" y="1757791"/>
            <a:ext cx="4787918" cy="1200329"/>
          </a:xfrm>
          <a:prstGeom prst="rect">
            <a:avLst/>
          </a:prstGeom>
          <a:solidFill>
            <a:schemeClr val="accent4">
              <a:lumMod val="60000"/>
              <a:lumOff val="40000"/>
            </a:schemeClr>
          </a:solidFill>
        </p:spPr>
        <p:txBody>
          <a:bodyPr wrap="square" rtlCol="0">
            <a:spAutoFit/>
          </a:bodyPr>
          <a:lstStyle/>
          <a:p>
            <a:pPr algn="ctr"/>
            <a:r>
              <a:rPr lang="en-GB" sz="3600" dirty="0" smtClean="0">
                <a:latin typeface="Arial" panose="020B0604020202020204" pitchFamily="34" charset="0"/>
                <a:cs typeface="Arial" panose="020B0604020202020204" pitchFamily="34" charset="0"/>
              </a:rPr>
              <a:t>Fast tracked housing application? </a:t>
            </a:r>
            <a:endParaRPr lang="en-GB" sz="3600" dirty="0">
              <a:latin typeface="Arial" panose="020B0604020202020204" pitchFamily="34" charset="0"/>
              <a:cs typeface="Arial" panose="020B0604020202020204" pitchFamily="34" charset="0"/>
            </a:endParaRPr>
          </a:p>
        </p:txBody>
      </p:sp>
      <p:sp>
        <p:nvSpPr>
          <p:cNvPr id="3" name="TextBox 2"/>
          <p:cNvSpPr txBox="1"/>
          <p:nvPr/>
        </p:nvSpPr>
        <p:spPr>
          <a:xfrm>
            <a:off x="7087119" y="1757791"/>
            <a:ext cx="4473526" cy="1200329"/>
          </a:xfrm>
          <a:prstGeom prst="rect">
            <a:avLst/>
          </a:prstGeom>
          <a:solidFill>
            <a:schemeClr val="accent4">
              <a:lumMod val="60000"/>
              <a:lumOff val="40000"/>
            </a:schemeClr>
          </a:solidFill>
        </p:spPr>
        <p:txBody>
          <a:bodyPr wrap="square" rtlCol="0">
            <a:spAutoFit/>
          </a:bodyPr>
          <a:lstStyle/>
          <a:p>
            <a:pPr algn="ctr"/>
            <a:r>
              <a:rPr lang="en-GB" sz="3600" dirty="0" smtClean="0">
                <a:latin typeface="Arial" panose="020B0604020202020204" pitchFamily="34" charset="0"/>
                <a:cs typeface="Arial" panose="020B0604020202020204" pitchFamily="34" charset="0"/>
              </a:rPr>
              <a:t>Physical health care needs priority?</a:t>
            </a:r>
            <a:endParaRPr lang="en-GB" sz="3600" dirty="0">
              <a:latin typeface="Arial" panose="020B0604020202020204" pitchFamily="34" charset="0"/>
              <a:cs typeface="Arial" panose="020B0604020202020204" pitchFamily="34" charset="0"/>
            </a:endParaRPr>
          </a:p>
        </p:txBody>
      </p:sp>
      <p:sp>
        <p:nvSpPr>
          <p:cNvPr id="4" name="Down Arrow 3"/>
          <p:cNvSpPr/>
          <p:nvPr/>
        </p:nvSpPr>
        <p:spPr>
          <a:xfrm>
            <a:off x="5359791" y="3099044"/>
            <a:ext cx="1448972" cy="1941341"/>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379763" y="5160794"/>
            <a:ext cx="5409028" cy="1200329"/>
          </a:xfrm>
          <a:prstGeom prst="rect">
            <a:avLst/>
          </a:prstGeom>
          <a:solidFill>
            <a:schemeClr val="accent4">
              <a:lumMod val="60000"/>
              <a:lumOff val="40000"/>
            </a:schemeClr>
          </a:solidFill>
        </p:spPr>
        <p:txBody>
          <a:bodyPr wrap="square" rtlCol="0">
            <a:spAutoFit/>
          </a:bodyPr>
          <a:lstStyle/>
          <a:p>
            <a:pPr algn="ctr"/>
            <a:r>
              <a:rPr lang="en-GB" sz="3600" dirty="0" smtClean="0">
                <a:latin typeface="Arial" panose="020B0604020202020204" pitchFamily="34" charset="0"/>
                <a:cs typeface="Arial" panose="020B0604020202020204" pitchFamily="34" charset="0"/>
              </a:rPr>
              <a:t>Rapid decline in mental health</a:t>
            </a:r>
            <a:endParaRPr lang="en-GB" sz="3600" dirty="0">
              <a:latin typeface="Arial" panose="020B0604020202020204" pitchFamily="34" charset="0"/>
              <a:cs typeface="Arial" panose="020B0604020202020204" pitchFamily="34" charset="0"/>
            </a:endParaRPr>
          </a:p>
        </p:txBody>
      </p:sp>
      <p:sp>
        <p:nvSpPr>
          <p:cNvPr id="6" name="TextBox 5"/>
          <p:cNvSpPr txBox="1"/>
          <p:nvPr/>
        </p:nvSpPr>
        <p:spPr>
          <a:xfrm>
            <a:off x="2541279" y="363586"/>
            <a:ext cx="7085996" cy="769441"/>
          </a:xfrm>
          <a:prstGeom prst="rect">
            <a:avLst/>
          </a:prstGeom>
          <a:noFill/>
        </p:spPr>
        <p:txBody>
          <a:bodyPr wrap="square" rtlCol="0">
            <a:spAutoFit/>
          </a:bodyPr>
          <a:lstStyle/>
          <a:p>
            <a:r>
              <a:rPr lang="en-GB" sz="4400" b="1" u="sng" dirty="0" smtClean="0">
                <a:latin typeface="Arial" panose="020B0604020202020204" pitchFamily="34" charset="0"/>
                <a:cs typeface="Arial" panose="020B0604020202020204" pitchFamily="34" charset="0"/>
              </a:rPr>
              <a:t>Change of Circumstances</a:t>
            </a:r>
            <a:endParaRPr lang="en-GB" sz="44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54601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04405" y="914400"/>
            <a:ext cx="9167751" cy="3785652"/>
          </a:xfrm>
          <a:prstGeom prst="rect">
            <a:avLst/>
          </a:prstGeom>
          <a:noFill/>
        </p:spPr>
        <p:txBody>
          <a:bodyPr wrap="square" rtlCol="0">
            <a:spAutoFit/>
          </a:bodyPr>
          <a:lstStyle/>
          <a:p>
            <a:r>
              <a:rPr lang="en-GB" sz="2400" b="1" dirty="0" smtClean="0"/>
              <a:t>KEY ISSUES TO CONSIDER:</a:t>
            </a:r>
          </a:p>
          <a:p>
            <a:endParaRPr lang="en-GB" sz="2400" b="1" dirty="0"/>
          </a:p>
          <a:p>
            <a:pPr marL="342900" indent="-342900">
              <a:buFont typeface="Arial" panose="020B0604020202020204" pitchFamily="34" charset="0"/>
              <a:buChar char="•"/>
            </a:pPr>
            <a:r>
              <a:rPr lang="en-GB" sz="2400" dirty="0" smtClean="0"/>
              <a:t>Communication and cooperation across agencies</a:t>
            </a:r>
          </a:p>
          <a:p>
            <a:pPr marL="342900" indent="-342900">
              <a:buFont typeface="Arial" panose="020B0604020202020204" pitchFamily="34" charset="0"/>
              <a:buChar char="•"/>
            </a:pPr>
            <a:r>
              <a:rPr lang="en-GB" sz="2400" dirty="0" smtClean="0"/>
              <a:t>Placing individual at the centre of the process</a:t>
            </a:r>
          </a:p>
          <a:p>
            <a:pPr marL="342900" indent="-342900">
              <a:buFont typeface="Arial" panose="020B0604020202020204" pitchFamily="34" charset="0"/>
              <a:buChar char="•"/>
            </a:pPr>
            <a:r>
              <a:rPr lang="en-GB" sz="2400" dirty="0" smtClean="0"/>
              <a:t>Conflict resolutions for the individual and multi-agency panels</a:t>
            </a:r>
          </a:p>
          <a:p>
            <a:pPr marL="342900" indent="-342900">
              <a:buFont typeface="Arial" panose="020B0604020202020204" pitchFamily="34" charset="0"/>
              <a:buChar char="•"/>
            </a:pPr>
            <a:r>
              <a:rPr lang="en-GB" sz="2400" dirty="0" smtClean="0"/>
              <a:t>Safeguarding</a:t>
            </a:r>
          </a:p>
          <a:p>
            <a:pPr marL="342900" indent="-342900">
              <a:buFont typeface="Arial" panose="020B0604020202020204" pitchFamily="34" charset="0"/>
              <a:buChar char="•"/>
            </a:pPr>
            <a:r>
              <a:rPr lang="en-GB" sz="2400" dirty="0" smtClean="0"/>
              <a:t>Judgements of professionals</a:t>
            </a:r>
          </a:p>
          <a:p>
            <a:pPr marL="342900" indent="-342900">
              <a:buFont typeface="Arial" panose="020B0604020202020204" pitchFamily="34" charset="0"/>
              <a:buChar char="•"/>
            </a:pPr>
            <a:r>
              <a:rPr lang="en-GB" sz="2400" dirty="0" smtClean="0"/>
              <a:t>Use of an advocate</a:t>
            </a:r>
          </a:p>
          <a:p>
            <a:endParaRPr lang="en-GB" sz="2400" dirty="0"/>
          </a:p>
          <a:p>
            <a:endParaRPr lang="en-GB" sz="2400" b="1" dirty="0"/>
          </a:p>
        </p:txBody>
      </p:sp>
    </p:spTree>
    <p:extLst>
      <p:ext uri="{BB962C8B-B14F-4D97-AF65-F5344CB8AC3E}">
        <p14:creationId xmlns:p14="http://schemas.microsoft.com/office/powerpoint/2010/main" val="66320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892" y="779488"/>
            <a:ext cx="11827239" cy="3600986"/>
          </a:xfrm>
          <a:prstGeom prst="rect">
            <a:avLst/>
          </a:prstGeom>
          <a:noFill/>
        </p:spPr>
        <p:txBody>
          <a:bodyPr wrap="square" rtlCol="0">
            <a:spAutoFit/>
          </a:bodyPr>
          <a:lstStyle/>
          <a:p>
            <a:r>
              <a:rPr lang="en-GB" sz="3600" b="1" u="sng" dirty="0" smtClean="0">
                <a:latin typeface="Arial" panose="020B0604020202020204" pitchFamily="34" charset="0"/>
                <a:cs typeface="Arial" panose="020B0604020202020204" pitchFamily="34" charset="0"/>
              </a:rPr>
              <a:t>What is an Advocate in Health and Social </a:t>
            </a:r>
            <a:r>
              <a:rPr lang="en-GB" sz="3600" b="1" u="sng" dirty="0">
                <a:latin typeface="Arial" panose="020B0604020202020204" pitchFamily="34" charset="0"/>
                <a:cs typeface="Arial" panose="020B0604020202020204" pitchFamily="34" charset="0"/>
              </a:rPr>
              <a:t>C</a:t>
            </a:r>
            <a:r>
              <a:rPr lang="en-GB" sz="3600" b="1" u="sng" dirty="0" smtClean="0">
                <a:latin typeface="Arial" panose="020B0604020202020204" pitchFamily="34" charset="0"/>
                <a:cs typeface="Arial" panose="020B0604020202020204" pitchFamily="34" charset="0"/>
              </a:rPr>
              <a:t>are?</a:t>
            </a:r>
          </a:p>
          <a:p>
            <a:endParaRPr lang="en-GB" sz="3600" b="1" u="sng" dirty="0" smtClean="0">
              <a:latin typeface="Arial" panose="020B0604020202020204" pitchFamily="34" charset="0"/>
              <a:cs typeface="Arial" panose="020B0604020202020204" pitchFamily="34" charset="0"/>
            </a:endParaRPr>
          </a:p>
          <a:p>
            <a:endParaRPr lang="en-GB" sz="3600" b="1" dirty="0" smtClean="0">
              <a:latin typeface="Arial" panose="020B0604020202020204" pitchFamily="34" charset="0"/>
              <a:cs typeface="Arial" panose="020B0604020202020204" pitchFamily="34" charset="0"/>
            </a:endParaRPr>
          </a:p>
          <a:p>
            <a:r>
              <a:rPr lang="en-GB" sz="2800" b="1" dirty="0" smtClean="0">
                <a:latin typeface="Arial" panose="020B0604020202020204" pitchFamily="34" charset="0"/>
                <a:cs typeface="Arial" panose="020B0604020202020204" pitchFamily="34" charset="0"/>
              </a:rPr>
              <a:t>An advocate is required when a service user has difficulty understanding, retaining and weighing significant information, and/or communicating relevant views, wishes, feelings and beliefs.</a:t>
            </a:r>
            <a:endParaRPr lang="en-GB" sz="28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p:txBody>
      </p:sp>
      <p:sp>
        <p:nvSpPr>
          <p:cNvPr id="3" name="TextBox 2"/>
          <p:cNvSpPr txBox="1"/>
          <p:nvPr/>
        </p:nvSpPr>
        <p:spPr>
          <a:xfrm>
            <a:off x="8694295" y="5951096"/>
            <a:ext cx="2968053"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(ENA Care Group,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7145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68511" y="176133"/>
            <a:ext cx="7719935" cy="1077218"/>
          </a:xfrm>
          <a:prstGeom prst="rect">
            <a:avLst/>
          </a:prstGeom>
          <a:noFill/>
        </p:spPr>
        <p:txBody>
          <a:bodyPr wrap="square" rtlCol="0">
            <a:spAutoFit/>
          </a:bodyPr>
          <a:lstStyle/>
          <a:p>
            <a:pPr algn="ctr"/>
            <a:r>
              <a:rPr lang="en-GB" sz="3200" b="1" u="sng" dirty="0" smtClean="0">
                <a:latin typeface="Arial" panose="020B0604020202020204" pitchFamily="34" charset="0"/>
                <a:cs typeface="Arial" panose="020B0604020202020204" pitchFamily="34" charset="0"/>
              </a:rPr>
              <a:t>Working with Risk for Safeguarding Adult Boards </a:t>
            </a:r>
            <a:endParaRPr lang="en-GB" sz="3200" b="1" u="sng" dirty="0">
              <a:latin typeface="Arial" panose="020B0604020202020204" pitchFamily="34" charset="0"/>
              <a:cs typeface="Arial" panose="020B0604020202020204" pitchFamily="34" charset="0"/>
            </a:endParaRPr>
          </a:p>
        </p:txBody>
      </p:sp>
      <p:sp>
        <p:nvSpPr>
          <p:cNvPr id="6" name="TextBox 5"/>
          <p:cNvSpPr txBox="1"/>
          <p:nvPr/>
        </p:nvSpPr>
        <p:spPr>
          <a:xfrm>
            <a:off x="990777" y="1253351"/>
            <a:ext cx="10602509" cy="3046988"/>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Principles:</a:t>
            </a:r>
          </a:p>
          <a:p>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human rights approach</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Making Safeguarding Personal</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focus on wellbeing alongside safety</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Application of all principles of the Mental Capacity Act 2005</a:t>
            </a: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Application of the principles for safeguarding adults</a:t>
            </a:r>
          </a:p>
          <a:p>
            <a:endParaRPr lang="en-GB" sz="2400" dirty="0">
              <a:latin typeface="Arial" panose="020B0604020202020204" pitchFamily="34" charset="0"/>
              <a:cs typeface="Arial" panose="020B0604020202020204" pitchFamily="34" charset="0"/>
            </a:endParaRPr>
          </a:p>
        </p:txBody>
      </p:sp>
      <p:sp>
        <p:nvSpPr>
          <p:cNvPr id="7" name="TextBox 6"/>
          <p:cNvSpPr txBox="1"/>
          <p:nvPr/>
        </p:nvSpPr>
        <p:spPr>
          <a:xfrm>
            <a:off x="7784892" y="3931007"/>
            <a:ext cx="4407108" cy="369332"/>
          </a:xfrm>
          <a:prstGeom prst="rect">
            <a:avLst/>
          </a:prstGeom>
          <a:noFill/>
        </p:spPr>
        <p:txBody>
          <a:bodyPr wrap="square" rtlCol="0">
            <a:spAutoFit/>
          </a:bodyPr>
          <a:lstStyle/>
          <a:p>
            <a:r>
              <a:rPr lang="en-GB" dirty="0" smtClean="0"/>
              <a:t>(</a:t>
            </a:r>
            <a:r>
              <a:rPr lang="en-GB" dirty="0" smtClean="0">
                <a:latin typeface="Arial" panose="020B0604020202020204" pitchFamily="34" charset="0"/>
                <a:cs typeface="Arial" panose="020B0604020202020204" pitchFamily="34" charset="0"/>
              </a:rPr>
              <a:t>Local Government Association, 2018)</a:t>
            </a:r>
            <a:endParaRPr lang="en-GB" dirty="0">
              <a:latin typeface="Arial" panose="020B0604020202020204" pitchFamily="34" charset="0"/>
              <a:cs typeface="Arial" panose="020B0604020202020204" pitchFamily="34" charset="0"/>
            </a:endParaRPr>
          </a:p>
        </p:txBody>
      </p:sp>
      <p:sp>
        <p:nvSpPr>
          <p:cNvPr id="2" name="Rectangle 1"/>
          <p:cNvSpPr/>
          <p:nvPr/>
        </p:nvSpPr>
        <p:spPr>
          <a:xfrm>
            <a:off x="990777" y="4484261"/>
            <a:ext cx="10667108" cy="1938992"/>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Self-neglect</a:t>
            </a:r>
            <a:r>
              <a:rPr lang="en-GB" sz="2400" dirty="0">
                <a:latin typeface="Arial" panose="020B0604020202020204" pitchFamily="34" charset="0"/>
                <a:cs typeface="Arial" panose="020B0604020202020204" pitchFamily="34" charset="0"/>
              </a:rPr>
              <a:t>, which is having a significant effect on the adult’s ability to manage</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Their </a:t>
            </a:r>
            <a:r>
              <a:rPr lang="en-GB" sz="2400" dirty="0">
                <a:latin typeface="Arial" panose="020B0604020202020204" pitchFamily="34" charset="0"/>
                <a:cs typeface="Arial" panose="020B0604020202020204" pitchFamily="34" charset="0"/>
              </a:rPr>
              <a:t>health conditions – to include obtaining and administering medication and/or non-attendance to vital heath </a:t>
            </a:r>
            <a:r>
              <a:rPr lang="en-GB" sz="2400" dirty="0" smtClean="0">
                <a:latin typeface="Arial" panose="020B0604020202020204" pitchFamily="34" charset="0"/>
                <a:cs typeface="Arial" panose="020B0604020202020204" pitchFamily="34" charset="0"/>
              </a:rPr>
              <a:t>appointments</a:t>
            </a: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8294914" y="6422509"/>
            <a:ext cx="3624943" cy="369332"/>
          </a:xfrm>
          <a:prstGeom prst="rect">
            <a:avLst/>
          </a:prstGeom>
          <a:noFill/>
        </p:spPr>
        <p:txBody>
          <a:bodyPr wrap="square" rtlCol="0">
            <a:spAutoFit/>
          </a:bodyPr>
          <a:lstStyle/>
          <a:p>
            <a:r>
              <a:rPr lang="en-GB" dirty="0" smtClean="0"/>
              <a:t>(</a:t>
            </a:r>
            <a:r>
              <a:rPr lang="en-GB" dirty="0" err="1" smtClean="0">
                <a:latin typeface="Arial" panose="020B0604020202020204" pitchFamily="34" charset="0"/>
                <a:cs typeface="Arial" panose="020B0604020202020204" pitchFamily="34" charset="0"/>
              </a:rPr>
              <a:t>Wandsworth</a:t>
            </a:r>
            <a:r>
              <a:rPr lang="en-GB" dirty="0" smtClean="0">
                <a:latin typeface="Arial" panose="020B0604020202020204" pitchFamily="34" charset="0"/>
                <a:cs typeface="Arial" panose="020B0604020202020204" pitchFamily="34" charset="0"/>
              </a:rPr>
              <a:t> Council,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53280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97442" y="239843"/>
            <a:ext cx="4377128" cy="646331"/>
          </a:xfrm>
          <a:prstGeom prst="rect">
            <a:avLst/>
          </a:prstGeom>
          <a:noFill/>
        </p:spPr>
        <p:txBody>
          <a:bodyPr wrap="square" rtlCol="0">
            <a:spAutoFit/>
          </a:bodyPr>
          <a:lstStyle/>
          <a:p>
            <a:r>
              <a:rPr lang="en-GB" sz="3600" b="1" u="sng" dirty="0" smtClean="0">
                <a:latin typeface="Arial" panose="020B0604020202020204" pitchFamily="34" charset="0"/>
                <a:cs typeface="Arial" panose="020B0604020202020204" pitchFamily="34" charset="0"/>
              </a:rPr>
              <a:t>Recommendations</a:t>
            </a:r>
            <a:endParaRPr lang="en-GB" sz="3600" b="1" u="sng" dirty="0">
              <a:latin typeface="Arial" panose="020B0604020202020204" pitchFamily="34" charset="0"/>
              <a:cs typeface="Arial" panose="020B0604020202020204" pitchFamily="34" charset="0"/>
            </a:endParaRPr>
          </a:p>
        </p:txBody>
      </p:sp>
      <p:sp>
        <p:nvSpPr>
          <p:cNvPr id="2" name="TextBox 1"/>
          <p:cNvSpPr txBox="1"/>
          <p:nvPr/>
        </p:nvSpPr>
        <p:spPr>
          <a:xfrm>
            <a:off x="854787" y="2179674"/>
            <a:ext cx="10462437" cy="2862322"/>
          </a:xfrm>
          <a:prstGeom prst="rect">
            <a:avLst/>
          </a:prstGeom>
          <a:noFill/>
        </p:spPr>
        <p:txBody>
          <a:bodyPr wrap="square" rtlCol="0">
            <a:spAutoFit/>
          </a:bodyPr>
          <a:lstStyle/>
          <a:p>
            <a:pPr marL="285750" indent="-285750">
              <a:buFont typeface="Arial" panose="020B0604020202020204" pitchFamily="34" charset="0"/>
              <a:buChar char="•"/>
            </a:pPr>
            <a:r>
              <a:rPr lang="en-GB" sz="3600" dirty="0">
                <a:latin typeface="Arial" panose="020B0604020202020204" pitchFamily="34" charset="0"/>
                <a:cs typeface="Arial" panose="020B0604020202020204" pitchFamily="34" charset="0"/>
              </a:rPr>
              <a:t>E</a:t>
            </a:r>
            <a:r>
              <a:rPr lang="en-GB" sz="3600" dirty="0" smtClean="0">
                <a:latin typeface="Arial" panose="020B0604020202020204" pitchFamily="34" charset="0"/>
                <a:cs typeface="Arial" panose="020B0604020202020204" pitchFamily="34" charset="0"/>
              </a:rPr>
              <a:t>ffective systems are in place to ensure that information sharing and record keeping takes place</a:t>
            </a:r>
          </a:p>
          <a:p>
            <a:endParaRPr lang="en-GB" sz="36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600" dirty="0" smtClean="0">
                <a:latin typeface="Arial" panose="020B0604020202020204" pitchFamily="34" charset="0"/>
                <a:cs typeface="Arial" panose="020B0604020202020204" pitchFamily="34" charset="0"/>
              </a:rPr>
              <a:t>Introduction of an advocate at an early stage</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30183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97442" y="239843"/>
            <a:ext cx="4377128" cy="1046440"/>
          </a:xfrm>
          <a:prstGeom prst="rect">
            <a:avLst/>
          </a:prstGeom>
          <a:noFill/>
        </p:spPr>
        <p:txBody>
          <a:bodyPr wrap="square" rtlCol="0">
            <a:spAutoFit/>
          </a:bodyPr>
          <a:lstStyle/>
          <a:p>
            <a:r>
              <a:rPr lang="en-GB" sz="4400" b="1" u="sng" dirty="0" smtClean="0">
                <a:latin typeface="Arial" panose="020B0604020202020204" pitchFamily="34" charset="0"/>
                <a:cs typeface="Arial" panose="020B0604020202020204" pitchFamily="34" charset="0"/>
              </a:rPr>
              <a:t>Conclusion</a:t>
            </a:r>
          </a:p>
          <a:p>
            <a:endParaRPr lang="en-GB" u="sng" dirty="0"/>
          </a:p>
        </p:txBody>
      </p:sp>
      <p:sp>
        <p:nvSpPr>
          <p:cNvPr id="3" name="TextBox 2"/>
          <p:cNvSpPr txBox="1"/>
          <p:nvPr/>
        </p:nvSpPr>
        <p:spPr>
          <a:xfrm>
            <a:off x="179620" y="1701210"/>
            <a:ext cx="11812771" cy="452431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To ensure positive outcomes are achieved for the service user in this case study the following applies:</a:t>
            </a:r>
          </a:p>
          <a:p>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Adherence to legislation, namely the Care Act 2014, the Mental Capacity Act 2005</a:t>
            </a:r>
          </a:p>
          <a:p>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Application of person-centred approaches</a:t>
            </a:r>
          </a:p>
          <a:p>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Effective multi-agency approaches including information sharing and record keeping</a:t>
            </a:r>
          </a:p>
          <a:p>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Compliance of safeguarding legislation </a:t>
            </a:r>
          </a:p>
          <a:p>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Use of an advocate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27591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13366" y="76200"/>
            <a:ext cx="3459480" cy="861774"/>
          </a:xfrm>
          <a:prstGeom prst="rect">
            <a:avLst/>
          </a:prstGeom>
          <a:noFill/>
        </p:spPr>
        <p:txBody>
          <a:bodyPr wrap="square" rtlCol="0">
            <a:spAutoFit/>
          </a:bodyPr>
          <a:lstStyle/>
          <a:p>
            <a:r>
              <a:rPr lang="en-GB" sz="3200" b="1" u="sng" dirty="0" smtClean="0">
                <a:latin typeface="Arial" panose="020B0604020202020204" pitchFamily="34" charset="0"/>
                <a:cs typeface="Arial" panose="020B0604020202020204" pitchFamily="34" charset="0"/>
              </a:rPr>
              <a:t>References</a:t>
            </a:r>
          </a:p>
          <a:p>
            <a:endParaRPr lang="en-GB" dirty="0"/>
          </a:p>
        </p:txBody>
      </p:sp>
      <p:sp>
        <p:nvSpPr>
          <p:cNvPr id="5" name="Rectangle 4"/>
          <p:cNvSpPr/>
          <p:nvPr/>
        </p:nvSpPr>
        <p:spPr>
          <a:xfrm>
            <a:off x="228599" y="1192887"/>
            <a:ext cx="11473543" cy="5078313"/>
          </a:xfrm>
          <a:prstGeom prst="rect">
            <a:avLst/>
          </a:prstGeom>
        </p:spPr>
        <p:txBody>
          <a:bodyPr wrap="square">
            <a:spAutoFit/>
          </a:bodyPr>
          <a:lstStyle/>
          <a:p>
            <a:pPr marL="356870" indent="-457200">
              <a:spcAft>
                <a:spcPts val="0"/>
              </a:spcAft>
            </a:pPr>
            <a:r>
              <a:rPr lang="en-GB" sz="1400" dirty="0">
                <a:solidFill>
                  <a:srgbClr val="000000"/>
                </a:solidFill>
                <a:latin typeface="Arial" panose="020B0604020202020204" pitchFamily="34" charset="0"/>
              </a:rPr>
              <a:t>Department of Health (2015) </a:t>
            </a:r>
            <a:r>
              <a:rPr lang="en-GB" sz="1400" i="1" dirty="0">
                <a:solidFill>
                  <a:srgbClr val="000000"/>
                </a:solidFill>
                <a:latin typeface="Arial" panose="020B0604020202020204" pitchFamily="34" charset="0"/>
              </a:rPr>
              <a:t>A CPD curriculum guide for social workers on the application of the Mental Capacity Act 2005.</a:t>
            </a:r>
            <a:r>
              <a:rPr lang="en-GB" sz="1400" dirty="0">
                <a:solidFill>
                  <a:srgbClr val="000000"/>
                </a:solidFill>
                <a:latin typeface="Arial" panose="020B0604020202020204" pitchFamily="34" charset="0"/>
              </a:rPr>
              <a:t> Available at: https://assets.publishing.service.gov.uk/government/uploads/system/uploads/attachment_data/file/467399/Pt2_Mental_Capacity_Learning_Accessible.pdf (Accessed: 2 January 2020</a:t>
            </a:r>
            <a:r>
              <a:rPr lang="en-GB" sz="1400" dirty="0" smtClean="0">
                <a:solidFill>
                  <a:srgbClr val="000000"/>
                </a:solidFill>
                <a:latin typeface="Arial" panose="020B0604020202020204" pitchFamily="34" charset="0"/>
              </a:rPr>
              <a:t>).</a:t>
            </a:r>
          </a:p>
          <a:p>
            <a:pPr marL="356870" indent="-457200">
              <a:spcAft>
                <a:spcPts val="0"/>
              </a:spcAft>
            </a:pPr>
            <a:endParaRPr lang="en-GB" sz="1200" dirty="0">
              <a:latin typeface="Times New Roman" panose="02020603050405020304" pitchFamily="18" charset="0"/>
              <a:ea typeface="Times New Roman" panose="02020603050405020304" pitchFamily="18" charset="0"/>
            </a:endParaRPr>
          </a:p>
          <a:p>
            <a:pPr marL="356870" indent="-457200">
              <a:spcAft>
                <a:spcPts val="0"/>
              </a:spcAft>
            </a:pPr>
            <a:r>
              <a:rPr lang="en-GB" sz="1400" dirty="0">
                <a:solidFill>
                  <a:srgbClr val="000000"/>
                </a:solidFill>
                <a:latin typeface="Arial" panose="020B0604020202020204" pitchFamily="34" charset="0"/>
              </a:rPr>
              <a:t>ENA Care Group (2020) </a:t>
            </a:r>
            <a:r>
              <a:rPr lang="en-GB" sz="1400" i="1" dirty="0">
                <a:solidFill>
                  <a:srgbClr val="000000"/>
                </a:solidFill>
                <a:latin typeface="Arial" panose="020B0604020202020204" pitchFamily="34" charset="0"/>
              </a:rPr>
              <a:t>What is an advocate in health and social care? </a:t>
            </a:r>
            <a:r>
              <a:rPr lang="en-GB" sz="1400" dirty="0">
                <a:solidFill>
                  <a:srgbClr val="000000"/>
                </a:solidFill>
                <a:latin typeface="Arial" panose="020B0604020202020204" pitchFamily="34" charset="0"/>
              </a:rPr>
              <a:t>Available at: https://ena.co.uk/news/what-is-an-advocate-in-health-and-social-care/  (Accessed: 4 January 2020</a:t>
            </a:r>
            <a:r>
              <a:rPr lang="en-GB" sz="1400" dirty="0" smtClean="0">
                <a:solidFill>
                  <a:srgbClr val="000000"/>
                </a:solidFill>
                <a:latin typeface="Arial" panose="020B0604020202020204" pitchFamily="34" charset="0"/>
              </a:rPr>
              <a:t>).</a:t>
            </a:r>
          </a:p>
          <a:p>
            <a:pPr marL="356870" indent="-457200">
              <a:spcAft>
                <a:spcPts val="0"/>
              </a:spcAft>
            </a:pPr>
            <a:endParaRPr lang="en-GB" sz="1200" dirty="0">
              <a:latin typeface="Times New Roman" panose="02020603050405020304" pitchFamily="18" charset="0"/>
              <a:ea typeface="Times New Roman" panose="02020603050405020304" pitchFamily="18" charset="0"/>
            </a:endParaRPr>
          </a:p>
          <a:p>
            <a:pPr marL="356870" indent="-457200">
              <a:spcAft>
                <a:spcPts val="0"/>
              </a:spcAft>
            </a:pPr>
            <a:r>
              <a:rPr lang="en-GB" sz="1400" dirty="0">
                <a:solidFill>
                  <a:srgbClr val="000000"/>
                </a:solidFill>
                <a:latin typeface="Arial" panose="020B0604020202020204" pitchFamily="34" charset="0"/>
              </a:rPr>
              <a:t>Local Government Association (2018) </a:t>
            </a:r>
            <a:r>
              <a:rPr lang="en-GB" sz="1400" i="1" dirty="0">
                <a:solidFill>
                  <a:srgbClr val="000000"/>
                </a:solidFill>
                <a:latin typeface="Arial" panose="020B0604020202020204" pitchFamily="34" charset="0"/>
              </a:rPr>
              <a:t>Briefing on working with risk for Safeguarding Adults Boards. Available at:  </a:t>
            </a:r>
            <a:r>
              <a:rPr lang="en-GB" sz="1400" dirty="0">
                <a:solidFill>
                  <a:srgbClr val="000000"/>
                </a:solidFill>
                <a:latin typeface="Arial" panose="020B0604020202020204" pitchFamily="34" charset="0"/>
              </a:rPr>
              <a:t>https://www.local.gov.uk/sites/default/files/documents/25.90%20-%20Briefing%20on%20Working%20with%20Risk%20for%20Safeguarding%20Adults%20Board_03.pdf (Accessed: 3 January 2020</a:t>
            </a:r>
            <a:r>
              <a:rPr lang="en-GB" sz="1400" dirty="0" smtClean="0">
                <a:solidFill>
                  <a:srgbClr val="000000"/>
                </a:solidFill>
                <a:latin typeface="Arial" panose="020B0604020202020204" pitchFamily="34" charset="0"/>
              </a:rPr>
              <a:t>).</a:t>
            </a:r>
          </a:p>
          <a:p>
            <a:pPr marL="356870" indent="-457200">
              <a:spcAft>
                <a:spcPts val="0"/>
              </a:spcAft>
            </a:pPr>
            <a:endParaRPr lang="en-GB" sz="1200" dirty="0">
              <a:latin typeface="Times New Roman" panose="02020603050405020304" pitchFamily="18" charset="0"/>
              <a:ea typeface="Times New Roman" panose="02020603050405020304" pitchFamily="18" charset="0"/>
            </a:endParaRPr>
          </a:p>
          <a:p>
            <a:pPr marL="356870" indent="-457200">
              <a:spcAft>
                <a:spcPts val="0"/>
              </a:spcAft>
            </a:pPr>
            <a:r>
              <a:rPr lang="en-GB" sz="1400" dirty="0">
                <a:solidFill>
                  <a:srgbClr val="000000"/>
                </a:solidFill>
                <a:latin typeface="Arial" panose="020B0604020202020204" pitchFamily="34" charset="0"/>
              </a:rPr>
              <a:t>Social Care Institute for Excellence (2016) </a:t>
            </a:r>
            <a:r>
              <a:rPr lang="en-GB" sz="1400" i="1" dirty="0">
                <a:solidFill>
                  <a:srgbClr val="000000"/>
                </a:solidFill>
                <a:latin typeface="Arial" panose="020B0604020202020204" pitchFamily="34" charset="0"/>
              </a:rPr>
              <a:t>Mental Capacity Act 2005 at a glance. </a:t>
            </a:r>
            <a:r>
              <a:rPr lang="en-GB" sz="1400" dirty="0">
                <a:solidFill>
                  <a:srgbClr val="000000"/>
                </a:solidFill>
                <a:latin typeface="Arial" panose="020B0604020202020204" pitchFamily="34" charset="0"/>
              </a:rPr>
              <a:t>Available at: https://www.scie.org.uk/mca/introduction/mental-capacity-act-2005-at-a-glance (Accessed: 4 January 2020</a:t>
            </a:r>
            <a:r>
              <a:rPr lang="en-GB" sz="1400" dirty="0" smtClean="0">
                <a:solidFill>
                  <a:srgbClr val="000000"/>
                </a:solidFill>
                <a:latin typeface="Arial" panose="020B0604020202020204" pitchFamily="34" charset="0"/>
              </a:rPr>
              <a:t>).</a:t>
            </a:r>
          </a:p>
          <a:p>
            <a:pPr marL="356870" indent="-457200">
              <a:spcAft>
                <a:spcPts val="0"/>
              </a:spcAft>
            </a:pPr>
            <a:endParaRPr lang="en-GB" sz="1200" dirty="0">
              <a:latin typeface="Times New Roman" panose="02020603050405020304" pitchFamily="18" charset="0"/>
              <a:ea typeface="Times New Roman" panose="02020603050405020304" pitchFamily="18" charset="0"/>
            </a:endParaRPr>
          </a:p>
          <a:p>
            <a:pPr marL="356870" indent="-457200">
              <a:spcAft>
                <a:spcPts val="0"/>
              </a:spcAft>
            </a:pPr>
            <a:r>
              <a:rPr lang="en-GB" sz="1400" dirty="0">
                <a:solidFill>
                  <a:srgbClr val="000000"/>
                </a:solidFill>
                <a:latin typeface="Arial" panose="020B0604020202020204" pitchFamily="34" charset="0"/>
              </a:rPr>
              <a:t>The College of Social Work (2014) </a:t>
            </a:r>
            <a:r>
              <a:rPr lang="en-GB" sz="1400" i="1" dirty="0">
                <a:solidFill>
                  <a:srgbClr val="000000"/>
                </a:solidFill>
                <a:latin typeface="Arial" panose="020B0604020202020204" pitchFamily="34" charset="0"/>
              </a:rPr>
              <a:t>The Role of the Social Worker in Adult Mental Health Services.</a:t>
            </a:r>
            <a:r>
              <a:rPr lang="en-GB" sz="1400" dirty="0">
                <a:solidFill>
                  <a:srgbClr val="000000"/>
                </a:solidFill>
                <a:latin typeface="Arial" panose="020B0604020202020204" pitchFamily="34" charset="0"/>
              </a:rPr>
              <a:t> Available at: https://www.basw.co.uk/system/files/resources/basw_112306-10_0.pdf (Accessed: 5 January 2020</a:t>
            </a:r>
            <a:r>
              <a:rPr lang="en-GB" sz="1400" dirty="0" smtClean="0">
                <a:solidFill>
                  <a:srgbClr val="000000"/>
                </a:solidFill>
                <a:latin typeface="Arial" panose="020B0604020202020204" pitchFamily="34" charset="0"/>
              </a:rPr>
              <a:t>).</a:t>
            </a:r>
          </a:p>
          <a:p>
            <a:pPr marL="356870" indent="-457200">
              <a:spcAft>
                <a:spcPts val="0"/>
              </a:spcAft>
            </a:pPr>
            <a:endParaRPr lang="en-GB" sz="1200" dirty="0">
              <a:latin typeface="Times New Roman" panose="02020603050405020304" pitchFamily="18" charset="0"/>
              <a:ea typeface="Times New Roman" panose="02020603050405020304" pitchFamily="18" charset="0"/>
            </a:endParaRPr>
          </a:p>
          <a:p>
            <a:pPr marL="356870" indent="-457200">
              <a:spcAft>
                <a:spcPts val="0"/>
              </a:spcAft>
            </a:pPr>
            <a:r>
              <a:rPr lang="en-GB" sz="1400" dirty="0">
                <a:solidFill>
                  <a:srgbClr val="000000"/>
                </a:solidFill>
                <a:latin typeface="Arial" panose="020B0604020202020204" pitchFamily="34" charset="0"/>
              </a:rPr>
              <a:t>The College of Social Work (2015) </a:t>
            </a:r>
            <a:r>
              <a:rPr lang="en-GB" sz="1400" i="1" dirty="0">
                <a:solidFill>
                  <a:srgbClr val="000000"/>
                </a:solidFill>
                <a:latin typeface="Arial" panose="020B0604020202020204" pitchFamily="34" charset="0"/>
              </a:rPr>
              <a:t>Curriculum guide for the Care Act. </a:t>
            </a:r>
            <a:r>
              <a:rPr lang="en-GB" sz="1400" dirty="0">
                <a:solidFill>
                  <a:srgbClr val="000000"/>
                </a:solidFill>
                <a:latin typeface="Arial" panose="020B0604020202020204" pitchFamily="34" charset="0"/>
              </a:rPr>
              <a:t>Available at: https://www.thinklocalactpersonal.org.uk/_assets/Newsletter/TCSW_CARE_ACT_CURRICULUM_GUIDE_2015.pdf (Accessed: 23 December 2019</a:t>
            </a:r>
            <a:r>
              <a:rPr lang="en-GB" sz="1400" dirty="0" smtClean="0">
                <a:solidFill>
                  <a:srgbClr val="000000"/>
                </a:solidFill>
                <a:latin typeface="Arial" panose="020B0604020202020204" pitchFamily="34" charset="0"/>
              </a:rPr>
              <a:t>).</a:t>
            </a:r>
          </a:p>
          <a:p>
            <a:pPr marL="356870" indent="-457200">
              <a:spcAft>
                <a:spcPts val="0"/>
              </a:spcAft>
            </a:pPr>
            <a:endParaRPr lang="en-GB" sz="1200" dirty="0">
              <a:latin typeface="Times New Roman" panose="02020603050405020304" pitchFamily="18" charset="0"/>
              <a:ea typeface="Times New Roman" panose="02020603050405020304" pitchFamily="18" charset="0"/>
            </a:endParaRPr>
          </a:p>
          <a:p>
            <a:pPr marL="356870" indent="-457200">
              <a:spcAft>
                <a:spcPts val="0"/>
              </a:spcAft>
            </a:pPr>
            <a:r>
              <a:rPr lang="en-GB" sz="1400" dirty="0" err="1">
                <a:solidFill>
                  <a:srgbClr val="000000"/>
                </a:solidFill>
                <a:latin typeface="Arial" panose="020B0604020202020204" pitchFamily="34" charset="0"/>
              </a:rPr>
              <a:t>Wandsworth</a:t>
            </a:r>
            <a:r>
              <a:rPr lang="en-GB" sz="1400" dirty="0">
                <a:solidFill>
                  <a:srgbClr val="000000"/>
                </a:solidFill>
                <a:latin typeface="Arial" panose="020B0604020202020204" pitchFamily="34" charset="0"/>
              </a:rPr>
              <a:t> Council (2019) </a:t>
            </a:r>
            <a:r>
              <a:rPr lang="en-GB" sz="1400" i="1" dirty="0">
                <a:solidFill>
                  <a:srgbClr val="000000"/>
                </a:solidFill>
                <a:latin typeface="Arial" panose="020B0604020202020204" pitchFamily="34" charset="0"/>
              </a:rPr>
              <a:t>Community Multi Agency Risk Assessment Panel (CMARAP). </a:t>
            </a:r>
            <a:r>
              <a:rPr lang="en-GB" sz="1400" dirty="0">
                <a:solidFill>
                  <a:srgbClr val="000000"/>
                </a:solidFill>
                <a:latin typeface="Arial" panose="020B0604020202020204" pitchFamily="34" charset="0"/>
              </a:rPr>
              <a:t>Available at: https://www.wandsworth.gov.uk/health-and-social-care/adult-social-care/adult-social-care-information-and-advice/staying-safe/safeguarding-and-adult-abuse/community-multi-agency-risk-assessment-panel-cmarap/</a:t>
            </a:r>
            <a:r>
              <a:rPr lang="en-GB" sz="1200" dirty="0">
                <a:latin typeface="Times New Roman" panose="02020603050405020304" pitchFamily="18" charset="0"/>
                <a:ea typeface="Times New Roman" panose="02020603050405020304" pitchFamily="18" charset="0"/>
              </a:rPr>
              <a:t> </a:t>
            </a:r>
            <a:r>
              <a:rPr lang="en-GB" sz="1400" dirty="0">
                <a:solidFill>
                  <a:srgbClr val="000000"/>
                </a:solidFill>
                <a:latin typeface="Arial" panose="020B0604020202020204" pitchFamily="34" charset="0"/>
              </a:rPr>
              <a:t>(Accessed: 8 January 2020).</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5451932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nded Edge">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17779" dir="5400000" rotWithShape="0">
              <a:srgbClr val="000000">
                <a:alpha val="4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6263</TotalTime>
  <Words>2472</Words>
  <Application>Microsoft Office PowerPoint</Application>
  <PresentationFormat>Widescreen</PresentationFormat>
  <Paragraphs>178</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shepherd</dc:creator>
  <cp:lastModifiedBy>karen shepherd</cp:lastModifiedBy>
  <cp:revision>114</cp:revision>
  <dcterms:created xsi:type="dcterms:W3CDTF">2020-01-04T13:36:25Z</dcterms:created>
  <dcterms:modified xsi:type="dcterms:W3CDTF">2020-01-09T22:25:29Z</dcterms:modified>
</cp:coreProperties>
</file>