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6"/>
  </p:handoutMasterIdLst>
  <p:sldIdLst>
    <p:sldId id="256" r:id="rId2"/>
    <p:sldId id="279" r:id="rId3"/>
    <p:sldId id="280" r:id="rId4"/>
    <p:sldId id="281" r:id="rId5"/>
    <p:sldId id="278" r:id="rId6"/>
    <p:sldId id="274" r:id="rId7"/>
    <p:sldId id="275" r:id="rId8"/>
    <p:sldId id="276" r:id="rId9"/>
    <p:sldId id="277" r:id="rId10"/>
    <p:sldId id="285" r:id="rId11"/>
    <p:sldId id="286" r:id="rId12"/>
    <p:sldId id="287" r:id="rId13"/>
    <p:sldId id="282" r:id="rId14"/>
    <p:sldId id="284" r:id="rId15"/>
  </p:sldIdLst>
  <p:sldSz cx="9144000" cy="6858000" type="screen4x3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510" y="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0AA285-93C5-44B3-9B65-AB83A3AF963E}" type="datetimeFigureOut">
              <a:rPr lang="en-GB" smtClean="0"/>
              <a:t>23/09/2023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387963-BA6C-44D7-AE95-BFDA57EBF7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96947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9/23/2023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9/23/2023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9/23/2023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9/23/2023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blapgFKXv0I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dQIBdIqcp98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www.gov.wales/nhs-wales-health-boards-and-trusts#:~:text=NHS%20Wales%20delivers%20services%20through,dental" TargetMode="Externa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0550" y="838200"/>
            <a:ext cx="7772400" cy="1396250"/>
          </a:xfrm>
        </p:spPr>
        <p:txBody>
          <a:bodyPr>
            <a:normAutofit/>
          </a:bodyPr>
          <a:lstStyle/>
          <a:p>
            <a:pPr algn="ctr"/>
            <a:r>
              <a:rPr lang="en-GB" sz="2800" dirty="0"/>
              <a:t>Differences between </a:t>
            </a:r>
            <a:r>
              <a:rPr lang="en-GB" sz="2800"/>
              <a:t>types of agencies </a:t>
            </a:r>
            <a:r>
              <a:rPr lang="en-GB" sz="2800" dirty="0"/>
              <a:t>within Health, Social Care and Children and Young People Services</a:t>
            </a:r>
          </a:p>
        </p:txBody>
      </p:sp>
      <p:pic>
        <p:nvPicPr>
          <p:cNvPr id="5" name="Picture 4" descr="A picture containing clipart&#10;&#10;Description automatically generated">
            <a:extLst>
              <a:ext uri="{FF2B5EF4-FFF2-40B4-BE49-F238E27FC236}">
                <a16:creationId xmlns:a16="http://schemas.microsoft.com/office/drawing/2014/main" id="{78146E25-1DC3-477D-98A6-4A9606B93C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2413219"/>
            <a:ext cx="4352925" cy="224241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388433F-6FFB-4931-8A68-E8868501AE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GB" dirty="0"/>
          </a:p>
          <a:p>
            <a:r>
              <a:rPr lang="en-GB" dirty="0"/>
              <a:t>Primary Care</a:t>
            </a:r>
          </a:p>
          <a:p>
            <a:pPr marL="109728" indent="0">
              <a:buNone/>
            </a:pPr>
            <a:endParaRPr lang="en-GB" dirty="0"/>
          </a:p>
          <a:p>
            <a:r>
              <a:rPr lang="en-GB" dirty="0"/>
              <a:t>Secondary Care</a:t>
            </a:r>
          </a:p>
          <a:p>
            <a:pPr marL="109728" indent="0">
              <a:buNone/>
            </a:pPr>
            <a:endParaRPr lang="en-GB" dirty="0"/>
          </a:p>
          <a:p>
            <a:r>
              <a:rPr lang="en-GB" dirty="0"/>
              <a:t>Tertiary Care</a:t>
            </a:r>
          </a:p>
          <a:p>
            <a:pPr marL="109728" indent="0">
              <a:buNone/>
            </a:pPr>
            <a:endParaRPr lang="en-GB" dirty="0"/>
          </a:p>
          <a:p>
            <a:r>
              <a:rPr lang="en-GB" dirty="0"/>
              <a:t>Informal Care</a:t>
            </a:r>
          </a:p>
          <a:p>
            <a:pPr marL="109728" indent="0">
              <a:buNone/>
            </a:pPr>
            <a:endParaRPr lang="en-GB" dirty="0"/>
          </a:p>
          <a:p>
            <a:r>
              <a:rPr lang="en-GB" dirty="0"/>
              <a:t>In pairs discuss the differences between these.</a:t>
            </a:r>
          </a:p>
          <a:p>
            <a:r>
              <a:rPr lang="en-GB" dirty="0"/>
              <a:t>Be prepared to feedback.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4F47424-2F1C-4CC6-BE88-D887D78965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Structure of Health Care Services</a:t>
            </a:r>
          </a:p>
        </p:txBody>
      </p:sp>
      <p:pic>
        <p:nvPicPr>
          <p:cNvPr id="5" name="Picture 4" descr="A picture containing clipart&#10;&#10;Description automatically generated">
            <a:extLst>
              <a:ext uri="{FF2B5EF4-FFF2-40B4-BE49-F238E27FC236}">
                <a16:creationId xmlns:a16="http://schemas.microsoft.com/office/drawing/2014/main" id="{195995A6-0581-4B60-AE97-BC6BAD4933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9140" y="1676400"/>
            <a:ext cx="4030756" cy="2404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479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63DC746-02B6-4301-BEE9-FDC34560CE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/>
              <a:t>Primary care </a:t>
            </a:r>
            <a:r>
              <a:rPr lang="en-GB" dirty="0"/>
              <a:t>is often the first point of contact for people in need of healthcare, and may be provided by professionals such as GPs, Opticians,  Health Visitors, Midwives, Dentists and Pharmacists.</a:t>
            </a:r>
          </a:p>
          <a:p>
            <a:r>
              <a:rPr lang="en-GB" b="1" dirty="0"/>
              <a:t>Secondary care</a:t>
            </a:r>
            <a:r>
              <a:rPr lang="en-GB" dirty="0"/>
              <a:t>, which is sometimes referred to as 'hospital and community care', can either be planned (elective) care such as a cataract operation, or urgent and emergency care such as treatment for a fracture. Includes therapists, counsellors and social workers.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12CCF1A-CF50-4765-8B78-F18EBA6064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Structure of Health Care Services</a:t>
            </a:r>
          </a:p>
        </p:txBody>
      </p:sp>
    </p:spTree>
    <p:extLst>
      <p:ext uri="{BB962C8B-B14F-4D97-AF65-F5344CB8AC3E}">
        <p14:creationId xmlns:p14="http://schemas.microsoft.com/office/powerpoint/2010/main" val="19706401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6EB0483-579B-4E72-9BA3-0247C2461E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/>
              <a:t>Tertiary care </a:t>
            </a:r>
            <a:r>
              <a:rPr lang="en-GB" dirty="0"/>
              <a:t>refers to highly specialised treatment such as neurosurgery, transplants and secure forensic mental health services.</a:t>
            </a:r>
          </a:p>
          <a:p>
            <a:pPr marL="109728" indent="0" algn="r">
              <a:buNone/>
            </a:pPr>
            <a:r>
              <a:rPr lang="en-GB" dirty="0"/>
              <a:t>(NHS Providers 2019)</a:t>
            </a:r>
          </a:p>
          <a:p>
            <a:endParaRPr lang="en-GB" dirty="0"/>
          </a:p>
          <a:p>
            <a:r>
              <a:rPr lang="en-GB" b="1" dirty="0"/>
              <a:t>Informal care</a:t>
            </a:r>
            <a:r>
              <a:rPr lang="en-GB" dirty="0"/>
              <a:t> is generally defined as the unpaid care provided to older and dependent persons by a person with whom they have a social relationship, such as a spouse, parent, child, other relative, neighbour, friend or other non-kin (Triantafillou et al. 2020).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B61FD07-993B-459B-80CB-17CCE9EDD6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Structure of Health Care Services</a:t>
            </a:r>
          </a:p>
        </p:txBody>
      </p:sp>
    </p:spTree>
    <p:extLst>
      <p:ext uri="{BB962C8B-B14F-4D97-AF65-F5344CB8AC3E}">
        <p14:creationId xmlns:p14="http://schemas.microsoft.com/office/powerpoint/2010/main" val="23232724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DB33527-192C-48A3-A338-E1CB2C9939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008503"/>
            <a:ext cx="8229600" cy="3998788"/>
          </a:xfrm>
        </p:spPr>
        <p:txBody>
          <a:bodyPr/>
          <a:lstStyle/>
          <a:p>
            <a:r>
              <a:rPr lang="en-GB" dirty="0"/>
              <a:t>Carried out by people who want to help others.</a:t>
            </a:r>
          </a:p>
          <a:p>
            <a:r>
              <a:rPr lang="en-GB" dirty="0"/>
              <a:t>Sometimes they have no choice but to care for family members/friends.</a:t>
            </a:r>
          </a:p>
          <a:p>
            <a:r>
              <a:rPr lang="en-GB" dirty="0"/>
              <a:t>Usually unpaid and may not have any formal qualifications/training.</a:t>
            </a:r>
          </a:p>
          <a:p>
            <a:r>
              <a:rPr lang="en-GB" dirty="0"/>
              <a:t>Examples: Churches, Babysitters, Relatives, Friends.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4B7189A-C8C6-4EB4-A448-C4F5713568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Informal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3FCE8C-8E66-4C5F-B9D3-83C6A75BF61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3423" y="4725465"/>
            <a:ext cx="2200577" cy="187269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758E65B-3DF8-4883-A138-D14178AAD7A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0" y="5042223"/>
            <a:ext cx="1590977" cy="155593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78D518C-23D1-439E-B8BC-3128F6061F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6908" y="34904"/>
            <a:ext cx="2486025" cy="1973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7531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280AE0A-20EF-4C84-AA9A-CEED116133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Statutory</a:t>
            </a:r>
          </a:p>
          <a:p>
            <a:endParaRPr lang="en-GB" dirty="0"/>
          </a:p>
          <a:p>
            <a:r>
              <a:rPr lang="en-GB" dirty="0"/>
              <a:t>Private</a:t>
            </a:r>
          </a:p>
          <a:p>
            <a:pPr marL="109728" indent="0">
              <a:buNone/>
            </a:pPr>
            <a:endParaRPr lang="en-GB" dirty="0"/>
          </a:p>
          <a:p>
            <a:r>
              <a:rPr lang="en-GB" dirty="0"/>
              <a:t>Voluntary (Third Sector)</a:t>
            </a:r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endParaRPr lang="en-GB" dirty="0"/>
          </a:p>
          <a:p>
            <a:endParaRPr lang="en-GB" dirty="0"/>
          </a:p>
          <a:p>
            <a:r>
              <a:rPr lang="en-GB" dirty="0"/>
              <a:t>In pairs discuss the differences between these.</a:t>
            </a:r>
          </a:p>
          <a:p>
            <a:r>
              <a:rPr lang="en-GB" dirty="0"/>
              <a:t>Be prepared to feedback.</a:t>
            </a:r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A6AB4E1-8AAB-4322-8CE4-85F2802AD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Different Types of Services</a:t>
            </a: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15F517AC-E698-4F90-9C2B-E5E350C26E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317" y="1143000"/>
            <a:ext cx="3665483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2986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B8A21-9822-40F6-AE0A-FB27007E43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92277"/>
            <a:ext cx="8229600" cy="4957186"/>
          </a:xfrm>
        </p:spPr>
        <p:txBody>
          <a:bodyPr/>
          <a:lstStyle/>
          <a:p>
            <a:r>
              <a:rPr lang="en-GB" dirty="0"/>
              <a:t>Also known as Public Sector.</a:t>
            </a:r>
          </a:p>
          <a:p>
            <a:r>
              <a:rPr lang="en-GB" dirty="0"/>
              <a:t>Organisations set up as a result </a:t>
            </a:r>
            <a:r>
              <a:rPr lang="en-GB"/>
              <a:t>of legislation </a:t>
            </a:r>
            <a:r>
              <a:rPr lang="en-GB" dirty="0"/>
              <a:t>or Acts of Parliament.</a:t>
            </a:r>
          </a:p>
          <a:p>
            <a:r>
              <a:rPr lang="en-GB" dirty="0"/>
              <a:t>Controlled by National and/or Local Government.</a:t>
            </a:r>
          </a:p>
          <a:p>
            <a:r>
              <a:rPr lang="en-GB" dirty="0"/>
              <a:t>Funded mainly from Income Tax, National Insurance and Council Tax.</a:t>
            </a:r>
          </a:p>
          <a:p>
            <a:r>
              <a:rPr lang="en-GB" dirty="0"/>
              <a:t>Examples: NHS, Education, </a:t>
            </a:r>
          </a:p>
          <a:p>
            <a:r>
              <a:rPr lang="en-GB" dirty="0"/>
              <a:t>Social Services, Housing,</a:t>
            </a:r>
          </a:p>
          <a:p>
            <a:r>
              <a:rPr lang="en-GB" dirty="0"/>
              <a:t>Employment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4F9F9B4-53EF-4DEC-9D7D-9CACCDE8A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Statutory</a:t>
            </a:r>
          </a:p>
        </p:txBody>
      </p:sp>
      <p:pic>
        <p:nvPicPr>
          <p:cNvPr id="5" name="Picture 4" descr="A person posing for the camera&#10;&#10;Description automatically generated">
            <a:extLst>
              <a:ext uri="{FF2B5EF4-FFF2-40B4-BE49-F238E27FC236}">
                <a16:creationId xmlns:a16="http://schemas.microsoft.com/office/drawing/2014/main" id="{DB9CB2C4-C77C-4328-91B4-D63FB979BAF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0"/>
            <a:ext cx="2706875" cy="2117566"/>
          </a:xfrm>
          <a:prstGeom prst="rect">
            <a:avLst/>
          </a:prstGeom>
        </p:spPr>
      </p:pic>
      <p:pic>
        <p:nvPicPr>
          <p:cNvPr id="7" name="Picture 6" descr="A picture containing clipart&#10;&#10;Description automatically generated">
            <a:extLst>
              <a:ext uri="{FF2B5EF4-FFF2-40B4-BE49-F238E27FC236}">
                <a16:creationId xmlns:a16="http://schemas.microsoft.com/office/drawing/2014/main" id="{2CB4CA6D-6389-4135-B507-D39E3FC234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4892351"/>
            <a:ext cx="2438400" cy="1965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3795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DA22C88-850F-4A5B-A938-59D197A4AC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Run as a business to make a profit.</a:t>
            </a:r>
          </a:p>
          <a:p>
            <a:r>
              <a:rPr lang="en-GB" dirty="0"/>
              <a:t>Controlled by Owners/Managers</a:t>
            </a:r>
          </a:p>
          <a:p>
            <a:r>
              <a:rPr lang="en-GB" dirty="0"/>
              <a:t>Have to comply with Legislation and Acts of Parliament.</a:t>
            </a:r>
          </a:p>
          <a:p>
            <a:r>
              <a:rPr lang="en-GB" dirty="0"/>
              <a:t>Funded by Service Users paying for services provided.</a:t>
            </a:r>
          </a:p>
          <a:p>
            <a:r>
              <a:rPr lang="en-GB" dirty="0"/>
              <a:t>Examples: Private Hospitals, Residential Care Homes, Dentists, Opticians, Schools and Nurseries.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99F43A1-8DCD-4D75-B557-FA0F364ADE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Private</a:t>
            </a:r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9799E8BB-F7CC-4300-9D27-95E0673C273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108" y="5042550"/>
            <a:ext cx="2181225" cy="1815450"/>
          </a:xfrm>
          <a:prstGeom prst="rect">
            <a:avLst/>
          </a:prstGeom>
        </p:spPr>
      </p:pic>
      <p:pic>
        <p:nvPicPr>
          <p:cNvPr id="7" name="Picture 6" descr="A close up of a house&#10;&#10;Description automatically generated">
            <a:extLst>
              <a:ext uri="{FF2B5EF4-FFF2-40B4-BE49-F238E27FC236}">
                <a16:creationId xmlns:a16="http://schemas.microsoft.com/office/drawing/2014/main" id="{0ED26C74-D3CB-4EC7-B75C-8A333D0992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400" y="315803"/>
            <a:ext cx="1897063" cy="1897063"/>
          </a:xfrm>
          <a:prstGeom prst="rect">
            <a:avLst/>
          </a:prstGeom>
        </p:spPr>
      </p:pic>
      <p:pic>
        <p:nvPicPr>
          <p:cNvPr id="9" name="Picture 8" descr="A picture containing clipart&#10;&#10;Description automatically generated">
            <a:extLst>
              <a:ext uri="{FF2B5EF4-FFF2-40B4-BE49-F238E27FC236}">
                <a16:creationId xmlns:a16="http://schemas.microsoft.com/office/drawing/2014/main" id="{C7DFB404-6039-477B-9CA5-02073E37CE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400" y="5231003"/>
            <a:ext cx="1666875" cy="1552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4057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1D8C42D-ED63-4D8A-ACF7-3511507540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Non-Profit Making Organisations</a:t>
            </a:r>
          </a:p>
          <a:p>
            <a:r>
              <a:rPr lang="en-GB" dirty="0"/>
              <a:t>Often Charities.</a:t>
            </a:r>
          </a:p>
          <a:p>
            <a:r>
              <a:rPr lang="en-GB" dirty="0"/>
              <a:t>Funded through Fundraising, Donations and/or Grants.</a:t>
            </a:r>
          </a:p>
          <a:p>
            <a:r>
              <a:rPr lang="en-GB" dirty="0"/>
              <a:t>Examples: Age Cymru, Mencap, NSPCC</a:t>
            </a:r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9C96F71-A31B-42AE-AEEF-9E8BA2B1B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Voluntary (Third Sector)</a:t>
            </a:r>
          </a:p>
        </p:txBody>
      </p:sp>
      <p:pic>
        <p:nvPicPr>
          <p:cNvPr id="5" name="Picture 4" descr="A close up of graphics&#10;&#10;Description automatically generated">
            <a:extLst>
              <a:ext uri="{FF2B5EF4-FFF2-40B4-BE49-F238E27FC236}">
                <a16:creationId xmlns:a16="http://schemas.microsoft.com/office/drawing/2014/main" id="{06D671A3-9161-4279-85DC-5E6628D4612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4191000"/>
            <a:ext cx="1524000" cy="1524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784F403-EB65-4E1E-97E0-8F4378187B0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4026693"/>
            <a:ext cx="2452577" cy="16478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1038CE8-9249-4D2B-BFF9-271369210B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800" y="4007909"/>
            <a:ext cx="3033823" cy="1707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8314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91793C2-33FF-4C10-A2A4-BF5E2AF65D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Please watch this short video clip (approximately 5.43 minutes) about the Health Care System in England.</a:t>
            </a:r>
          </a:p>
          <a:p>
            <a:r>
              <a:rPr lang="en-GB" dirty="0">
                <a:hlinkClick r:id="rId2"/>
              </a:rPr>
              <a:t>(789) How does the NHS in England work and how is it changing? – YouTube</a:t>
            </a:r>
            <a:endParaRPr lang="en-GB" dirty="0"/>
          </a:p>
          <a:p>
            <a:endParaRPr lang="en-GB" dirty="0"/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C4115D9-0381-43F9-930C-7B1C0DE96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The NHS in England – How does it work?</a:t>
            </a:r>
          </a:p>
        </p:txBody>
      </p:sp>
    </p:spTree>
    <p:extLst>
      <p:ext uri="{BB962C8B-B14F-4D97-AF65-F5344CB8AC3E}">
        <p14:creationId xmlns:p14="http://schemas.microsoft.com/office/powerpoint/2010/main" val="42552640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921F2C1-DA7B-6D65-2994-B07C7A3A2F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(789) We're Digital Health and Care Wales – YouTube</a:t>
            </a:r>
            <a:endParaRPr lang="en-GB" dirty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D861CF2-AF0D-F378-5719-681E448EE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Digital Health &amp; Care Wales</a:t>
            </a:r>
            <a:br>
              <a:rPr lang="en-GB" dirty="0"/>
            </a:br>
            <a:r>
              <a:rPr lang="en-GB" dirty="0"/>
              <a:t>How are Wales Working?</a:t>
            </a:r>
          </a:p>
        </p:txBody>
      </p:sp>
    </p:spTree>
    <p:extLst>
      <p:ext uri="{BB962C8B-B14F-4D97-AF65-F5344CB8AC3E}">
        <p14:creationId xmlns:p14="http://schemas.microsoft.com/office/powerpoint/2010/main" val="24455209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D853E9F-987E-B8C0-1174-F899B3C600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l"/>
            <a:r>
              <a:rPr lang="en-GB" b="0" i="0" dirty="0">
                <a:solidFill>
                  <a:srgbClr val="1F1F1F"/>
                </a:solidFill>
                <a:effectLst/>
                <a:latin typeface="Arial" panose="020B0604020202020204" pitchFamily="34" charset="0"/>
              </a:rPr>
              <a:t>NHS Wales delivers services through 7 local health boards and 3 NHS trusts.</a:t>
            </a:r>
          </a:p>
          <a:p>
            <a:pPr algn="l"/>
            <a:r>
              <a:rPr lang="en-GB" b="0" i="0" dirty="0">
                <a:solidFill>
                  <a:srgbClr val="1F1F1F"/>
                </a:solidFill>
                <a:effectLst/>
                <a:latin typeface="Arial" panose="020B0604020202020204" pitchFamily="34" charset="0"/>
              </a:rPr>
              <a:t>Local health boards are responsible for planning and delivering NHS services in their areas. These health services include: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F1F1F"/>
                </a:solidFill>
                <a:effectLst/>
                <a:latin typeface="Arial" panose="020B0604020202020204" pitchFamily="34" charset="0"/>
              </a:rPr>
              <a:t>dental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F1F1F"/>
                </a:solidFill>
                <a:effectLst/>
                <a:latin typeface="Arial" panose="020B0604020202020204" pitchFamily="34" charset="0"/>
              </a:rPr>
              <a:t>optical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F1F1F"/>
                </a:solidFill>
                <a:effectLst/>
                <a:latin typeface="Arial" panose="020B0604020202020204" pitchFamily="34" charset="0"/>
              </a:rPr>
              <a:t>pharmacy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F1F1F"/>
                </a:solidFill>
                <a:effectLst/>
                <a:latin typeface="Arial" panose="020B0604020202020204" pitchFamily="34" charset="0"/>
              </a:rPr>
              <a:t>mental health</a:t>
            </a:r>
          </a:p>
          <a:p>
            <a:pPr algn="l"/>
            <a:r>
              <a:rPr lang="en-GB" b="0" i="0" dirty="0">
                <a:solidFill>
                  <a:srgbClr val="1F1F1F"/>
                </a:solidFill>
                <a:effectLst/>
                <a:latin typeface="Arial" panose="020B0604020202020204" pitchFamily="34" charset="0"/>
              </a:rPr>
              <a:t>They are also responsible for: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F1F1F"/>
                </a:solidFill>
                <a:effectLst/>
                <a:latin typeface="Arial" panose="020B0604020202020204" pitchFamily="34" charset="0"/>
              </a:rPr>
              <a:t>improving physical and mental health outcomes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F1F1F"/>
                </a:solidFill>
                <a:effectLst/>
                <a:latin typeface="Arial" panose="020B0604020202020204" pitchFamily="34" charset="0"/>
              </a:rPr>
              <a:t>promoting wellbeing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F1F1F"/>
                </a:solidFill>
                <a:effectLst/>
                <a:latin typeface="Arial" panose="020B0604020202020204" pitchFamily="34" charset="0"/>
              </a:rPr>
              <a:t>reducing health inequalities across their population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F1F1F"/>
                </a:solidFill>
                <a:effectLst/>
                <a:latin typeface="Arial" panose="020B0604020202020204" pitchFamily="34" charset="0"/>
              </a:rPr>
              <a:t>commissioning services from other organisations to meet the needs of their residents</a:t>
            </a:r>
          </a:p>
          <a:p>
            <a:pPr algn="l"/>
            <a:r>
              <a:rPr lang="en-GB" b="0" i="0" dirty="0">
                <a:solidFill>
                  <a:srgbClr val="1F1F1F"/>
                </a:solidFill>
                <a:effectLst/>
                <a:latin typeface="Arial" panose="020B0604020202020204" pitchFamily="34" charset="0"/>
              </a:rPr>
              <a:t>NHS trusts look after public health, ambulance services as well as cancer and blood services.</a:t>
            </a:r>
          </a:p>
          <a:p>
            <a:pPr algn="l"/>
            <a:r>
              <a:rPr lang="en-GB" b="0" i="0" dirty="0">
                <a:solidFill>
                  <a:srgbClr val="1F1F1F"/>
                </a:solidFill>
                <a:effectLst/>
                <a:latin typeface="Arial" panose="020B0604020202020204" pitchFamily="34" charset="0"/>
              </a:rPr>
              <a:t>There are also a number of related organisations that support NHS Wales.</a:t>
            </a:r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C0F5B12-F874-FD11-0F11-E3ACE1FCB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NHS Wales </a:t>
            </a:r>
            <a:r>
              <a:rPr lang="en-GB" dirty="0" err="1"/>
              <a:t>Healthboard</a:t>
            </a:r>
            <a:r>
              <a:rPr lang="en-GB" dirty="0"/>
              <a:t> &amp; Trusts</a:t>
            </a:r>
          </a:p>
        </p:txBody>
      </p:sp>
    </p:spTree>
    <p:extLst>
      <p:ext uri="{BB962C8B-B14F-4D97-AF65-F5344CB8AC3E}">
        <p14:creationId xmlns:p14="http://schemas.microsoft.com/office/powerpoint/2010/main" val="34523925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4292F13-41C0-46BB-8D7C-DABAD8F084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295400"/>
            <a:ext cx="4038600" cy="4711891"/>
          </a:xfrm>
        </p:spPr>
        <p:txBody>
          <a:bodyPr>
            <a:normAutofit fontScale="62500" lnSpcReduction="20000"/>
          </a:bodyPr>
          <a:lstStyle/>
          <a:p>
            <a:r>
              <a:rPr lang="en-GB" dirty="0" err="1"/>
              <a:t>Gov.Wales</a:t>
            </a:r>
            <a:r>
              <a:rPr lang="en-GB" dirty="0"/>
              <a:t>, (2023)NHS Wales, </a:t>
            </a:r>
            <a:r>
              <a:rPr lang="en-GB" dirty="0" err="1"/>
              <a:t>Healthboards</a:t>
            </a:r>
            <a:r>
              <a:rPr lang="en-GB" dirty="0"/>
              <a:t> &amp; Trusts. Available at: </a:t>
            </a:r>
            <a:r>
              <a:rPr lang="en-GB" i="1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NHS Wales health boards and trusts | GOV.WALES</a:t>
            </a:r>
            <a:r>
              <a:rPr lang="en-GB" i="1" dirty="0"/>
              <a:t> </a:t>
            </a:r>
            <a:r>
              <a:rPr lang="en-GB" dirty="0"/>
              <a:t>Accessed 23 September 2023 </a:t>
            </a:r>
          </a:p>
          <a:p>
            <a:r>
              <a:rPr lang="en-GB"/>
              <a:t>National </a:t>
            </a:r>
            <a:r>
              <a:rPr lang="en-GB" dirty="0"/>
              <a:t>Health Service Providers (2019) </a:t>
            </a:r>
            <a:r>
              <a:rPr lang="en-GB" i="1" dirty="0"/>
              <a:t>The NHS Provider Sector.</a:t>
            </a:r>
            <a:r>
              <a:rPr lang="en-GB" dirty="0"/>
              <a:t> Available at: https://nhsproviders.org/topics/delivery-and-performance/the-nhs-provider-sector Accessed 21st July 2019</a:t>
            </a:r>
          </a:p>
          <a:p>
            <a:r>
              <a:rPr lang="en-GB" dirty="0"/>
              <a:t>Triantafillou J et al (2020) Informal care in the long-term care system.</a:t>
            </a:r>
          </a:p>
          <a:p>
            <a:r>
              <a:rPr lang="en-GB" dirty="0"/>
              <a:t>European Overview paper. Athens/Vienna: Interlinks. http://</a:t>
            </a:r>
          </a:p>
          <a:p>
            <a:r>
              <a:rPr lang="en-GB" dirty="0"/>
              <a:t>interlinks.euro.centre.org</a:t>
            </a:r>
          </a:p>
        </p:txBody>
      </p:sp>
      <p:pic>
        <p:nvPicPr>
          <p:cNvPr id="6" name="Content Placeholder 5" descr="A close up of a logo&#10;&#10;Description automatically generated">
            <a:extLst>
              <a:ext uri="{FF2B5EF4-FFF2-40B4-BE49-F238E27FC236}">
                <a16:creationId xmlns:a16="http://schemas.microsoft.com/office/drawing/2014/main" id="{2992C2C0-45D6-40E4-BFE3-890103BB131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720390"/>
            <a:ext cx="4038600" cy="4047457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27ECED9C-5DDD-4083-A62E-6CB6F68770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 fontScale="90000"/>
          </a:bodyPr>
          <a:lstStyle/>
          <a:p>
            <a:r>
              <a:rPr lang="en-GB" dirty="0"/>
              <a:t>References and Further Reading</a:t>
            </a:r>
          </a:p>
        </p:txBody>
      </p:sp>
    </p:spTree>
    <p:extLst>
      <p:ext uri="{BB962C8B-B14F-4D97-AF65-F5344CB8AC3E}">
        <p14:creationId xmlns:p14="http://schemas.microsoft.com/office/powerpoint/2010/main" val="8372698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C4617D5-C868-4719-B102-B0F9E26647E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United Kingdom Government (2013) </a:t>
            </a:r>
            <a:r>
              <a:rPr lang="en-GB" i="1" dirty="0"/>
              <a:t>The health and care system explained.</a:t>
            </a:r>
            <a:r>
              <a:rPr lang="en-GB" dirty="0"/>
              <a:t> Available at: https://www.gov.uk/government/publications/the-health-and-care-system-explained/the-health-and-care-system-explained Accessed 20th September 2020</a:t>
            </a:r>
          </a:p>
        </p:txBody>
      </p:sp>
      <p:pic>
        <p:nvPicPr>
          <p:cNvPr id="6" name="Content Placeholder 5" descr="A close up of a logo&#10;&#10;Description automatically generated">
            <a:extLst>
              <a:ext uri="{FF2B5EF4-FFF2-40B4-BE49-F238E27FC236}">
                <a16:creationId xmlns:a16="http://schemas.microsoft.com/office/drawing/2014/main" id="{F36F27D2-B19E-43FA-9851-3AAEFDEE9F5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720390"/>
            <a:ext cx="4038600" cy="4047457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A9C09BC3-2128-408C-913F-AD722FE6B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References and Further Reading</a:t>
            </a:r>
          </a:p>
        </p:txBody>
      </p:sp>
    </p:spTree>
    <p:extLst>
      <p:ext uri="{BB962C8B-B14F-4D97-AF65-F5344CB8AC3E}">
        <p14:creationId xmlns:p14="http://schemas.microsoft.com/office/powerpoint/2010/main" val="207887487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729</Words>
  <Application>Microsoft Office PowerPoint</Application>
  <PresentationFormat>On-screen Show (4:3)</PresentationFormat>
  <Paragraphs>86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Lucida Sans Unicode</vt:lpstr>
      <vt:lpstr>Verdana</vt:lpstr>
      <vt:lpstr>Wingdings 2</vt:lpstr>
      <vt:lpstr>Wingdings 3</vt:lpstr>
      <vt:lpstr>Concourse</vt:lpstr>
      <vt:lpstr>Differences between types of agencies within Health, Social Care and Children and Young People Services</vt:lpstr>
      <vt:lpstr>Structure of Health Care Services</vt:lpstr>
      <vt:lpstr>Structure of Health Care Services</vt:lpstr>
      <vt:lpstr>Structure of Health Care Services</vt:lpstr>
      <vt:lpstr>Informal</vt:lpstr>
      <vt:lpstr>Different Types of Services</vt:lpstr>
      <vt:lpstr>Statutory</vt:lpstr>
      <vt:lpstr>Private</vt:lpstr>
      <vt:lpstr>Voluntary (Third Sector)</vt:lpstr>
      <vt:lpstr>The NHS in England – How does it work?</vt:lpstr>
      <vt:lpstr>Digital Health &amp; Care Wales How are Wales Working?</vt:lpstr>
      <vt:lpstr>NHS Wales Healthboard &amp; Trusts</vt:lpstr>
      <vt:lpstr>References and Further Reading</vt:lpstr>
      <vt:lpstr>References and Further Reading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Role of statutory, private and voluntary agencies</dc:title>
  <dc:creator>Karen Hudson</dc:creator>
  <cp:lastModifiedBy>Joanna Fender</cp:lastModifiedBy>
  <cp:revision>36</cp:revision>
  <cp:lastPrinted>2019-11-07T08:37:44Z</cp:lastPrinted>
  <dcterms:created xsi:type="dcterms:W3CDTF">2006-08-16T00:00:00Z</dcterms:created>
  <dcterms:modified xsi:type="dcterms:W3CDTF">2023-09-23T21:12:16Z</dcterms:modified>
</cp:coreProperties>
</file>