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sldIdLst>
    <p:sldId id="256" r:id="rId5"/>
    <p:sldId id="259" r:id="rId6"/>
    <p:sldId id="322" r:id="rId7"/>
    <p:sldId id="316" r:id="rId8"/>
    <p:sldId id="315" r:id="rId9"/>
    <p:sldId id="313" r:id="rId10"/>
    <p:sldId id="317" r:id="rId11"/>
    <p:sldId id="318" r:id="rId12"/>
    <p:sldId id="320" r:id="rId13"/>
    <p:sldId id="312" r:id="rId14"/>
    <p:sldId id="321" r:id="rId15"/>
    <p:sldId id="31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3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C23C71-DF33-487D-9E35-8F29EF8FAB5F}" v="1" dt="2021-09-28T20:24:47.5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8" d="100"/>
          <a:sy n="88" d="100"/>
        </p:scale>
        <p:origin x="885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Listen to BBC Sounds podcast</a:t>
            </a:r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Possible opportunities and limitations of curriculum reform?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Any terms that need to be clarified?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YOU WILL NEED TO SET UP AN ACCOUNT FOR THE PODCAST – HYPERLINKED TO SLIDE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980CD-8002-477D-90BF-A1ADCDAA909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225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53D3E-A80C-4D2C-BCF7-DB5556D6C6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09EAA7-4563-4C1D-9C16-A406DDCCA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8A205-B671-4B63-B776-90925D4AC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24A36-C7D8-47A1-9138-5EFF354ECA27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5BAD8-5D2B-453D-BFED-FDF3D1282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F83E8-F4DA-4BFD-9932-59E9D4A20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A60A7-2672-4679-97DD-7FE12F411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545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aled.p.williams@pcydds.ac.uk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s://www.bbc.co.uk/sounds/play/m0005zl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lyw.cymru/sites/default/files/publications/2018-03/dyfodol-llwyddiannus.pdf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5/review-of-welsh-second-language-at-key-stages-3-and-4.pdf" TargetMode="External"/><Relationship Id="rId2" Type="http://schemas.openxmlformats.org/officeDocument/2006/relationships/hyperlink" Target="https://llyw.cymru/sites/default/files/publications/2018-02/adolygiad-o-gymraeg-ail-iaith-yng-nghyfnodau-allweddol-3-a-4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lyw.cymru/sites/default/files/publications/2021-03/cymraeg-2050-cynllun-gweithredu-2021-2022.pdf" TargetMode="External"/><Relationship Id="rId2" Type="http://schemas.openxmlformats.org/officeDocument/2006/relationships/hyperlink" Target="https://llyw.cymru/sites/default/files/publications/2019-03/cymraeg-2050-strategaeth-y-gymraeg-v1-1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1iD6Zadhg4M" TargetMode="External"/><Relationship Id="rId2" Type="http://schemas.openxmlformats.org/officeDocument/2006/relationships/hyperlink" Target="https://youtu.be/J25d9aC1GZA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10229-3802-42DC-BA21-EB2037FBF3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/>
              <a:t>ECAD6008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B6C584-C901-40E9-B229-ACB11EA208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/>
              <a:t>Beth ydw i’n Addysgu?</a:t>
            </a:r>
          </a:p>
          <a:p>
            <a:r>
              <a:rPr lang="cy-GB"/>
              <a:t>Aled Williams – Tiwtor Pwnc Cymraeg Uwchradd</a:t>
            </a:r>
          </a:p>
          <a:p>
            <a:r>
              <a:rPr lang="cy-GB">
                <a:hlinkClick r:id="rId2"/>
              </a:rPr>
              <a:t>aled.p.williams@pcydds.ac.uk</a:t>
            </a:r>
            <a:r>
              <a:rPr lang="cy-GB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838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1759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Iau</a:t>
            </a:r>
            <a:r>
              <a:rPr lang="en-GB" dirty="0"/>
              <a:t> 30/9/21</a:t>
            </a:r>
            <a:endParaRPr lang="cy-GB" dirty="0"/>
          </a:p>
        </p:txBody>
      </p:sp>
      <p:graphicFrame>
        <p:nvGraphicFramePr>
          <p:cNvPr id="6" name="Dalfan Cynnwys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03283228"/>
              </p:ext>
            </p:extLst>
          </p:nvPr>
        </p:nvGraphicFramePr>
        <p:xfrm>
          <a:off x="509752" y="1323756"/>
          <a:ext cx="8355724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3034">
                  <a:extLst>
                    <a:ext uri="{9D8B030D-6E8A-4147-A177-3AD203B41FA5}">
                      <a16:colId xmlns:a16="http://schemas.microsoft.com/office/drawing/2014/main" val="1125421653"/>
                    </a:ext>
                  </a:extLst>
                </a:gridCol>
                <a:gridCol w="6342690">
                  <a:extLst>
                    <a:ext uri="{9D8B030D-6E8A-4147-A177-3AD203B41FA5}">
                      <a16:colId xmlns:a16="http://schemas.microsoft.com/office/drawing/2014/main" val="30346785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err="1"/>
                        <a:t>Amser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err="1"/>
                        <a:t>Gweithgaredd</a:t>
                      </a:r>
                      <a:endParaRPr lang="cy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5490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9am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err="1"/>
                        <a:t>Gwrando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ar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gyflwyniad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ar</a:t>
                      </a:r>
                      <a:r>
                        <a:rPr lang="en-GB" sz="2000" dirty="0"/>
                        <a:t> y 12 </a:t>
                      </a:r>
                      <a:r>
                        <a:rPr lang="en-GB" sz="2000" dirty="0" err="1"/>
                        <a:t>egwyddor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addysgegol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ar</a:t>
                      </a:r>
                      <a:r>
                        <a:rPr lang="en-GB" sz="2000" dirty="0"/>
                        <a:t> Moodle – </a:t>
                      </a:r>
                      <a:r>
                        <a:rPr lang="en-GB" sz="2000" dirty="0" err="1"/>
                        <a:t>cyflwyniad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gan</a:t>
                      </a:r>
                      <a:r>
                        <a:rPr lang="en-GB" sz="2000" dirty="0"/>
                        <a:t> Ishmael Lewis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6486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9:15am</a:t>
                      </a:r>
                      <a:endParaRPr lang="cy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err="1"/>
                        <a:t>Gwrando</a:t>
                      </a:r>
                      <a:r>
                        <a:rPr lang="en-GB" sz="2000" baseline="0" dirty="0"/>
                        <a:t> </a:t>
                      </a:r>
                      <a:r>
                        <a:rPr lang="en-GB" sz="2000" baseline="0" dirty="0" err="1"/>
                        <a:t>ar</a:t>
                      </a:r>
                      <a:r>
                        <a:rPr lang="en-GB" sz="2000" baseline="0" dirty="0"/>
                        <a:t> podcast BBC Sounds – Curriculum for Wales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aseline="0" dirty="0" err="1"/>
                        <a:t>Darllen</a:t>
                      </a:r>
                      <a:r>
                        <a:rPr lang="en-GB" sz="2000" baseline="0" dirty="0"/>
                        <a:t> </a:t>
                      </a:r>
                      <a:r>
                        <a:rPr lang="en-GB" sz="2000" baseline="0" dirty="0" err="1"/>
                        <a:t>tud</a:t>
                      </a:r>
                      <a:r>
                        <a:rPr lang="en-GB" sz="2000" baseline="0" dirty="0"/>
                        <a:t> 63-71 </a:t>
                      </a:r>
                      <a:r>
                        <a:rPr lang="en-GB" sz="2000" baseline="0" dirty="0" err="1"/>
                        <a:t>Dyfodol</a:t>
                      </a:r>
                      <a:r>
                        <a:rPr lang="en-GB" sz="2000" baseline="0" dirty="0"/>
                        <a:t> </a:t>
                      </a:r>
                      <a:r>
                        <a:rPr lang="en-GB" sz="2000" baseline="0" dirty="0" err="1"/>
                        <a:t>Llwyddiannus</a:t>
                      </a:r>
                      <a:r>
                        <a:rPr lang="en-GB" sz="2000" baseline="0" dirty="0"/>
                        <a:t> – </a:t>
                      </a:r>
                      <a:r>
                        <a:rPr lang="en-GB" sz="2000" baseline="0" dirty="0" err="1"/>
                        <a:t>crynhoi</a:t>
                      </a:r>
                      <a:r>
                        <a:rPr lang="en-GB" sz="2000" baseline="0" dirty="0"/>
                        <a:t> y 12 </a:t>
                      </a:r>
                      <a:r>
                        <a:rPr lang="en-GB" sz="2000" baseline="0" dirty="0" err="1"/>
                        <a:t>egwyddor</a:t>
                      </a:r>
                      <a:r>
                        <a:rPr lang="en-GB" sz="2000" baseline="0" dirty="0"/>
                        <a:t> </a:t>
                      </a:r>
                      <a:r>
                        <a:rPr lang="en-GB" sz="2000" baseline="0" dirty="0" err="1"/>
                        <a:t>addysgegol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4337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11am-12pm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TEAMS – </a:t>
                      </a:r>
                      <a:r>
                        <a:rPr lang="en-GB" sz="2000" err="1"/>
                        <a:t>trafod</a:t>
                      </a:r>
                      <a:r>
                        <a:rPr lang="en-GB" sz="2000"/>
                        <a:t> y podcast a </a:t>
                      </a:r>
                      <a:r>
                        <a:rPr lang="en-GB" sz="2000" err="1"/>
                        <a:t>rhannu</a:t>
                      </a:r>
                      <a:r>
                        <a:rPr lang="en-GB" sz="2000"/>
                        <a:t> </a:t>
                      </a:r>
                      <a:r>
                        <a:rPr lang="en-GB" sz="2000" err="1"/>
                        <a:t>beth</a:t>
                      </a:r>
                      <a:r>
                        <a:rPr lang="en-GB" sz="2000"/>
                        <a:t> </a:t>
                      </a:r>
                      <a:r>
                        <a:rPr lang="en-GB" sz="2000" err="1"/>
                        <a:t>rydych</a:t>
                      </a:r>
                      <a:r>
                        <a:rPr lang="en-GB" sz="2000"/>
                        <a:t> chi </a:t>
                      </a:r>
                      <a:r>
                        <a:rPr lang="en-GB" sz="2000" err="1"/>
                        <a:t>wedi</a:t>
                      </a:r>
                      <a:r>
                        <a:rPr lang="en-GB" sz="2000" baseline="0"/>
                        <a:t> </a:t>
                      </a:r>
                      <a:r>
                        <a:rPr lang="en-GB" sz="2000" baseline="0" err="1"/>
                        <a:t>creu</a:t>
                      </a:r>
                      <a:endParaRPr lang="cy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934705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/>
                        <a:t>CINIO</a:t>
                      </a:r>
                      <a:endParaRPr lang="cy-GB" sz="20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3286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1pm-1:30pm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TEAMS – </a:t>
                      </a:r>
                      <a:r>
                        <a:rPr lang="en-GB" sz="2000" dirty="0" err="1"/>
                        <a:t>Cyflwyniad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ar</a:t>
                      </a:r>
                      <a:r>
                        <a:rPr lang="en-GB" sz="2000" dirty="0"/>
                        <a:t> Cymraeg</a:t>
                      </a:r>
                      <a:r>
                        <a:rPr lang="en-GB" sz="2000" baseline="0" dirty="0"/>
                        <a:t> 2050 ac Un Iaith </a:t>
                      </a:r>
                      <a:r>
                        <a:rPr lang="en-GB" sz="2000" baseline="0" dirty="0" err="1"/>
                        <a:t>i</a:t>
                      </a:r>
                      <a:r>
                        <a:rPr lang="en-GB" sz="2000" baseline="0" dirty="0"/>
                        <a:t> </a:t>
                      </a:r>
                      <a:r>
                        <a:rPr lang="en-GB" sz="2000" baseline="0" dirty="0" err="1"/>
                        <a:t>Bawb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91053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err="1"/>
                        <a:t>Darllen</a:t>
                      </a:r>
                      <a:r>
                        <a:rPr lang="en-GB" sz="2000"/>
                        <a:t> </a:t>
                      </a:r>
                      <a:r>
                        <a:rPr lang="en-GB" sz="2000" err="1"/>
                        <a:t>Cymraeg</a:t>
                      </a:r>
                      <a:r>
                        <a:rPr lang="en-GB" sz="2000"/>
                        <a:t> 2050 ac Un </a:t>
                      </a:r>
                      <a:r>
                        <a:rPr lang="en-GB" sz="2000" err="1"/>
                        <a:t>Iaith</a:t>
                      </a:r>
                      <a:r>
                        <a:rPr lang="en-GB" sz="2000"/>
                        <a:t> I </a:t>
                      </a:r>
                      <a:r>
                        <a:rPr lang="en-GB" sz="2000" err="1"/>
                        <a:t>Bawb</a:t>
                      </a:r>
                      <a:r>
                        <a:rPr lang="en-GB" sz="2000" baseline="0"/>
                        <a:t> – </a:t>
                      </a:r>
                      <a:r>
                        <a:rPr lang="en-GB" sz="2000" baseline="0" err="1"/>
                        <a:t>llunio</a:t>
                      </a:r>
                      <a:r>
                        <a:rPr lang="en-GB" sz="2000" baseline="0"/>
                        <a:t> </a:t>
                      </a:r>
                      <a:r>
                        <a:rPr lang="en-GB" sz="2000" baseline="0" err="1"/>
                        <a:t>nodiadau</a:t>
                      </a:r>
                      <a:endParaRPr lang="cy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7956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3:30-4pm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TEAMS</a:t>
                      </a:r>
                      <a:r>
                        <a:rPr lang="en-GB" sz="2000" baseline="0" dirty="0"/>
                        <a:t> – </a:t>
                      </a:r>
                      <a:r>
                        <a:rPr lang="en-GB" sz="2000" baseline="0" dirty="0" err="1"/>
                        <a:t>trafodaeth</a:t>
                      </a:r>
                      <a:r>
                        <a:rPr lang="en-GB" sz="2000" baseline="0" dirty="0"/>
                        <a:t> </a:t>
                      </a:r>
                      <a:r>
                        <a:rPr lang="en-GB" sz="2000" baseline="0" dirty="0" err="1"/>
                        <a:t>ar</a:t>
                      </a:r>
                      <a:r>
                        <a:rPr lang="en-GB" sz="2000" baseline="0" dirty="0"/>
                        <a:t> Cymraeg 2050 ac Un Iaith </a:t>
                      </a:r>
                      <a:r>
                        <a:rPr lang="en-GB" sz="2000" baseline="0" dirty="0" err="1"/>
                        <a:t>i</a:t>
                      </a:r>
                      <a:r>
                        <a:rPr lang="en-GB" sz="2000" baseline="0" dirty="0"/>
                        <a:t> </a:t>
                      </a:r>
                      <a:r>
                        <a:rPr lang="en-GB" sz="2000" baseline="0" dirty="0" err="1"/>
                        <a:t>Bawb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9223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372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/>
          <p:cNvSpPr txBox="1"/>
          <p:nvPr/>
        </p:nvSpPr>
        <p:spPr>
          <a:xfrm>
            <a:off x="3436670" y="2123372"/>
            <a:ext cx="26572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Bore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8916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52CEAB2-FD92-4E2A-81E2-E8A081128B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233" t="38413" r="40446" b="31270"/>
          <a:stretch/>
        </p:blipFill>
        <p:spPr>
          <a:xfrm>
            <a:off x="389793" y="73989"/>
            <a:ext cx="5806901" cy="2653394"/>
          </a:xfrm>
          <a:prstGeom prst="rect">
            <a:avLst/>
          </a:prstGeom>
        </p:spPr>
      </p:pic>
      <p:pic>
        <p:nvPicPr>
          <p:cNvPr id="3" name="Picture 2">
            <a:hlinkClick r:id="rId4"/>
            <a:extLst>
              <a:ext uri="{FF2B5EF4-FFF2-40B4-BE49-F238E27FC236}">
                <a16:creationId xmlns:a16="http://schemas.microsoft.com/office/drawing/2014/main" id="{08176F56-502E-4363-A3D9-2398ADD4BE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963" y="444458"/>
            <a:ext cx="1912455" cy="19124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384C6E-66E9-4F1D-B88F-3A7669C1B8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9078" y="1519267"/>
            <a:ext cx="1619248" cy="9108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B1B95C-692F-47AC-81B5-404E977425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1000" y="2727383"/>
            <a:ext cx="2228711" cy="2991560"/>
          </a:xfrm>
          <a:prstGeom prst="rect">
            <a:avLst/>
          </a:prstGeom>
        </p:spPr>
      </p:pic>
      <p:sp>
        <p:nvSpPr>
          <p:cNvPr id="4" name="Blwch Testun 3"/>
          <p:cNvSpPr txBox="1"/>
          <p:nvPr/>
        </p:nvSpPr>
        <p:spPr>
          <a:xfrm>
            <a:off x="3485804" y="2914996"/>
            <a:ext cx="41840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Eye On Wales – 32 </a:t>
            </a:r>
            <a:r>
              <a:rPr lang="en-GB" b="1" dirty="0" err="1"/>
              <a:t>munud</a:t>
            </a:r>
            <a:endParaRPr lang="en-GB" b="1" dirty="0"/>
          </a:p>
          <a:p>
            <a:endParaRPr lang="en-GB" b="1" dirty="0"/>
          </a:p>
          <a:p>
            <a:r>
              <a:rPr lang="en-GB" dirty="0" err="1"/>
              <a:t>Cliciwch</a:t>
            </a:r>
            <a:r>
              <a:rPr lang="en-GB" dirty="0"/>
              <a:t> y </a:t>
            </a:r>
            <a:r>
              <a:rPr lang="en-GB" dirty="0" err="1"/>
              <a:t>linc</a:t>
            </a:r>
            <a:r>
              <a:rPr lang="en-GB" dirty="0"/>
              <a:t> </a:t>
            </a:r>
            <a:r>
              <a:rPr lang="en-GB" dirty="0" err="1"/>
              <a:t>uchod</a:t>
            </a:r>
            <a:r>
              <a:rPr lang="en-GB" dirty="0"/>
              <a:t>.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cofrestru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cyfrif</a:t>
            </a:r>
            <a:r>
              <a:rPr lang="en-GB" dirty="0"/>
              <a:t> BBC Sounds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glywed</a:t>
            </a:r>
            <a:r>
              <a:rPr lang="en-GB" dirty="0"/>
              <a:t> y </a:t>
            </a:r>
            <a:r>
              <a:rPr lang="en-GB" dirty="0" err="1"/>
              <a:t>rhaglen</a:t>
            </a:r>
            <a:endParaRPr lang="en-GB" dirty="0"/>
          </a:p>
          <a:p>
            <a:endParaRPr lang="en-GB" dirty="0"/>
          </a:p>
          <a:p>
            <a:r>
              <a:rPr lang="en-GB" dirty="0"/>
              <a:t>TASG –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am y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86179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4"/>
          <p:cNvPicPr>
            <a:picLocks noChangeAspect="1"/>
          </p:cNvPicPr>
          <p:nvPr/>
        </p:nvPicPr>
        <p:blipFill rotWithShape="1">
          <a:blip r:embed="rId2"/>
          <a:srcRect l="31974" t="18396" r="33763" b="9675"/>
          <a:stretch/>
        </p:blipFill>
        <p:spPr>
          <a:xfrm>
            <a:off x="0" y="-209347"/>
            <a:ext cx="4168117" cy="5833690"/>
          </a:xfrm>
          <a:prstGeom prst="rect">
            <a:avLst/>
          </a:prstGeom>
        </p:spPr>
      </p:pic>
      <p:sp>
        <p:nvSpPr>
          <p:cNvPr id="6" name="Blwch Testun 5"/>
          <p:cNvSpPr txBox="1"/>
          <p:nvPr/>
        </p:nvSpPr>
        <p:spPr>
          <a:xfrm>
            <a:off x="4506686" y="383229"/>
            <a:ext cx="440871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Tasg</a:t>
            </a:r>
            <a:r>
              <a:rPr lang="en-GB" b="1" dirty="0"/>
              <a:t> 1 - </a:t>
            </a:r>
            <a:r>
              <a:rPr lang="en-GB" b="1" dirty="0" err="1"/>
              <a:t>Darllen</a:t>
            </a:r>
            <a:r>
              <a:rPr lang="en-GB" b="1" dirty="0"/>
              <a:t> </a:t>
            </a:r>
            <a:r>
              <a:rPr lang="en-GB" b="1" dirty="0" err="1"/>
              <a:t>Dyfodol</a:t>
            </a:r>
            <a:r>
              <a:rPr lang="en-GB" b="1" dirty="0"/>
              <a:t> </a:t>
            </a:r>
            <a:r>
              <a:rPr lang="en-GB" b="1" dirty="0" err="1"/>
              <a:t>Llwyddiannus</a:t>
            </a:r>
            <a:r>
              <a:rPr lang="en-GB" b="1" dirty="0"/>
              <a:t> </a:t>
            </a:r>
          </a:p>
          <a:p>
            <a:r>
              <a:rPr lang="en-GB" dirty="0" err="1"/>
              <a:t>Addysgeg</a:t>
            </a:r>
            <a:r>
              <a:rPr lang="en-GB" dirty="0"/>
              <a:t> - </a:t>
            </a:r>
            <a:r>
              <a:rPr lang="en-GB" dirty="0" err="1"/>
              <a:t>tudalennau</a:t>
            </a:r>
            <a:r>
              <a:rPr lang="en-GB" dirty="0"/>
              <a:t> 63-71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https://llyw.cymru/sites/default/files/publications/2018-03/dyfodol-llwyddiannus.pdf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1" dirty="0"/>
              <a:t>TASG 2 – </a:t>
            </a:r>
            <a:r>
              <a:rPr lang="en-GB" b="1" dirty="0" err="1"/>
              <a:t>Creu</a:t>
            </a:r>
            <a:r>
              <a:rPr lang="en-GB" b="1" dirty="0"/>
              <a:t> poster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dangos</a:t>
            </a:r>
            <a:r>
              <a:rPr lang="en-GB" b="1" dirty="0"/>
              <a:t> UN </a:t>
            </a:r>
            <a:r>
              <a:rPr lang="en-GB" b="1" dirty="0" err="1"/>
              <a:t>o’r</a:t>
            </a:r>
            <a:r>
              <a:rPr lang="en-GB" b="1" dirty="0"/>
              <a:t> 12 </a:t>
            </a:r>
            <a:r>
              <a:rPr lang="en-GB" b="1" dirty="0" err="1"/>
              <a:t>egwyddor</a:t>
            </a:r>
            <a:r>
              <a:rPr lang="en-GB" b="1" dirty="0"/>
              <a:t> </a:t>
            </a:r>
            <a:r>
              <a:rPr lang="en-GB" b="1" dirty="0" err="1"/>
              <a:t>addysgegol</a:t>
            </a:r>
            <a:r>
              <a:rPr lang="en-GB" dirty="0"/>
              <a:t>. </a:t>
            </a:r>
            <a:r>
              <a:rPr lang="en-GB" dirty="0" err="1"/>
              <a:t>Gallwch</a:t>
            </a:r>
            <a:r>
              <a:rPr lang="en-GB" dirty="0"/>
              <a:t> chi </a:t>
            </a:r>
            <a:r>
              <a:rPr lang="en-GB" dirty="0" err="1"/>
              <a:t>roi</a:t>
            </a:r>
            <a:r>
              <a:rPr lang="en-GB" dirty="0"/>
              <a:t> 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poster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i="1" dirty="0"/>
              <a:t>“Mae </a:t>
            </a:r>
            <a:r>
              <a:rPr lang="en-GB" i="1" dirty="0" err="1"/>
              <a:t>addysgu</a:t>
            </a:r>
            <a:r>
              <a:rPr lang="en-GB" i="1" dirty="0"/>
              <a:t> a </a:t>
            </a:r>
            <a:r>
              <a:rPr lang="en-GB" i="1" dirty="0" err="1"/>
              <a:t>dysgu</a:t>
            </a:r>
            <a:r>
              <a:rPr lang="en-GB" i="1" dirty="0"/>
              <a:t> da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canolbwyntio’n</a:t>
            </a:r>
            <a:r>
              <a:rPr lang="en-GB" i="1" dirty="0"/>
              <a:t> </a:t>
            </a:r>
            <a:r>
              <a:rPr lang="en-GB" i="1" dirty="0" err="1"/>
              <a:t>gyson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ddibenion</a:t>
            </a:r>
            <a:r>
              <a:rPr lang="en-GB" i="1" dirty="0"/>
              <a:t> </a:t>
            </a:r>
            <a:r>
              <a:rPr lang="en-GB" i="1" dirty="0" err="1"/>
              <a:t>cyffredinol</a:t>
            </a:r>
            <a:r>
              <a:rPr lang="en-GB" i="1" dirty="0"/>
              <a:t> y </a:t>
            </a:r>
            <a:r>
              <a:rPr lang="en-GB" i="1" dirty="0" err="1"/>
              <a:t>cwricwlwm</a:t>
            </a:r>
            <a:r>
              <a:rPr lang="en-GB" i="1" dirty="0"/>
              <a:t>” </a:t>
            </a:r>
            <a:r>
              <a:rPr lang="en-GB" dirty="0" err="1"/>
              <a:t>Croeso</a:t>
            </a:r>
            <a:r>
              <a:rPr lang="en-GB" dirty="0"/>
              <a:t> i chi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greadigol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lluniau</a:t>
            </a:r>
            <a:r>
              <a:rPr lang="en-GB" dirty="0"/>
              <a:t>/</a:t>
            </a:r>
            <a:r>
              <a:rPr lang="en-GB" dirty="0" err="1"/>
              <a:t>lliwiau</a:t>
            </a:r>
            <a:r>
              <a:rPr lang="en-GB" dirty="0"/>
              <a:t>. </a:t>
            </a: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raglen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PPT/Word/Canva/Prezi</a:t>
            </a:r>
          </a:p>
          <a:p>
            <a:endParaRPr lang="en-GB" dirty="0"/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rannu</a:t>
            </a:r>
            <a:r>
              <a:rPr lang="en-GB" dirty="0"/>
              <a:t> </a:t>
            </a:r>
            <a:r>
              <a:rPr lang="en-GB" dirty="0" err="1"/>
              <a:t>sgrin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mlaen</a:t>
            </a:r>
            <a:r>
              <a:rPr lang="en-GB" dirty="0"/>
              <a:t> ac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75009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/>
          <p:cNvSpPr txBox="1"/>
          <p:nvPr/>
        </p:nvSpPr>
        <p:spPr>
          <a:xfrm>
            <a:off x="2645009" y="2227700"/>
            <a:ext cx="4387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Prynhawn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52413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/>
          <p:cNvSpPr txBox="1"/>
          <p:nvPr/>
        </p:nvSpPr>
        <p:spPr>
          <a:xfrm>
            <a:off x="315686" y="465512"/>
            <a:ext cx="431074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Tasg</a:t>
            </a:r>
            <a:r>
              <a:rPr lang="en-GB" b="1" dirty="0"/>
              <a:t> - </a:t>
            </a:r>
            <a:r>
              <a:rPr lang="en-GB" b="1" dirty="0" err="1"/>
              <a:t>Darllen</a:t>
            </a:r>
            <a:r>
              <a:rPr lang="en-GB" b="1" dirty="0"/>
              <a:t> Un Iaith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Bawb</a:t>
            </a:r>
            <a:endParaRPr lang="en-GB" b="1" dirty="0"/>
          </a:p>
          <a:p>
            <a:r>
              <a:rPr lang="en-GB" dirty="0" err="1"/>
              <a:t>Copi</a:t>
            </a:r>
            <a:r>
              <a:rPr lang="en-GB" dirty="0"/>
              <a:t> Cymraeg:</a:t>
            </a: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https://llyw.cymru/sites/default/files/publications/2018-02/adolygiad-o-gymraeg-ail-iaith-yng-nghyfnodau-allweddol-3-a-4.pdf</a:t>
            </a:r>
            <a:r>
              <a:rPr lang="en-GB" dirty="0"/>
              <a:t> </a:t>
            </a:r>
          </a:p>
          <a:p>
            <a:r>
              <a:rPr lang="en-GB" dirty="0" err="1"/>
              <a:t>Copi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:</a:t>
            </a:r>
          </a:p>
          <a:p>
            <a:r>
              <a:rPr lang="en-GB" dirty="0">
                <a:hlinkClick r:id="rId3"/>
              </a:rPr>
              <a:t>https://gov.wales/sites/default/files/publications/2018-05/review-of-welsh-second-language-at-key-stages-3-and-4.pdf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b="1" dirty="0"/>
              <a:t>“Beth </a:t>
            </a:r>
            <a:r>
              <a:rPr lang="en-GB" b="1" dirty="0" err="1"/>
              <a:t>ydyn</a:t>
            </a:r>
            <a:r>
              <a:rPr lang="en-GB" b="1" dirty="0"/>
              <a:t> </a:t>
            </a:r>
            <a:r>
              <a:rPr lang="en-GB" b="1" dirty="0" err="1"/>
              <a:t>ni’n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am </a:t>
            </a:r>
            <a:r>
              <a:rPr lang="en-GB" b="1" dirty="0" err="1"/>
              <a:t>sefyllfa</a:t>
            </a:r>
            <a:r>
              <a:rPr lang="en-GB" b="1" dirty="0"/>
              <a:t> </a:t>
            </a:r>
            <a:r>
              <a:rPr lang="en-GB" b="1" dirty="0" err="1"/>
              <a:t>Cymraeg</a:t>
            </a:r>
            <a:r>
              <a:rPr lang="en-GB" b="1" dirty="0"/>
              <a:t> Ail </a:t>
            </a:r>
            <a:r>
              <a:rPr lang="en-GB" b="1" dirty="0" err="1"/>
              <a:t>Iaith</a:t>
            </a:r>
            <a:r>
              <a:rPr lang="en-GB" b="1" dirty="0"/>
              <a:t> </a:t>
            </a:r>
            <a:r>
              <a:rPr lang="en-GB" b="1" dirty="0" err="1"/>
              <a:t>yng</a:t>
            </a:r>
            <a:r>
              <a:rPr lang="en-GB" b="1" dirty="0"/>
              <a:t> </a:t>
            </a:r>
            <a:r>
              <a:rPr lang="en-GB" b="1" dirty="0" err="1"/>
              <a:t>Nghymru</a:t>
            </a:r>
            <a:r>
              <a:rPr lang="en-GB" b="1" dirty="0"/>
              <a:t>?”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ddogfen</a:t>
            </a:r>
            <a:r>
              <a:rPr lang="en-GB" dirty="0"/>
              <a:t> ‘Un Iaith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– </a:t>
            </a:r>
            <a:r>
              <a:rPr lang="en-GB" dirty="0" err="1"/>
              <a:t>tasg</a:t>
            </a:r>
            <a:r>
              <a:rPr lang="en-GB" dirty="0"/>
              <a:t>’</a:t>
            </a:r>
          </a:p>
        </p:txBody>
      </p:sp>
      <p:pic>
        <p:nvPicPr>
          <p:cNvPr id="3" name="Llun 2"/>
          <p:cNvPicPr>
            <a:picLocks noChangeAspect="1"/>
          </p:cNvPicPr>
          <p:nvPr/>
        </p:nvPicPr>
        <p:blipFill rotWithShape="1">
          <a:blip r:embed="rId4"/>
          <a:srcRect l="31883" t="17058" r="32583" b="7058"/>
          <a:stretch/>
        </p:blipFill>
        <p:spPr>
          <a:xfrm>
            <a:off x="4921135" y="465512"/>
            <a:ext cx="3526651" cy="50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910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/>
          <p:cNvSpPr txBox="1"/>
          <p:nvPr/>
        </p:nvSpPr>
        <p:spPr>
          <a:xfrm>
            <a:off x="168729" y="401823"/>
            <a:ext cx="514349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Tasg</a:t>
            </a:r>
            <a:r>
              <a:rPr lang="en-GB" dirty="0"/>
              <a:t> - </a:t>
            </a:r>
            <a:r>
              <a:rPr lang="en-GB" dirty="0" err="1"/>
              <a:t>Darllen</a:t>
            </a:r>
            <a:r>
              <a:rPr lang="en-GB" dirty="0"/>
              <a:t> Cymraeg 2050: </a:t>
            </a:r>
            <a:r>
              <a:rPr lang="en-GB" dirty="0" err="1"/>
              <a:t>Miliwn</a:t>
            </a:r>
            <a:r>
              <a:rPr lang="en-GB" dirty="0"/>
              <a:t> o </a:t>
            </a:r>
            <a:r>
              <a:rPr lang="en-GB" dirty="0" err="1"/>
              <a:t>siaradwyr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https://llyw.cymru/sites/default/files/publications/2019-03/cymraeg-2050-strategaeth-y-gymraeg-v1-1.pdf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1" dirty="0" err="1"/>
              <a:t>Tasg</a:t>
            </a:r>
            <a:r>
              <a:rPr lang="en-GB" dirty="0"/>
              <a:t> -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b="1" dirty="0"/>
              <a:t>“Sut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addysg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mynd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helpu</a:t>
            </a:r>
            <a:r>
              <a:rPr lang="en-GB" b="1" dirty="0"/>
              <a:t> </a:t>
            </a:r>
            <a:r>
              <a:rPr lang="en-GB" b="1" dirty="0" err="1"/>
              <a:t>wrth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Gymru</a:t>
            </a:r>
            <a:r>
              <a:rPr lang="en-GB" b="1" dirty="0"/>
              <a:t> </a:t>
            </a:r>
            <a:r>
              <a:rPr lang="en-GB" b="1" dirty="0" err="1"/>
              <a:t>anelu</a:t>
            </a:r>
            <a:r>
              <a:rPr lang="en-GB" b="1" dirty="0"/>
              <a:t> at </a:t>
            </a:r>
            <a:r>
              <a:rPr lang="en-GB" b="1" dirty="0" err="1"/>
              <a:t>filiwn</a:t>
            </a:r>
            <a:r>
              <a:rPr lang="en-GB" b="1" dirty="0"/>
              <a:t> o </a:t>
            </a:r>
            <a:r>
              <a:rPr lang="en-GB" b="1" dirty="0" err="1"/>
              <a:t>siaradwyr</a:t>
            </a:r>
            <a:r>
              <a:rPr lang="en-GB" b="1" dirty="0"/>
              <a:t> Cymraeg?”</a:t>
            </a:r>
          </a:p>
          <a:p>
            <a:endParaRPr lang="en-GB" dirty="0"/>
          </a:p>
          <a:p>
            <a:r>
              <a:rPr lang="en-GB" dirty="0" err="1"/>
              <a:t>Tudalennau</a:t>
            </a:r>
            <a:r>
              <a:rPr lang="en-GB" dirty="0"/>
              <a:t> 1-12 a 31-39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ddefnyddiol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Strategaeth</a:t>
            </a:r>
            <a:r>
              <a:rPr lang="en-GB" dirty="0"/>
              <a:t> 2021-22 Cymraeg 2050 – ‘</a:t>
            </a:r>
            <a:r>
              <a:rPr lang="en-GB" dirty="0" err="1"/>
              <a:t>Athrawon</a:t>
            </a:r>
            <a:r>
              <a:rPr lang="en-GB" dirty="0"/>
              <a:t>’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dudalen</a:t>
            </a:r>
            <a:r>
              <a:rPr lang="en-GB" dirty="0"/>
              <a:t> 5</a:t>
            </a:r>
          </a:p>
          <a:p>
            <a:r>
              <a:rPr lang="en-GB" dirty="0">
                <a:hlinkClick r:id="rId3"/>
              </a:rPr>
              <a:t>https://llyw.cymru/sites/default/files/publications/2021-03/cymraeg-2050-cynllun-gweithredu-2021-2022.pdf</a:t>
            </a: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0BE88E-0F60-4285-86DD-D132445E4C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690" t="17500" r="23810" b="12054"/>
          <a:stretch/>
        </p:blipFill>
        <p:spPr>
          <a:xfrm>
            <a:off x="5415643" y="598715"/>
            <a:ext cx="2971800" cy="4294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174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1759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4/10/21</a:t>
            </a:r>
            <a:endParaRPr lang="cy-GB" dirty="0"/>
          </a:p>
        </p:txBody>
      </p:sp>
      <p:graphicFrame>
        <p:nvGraphicFramePr>
          <p:cNvPr id="6" name="Dalfan Cynnwys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333559"/>
              </p:ext>
            </p:extLst>
          </p:nvPr>
        </p:nvGraphicFramePr>
        <p:xfrm>
          <a:off x="509752" y="1323756"/>
          <a:ext cx="8355724" cy="307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3034">
                  <a:extLst>
                    <a:ext uri="{9D8B030D-6E8A-4147-A177-3AD203B41FA5}">
                      <a16:colId xmlns:a16="http://schemas.microsoft.com/office/drawing/2014/main" val="1125421653"/>
                    </a:ext>
                  </a:extLst>
                </a:gridCol>
                <a:gridCol w="6342690">
                  <a:extLst>
                    <a:ext uri="{9D8B030D-6E8A-4147-A177-3AD203B41FA5}">
                      <a16:colId xmlns:a16="http://schemas.microsoft.com/office/drawing/2014/main" val="30346785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err="1"/>
                        <a:t>Amser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err="1"/>
                        <a:t>Gweithgaredd</a:t>
                      </a:r>
                      <a:endParaRPr lang="cy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5490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9am</a:t>
                      </a:r>
                      <a:endParaRPr lang="cy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Cyflwyniad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i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Asesu</a:t>
                      </a:r>
                      <a:r>
                        <a:rPr lang="en-GB" sz="2000" dirty="0"/>
                        <a:t> a </a:t>
                      </a:r>
                      <a:r>
                        <a:rPr lang="en-GB" sz="2000" dirty="0" err="1"/>
                        <a:t>Chynnydd</a:t>
                      </a:r>
                      <a:r>
                        <a:rPr lang="en-GB" sz="2000" dirty="0"/>
                        <a:t> – Moodle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4337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000" dirty="0"/>
                        <a:t>Cynnydd yn cwricwlwm 2008 v Cynnydd yn Cwricwlwm i Gymru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9347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2000"/>
                        <a:t>11am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TEAMS – </a:t>
                      </a:r>
                      <a:r>
                        <a:rPr lang="en-GB" sz="2000" err="1"/>
                        <a:t>Cyflwyniad</a:t>
                      </a:r>
                      <a:r>
                        <a:rPr lang="en-GB" sz="2000" baseline="0"/>
                        <a:t> </a:t>
                      </a:r>
                      <a:r>
                        <a:rPr lang="en-GB" sz="2000" baseline="0" err="1"/>
                        <a:t>ar</a:t>
                      </a:r>
                      <a:r>
                        <a:rPr lang="en-GB" sz="2000" baseline="0"/>
                        <a:t> </a:t>
                      </a:r>
                      <a:r>
                        <a:rPr lang="en-GB" sz="2000" baseline="0" err="1"/>
                        <a:t>gynllunio</a:t>
                      </a:r>
                      <a:r>
                        <a:rPr lang="en-GB" sz="2000" baseline="0"/>
                        <a:t> </a:t>
                      </a:r>
                      <a:r>
                        <a:rPr lang="en-GB" sz="2000" baseline="0" err="1"/>
                        <a:t>gwersi</a:t>
                      </a:r>
                      <a:endParaRPr lang="cy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43089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/>
                        <a:t>CINIO</a:t>
                      </a:r>
                      <a:endParaRPr lang="cy-GB" sz="20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3286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1pm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err="1"/>
                        <a:t>Gwylio</a:t>
                      </a:r>
                      <a:r>
                        <a:rPr lang="en-GB" sz="2000"/>
                        <a:t> </a:t>
                      </a:r>
                      <a:r>
                        <a:rPr lang="en-GB" sz="2000" err="1"/>
                        <a:t>dwy</a:t>
                      </a:r>
                      <a:r>
                        <a:rPr lang="en-GB" sz="2000"/>
                        <a:t> </a:t>
                      </a:r>
                      <a:r>
                        <a:rPr lang="en-GB" sz="2000" err="1"/>
                        <a:t>raglen</a:t>
                      </a:r>
                      <a:r>
                        <a:rPr lang="en-GB" sz="2000"/>
                        <a:t> ‘The Classroom Experiment’ BBC (2</a:t>
                      </a:r>
                      <a:r>
                        <a:rPr lang="en-GB" sz="2000" baseline="0"/>
                        <a:t> </a:t>
                      </a:r>
                      <a:r>
                        <a:rPr lang="en-GB" sz="2000" baseline="0" err="1"/>
                        <a:t>awr</a:t>
                      </a:r>
                      <a:r>
                        <a:rPr lang="en-GB" sz="2000" baseline="0"/>
                        <a:t>)</a:t>
                      </a:r>
                      <a:endParaRPr lang="cy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91053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3:30-4pm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TEAMS</a:t>
                      </a:r>
                      <a:r>
                        <a:rPr lang="en-GB" sz="2000" baseline="0" dirty="0"/>
                        <a:t> – </a:t>
                      </a:r>
                      <a:r>
                        <a:rPr lang="en-GB" sz="2000" baseline="0" dirty="0" err="1"/>
                        <a:t>trafodaeth</a:t>
                      </a:r>
                      <a:r>
                        <a:rPr lang="en-GB" sz="2000" baseline="0" dirty="0"/>
                        <a:t> </a:t>
                      </a:r>
                      <a:r>
                        <a:rPr lang="en-GB" sz="2000" baseline="0" dirty="0" err="1"/>
                        <a:t>ar</a:t>
                      </a:r>
                      <a:r>
                        <a:rPr lang="en-GB" sz="2000" baseline="0" dirty="0"/>
                        <a:t> ‘The Classroom Experiment’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9223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51241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/>
          <p:cNvSpPr txBox="1"/>
          <p:nvPr/>
        </p:nvSpPr>
        <p:spPr>
          <a:xfrm>
            <a:off x="2645009" y="2227700"/>
            <a:ext cx="4387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Prynhawn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363930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5D0CB-3D83-4414-936D-D4522D1BD9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6500" y="144463"/>
            <a:ext cx="6858000" cy="2387600"/>
          </a:xfrm>
        </p:spPr>
        <p:txBody>
          <a:bodyPr/>
          <a:lstStyle/>
          <a:p>
            <a:r>
              <a:rPr lang="en-GB" dirty="0" err="1"/>
              <a:t>Gwylio</a:t>
            </a:r>
            <a:r>
              <a:rPr lang="en-GB" dirty="0"/>
              <a:t> ‘The Classroom Experiment’ </a:t>
            </a:r>
            <a:r>
              <a:rPr lang="en-GB" dirty="0" err="1"/>
              <a:t>ar</a:t>
            </a:r>
            <a:r>
              <a:rPr lang="en-GB" dirty="0"/>
              <a:t> YouTube</a:t>
            </a:r>
            <a:br>
              <a:rPr lang="en-GB" dirty="0"/>
            </a:b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raglen</a:t>
            </a:r>
            <a:r>
              <a:rPr lang="en-GB" dirty="0"/>
              <a:t>, 60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3A1486-0F78-437D-85E6-9F6D8ED6DB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674938"/>
            <a:ext cx="6858000" cy="1655762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effectLst/>
                <a:latin typeface="YouTube Noto"/>
                <a:hlinkClick r:id="rId2" tooltip="Share link"/>
              </a:rPr>
              <a:t>https://youtu.be/J25d9aC1GZA</a:t>
            </a:r>
            <a:endParaRPr lang="en-GB" b="0" i="0" u="none" strike="noStrike" dirty="0">
              <a:effectLst/>
              <a:latin typeface="YouTube Noto"/>
            </a:endParaRPr>
          </a:p>
          <a:p>
            <a:r>
              <a:rPr lang="en-GB" dirty="0">
                <a:latin typeface="YouTube Noto"/>
              </a:rPr>
              <a:t>Classroom Experiment 1</a:t>
            </a:r>
          </a:p>
          <a:p>
            <a:r>
              <a:rPr lang="en-GB" b="0" i="0" u="none" strike="noStrike" dirty="0">
                <a:solidFill>
                  <a:srgbClr val="FFFFFF"/>
                </a:solidFill>
                <a:effectLst/>
                <a:latin typeface="YouTube Noto"/>
                <a:hlinkClick r:id="rId3"/>
              </a:rPr>
              <a:t>https://youtu.be/1iD6Zadhg4M</a:t>
            </a:r>
            <a:endParaRPr lang="en-GB" b="0" i="0" u="none" strike="noStrike" dirty="0">
              <a:solidFill>
                <a:srgbClr val="FFFFFF"/>
              </a:solidFill>
              <a:effectLst/>
              <a:latin typeface="YouTube Noto"/>
            </a:endParaRPr>
          </a:p>
          <a:p>
            <a:r>
              <a:rPr lang="en-GB" dirty="0">
                <a:latin typeface="YouTube Noto"/>
              </a:rPr>
              <a:t>Classroom Experiment 2</a:t>
            </a:r>
          </a:p>
          <a:p>
            <a:endParaRPr lang="en-GB" dirty="0"/>
          </a:p>
        </p:txBody>
      </p:sp>
      <p:sp>
        <p:nvSpPr>
          <p:cNvPr id="4" name="Blwch Testun 3"/>
          <p:cNvSpPr txBox="1"/>
          <p:nvPr/>
        </p:nvSpPr>
        <p:spPr>
          <a:xfrm>
            <a:off x="1568450" y="4330700"/>
            <a:ext cx="6553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TASG –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– Beth </a:t>
            </a: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(Assessment for Learning Strategies)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960760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12" ma:contentTypeDescription="Create a new document." ma:contentTypeScope="" ma:versionID="a9362b3e8a9f58eb2fbc586da222e0fb">
  <xsd:schema xmlns:xsd="http://www.w3.org/2001/XMLSchema" xmlns:xs="http://www.w3.org/2001/XMLSchema" xmlns:p="http://schemas.microsoft.com/office/2006/metadata/properties" xmlns:ns2="d0c16ae7-32b4-4740-b0a7-dfd26a9ffd57" xmlns:ns3="cf19616a-23ad-4fd8-a146-2d8a5c50165e" targetNamespace="http://schemas.microsoft.com/office/2006/metadata/properties" ma:root="true" ma:fieldsID="2dfe75c44a50b06ad4f1ca67453d9613" ns2:_="" ns3:_="">
    <xsd:import namespace="d0c16ae7-32b4-4740-b0a7-dfd26a9ffd57"/>
    <xsd:import namespace="cf19616a-23ad-4fd8-a146-2d8a5c50165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19616a-23ad-4fd8-a146-2d8a5c50165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81FC7BD-D765-4C05-AACC-E000E04F441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cf19616a-23ad-4fd8-a146-2d8a5c5016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FE1AB5D-03AA-407D-8C5E-B8A2A53FCD5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F3B9AA2-9BE1-4A2D-992D-1740638BEB1E}">
  <ds:schemaRefs>
    <ds:schemaRef ds:uri="d0c16ae7-32b4-4740-b0a7-dfd26a9ffd57"/>
    <ds:schemaRef ds:uri="http://purl.org/dc/terms/"/>
    <ds:schemaRef ds:uri="http://purl.org/dc/dcmitype/"/>
    <ds:schemaRef ds:uri="cf19616a-23ad-4fd8-a146-2d8a5c50165e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225</TotalTime>
  <Words>579</Words>
  <Application>Microsoft Office PowerPoint</Application>
  <PresentationFormat>On-screen Show (4:3)</PresentationFormat>
  <Paragraphs>85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YouTube Noto</vt:lpstr>
      <vt:lpstr>Arial</vt:lpstr>
      <vt:lpstr>Calibri</vt:lpstr>
      <vt:lpstr>Calibri Light</vt:lpstr>
      <vt:lpstr>Office Theme</vt:lpstr>
      <vt:lpstr>PowerPoint Presentation</vt:lpstr>
      <vt:lpstr>ECAD6008</vt:lpstr>
      <vt:lpstr>Dydd Iau 30/9/21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Dydd Llun 4/10/21</vt:lpstr>
      <vt:lpstr>PowerPoint Presentation</vt:lpstr>
      <vt:lpstr>Gwylio ‘The Classroom Experiment’ ar YouTube Dwy raglen, 60 munud yr un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Aled P Williams</cp:lastModifiedBy>
  <cp:revision>8</cp:revision>
  <dcterms:created xsi:type="dcterms:W3CDTF">2017-02-08T11:33:06Z</dcterms:created>
  <dcterms:modified xsi:type="dcterms:W3CDTF">2021-09-29T20:44:32Z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