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</p:sldIdLst>
  <p:sldSz cy="5143500" cx="9144000"/>
  <p:notesSz cx="6858000" cy="9144000"/>
  <p:embeddedFontLst>
    <p:embeddedFont>
      <p:font typeface="Raleway"/>
      <p:regular r:id="rId29"/>
      <p:bold r:id="rId30"/>
      <p:italic r:id="rId31"/>
      <p:boldItalic r:id="rId32"/>
    </p:embeddedFont>
    <p:embeddedFont>
      <p:font typeface="Lato"/>
      <p:regular r:id="rId33"/>
      <p:bold r:id="rId34"/>
      <p:italic r:id="rId35"/>
      <p:boldItalic r:id="rId3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Raleway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Raleway-italic.fntdata"/><Relationship Id="rId30" Type="http://schemas.openxmlformats.org/officeDocument/2006/relationships/font" Target="fonts/Raleway-bold.fntdata"/><Relationship Id="rId11" Type="http://schemas.openxmlformats.org/officeDocument/2006/relationships/slide" Target="slides/slide6.xml"/><Relationship Id="rId33" Type="http://schemas.openxmlformats.org/officeDocument/2006/relationships/font" Target="fonts/Lato-regular.fntdata"/><Relationship Id="rId10" Type="http://schemas.openxmlformats.org/officeDocument/2006/relationships/slide" Target="slides/slide5.xml"/><Relationship Id="rId32" Type="http://schemas.openxmlformats.org/officeDocument/2006/relationships/font" Target="fonts/Raleway-boldItalic.fntdata"/><Relationship Id="rId13" Type="http://schemas.openxmlformats.org/officeDocument/2006/relationships/slide" Target="slides/slide8.xml"/><Relationship Id="rId35" Type="http://schemas.openxmlformats.org/officeDocument/2006/relationships/font" Target="fonts/Lato-italic.fntdata"/><Relationship Id="rId12" Type="http://schemas.openxmlformats.org/officeDocument/2006/relationships/slide" Target="slides/slide7.xml"/><Relationship Id="rId34" Type="http://schemas.openxmlformats.org/officeDocument/2006/relationships/font" Target="fonts/Lato-bold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36" Type="http://schemas.openxmlformats.org/officeDocument/2006/relationships/font" Target="fonts/Lato-boldItalic.fnt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93b26f51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93b26f51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133a0080b4c_0_2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133a0080b4c_0_2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133a0080b4c_0_2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133a0080b4c_0_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133a0080b4c_0_2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133a0080b4c_0_2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33a0080b4c_0_2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33a0080b4c_0_2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133a0080b4c_0_2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133a0080b4c_0_2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133a0080b4c_0_2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133a0080b4c_0_2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133a0080b4c_0_2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133a0080b4c_0_2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33a0080b4c_0_2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133a0080b4c_0_2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33a0080b4c_0_4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133a0080b4c_0_4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133a0080b4c_0_4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133a0080b4c_0_4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133a0080b4c_0_5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133a0080b4c_0_5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133a0080b4c_0_5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133a0080b4c_0_5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133a0080b4c_0_2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133a0080b4c_0_2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133a0080b4c_0_5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133a0080b4c_0_5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133a0080b4c_0_2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g133a0080b4c_0_2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133a0080b4c_0_2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133a0080b4c_0_2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133a0080b4c_0_2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133a0080b4c_0_2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133a0080b4c_0_2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133a0080b4c_0_2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3a0080b4c_0_38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3a0080b4c_0_38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133a0080b4c_0_3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133a0080b4c_0_3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133a0080b4c_0_3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133a0080b4c_0_3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133a0080b4c_0_4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133a0080b4c_0_4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0.png"/><Relationship Id="rId4" Type="http://schemas.openxmlformats.org/officeDocument/2006/relationships/image" Target="../media/image22.png"/><Relationship Id="rId5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1.jpg"/><Relationship Id="rId4" Type="http://schemas.openxmlformats.org/officeDocument/2006/relationships/image" Target="../media/image2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Relationship Id="rId4" Type="http://schemas.openxmlformats.org/officeDocument/2006/relationships/image" Target="../media/image7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youtube.com/watch?v=iFJtWUkieq0" TargetMode="External"/><Relationship Id="rId4" Type="http://schemas.openxmlformats.org/officeDocument/2006/relationships/image" Target="../media/image24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Relationship Id="rId4" Type="http://schemas.openxmlformats.org/officeDocument/2006/relationships/hyperlink" Target="https://www.youtube.com/watch?v=9i5p_cRJOFo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6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1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2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3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Relationship Id="rId4" Type="http://schemas.openxmlformats.org/officeDocument/2006/relationships/hyperlink" Target="https://www.youtube.com/watch?v=vaEi7Uq5Qbs&amp;t=14s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4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5.png"/><Relationship Id="rId4" Type="http://schemas.openxmlformats.org/officeDocument/2006/relationships/hyperlink" Target="https://education.niassembly.gov.uk/post_16/snapshots_of_devolution/gfa/devolution" TargetMode="External"/><Relationship Id="rId5" Type="http://schemas.openxmlformats.org/officeDocument/2006/relationships/hyperlink" Target="https://assets.publishing.service.gov.uk/government/uploads/system/uploads/attachment_data/file/770709/DevolutionFactsheet.pdf" TargetMode="Externa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6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8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9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B2F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/>
          <p:nvPr/>
        </p:nvSpPr>
        <p:spPr>
          <a:xfrm>
            <a:off x="-3075" y="-6125"/>
            <a:ext cx="5981700" cy="5159131"/>
          </a:xfrm>
          <a:custGeom>
            <a:rect b="b" l="l" r="r" t="t"/>
            <a:pathLst>
              <a:path extrusionOk="0" h="205359" w="239268">
                <a:moveTo>
                  <a:pt x="0" y="0"/>
                </a:moveTo>
                <a:lnTo>
                  <a:pt x="0" y="205359"/>
                </a:lnTo>
                <a:lnTo>
                  <a:pt x="239268" y="205359"/>
                </a:lnTo>
                <a:lnTo>
                  <a:pt x="103632" y="0"/>
                </a:lnTo>
                <a:close/>
              </a:path>
            </a:pathLst>
          </a:custGeom>
          <a:solidFill>
            <a:srgbClr val="FBDFDC"/>
          </a:solidFill>
          <a:ln>
            <a:noFill/>
          </a:ln>
        </p:spPr>
      </p:sp>
      <p:sp>
        <p:nvSpPr>
          <p:cNvPr id="73" name="Google Shape;73;p13"/>
          <p:cNvSpPr/>
          <p:nvPr/>
        </p:nvSpPr>
        <p:spPr>
          <a:xfrm>
            <a:off x="3353675" y="198600"/>
            <a:ext cx="2287500" cy="25605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74" name="Google Shape;74;p13"/>
          <p:cNvGrpSpPr/>
          <p:nvPr/>
        </p:nvGrpSpPr>
        <p:grpSpPr>
          <a:xfrm>
            <a:off x="7767371" y="8226"/>
            <a:ext cx="930320" cy="2560506"/>
            <a:chOff x="-1435027" y="1362018"/>
            <a:chExt cx="944104" cy="2598443"/>
          </a:xfrm>
        </p:grpSpPr>
        <p:sp>
          <p:nvSpPr>
            <p:cNvPr id="75" name="Google Shape;75;p13"/>
            <p:cNvSpPr/>
            <p:nvPr/>
          </p:nvSpPr>
          <p:spPr>
            <a:xfrm>
              <a:off x="-1079594" y="166370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3"/>
            <p:cNvSpPr/>
            <p:nvPr/>
          </p:nvSpPr>
          <p:spPr>
            <a:xfrm>
              <a:off x="-1079594" y="196296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13"/>
            <p:cNvSpPr/>
            <p:nvPr/>
          </p:nvSpPr>
          <p:spPr>
            <a:xfrm>
              <a:off x="-1079594" y="226221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13"/>
            <p:cNvSpPr/>
            <p:nvPr/>
          </p:nvSpPr>
          <p:spPr>
            <a:xfrm>
              <a:off x="-1079594" y="256147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13"/>
            <p:cNvSpPr/>
            <p:nvPr/>
          </p:nvSpPr>
          <p:spPr>
            <a:xfrm>
              <a:off x="-1079594" y="286073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13"/>
            <p:cNvSpPr/>
            <p:nvPr/>
          </p:nvSpPr>
          <p:spPr>
            <a:xfrm>
              <a:off x="-1079594" y="315998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13"/>
            <p:cNvSpPr/>
            <p:nvPr/>
          </p:nvSpPr>
          <p:spPr>
            <a:xfrm>
              <a:off x="-1079594" y="345924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13"/>
            <p:cNvSpPr/>
            <p:nvPr/>
          </p:nvSpPr>
          <p:spPr>
            <a:xfrm>
              <a:off x="-1435012" y="196242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13"/>
            <p:cNvSpPr/>
            <p:nvPr/>
          </p:nvSpPr>
          <p:spPr>
            <a:xfrm>
              <a:off x="-1435012" y="226168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13"/>
            <p:cNvSpPr/>
            <p:nvPr/>
          </p:nvSpPr>
          <p:spPr>
            <a:xfrm>
              <a:off x="-1435012" y="256094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13"/>
            <p:cNvSpPr/>
            <p:nvPr/>
          </p:nvSpPr>
          <p:spPr>
            <a:xfrm>
              <a:off x="-1435012" y="286019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13"/>
            <p:cNvSpPr/>
            <p:nvPr/>
          </p:nvSpPr>
          <p:spPr>
            <a:xfrm>
              <a:off x="-1435012" y="315945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13"/>
            <p:cNvSpPr/>
            <p:nvPr/>
          </p:nvSpPr>
          <p:spPr>
            <a:xfrm>
              <a:off x="-1435012" y="345870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13"/>
            <p:cNvSpPr/>
            <p:nvPr/>
          </p:nvSpPr>
          <p:spPr>
            <a:xfrm>
              <a:off x="-1435012" y="3757961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13"/>
            <p:cNvSpPr/>
            <p:nvPr/>
          </p:nvSpPr>
          <p:spPr>
            <a:xfrm>
              <a:off x="-725224" y="136201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13"/>
            <p:cNvSpPr/>
            <p:nvPr/>
          </p:nvSpPr>
          <p:spPr>
            <a:xfrm>
              <a:off x="-725224" y="1661273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13"/>
            <p:cNvSpPr/>
            <p:nvPr/>
          </p:nvSpPr>
          <p:spPr>
            <a:xfrm>
              <a:off x="-725224" y="196052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13"/>
            <p:cNvSpPr/>
            <p:nvPr/>
          </p:nvSpPr>
          <p:spPr>
            <a:xfrm>
              <a:off x="-725224" y="225978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13"/>
            <p:cNvSpPr/>
            <p:nvPr/>
          </p:nvSpPr>
          <p:spPr>
            <a:xfrm>
              <a:off x="-725224" y="255903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13"/>
            <p:cNvSpPr/>
            <p:nvPr/>
          </p:nvSpPr>
          <p:spPr>
            <a:xfrm>
              <a:off x="-725224" y="285829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13"/>
            <p:cNvSpPr/>
            <p:nvPr/>
          </p:nvSpPr>
          <p:spPr>
            <a:xfrm>
              <a:off x="-725224" y="315755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13"/>
            <p:cNvSpPr/>
            <p:nvPr/>
          </p:nvSpPr>
          <p:spPr>
            <a:xfrm>
              <a:off x="-1435027" y="166370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7" name="Google Shape;97;p13"/>
          <p:cNvGrpSpPr/>
          <p:nvPr/>
        </p:nvGrpSpPr>
        <p:grpSpPr>
          <a:xfrm>
            <a:off x="2613540" y="3629703"/>
            <a:ext cx="839275" cy="1510762"/>
            <a:chOff x="-1449485" y="3330463"/>
            <a:chExt cx="839275" cy="1510762"/>
          </a:xfrm>
        </p:grpSpPr>
        <p:sp>
          <p:nvSpPr>
            <p:cNvPr id="98" name="Google Shape;98;p13"/>
            <p:cNvSpPr/>
            <p:nvPr/>
          </p:nvSpPr>
          <p:spPr>
            <a:xfrm>
              <a:off x="-1132920" y="3598363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13"/>
            <p:cNvSpPr/>
            <p:nvPr/>
          </p:nvSpPr>
          <p:spPr>
            <a:xfrm>
              <a:off x="-1132920" y="3864102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13"/>
            <p:cNvSpPr/>
            <p:nvPr/>
          </p:nvSpPr>
          <p:spPr>
            <a:xfrm>
              <a:off x="-1132920" y="4129840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13"/>
            <p:cNvSpPr/>
            <p:nvPr/>
          </p:nvSpPr>
          <p:spPr>
            <a:xfrm>
              <a:off x="-1132920" y="4395578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3"/>
            <p:cNvSpPr/>
            <p:nvPr/>
          </p:nvSpPr>
          <p:spPr>
            <a:xfrm>
              <a:off x="-1132920" y="4661316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13"/>
            <p:cNvSpPr/>
            <p:nvPr/>
          </p:nvSpPr>
          <p:spPr>
            <a:xfrm>
              <a:off x="-1449485" y="3863627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13"/>
            <p:cNvSpPr/>
            <p:nvPr/>
          </p:nvSpPr>
          <p:spPr>
            <a:xfrm>
              <a:off x="-1449485" y="4129365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13"/>
            <p:cNvSpPr/>
            <p:nvPr/>
          </p:nvSpPr>
          <p:spPr>
            <a:xfrm>
              <a:off x="-1449485" y="4395104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13"/>
            <p:cNvSpPr/>
            <p:nvPr/>
          </p:nvSpPr>
          <p:spPr>
            <a:xfrm>
              <a:off x="-1449485" y="4660842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13"/>
            <p:cNvSpPr/>
            <p:nvPr/>
          </p:nvSpPr>
          <p:spPr>
            <a:xfrm>
              <a:off x="-818240" y="3330463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3"/>
            <p:cNvSpPr/>
            <p:nvPr/>
          </p:nvSpPr>
          <p:spPr>
            <a:xfrm>
              <a:off x="-818240" y="3596201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3"/>
            <p:cNvSpPr/>
            <p:nvPr/>
          </p:nvSpPr>
          <p:spPr>
            <a:xfrm>
              <a:off x="-818240" y="3861939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3"/>
            <p:cNvSpPr/>
            <p:nvPr/>
          </p:nvSpPr>
          <p:spPr>
            <a:xfrm>
              <a:off x="-818240" y="4127678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3"/>
            <p:cNvSpPr/>
            <p:nvPr/>
          </p:nvSpPr>
          <p:spPr>
            <a:xfrm>
              <a:off x="-818240" y="4393416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3"/>
            <p:cNvSpPr/>
            <p:nvPr/>
          </p:nvSpPr>
          <p:spPr>
            <a:xfrm>
              <a:off x="-818240" y="4659154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3" name="Google Shape;113;p13"/>
          <p:cNvSpPr/>
          <p:nvPr/>
        </p:nvSpPr>
        <p:spPr>
          <a:xfrm rot="-3159">
            <a:off x="3353175" y="2994449"/>
            <a:ext cx="2285101" cy="21573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13"/>
          <p:cNvSpPr/>
          <p:nvPr/>
        </p:nvSpPr>
        <p:spPr>
          <a:xfrm rot="-3326">
            <a:off x="6104949" y="875329"/>
            <a:ext cx="2480701" cy="3424502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13"/>
          <p:cNvSpPr txBox="1"/>
          <p:nvPr>
            <p:ph idx="4294967295" type="title"/>
          </p:nvPr>
        </p:nvSpPr>
        <p:spPr>
          <a:xfrm>
            <a:off x="96875" y="1340675"/>
            <a:ext cx="3049200" cy="2781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4300" u="sng">
                <a:solidFill>
                  <a:srgbClr val="11323B"/>
                </a:solidFill>
              </a:rPr>
              <a:t>Makers of law….</a:t>
            </a:r>
            <a:endParaRPr i="1" sz="4300" u="sng">
              <a:solidFill>
                <a:srgbClr val="11323B"/>
              </a:solidFill>
            </a:endParaRPr>
          </a:p>
        </p:txBody>
      </p:sp>
      <p:pic>
        <p:nvPicPr>
          <p:cNvPr id="116" name="Google Shape;11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44475" y="3161850"/>
            <a:ext cx="2102500" cy="1652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15796" y="462101"/>
            <a:ext cx="1878708" cy="1652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417050" y="924775"/>
            <a:ext cx="1932324" cy="32665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4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14"/>
          <p:cNvSpPr txBox="1"/>
          <p:nvPr/>
        </p:nvSpPr>
        <p:spPr>
          <a:xfrm>
            <a:off x="255425" y="237800"/>
            <a:ext cx="8728200" cy="8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40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Content </a:t>
            </a:r>
            <a:endParaRPr b="1" i="1" sz="40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5" name="Google Shape;125;p14"/>
          <p:cNvSpPr txBox="1"/>
          <p:nvPr/>
        </p:nvSpPr>
        <p:spPr>
          <a:xfrm>
            <a:off x="537250" y="1153750"/>
            <a:ext cx="8242500" cy="323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Aims and Learning Objectives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Makers of law lecture recap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Activities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Important information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Thank you,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Lato"/>
              <a:buChar char="❖"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Any Questions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26" name="Google Shape;126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043124">
            <a:off x="5170898" y="1648101"/>
            <a:ext cx="2931876" cy="2931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5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4000" u="sng"/>
              <a:t>Aims and Learning Objectives</a:t>
            </a:r>
            <a:endParaRPr i="1" sz="4000" u="sng"/>
          </a:p>
        </p:txBody>
      </p:sp>
      <p:sp>
        <p:nvSpPr>
          <p:cNvPr id="132" name="Google Shape;132;p15"/>
          <p:cNvSpPr txBox="1"/>
          <p:nvPr/>
        </p:nvSpPr>
        <p:spPr>
          <a:xfrm>
            <a:off x="845500" y="1303500"/>
            <a:ext cx="7548000" cy="203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The aim of today’s session is to recap the lecture content. 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By the end of today’s session students should be able to demonstrate that they understand makers of law and can apply what has been learnt to the activities set. </a:t>
            </a:r>
            <a:endParaRPr sz="20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33" name="Google Shape;13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88350" y="3212100"/>
            <a:ext cx="1808100" cy="1808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16"/>
          <p:cNvSpPr txBox="1"/>
          <p:nvPr/>
        </p:nvSpPr>
        <p:spPr>
          <a:xfrm>
            <a:off x="413925" y="281850"/>
            <a:ext cx="82524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6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Makers of law continued…</a:t>
            </a:r>
            <a:endParaRPr b="1" i="1" sz="36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0" name="Google Shape;140;p16"/>
          <p:cNvSpPr txBox="1"/>
          <p:nvPr/>
        </p:nvSpPr>
        <p:spPr>
          <a:xfrm>
            <a:off x="705600" y="1400400"/>
            <a:ext cx="7732800" cy="357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What have we already learnt?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Mps.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Separation</a:t>
            </a: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of powers.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Government, Parliament, Judiciary.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Parliamentary supremacy.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41" name="Google Shape;14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6350" y="3357650"/>
            <a:ext cx="2511072" cy="1711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16350" y="1092125"/>
            <a:ext cx="2511074" cy="206117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7"/>
          <p:cNvSpPr txBox="1"/>
          <p:nvPr>
            <p:ph type="title"/>
          </p:nvPr>
        </p:nvSpPr>
        <p:spPr>
          <a:xfrm>
            <a:off x="303313" y="22662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Delegated legislation</a:t>
            </a:r>
            <a:r>
              <a:rPr lang="en"/>
              <a:t> </a:t>
            </a:r>
            <a:endParaRPr/>
          </a:p>
        </p:txBody>
      </p:sp>
      <p:pic>
        <p:nvPicPr>
          <p:cNvPr id="148" name="Google Shape;14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26000" y="866225"/>
            <a:ext cx="5675226" cy="3785324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17"/>
          <p:cNvSpPr txBox="1"/>
          <p:nvPr/>
        </p:nvSpPr>
        <p:spPr>
          <a:xfrm>
            <a:off x="1787925" y="4743300"/>
            <a:ext cx="5613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https://www.youtube.com/watch?v=TLiROgPIrOg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8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18"/>
          <p:cNvSpPr txBox="1"/>
          <p:nvPr/>
        </p:nvSpPr>
        <p:spPr>
          <a:xfrm>
            <a:off x="299450" y="352300"/>
            <a:ext cx="85521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Delegated legislation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6" name="Google Shape;156;p18"/>
          <p:cNvSpPr txBox="1"/>
          <p:nvPr/>
        </p:nvSpPr>
        <p:spPr>
          <a:xfrm>
            <a:off x="449175" y="1180175"/>
            <a:ext cx="8437500" cy="347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When parliament delegate powers to other bodies. 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Bye laws; 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Devolution. 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Statutory instruments.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Orders in council.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57" name="Google Shape;15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35501" y="2448450"/>
            <a:ext cx="4662550" cy="26421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9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Judicial review </a:t>
            </a:r>
            <a:endParaRPr i="1" sz="3800" u="sng"/>
          </a:p>
        </p:txBody>
      </p:sp>
      <p:sp>
        <p:nvSpPr>
          <p:cNvPr id="163" name="Google Shape;163;p19"/>
          <p:cNvSpPr txBox="1"/>
          <p:nvPr/>
        </p:nvSpPr>
        <p:spPr>
          <a:xfrm>
            <a:off x="361100" y="1224225"/>
            <a:ext cx="7988400" cy="233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Cannot 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challenge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primary law.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Can challenge secondary/delegated legislation. 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How? 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Judicial review. </a:t>
            </a:r>
            <a:endParaRPr sz="20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64" name="Google Shape;164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78300" y="2925025"/>
            <a:ext cx="2045600" cy="2045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0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" name="Google Shape;170;p20"/>
          <p:cNvSpPr txBox="1"/>
          <p:nvPr/>
        </p:nvSpPr>
        <p:spPr>
          <a:xfrm>
            <a:off x="229000" y="237800"/>
            <a:ext cx="87810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Activity 1 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1" name="Google Shape;171;p20"/>
          <p:cNvSpPr txBox="1"/>
          <p:nvPr/>
        </p:nvSpPr>
        <p:spPr>
          <a:xfrm>
            <a:off x="449175" y="1162575"/>
            <a:ext cx="83748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Research the advantages and disadvantages of delegated legislation.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10 Minutes to do this.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72" name="Google Shape;17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951" y="3575775"/>
            <a:ext cx="2085451" cy="1494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790474" y="1741049"/>
            <a:ext cx="2219526" cy="3329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1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Delegated </a:t>
            </a:r>
            <a:r>
              <a:rPr i="1" lang="en" sz="3800" u="sng"/>
              <a:t>legislation continued….</a:t>
            </a:r>
            <a:endParaRPr i="1" sz="3800" u="sng"/>
          </a:p>
        </p:txBody>
      </p:sp>
      <p:sp>
        <p:nvSpPr>
          <p:cNvPr id="179" name="Google Shape;179;p21"/>
          <p:cNvSpPr txBox="1"/>
          <p:nvPr/>
        </p:nvSpPr>
        <p:spPr>
          <a:xfrm>
            <a:off x="369900" y="1285875"/>
            <a:ext cx="8454000" cy="25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Taxation; 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One of parliaments jobs is to look at how much money the government spend. 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Who  collects taxes - HMRC </a:t>
            </a:r>
            <a:endParaRPr sz="17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80" name="Google Shape;18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30970" y="3019902"/>
            <a:ext cx="2798215" cy="18043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2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22"/>
          <p:cNvSpPr txBox="1"/>
          <p:nvPr/>
        </p:nvSpPr>
        <p:spPr>
          <a:xfrm>
            <a:off x="176150" y="202575"/>
            <a:ext cx="86400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How is parliament regulated?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87" name="Google Shape;187;p22"/>
          <p:cNvSpPr txBox="1"/>
          <p:nvPr/>
        </p:nvSpPr>
        <p:spPr>
          <a:xfrm>
            <a:off x="466800" y="1127350"/>
            <a:ext cx="8226000" cy="341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Parliamentary committee;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Parliament has the ability to set these up.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15 Members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Different 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committees for each government department.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Parliamentary questions;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Hold the 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government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to account for their decision.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Questions can be asked by MPS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Debates;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Debates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can happen.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Vote of no confidence can lead to a debate.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Speaker keeps order.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-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More information ; </a:t>
            </a: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3"/>
              </a:rPr>
              <a:t>https://www.youtube.com/watch?v=iFJtWUkieq0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88" name="Google Shape;188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46800" y="3412022"/>
            <a:ext cx="2597194" cy="17314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3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Who is the executive?</a:t>
            </a:r>
            <a:endParaRPr i="1" sz="3800" u="sng"/>
          </a:p>
        </p:txBody>
      </p:sp>
      <p:sp>
        <p:nvSpPr>
          <p:cNvPr id="194" name="Google Shape;194;p23"/>
          <p:cNvSpPr txBox="1"/>
          <p:nvPr/>
        </p:nvSpPr>
        <p:spPr>
          <a:xfrm>
            <a:off x="739825" y="1113575"/>
            <a:ext cx="7926600" cy="323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The </a:t>
            </a:r>
            <a:r>
              <a:rPr lang="en" sz="1800">
                <a:latin typeface="Lato"/>
                <a:ea typeface="Lato"/>
                <a:cs typeface="Lato"/>
                <a:sym typeface="Lato"/>
              </a:rPr>
              <a:t>government.</a:t>
            </a:r>
            <a:r>
              <a:rPr lang="en" sz="1800">
                <a:latin typeface="Lato"/>
                <a:ea typeface="Lato"/>
                <a:cs typeface="Lato"/>
                <a:sym typeface="Lato"/>
              </a:rPr>
              <a:t> </a:t>
            </a:r>
            <a:endParaRPr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Prime Minister.</a:t>
            </a:r>
            <a:endParaRPr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Appointed by the Queen.</a:t>
            </a:r>
            <a:endParaRPr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Choice controlled by convention.</a:t>
            </a:r>
            <a:endParaRPr sz="1800"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ato"/>
              <a:buChar char="-"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The Prime minister can choose to resign or voted out by a general election. </a:t>
            </a:r>
            <a:endParaRPr sz="18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95" name="Google Shape;19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14100" y="0"/>
            <a:ext cx="1329900" cy="7974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4346075"/>
            <a:ext cx="1329900" cy="79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89850" y="4271575"/>
            <a:ext cx="1454149" cy="871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1329912" cy="797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4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p24"/>
          <p:cNvSpPr txBox="1"/>
          <p:nvPr/>
        </p:nvSpPr>
        <p:spPr>
          <a:xfrm>
            <a:off x="229000" y="246600"/>
            <a:ext cx="87018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PM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05" name="Google Shape;205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5975" y="1016100"/>
            <a:ext cx="2665951" cy="3793201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4"/>
          <p:cNvSpPr txBox="1"/>
          <p:nvPr/>
        </p:nvSpPr>
        <p:spPr>
          <a:xfrm>
            <a:off x="3170650" y="1118525"/>
            <a:ext cx="5760300" cy="237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Boris Johnson .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He has many roles.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Including; </a:t>
            </a:r>
            <a:r>
              <a:rPr lang="en" sz="1600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4"/>
              </a:rPr>
              <a:t>https://www.youtube.com/watch?v=9i5p_cRJOFo</a:t>
            </a: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5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Others….</a:t>
            </a:r>
            <a:endParaRPr i="1" sz="3800" u="sng"/>
          </a:p>
        </p:txBody>
      </p:sp>
      <p:sp>
        <p:nvSpPr>
          <p:cNvPr id="212" name="Google Shape;212;p25"/>
          <p:cNvSpPr txBox="1"/>
          <p:nvPr/>
        </p:nvSpPr>
        <p:spPr>
          <a:xfrm>
            <a:off x="413950" y="1479625"/>
            <a:ext cx="32148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u="sng">
                <a:latin typeface="Lato"/>
                <a:ea typeface="Lato"/>
                <a:cs typeface="Lato"/>
                <a:sym typeface="Lato"/>
              </a:rPr>
              <a:t>Cabinet;</a:t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-Prime Minister and senior minister.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13" name="Google Shape;213;p25"/>
          <p:cNvSpPr txBox="1"/>
          <p:nvPr/>
        </p:nvSpPr>
        <p:spPr>
          <a:xfrm>
            <a:off x="422750" y="3663875"/>
            <a:ext cx="26157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u="sng">
                <a:latin typeface="Lato"/>
                <a:ea typeface="Lato"/>
                <a:cs typeface="Lato"/>
                <a:sym typeface="Lato"/>
              </a:rPr>
              <a:t>Wider Government </a:t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Lato"/>
              <a:buChar char="-"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Crowns functions discharged to ministers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14" name="Google Shape;214;p25"/>
          <p:cNvSpPr txBox="1"/>
          <p:nvPr/>
        </p:nvSpPr>
        <p:spPr>
          <a:xfrm>
            <a:off x="5742400" y="1299475"/>
            <a:ext cx="29592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u="sng">
                <a:latin typeface="Lato"/>
                <a:ea typeface="Lato"/>
                <a:cs typeface="Lato"/>
                <a:sym typeface="Lato"/>
              </a:rPr>
              <a:t>Appointment of ministers who are not members of commons or lords </a:t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Lato"/>
              <a:buChar char="-"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Can appoint someone outside of parliament.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15" name="Google Shape;215;p25"/>
          <p:cNvSpPr txBox="1"/>
          <p:nvPr/>
        </p:nvSpPr>
        <p:spPr>
          <a:xfrm>
            <a:off x="5742400" y="3470100"/>
            <a:ext cx="29592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u="sng">
                <a:latin typeface="Lato"/>
                <a:ea typeface="Lato"/>
                <a:cs typeface="Lato"/>
                <a:sym typeface="Lato"/>
              </a:rPr>
              <a:t>Civil servants</a:t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u="sng"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Lato"/>
              <a:buChar char="-"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Day to day functions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16" name="Google Shape;21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4365597"/>
            <a:ext cx="936567" cy="7687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7" name="Google Shape;217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99761" y="4087675"/>
            <a:ext cx="1275138" cy="10467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14375" y="-20689"/>
            <a:ext cx="1729628" cy="141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1"/>
            <a:ext cx="1679222" cy="13783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5" name="Google Shape;225;p26"/>
          <p:cNvSpPr txBox="1"/>
          <p:nvPr/>
        </p:nvSpPr>
        <p:spPr>
          <a:xfrm>
            <a:off x="325875" y="325875"/>
            <a:ext cx="85872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Royal prerogative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26" name="Google Shape;22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4800" y="1165825"/>
            <a:ext cx="2807492" cy="3743323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6"/>
          <p:cNvSpPr txBox="1"/>
          <p:nvPr/>
        </p:nvSpPr>
        <p:spPr>
          <a:xfrm>
            <a:off x="3117800" y="1285875"/>
            <a:ext cx="5768700" cy="240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Queen/</a:t>
            </a: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monarch</a:t>
            </a: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, also known as the crown. 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Powers of the crown. 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Use to have a lot of powers 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Lato"/>
              <a:buChar char="❖"/>
            </a:pP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Most have now been devolved to the </a:t>
            </a:r>
            <a:r>
              <a:rPr lang="en" sz="1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government and parliament as these have more important roles.</a:t>
            </a:r>
            <a:endParaRPr sz="1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7"/>
          <p:cNvSpPr txBox="1"/>
          <p:nvPr>
            <p:ph type="title"/>
          </p:nvPr>
        </p:nvSpPr>
        <p:spPr>
          <a:xfrm>
            <a:off x="311700" y="76900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Others </a:t>
            </a:r>
            <a:endParaRPr i="1" sz="3800" u="sng"/>
          </a:p>
        </p:txBody>
      </p:sp>
      <p:sp>
        <p:nvSpPr>
          <p:cNvPr id="233" name="Google Shape;233;p27"/>
          <p:cNvSpPr txBox="1"/>
          <p:nvPr/>
        </p:nvSpPr>
        <p:spPr>
          <a:xfrm>
            <a:off x="4923325" y="1144975"/>
            <a:ext cx="3909000" cy="149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Legislative </a:t>
            </a:r>
            <a:r>
              <a:rPr lang="en" sz="1700">
                <a:latin typeface="Lato"/>
                <a:ea typeface="Lato"/>
                <a:cs typeface="Lato"/>
                <a:sym typeface="Lato"/>
              </a:rPr>
              <a:t>prerogative 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Executive prerogative 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Ministerial code</a:t>
            </a:r>
            <a:r>
              <a:rPr lang="en" sz="1700">
                <a:latin typeface="Lato"/>
                <a:ea typeface="Lato"/>
                <a:cs typeface="Lato"/>
                <a:sym typeface="Lato"/>
              </a:rPr>
              <a:t> </a:t>
            </a:r>
            <a:endParaRPr sz="17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34" name="Google Shape;234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4950" y="879300"/>
            <a:ext cx="4026400" cy="402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8"/>
          <p:cNvSpPr txBox="1"/>
          <p:nvPr>
            <p:ph type="title"/>
          </p:nvPr>
        </p:nvSpPr>
        <p:spPr>
          <a:xfrm>
            <a:off x="303313" y="120950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>
                <a:solidFill>
                  <a:schemeClr val="lt1"/>
                </a:solidFill>
              </a:rPr>
              <a:t>Devolution</a:t>
            </a:r>
            <a:r>
              <a:rPr i="1" lang="en" sz="3800" u="sng"/>
              <a:t> </a:t>
            </a:r>
            <a:endParaRPr i="1" sz="3800" u="sng"/>
          </a:p>
        </p:txBody>
      </p:sp>
      <p:pic>
        <p:nvPicPr>
          <p:cNvPr id="240" name="Google Shape;240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2163" y="798450"/>
            <a:ext cx="7646736" cy="3787524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8"/>
          <p:cNvSpPr txBox="1"/>
          <p:nvPr/>
        </p:nvSpPr>
        <p:spPr>
          <a:xfrm>
            <a:off x="1964450" y="4623875"/>
            <a:ext cx="7646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https://www.youtube.com/watch?v=tJ-3TakUuww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9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i="1" lang="en" sz="3800" u="sng">
                <a:solidFill>
                  <a:schemeClr val="lt1"/>
                </a:solidFill>
              </a:rPr>
              <a:t>Devolution 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247" name="Google Shape;247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203575"/>
            <a:ext cx="3087227" cy="3787524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29"/>
          <p:cNvSpPr txBox="1"/>
          <p:nvPr/>
        </p:nvSpPr>
        <p:spPr>
          <a:xfrm>
            <a:off x="3346800" y="1347525"/>
            <a:ext cx="5469300" cy="320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Government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of Wales Act 1998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Government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of Wales Act 2006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Wales Act 2017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Example; The 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smacking ban.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4"/>
              </a:rPr>
              <a:t>https://www.youtube.com/watch?v=vaEi7Uq5Qbs&amp;t=14s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0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Devolution </a:t>
            </a:r>
            <a:endParaRPr i="1" sz="3800" u="sng"/>
          </a:p>
        </p:txBody>
      </p:sp>
      <p:pic>
        <p:nvPicPr>
          <p:cNvPr id="254" name="Google Shape;25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203575"/>
            <a:ext cx="3787525" cy="3787525"/>
          </a:xfrm>
          <a:prstGeom prst="rect">
            <a:avLst/>
          </a:prstGeom>
          <a:noFill/>
          <a:ln>
            <a:noFill/>
          </a:ln>
        </p:spPr>
      </p:pic>
      <p:sp>
        <p:nvSpPr>
          <p:cNvPr id="255" name="Google Shape;255;p30"/>
          <p:cNvSpPr txBox="1"/>
          <p:nvPr/>
        </p:nvSpPr>
        <p:spPr>
          <a:xfrm>
            <a:off x="4016150" y="4397125"/>
            <a:ext cx="4816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Video; </a:t>
            </a:r>
            <a:r>
              <a:rPr lang="en"/>
              <a:t>https://www.youtube.com/watch?v=urujwXDKpqU</a:t>
            </a:r>
            <a:endParaRPr/>
          </a:p>
        </p:txBody>
      </p:sp>
      <p:sp>
        <p:nvSpPr>
          <p:cNvPr id="256" name="Google Shape;256;p30"/>
          <p:cNvSpPr txBox="1"/>
          <p:nvPr/>
        </p:nvSpPr>
        <p:spPr>
          <a:xfrm>
            <a:off x="4016150" y="3781525"/>
            <a:ext cx="5073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❖"/>
            </a:pPr>
            <a:r>
              <a:rPr lang="en"/>
              <a:t>Video; </a:t>
            </a:r>
            <a:r>
              <a:rPr lang="en"/>
              <a:t>https://www.youtube.com/watch?v=mam46ypojTU</a:t>
            </a:r>
            <a:endParaRPr/>
          </a:p>
        </p:txBody>
      </p:sp>
      <p:sp>
        <p:nvSpPr>
          <p:cNvPr id="257" name="Google Shape;257;p30"/>
          <p:cNvSpPr txBox="1"/>
          <p:nvPr/>
        </p:nvSpPr>
        <p:spPr>
          <a:xfrm>
            <a:off x="4016150" y="1277075"/>
            <a:ext cx="4720800" cy="253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1997 Devolution referendum.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Scotland Act 1998 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Scotland Act 2012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Scotland Act 2016</a:t>
            </a:r>
            <a:endParaRPr sz="1700"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700"/>
              <a:buFont typeface="Lato"/>
              <a:buChar char="❖"/>
            </a:pPr>
            <a:r>
              <a:rPr lang="en" sz="1700">
                <a:latin typeface="Lato"/>
                <a:ea typeface="Lato"/>
                <a:cs typeface="Lato"/>
                <a:sym typeface="Lato"/>
              </a:rPr>
              <a:t>Scotland aim for </a:t>
            </a:r>
            <a:r>
              <a:rPr lang="en" sz="1700">
                <a:latin typeface="Lato"/>
                <a:ea typeface="Lato"/>
                <a:cs typeface="Lato"/>
                <a:sym typeface="Lato"/>
              </a:rPr>
              <a:t>independence</a:t>
            </a:r>
            <a:endParaRPr sz="17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1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3" name="Google Shape;263;p31"/>
          <p:cNvSpPr txBox="1"/>
          <p:nvPr/>
        </p:nvSpPr>
        <p:spPr>
          <a:xfrm>
            <a:off x="193750" y="317075"/>
            <a:ext cx="87369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800" u="sng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Devolution</a:t>
            </a:r>
            <a:endParaRPr b="1" i="1" sz="3800" u="sng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64" name="Google Shape;264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238975"/>
            <a:ext cx="2633992" cy="3752125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31"/>
          <p:cNvSpPr txBox="1"/>
          <p:nvPr/>
        </p:nvSpPr>
        <p:spPr>
          <a:xfrm>
            <a:off x="3214675" y="1312300"/>
            <a:ext cx="5672100" cy="386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1998 Belfast agreement also known as the good friday agreement.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Transfer of powers from 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westminster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to Northern ireland.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Find more information here; </a:t>
            </a: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4"/>
              </a:rPr>
              <a:t>https://education.niassembly.gov.uk/post_16/snapshots_of_devolution/gfa/devolution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Devolved areas include;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Health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Education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Justice system.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❖"/>
            </a:pP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Full list can be found here; </a:t>
            </a: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5"/>
              </a:rPr>
              <a:t>https://assets.publishing.service.gov.uk/government/uploads/system/uploads/attachment_data/file/770709/DevolutionFactsheet.pdf</a:t>
            </a:r>
            <a:r>
              <a:rPr lang="en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2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/>
              <a:t>Activity</a:t>
            </a:r>
            <a:r>
              <a:rPr i="1" lang="en" sz="3800" u="sng"/>
              <a:t> two</a:t>
            </a:r>
            <a:endParaRPr i="1" sz="3800" u="sng"/>
          </a:p>
        </p:txBody>
      </p:sp>
      <p:sp>
        <p:nvSpPr>
          <p:cNvPr id="271" name="Google Shape;271;p32"/>
          <p:cNvSpPr txBox="1"/>
          <p:nvPr/>
        </p:nvSpPr>
        <p:spPr>
          <a:xfrm>
            <a:off x="695775" y="1347525"/>
            <a:ext cx="8128200" cy="22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List the 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advantages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 and 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disadvantages</a:t>
            </a:r>
            <a:r>
              <a:rPr lang="en" sz="2000">
                <a:latin typeface="Lato"/>
                <a:ea typeface="Lato"/>
                <a:cs typeface="Lato"/>
                <a:sym typeface="Lato"/>
              </a:rPr>
              <a:t> of devolution.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10 Minutes 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Lato"/>
              <a:buChar char="❖"/>
            </a:pPr>
            <a:r>
              <a:rPr lang="en" sz="2000">
                <a:latin typeface="Lato"/>
                <a:ea typeface="Lato"/>
                <a:cs typeface="Lato"/>
                <a:sym typeface="Lato"/>
              </a:rPr>
              <a:t>Prepare to feedback to the class. </a:t>
            </a:r>
            <a:endParaRPr sz="2000"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3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800" u="sng">
                <a:solidFill>
                  <a:schemeClr val="lt1"/>
                </a:solidFill>
              </a:rPr>
              <a:t>Activity three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277" name="Google Shape;277;p33"/>
          <p:cNvSpPr txBox="1"/>
          <p:nvPr/>
        </p:nvSpPr>
        <p:spPr>
          <a:xfrm>
            <a:off x="457975" y="1321100"/>
            <a:ext cx="8365800" cy="295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Read the Thomas commission regarding the need for Wales to have their own justice system.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List reasons why Wales needs its own justice system. 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In order to do this google ‘ Thomas commission’.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Char char="❖"/>
            </a:pPr>
            <a:r>
              <a:rPr lang="en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20 Minutes to do this activity.</a:t>
            </a:r>
            <a:endParaRPr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78" name="Google Shape;278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14225" y="3215675"/>
            <a:ext cx="1866175" cy="1866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9" name="Google Shape;279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125" y="56500"/>
            <a:ext cx="1264601" cy="1264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4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4000" u="sng"/>
              <a:t>Reminder </a:t>
            </a:r>
            <a:endParaRPr i="1" sz="4000" u="sng"/>
          </a:p>
        </p:txBody>
      </p:sp>
      <p:sp>
        <p:nvSpPr>
          <p:cNvPr id="285" name="Google Shape;285;p34"/>
          <p:cNvSpPr txBox="1"/>
          <p:nvPr/>
        </p:nvSpPr>
        <p:spPr>
          <a:xfrm>
            <a:off x="431550" y="1365150"/>
            <a:ext cx="8392500" cy="14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Lato"/>
              <a:buChar char="❖"/>
            </a:pPr>
            <a:r>
              <a:rPr lang="en" sz="1600">
                <a:latin typeface="Lato"/>
                <a:ea typeface="Lato"/>
                <a:cs typeface="Lato"/>
                <a:sym typeface="Lato"/>
              </a:rPr>
              <a:t>You’re </a:t>
            </a:r>
            <a:r>
              <a:rPr lang="en" sz="1600">
                <a:latin typeface="Lato"/>
                <a:ea typeface="Lato"/>
                <a:cs typeface="Lato"/>
                <a:sym typeface="Lato"/>
              </a:rPr>
              <a:t>assignment is due this week.</a:t>
            </a:r>
            <a:endParaRPr sz="1600"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Lato"/>
              <a:buChar char="❖"/>
            </a:pPr>
            <a:r>
              <a:rPr lang="en" sz="1600">
                <a:latin typeface="Lato"/>
                <a:ea typeface="Lato"/>
                <a:cs typeface="Lato"/>
                <a:sym typeface="Lato"/>
              </a:rPr>
              <a:t>Leave enough time to email me if you need to re - submit your assignment. </a:t>
            </a:r>
            <a:endParaRPr sz="1600">
              <a:latin typeface="Lato"/>
              <a:ea typeface="Lato"/>
              <a:cs typeface="Lato"/>
              <a:sym typeface="Lato"/>
            </a:endParaRPr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Lato"/>
              <a:buChar char="❖"/>
            </a:pPr>
            <a:r>
              <a:rPr lang="en" sz="1600">
                <a:latin typeface="Lato"/>
                <a:ea typeface="Lato"/>
                <a:cs typeface="Lato"/>
                <a:sym typeface="Lato"/>
              </a:rPr>
              <a:t>I will not be send out links to lessons because everyone has access to teams. </a:t>
            </a:r>
            <a:endParaRPr sz="16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