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9827" autoAdjust="0"/>
  </p:normalViewPr>
  <p:slideViewPr>
    <p:cSldViewPr snapToGrid="0">
      <p:cViewPr varScale="1">
        <p:scale>
          <a:sx n="81" d="100"/>
          <a:sy n="81" d="100"/>
        </p:scale>
        <p:origin x="169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BBD3EF-889E-4A81-ACCD-A37CA93665E0}" type="datetimeFigureOut">
              <a:rPr lang="en-GB" smtClean="0"/>
              <a:t>04/02/2019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27176D-32B9-4C48-B094-B8DB8E19AB55}" type="slidenum">
              <a:rPr lang="en-GB" smtClean="0"/>
              <a:t>‹#›</a:t>
            </a:fld>
            <a:endParaRPr lang="en-GB"/>
          </a:p>
        </p:txBody>
      </p:sp>
    </p:spTree>
    <p:extLst>
      <p:ext uri="{BB962C8B-B14F-4D97-AF65-F5344CB8AC3E}">
        <p14:creationId xmlns:p14="http://schemas.microsoft.com/office/powerpoint/2010/main" val="682265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Start off by asking what the class knows about the main molecules that organic life is made up of. Might help to think about it in terms of our diet….</a:t>
            </a:r>
          </a:p>
        </p:txBody>
      </p:sp>
      <p:sp>
        <p:nvSpPr>
          <p:cNvPr id="4" name="Slide Number Placeholder 3"/>
          <p:cNvSpPr>
            <a:spLocks noGrp="1"/>
          </p:cNvSpPr>
          <p:nvPr>
            <p:ph type="sldNum" sz="quarter" idx="5"/>
          </p:nvPr>
        </p:nvSpPr>
        <p:spPr/>
        <p:txBody>
          <a:bodyPr/>
          <a:lstStyle/>
          <a:p>
            <a:fld id="{3227176D-32B9-4C48-B094-B8DB8E19AB55}" type="slidenum">
              <a:rPr lang="en-GB" smtClean="0"/>
              <a:t>1</a:t>
            </a:fld>
            <a:endParaRPr lang="en-GB"/>
          </a:p>
        </p:txBody>
      </p:sp>
    </p:spTree>
    <p:extLst>
      <p:ext uri="{BB962C8B-B14F-4D97-AF65-F5344CB8AC3E}">
        <p14:creationId xmlns:p14="http://schemas.microsoft.com/office/powerpoint/2010/main" val="41735246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life on earth is built from four different types of molecules: proteins, carbohydrates, lipids and nucleic acids</a:t>
            </a:r>
          </a:p>
          <a:p>
            <a:endParaRPr lang="en-GB" dirty="0"/>
          </a:p>
          <a:p>
            <a:r>
              <a:rPr lang="en-GB" dirty="0"/>
              <a:t>When we or any organism no matter how big or small eats food it is broken down into it’s basic building blocks and these are woven together to build us</a:t>
            </a:r>
          </a:p>
          <a:p>
            <a:endParaRPr lang="en-GB" dirty="0"/>
          </a:p>
          <a:p>
            <a:r>
              <a:rPr lang="en-GB" dirty="0"/>
              <a:t>So in a burger for example, the proteins in the burger are broken down into amino acids which are then converted back into proteins in the body. Proteins are molecules that DO things, so they might be structural proteins like those in our muscles or they might be enzymes that are used to break down food next time we eat a meal</a:t>
            </a:r>
          </a:p>
          <a:p>
            <a:endParaRPr lang="en-GB" dirty="0"/>
          </a:p>
          <a:p>
            <a:r>
              <a:rPr lang="en-GB" dirty="0"/>
              <a:t>The carbohydrates in the bun are broken down into sugars which are used in cellular respiration to make energy to fuel the work that proteins do in our cells</a:t>
            </a:r>
          </a:p>
          <a:p>
            <a:endParaRPr lang="en-GB" dirty="0"/>
          </a:p>
          <a:p>
            <a:r>
              <a:rPr lang="en-GB" dirty="0"/>
              <a:t>The fats inside the burger are broken down into lipids and lipids are used to make the membranes of our cell walls and also to store energy in the form of carbon</a:t>
            </a:r>
          </a:p>
          <a:p>
            <a:endParaRPr lang="en-GB" dirty="0"/>
          </a:p>
          <a:p>
            <a:r>
              <a:rPr lang="en-GB" dirty="0"/>
              <a:t>And the DNA in the burger, the vegetables and the wheat that makes up the bun gets broken down into nucleic acids and used as the building blocks for our own DNA and RNA</a:t>
            </a:r>
          </a:p>
          <a:p>
            <a:endParaRPr lang="en-GB" dirty="0"/>
          </a:p>
          <a:p>
            <a:endParaRPr lang="en-GB" dirty="0"/>
          </a:p>
        </p:txBody>
      </p:sp>
      <p:sp>
        <p:nvSpPr>
          <p:cNvPr id="4" name="Slide Number Placeholder 3"/>
          <p:cNvSpPr>
            <a:spLocks noGrp="1"/>
          </p:cNvSpPr>
          <p:nvPr>
            <p:ph type="sldNum" sz="quarter" idx="5"/>
          </p:nvPr>
        </p:nvSpPr>
        <p:spPr/>
        <p:txBody>
          <a:bodyPr/>
          <a:lstStyle/>
          <a:p>
            <a:fld id="{3227176D-32B9-4C48-B094-B8DB8E19AB55}" type="slidenum">
              <a:rPr lang="en-GB" smtClean="0"/>
              <a:t>2</a:t>
            </a:fld>
            <a:endParaRPr lang="en-GB"/>
          </a:p>
        </p:txBody>
      </p:sp>
    </p:spTree>
    <p:extLst>
      <p:ext uri="{BB962C8B-B14F-4D97-AF65-F5344CB8AC3E}">
        <p14:creationId xmlns:p14="http://schemas.microsoft.com/office/powerpoint/2010/main" val="22180489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these four macromolecules, or large molecules, are made up of smaller units which are themselves made up of chemical elements</a:t>
            </a:r>
          </a:p>
          <a:p>
            <a:endParaRPr lang="en-GB" dirty="0"/>
          </a:p>
          <a:p>
            <a:r>
              <a:rPr lang="en-GB" dirty="0"/>
              <a:t>I’m sure you’ve all aware that life on earth is carbon-based but perhaps what you may not have realised is that this is because carbon is an important element in all of the macromolecules that form the building blocks of all life</a:t>
            </a:r>
          </a:p>
          <a:p>
            <a:endParaRPr lang="en-GB" dirty="0"/>
          </a:p>
          <a:p>
            <a:r>
              <a:rPr lang="en-GB" dirty="0"/>
              <a:t>Carbohydrates, which are the simple and complex sugars, are made up of the elements carbon, hydrogen and oxygen which arrange themselves in rings. They’re heavy in oxygen which </a:t>
            </a:r>
          </a:p>
          <a:p>
            <a:endParaRPr lang="en-GB" dirty="0"/>
          </a:p>
          <a:p>
            <a:r>
              <a:rPr lang="en-GB" dirty="0"/>
              <a:t>Lipids, which include fats oils phospholipids and steroids, are also made up of carbon, hydrogen and oxygen but they arrange themselves in chains and are much heavier in carbon and hydrogen than carbohydrates</a:t>
            </a:r>
          </a:p>
          <a:p>
            <a:endParaRPr lang="en-GB" dirty="0"/>
          </a:p>
          <a:p>
            <a:r>
              <a:rPr lang="en-GB" dirty="0"/>
              <a:t>Proteins are made up of amino acids which themselves are made up of carbon, hydrogen, nitrogen, oxygen and sulphur arranged in chains</a:t>
            </a:r>
          </a:p>
          <a:p>
            <a:endParaRPr lang="en-GB" dirty="0"/>
          </a:p>
          <a:p>
            <a:r>
              <a:rPr lang="en-GB" dirty="0"/>
              <a:t>Nucleic acids form the basis of our DNA and RNA and are made up of carbon, hydrogen, oxygen and phosphorous</a:t>
            </a:r>
          </a:p>
          <a:p>
            <a:endParaRPr lang="en-GB" dirty="0"/>
          </a:p>
          <a:p>
            <a:r>
              <a:rPr lang="en-GB" dirty="0"/>
              <a:t>In fact carbon is so ubiquitous in the molecules we describe in organic chemistry that we often don’t even bother labelling it on structural diagrams!</a:t>
            </a:r>
          </a:p>
          <a:p>
            <a:r>
              <a:rPr lang="en-GB" dirty="0"/>
              <a:t>An example is in the </a:t>
            </a:r>
          </a:p>
          <a:p>
            <a:endParaRPr lang="en-GB" dirty="0"/>
          </a:p>
        </p:txBody>
      </p:sp>
      <p:sp>
        <p:nvSpPr>
          <p:cNvPr id="4" name="Slide Number Placeholder 3"/>
          <p:cNvSpPr>
            <a:spLocks noGrp="1"/>
          </p:cNvSpPr>
          <p:nvPr>
            <p:ph type="sldNum" sz="quarter" idx="5"/>
          </p:nvPr>
        </p:nvSpPr>
        <p:spPr/>
        <p:txBody>
          <a:bodyPr/>
          <a:lstStyle/>
          <a:p>
            <a:fld id="{3227176D-32B9-4C48-B094-B8DB8E19AB55}" type="slidenum">
              <a:rPr lang="en-GB" smtClean="0"/>
              <a:t>3</a:t>
            </a:fld>
            <a:endParaRPr lang="en-GB"/>
          </a:p>
        </p:txBody>
      </p:sp>
    </p:spTree>
    <p:extLst>
      <p:ext uri="{BB962C8B-B14F-4D97-AF65-F5344CB8AC3E}">
        <p14:creationId xmlns:p14="http://schemas.microsoft.com/office/powerpoint/2010/main" val="5689770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reason life is carbon based has to do with the capacity of carbon to easily form bonds with other molecules</a:t>
            </a:r>
          </a:p>
          <a:p>
            <a:endParaRPr lang="en-GB" dirty="0"/>
          </a:p>
          <a:p>
            <a:r>
              <a:rPr lang="en-GB" dirty="0"/>
              <a:t>Essentially what we’re saying is that all complex molecules on the planet are made up of carbon bonded with other elements, but especially oxygen, hydrogen and also nitrogen, sulphur and phosphorous</a:t>
            </a:r>
          </a:p>
          <a:p>
            <a:endParaRPr lang="en-GB" dirty="0"/>
          </a:p>
          <a:p>
            <a:r>
              <a:rPr lang="en-GB" dirty="0"/>
              <a:t>The reason carbon sits at the centre of these complex molecules has to do with where it sits in the periodic table, its atomic number which is 6 which means it has 6 protons inside its nucleus</a:t>
            </a:r>
          </a:p>
          <a:p>
            <a:r>
              <a:rPr lang="en-GB" dirty="0"/>
              <a:t>The most common isotope or form of carbon on Earth is carbon 12 which means it also has 6 neutrons inside it’s nucleus</a:t>
            </a:r>
          </a:p>
          <a:p>
            <a:r>
              <a:rPr lang="en-GB" dirty="0"/>
              <a:t>This balance of protons and neutrons means that carbon 12 is neutral meaning it’s going to have six electrons</a:t>
            </a:r>
          </a:p>
          <a:p>
            <a:endParaRPr lang="en-GB" dirty="0"/>
          </a:p>
          <a:p>
            <a:r>
              <a:rPr lang="en-GB" dirty="0"/>
              <a:t>Two of these electrons sit on the innermost shell around the nucleus</a:t>
            </a:r>
          </a:p>
          <a:p>
            <a:r>
              <a:rPr lang="en-GB" dirty="0"/>
              <a:t>Meaning that four electrons sit on the outermost shell, which is that part of the element that comes into contact with other elements and so these are the four electrons that react with the electrons of other elements</a:t>
            </a:r>
          </a:p>
          <a:p>
            <a:r>
              <a:rPr lang="en-GB" dirty="0"/>
              <a:t>We call these valence electrons and we can draw carbon as a Lewis diagram representing just these four valence electrons </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227176D-32B9-4C48-B094-B8DB8E19AB55}" type="slidenum">
              <a:rPr lang="en-GB" smtClean="0"/>
              <a:t>4</a:t>
            </a:fld>
            <a:endParaRPr lang="en-GB"/>
          </a:p>
        </p:txBody>
      </p:sp>
    </p:spTree>
    <p:extLst>
      <p:ext uri="{BB962C8B-B14F-4D97-AF65-F5344CB8AC3E}">
        <p14:creationId xmlns:p14="http://schemas.microsoft.com/office/powerpoint/2010/main" val="478917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Atoms are most stable when they have eight electrons in their outermost shell, this is a fundamental rule of organic chemistry</a:t>
            </a:r>
          </a:p>
          <a:p>
            <a:r>
              <a:rPr lang="en-GB" dirty="0"/>
              <a:t>All elements are trying to fill their outermost shells and in some cases their innermost shells</a:t>
            </a:r>
          </a:p>
          <a:p>
            <a:r>
              <a:rPr lang="en-GB" dirty="0"/>
              <a:t>They do this by sharing electrons which is known as covalent bonding</a:t>
            </a:r>
          </a:p>
          <a:p>
            <a:endParaRPr lang="en-GB" dirty="0"/>
          </a:p>
          <a:p>
            <a:r>
              <a:rPr lang="en-GB" dirty="0"/>
              <a:t>So Hydrogen has the lowest atomic number of all known elements of earth, it’s atomic number is 1</a:t>
            </a:r>
          </a:p>
          <a:p>
            <a:r>
              <a:rPr lang="en-GB" dirty="0"/>
              <a:t>It has one proton and only one electron, so it’s still trying to fill it’s innermost shell with another electron </a:t>
            </a:r>
          </a:p>
          <a:p>
            <a:endParaRPr lang="en-GB" dirty="0"/>
          </a:p>
          <a:p>
            <a:r>
              <a:rPr lang="en-GB" dirty="0"/>
              <a:t>It can do that with itself, to form helium</a:t>
            </a:r>
          </a:p>
          <a:p>
            <a:r>
              <a:rPr lang="en-GB" dirty="0"/>
              <a:t>Four hydrogen atoms can also covalently bond with a single carbon molecule, filling the inner most shell of each of the hydrogens and the outermost shell of the carbon atom and forming methane</a:t>
            </a:r>
          </a:p>
          <a:p>
            <a:endParaRPr lang="en-GB" dirty="0"/>
          </a:p>
          <a:p>
            <a:endParaRPr lang="en-GB" dirty="0"/>
          </a:p>
        </p:txBody>
      </p:sp>
      <p:sp>
        <p:nvSpPr>
          <p:cNvPr id="4" name="Slide Number Placeholder 3"/>
          <p:cNvSpPr>
            <a:spLocks noGrp="1"/>
          </p:cNvSpPr>
          <p:nvPr>
            <p:ph type="sldNum" sz="quarter" idx="5"/>
          </p:nvPr>
        </p:nvSpPr>
        <p:spPr/>
        <p:txBody>
          <a:bodyPr/>
          <a:lstStyle/>
          <a:p>
            <a:fld id="{3227176D-32B9-4C48-B094-B8DB8E19AB55}" type="slidenum">
              <a:rPr lang="en-GB" smtClean="0"/>
              <a:t>5</a:t>
            </a:fld>
            <a:endParaRPr lang="en-GB"/>
          </a:p>
        </p:txBody>
      </p:sp>
    </p:spTree>
    <p:extLst>
      <p:ext uri="{BB962C8B-B14F-4D97-AF65-F5344CB8AC3E}">
        <p14:creationId xmlns:p14="http://schemas.microsoft.com/office/powerpoint/2010/main" val="4000225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Similarly the oxygen molecule has an atomic weight of 8 so it has two electrons on the innermost shell and six on the outermost shell meaning it’s seeking two extra electrons to form it’s octet</a:t>
            </a:r>
          </a:p>
          <a:p>
            <a:endParaRPr lang="en-GB" dirty="0"/>
          </a:p>
          <a:p>
            <a:r>
              <a:rPr lang="en-GB" dirty="0"/>
              <a:t>So the stable form of Oxygen we breathe has the chemical formula O2 because it needs to covalently bond with itself to fill it’s outermost shell, each oxygen atom shares two electrons with the other</a:t>
            </a:r>
          </a:p>
          <a:p>
            <a:endParaRPr lang="en-GB" dirty="0"/>
          </a:p>
          <a:p>
            <a:r>
              <a:rPr lang="en-GB" dirty="0"/>
              <a:t>Carbon also easily bonds covalently with oxygen for example in the case of carbon dioxide where one carbon atom shares two electrons each with two oxygen atoms</a:t>
            </a:r>
          </a:p>
          <a:p>
            <a:r>
              <a:rPr lang="en-GB" dirty="0"/>
              <a:t>In this case all three atoms now have eight electrons on their outermost shell and so the molecule is stable as none of the atoms are trying to react with any other atoms</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227176D-32B9-4C48-B094-B8DB8E19AB55}" type="slidenum">
              <a:rPr lang="en-GB" smtClean="0"/>
              <a:t>6</a:t>
            </a:fld>
            <a:endParaRPr lang="en-GB"/>
          </a:p>
        </p:txBody>
      </p:sp>
    </p:spTree>
    <p:extLst>
      <p:ext uri="{BB962C8B-B14F-4D97-AF65-F5344CB8AC3E}">
        <p14:creationId xmlns:p14="http://schemas.microsoft.com/office/powerpoint/2010/main" val="4263950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come back to our central question of why life on earth is carbon based</a:t>
            </a:r>
          </a:p>
          <a:p>
            <a:endParaRPr lang="en-GB" dirty="0"/>
          </a:p>
          <a:p>
            <a:r>
              <a:rPr lang="en-GB" dirty="0"/>
              <a:t>It simply comes down to the fact that, while other atomic elements do react with each other to form stable molecules to form small compounds, carbon with it’s four outer electrons happens to be the best at forming the very largest, stable molecules</a:t>
            </a:r>
          </a:p>
          <a:p>
            <a:endParaRPr lang="en-GB" dirty="0"/>
          </a:p>
          <a:p>
            <a:endParaRPr lang="en-GB" dirty="0"/>
          </a:p>
        </p:txBody>
      </p:sp>
      <p:sp>
        <p:nvSpPr>
          <p:cNvPr id="4" name="Slide Number Placeholder 3"/>
          <p:cNvSpPr>
            <a:spLocks noGrp="1"/>
          </p:cNvSpPr>
          <p:nvPr>
            <p:ph type="sldNum" sz="quarter" idx="5"/>
          </p:nvPr>
        </p:nvSpPr>
        <p:spPr/>
        <p:txBody>
          <a:bodyPr/>
          <a:lstStyle/>
          <a:p>
            <a:fld id="{3227176D-32B9-4C48-B094-B8DB8E19AB55}" type="slidenum">
              <a:rPr lang="en-GB" smtClean="0"/>
              <a:t>7</a:t>
            </a:fld>
            <a:endParaRPr lang="en-GB"/>
          </a:p>
        </p:txBody>
      </p:sp>
    </p:spTree>
    <p:extLst>
      <p:ext uri="{BB962C8B-B14F-4D97-AF65-F5344CB8AC3E}">
        <p14:creationId xmlns:p14="http://schemas.microsoft.com/office/powerpoint/2010/main" val="13120577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just to recap a little again, all life is built from three major types of macromolecule that we call carbohydrates, proteins, lipids and nucleic acids and all of these are built around carbon</a:t>
            </a:r>
          </a:p>
          <a:p>
            <a:endParaRPr lang="en-GB" dirty="0"/>
          </a:p>
          <a:p>
            <a:r>
              <a:rPr lang="en-GB" dirty="0"/>
              <a:t>Each of these macromolecules is called a polymer</a:t>
            </a:r>
          </a:p>
          <a:p>
            <a:r>
              <a:rPr lang="en-GB" dirty="0"/>
              <a:t>A polymer is simply the biologist’s or chemist’s way of saying something that is built from smaller sub-units</a:t>
            </a:r>
          </a:p>
          <a:p>
            <a:endParaRPr lang="en-GB" dirty="0"/>
          </a:p>
          <a:p>
            <a:r>
              <a:rPr lang="en-GB" dirty="0"/>
              <a:t>The sub-units are called monomers</a:t>
            </a:r>
          </a:p>
          <a:p>
            <a:endParaRPr lang="en-GB" dirty="0"/>
          </a:p>
          <a:p>
            <a:r>
              <a:rPr lang="en-GB" dirty="0"/>
              <a:t>When any organism eats food they break down the polymers in the food into their monomers</a:t>
            </a:r>
          </a:p>
          <a:p>
            <a:endParaRPr lang="en-GB" dirty="0"/>
          </a:p>
          <a:p>
            <a:r>
              <a:rPr lang="en-GB" dirty="0"/>
              <a:t>In the case of microorganisms this happens outside of the body and the monomers are then transported inside. In the case of larger organisms this all happens inside the body</a:t>
            </a:r>
          </a:p>
          <a:p>
            <a:endParaRPr lang="en-GB" dirty="0"/>
          </a:p>
          <a:p>
            <a:r>
              <a:rPr lang="en-GB" dirty="0"/>
              <a:t>The monomers are then put back together to build new polymers that are used in central cellular processes</a:t>
            </a:r>
          </a:p>
          <a:p>
            <a:endParaRPr lang="en-GB" dirty="0"/>
          </a:p>
          <a:p>
            <a:endParaRPr lang="en-GB" dirty="0"/>
          </a:p>
        </p:txBody>
      </p:sp>
      <p:sp>
        <p:nvSpPr>
          <p:cNvPr id="4" name="Slide Number Placeholder 3"/>
          <p:cNvSpPr>
            <a:spLocks noGrp="1"/>
          </p:cNvSpPr>
          <p:nvPr>
            <p:ph type="sldNum" sz="quarter" idx="5"/>
          </p:nvPr>
        </p:nvSpPr>
        <p:spPr/>
        <p:txBody>
          <a:bodyPr/>
          <a:lstStyle/>
          <a:p>
            <a:fld id="{3227176D-32B9-4C48-B094-B8DB8E19AB55}" type="slidenum">
              <a:rPr lang="en-GB" smtClean="0"/>
              <a:t>8</a:t>
            </a:fld>
            <a:endParaRPr lang="en-GB"/>
          </a:p>
        </p:txBody>
      </p:sp>
    </p:spTree>
    <p:extLst>
      <p:ext uri="{BB962C8B-B14F-4D97-AF65-F5344CB8AC3E}">
        <p14:creationId xmlns:p14="http://schemas.microsoft.com/office/powerpoint/2010/main" val="591030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how do organisms make and break polymers? </a:t>
            </a:r>
          </a:p>
          <a:p>
            <a:endParaRPr lang="en-GB" dirty="0"/>
          </a:p>
          <a:p>
            <a:r>
              <a:rPr lang="en-GB" dirty="0"/>
              <a:t>All forms of life produce special proteins called enzymes which do this work.</a:t>
            </a:r>
          </a:p>
          <a:p>
            <a:endParaRPr lang="en-GB" dirty="0"/>
          </a:p>
          <a:p>
            <a:r>
              <a:rPr lang="en-GB" dirty="0"/>
              <a:t>Enzymes are catalysts which means they can take part in chemical reactions while they themselves remain unchanged</a:t>
            </a:r>
          </a:p>
          <a:p>
            <a:endParaRPr lang="en-GB" dirty="0"/>
          </a:p>
          <a:p>
            <a:r>
              <a:rPr lang="en-GB" dirty="0"/>
              <a:t>Over 2,000 enzymes have been identified and each of them is involved with one specific chemical reaction, or sometimes just a small part of a single chemical reaction</a:t>
            </a:r>
          </a:p>
          <a:p>
            <a:endParaRPr lang="en-GB" dirty="0"/>
          </a:p>
          <a:p>
            <a:r>
              <a:rPr lang="en-GB" dirty="0"/>
              <a:t>Enzymes permit a vast number of reactions to take place in the body when the body is in biochemical balance or homeostasis</a:t>
            </a:r>
          </a:p>
          <a:p>
            <a:endParaRPr lang="en-GB" dirty="0"/>
          </a:p>
          <a:p>
            <a:r>
              <a:rPr lang="en-GB" dirty="0"/>
              <a:t>One type of enzyme involved in the making and breaking of polymers are hydrolases</a:t>
            </a:r>
          </a:p>
          <a:p>
            <a:endParaRPr lang="en-GB" dirty="0"/>
          </a:p>
          <a:p>
            <a:r>
              <a:rPr lang="en-GB" dirty="0"/>
              <a:t>In the case of peptides and other proteins which are made from amino acids, hydrolases undertake a function known as dehydration synthesis to bind amino acids together</a:t>
            </a:r>
          </a:p>
          <a:p>
            <a:endParaRPr lang="en-GB" dirty="0"/>
          </a:p>
          <a:p>
            <a:r>
              <a:rPr lang="en-GB" dirty="0"/>
              <a:t>Here we have two separate amino acids and we need to bind them together to form a peptide and if we look at the highlighted region we can see that at the ends of these two amino acids we have a combination of one oxygen molecule and two hydrogen molecules which makes water (H2O)</a:t>
            </a:r>
          </a:p>
          <a:p>
            <a:endParaRPr lang="en-GB" dirty="0"/>
          </a:p>
          <a:p>
            <a:r>
              <a:rPr lang="en-GB" dirty="0"/>
              <a:t>So a hydrolase enzyme would come along and form a bond between these two amino acids whilst also forcing them to lose a molecule of water which is also used up by the cell</a:t>
            </a:r>
          </a:p>
          <a:p>
            <a:endParaRPr lang="en-GB" dirty="0"/>
          </a:p>
          <a:p>
            <a:r>
              <a:rPr lang="en-GB" dirty="0"/>
              <a:t>Basically by removing a water molecule from between these two amino acids it would upset the stability of the carbon and nitrogen atoms which would then seek out additional electrons from other atoms nearby and so the enzyme forces the two to covalently bond with each other </a:t>
            </a:r>
          </a:p>
          <a:p>
            <a:endParaRPr lang="en-GB" dirty="0"/>
          </a:p>
          <a:p>
            <a:r>
              <a:rPr lang="en-GB" dirty="0"/>
              <a:t>This also happens with sugar monomers where two monosaccharides are joined together releasing a water molecule and leaving behind an oxygen molecule between the two carbon rings, this is known as a </a:t>
            </a:r>
            <a:r>
              <a:rPr lang="en-GB" dirty="0" err="1"/>
              <a:t>glycosidic</a:t>
            </a:r>
            <a:r>
              <a:rPr lang="en-GB" dirty="0"/>
              <a:t> linkage</a:t>
            </a:r>
          </a:p>
          <a:p>
            <a:endParaRPr lang="en-GB" dirty="0"/>
          </a:p>
          <a:p>
            <a:r>
              <a:rPr lang="en-GB" dirty="0"/>
              <a:t>In humans and other animals as well as fungi and bacteria, the main purpose of dehydration synthesis of carbohydrates is the production of a polysaccharide called glycogen which is an important molecule used for the storage of energy</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227176D-32B9-4C48-B094-B8DB8E19AB55}" type="slidenum">
              <a:rPr lang="en-GB" smtClean="0"/>
              <a:t>9</a:t>
            </a:fld>
            <a:endParaRPr lang="en-GB"/>
          </a:p>
        </p:txBody>
      </p:sp>
    </p:spTree>
    <p:extLst>
      <p:ext uri="{BB962C8B-B14F-4D97-AF65-F5344CB8AC3E}">
        <p14:creationId xmlns:p14="http://schemas.microsoft.com/office/powerpoint/2010/main" val="12173442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hydrolases that undertake dehydration synthesis work with the monomers they need to bind together like a lock and key</a:t>
            </a:r>
          </a:p>
          <a:p>
            <a:endParaRPr lang="en-GB" dirty="0"/>
          </a:p>
          <a:p>
            <a:r>
              <a:rPr lang="en-GB" dirty="0"/>
              <a:t>Enzymes, like all proteins, are very complex in terms of their 3D structure but they have a region called an active site that only the correct molecules will fit into like a lock and key</a:t>
            </a:r>
          </a:p>
          <a:p>
            <a:r>
              <a:rPr lang="en-GB" dirty="0"/>
              <a:t>These molecules are what we call substrates</a:t>
            </a:r>
          </a:p>
          <a:p>
            <a:endParaRPr lang="en-GB" dirty="0"/>
          </a:p>
          <a:p>
            <a:r>
              <a:rPr lang="en-GB" dirty="0"/>
              <a:t>The enzyme binds the two molecules together to form a peptide or a disaccharide which we call the product and also releases the waste product which in the </a:t>
            </a:r>
            <a:r>
              <a:rPr lang="en-GB" dirty="0" err="1"/>
              <a:t>ase</a:t>
            </a:r>
            <a:r>
              <a:rPr lang="en-GB" dirty="0"/>
              <a:t> of dehydration synthesis is water</a:t>
            </a:r>
          </a:p>
        </p:txBody>
      </p:sp>
      <p:sp>
        <p:nvSpPr>
          <p:cNvPr id="4" name="Slide Number Placeholder 3"/>
          <p:cNvSpPr>
            <a:spLocks noGrp="1"/>
          </p:cNvSpPr>
          <p:nvPr>
            <p:ph type="sldNum" sz="quarter" idx="5"/>
          </p:nvPr>
        </p:nvSpPr>
        <p:spPr/>
        <p:txBody>
          <a:bodyPr/>
          <a:lstStyle/>
          <a:p>
            <a:fld id="{3227176D-32B9-4C48-B094-B8DB8E19AB55}" type="slidenum">
              <a:rPr lang="en-GB" smtClean="0"/>
              <a:t>10</a:t>
            </a:fld>
            <a:endParaRPr lang="en-GB"/>
          </a:p>
        </p:txBody>
      </p:sp>
    </p:spTree>
    <p:extLst>
      <p:ext uri="{BB962C8B-B14F-4D97-AF65-F5344CB8AC3E}">
        <p14:creationId xmlns:p14="http://schemas.microsoft.com/office/powerpoint/2010/main" val="18147698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to get the building blocks to make the polymers the body needs, it first has to consume other polymers and reduce them down to their monomeric sub-units and that often happens in the form of hydrolysis which is the opposite of dehydration synthesis</a:t>
            </a:r>
          </a:p>
          <a:p>
            <a:endParaRPr lang="en-GB" dirty="0"/>
          </a:p>
          <a:p>
            <a:r>
              <a:rPr lang="en-GB" dirty="0"/>
              <a:t>In the case of our peptide, if that was a constituent of our food, say a part of a protein in a chickpea that it’s DNA is encoded to make, we would need to break it down into its amino acid monomers to be able to make use of them to make the proteins that our DNA is encoded to make</a:t>
            </a:r>
          </a:p>
          <a:p>
            <a:endParaRPr lang="en-GB" dirty="0"/>
          </a:p>
          <a:p>
            <a:r>
              <a:rPr lang="en-GB" dirty="0"/>
              <a:t>So again we would use a type of hydrolase for this but this time the name of the process is called hydrolysis “which means breaking apart by adding water”</a:t>
            </a:r>
          </a:p>
          <a:p>
            <a:r>
              <a:rPr lang="en-GB" dirty="0"/>
              <a:t>Lysis is the term in biology for breaking something in some way, so often in molecular biology we lyase cells in various ways to break them open and release their DNA and RNA so that we can study them</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227176D-32B9-4C48-B094-B8DB8E19AB55}" type="slidenum">
              <a:rPr lang="en-GB" smtClean="0"/>
              <a:t>11</a:t>
            </a:fld>
            <a:endParaRPr lang="en-GB"/>
          </a:p>
        </p:txBody>
      </p:sp>
    </p:spTree>
    <p:extLst>
      <p:ext uri="{BB962C8B-B14F-4D97-AF65-F5344CB8AC3E}">
        <p14:creationId xmlns:p14="http://schemas.microsoft.com/office/powerpoint/2010/main" val="7590296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again, the substrate which this time is a polymer made up of two or more monomers fits into the active site of our hydrolase enzyme</a:t>
            </a:r>
          </a:p>
          <a:p>
            <a:endParaRPr lang="en-GB" dirty="0"/>
          </a:p>
          <a:p>
            <a:r>
              <a:rPr lang="en-GB" dirty="0"/>
              <a:t>The enzyme adds water which stresses the bond between the two monomers and they break apart at which point they become products and are released</a:t>
            </a:r>
          </a:p>
          <a:p>
            <a:endParaRPr lang="en-GB" dirty="0"/>
          </a:p>
          <a:p>
            <a:endParaRPr lang="en-GB" dirty="0"/>
          </a:p>
        </p:txBody>
      </p:sp>
      <p:sp>
        <p:nvSpPr>
          <p:cNvPr id="4" name="Slide Number Placeholder 3"/>
          <p:cNvSpPr>
            <a:spLocks noGrp="1"/>
          </p:cNvSpPr>
          <p:nvPr>
            <p:ph type="sldNum" sz="quarter" idx="5"/>
          </p:nvPr>
        </p:nvSpPr>
        <p:spPr/>
        <p:txBody>
          <a:bodyPr/>
          <a:lstStyle/>
          <a:p>
            <a:fld id="{3227176D-32B9-4C48-B094-B8DB8E19AB55}" type="slidenum">
              <a:rPr lang="en-GB" smtClean="0"/>
              <a:t>12</a:t>
            </a:fld>
            <a:endParaRPr lang="en-GB"/>
          </a:p>
        </p:txBody>
      </p:sp>
    </p:spTree>
    <p:extLst>
      <p:ext uri="{BB962C8B-B14F-4D97-AF65-F5344CB8AC3E}">
        <p14:creationId xmlns:p14="http://schemas.microsoft.com/office/powerpoint/2010/main" val="2975045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 little more closely at our four major macromolecules of life starting with nucleic acids</a:t>
            </a:r>
          </a:p>
          <a:p>
            <a:endParaRPr lang="en-GB" dirty="0"/>
          </a:p>
          <a:p>
            <a:r>
              <a:rPr lang="en-GB" dirty="0"/>
              <a:t>Nucleic acids for the basis for our genetic code in our DNA and RNA</a:t>
            </a:r>
          </a:p>
          <a:p>
            <a:endParaRPr lang="en-GB" dirty="0"/>
          </a:p>
          <a:p>
            <a:r>
              <a:rPr lang="en-GB" dirty="0"/>
              <a:t>We are going to cover this in much more detail in a later lecture but basically DNA and RNA are both made up of four types of nucleic acid monomers called nucleotides which in turn are made up of one nucleobase, or a half of a rung of the ladder, and a carbohydrate monomer</a:t>
            </a:r>
          </a:p>
          <a:p>
            <a:endParaRPr lang="en-GB" dirty="0"/>
          </a:p>
          <a:p>
            <a:r>
              <a:rPr lang="en-GB" dirty="0"/>
              <a:t>Collectively we call these nitrogenous bases because they are molecules that take the shape of rings with a little carbon, oxygen and hydrogen but lots of nitrogen</a:t>
            </a:r>
          </a:p>
          <a:p>
            <a:endParaRPr lang="en-GB" dirty="0"/>
          </a:p>
          <a:p>
            <a:r>
              <a:rPr lang="en-GB" dirty="0"/>
              <a:t>I’m sure you’re familiar with the idea that DNA takes the form of a double helix structure</a:t>
            </a:r>
          </a:p>
          <a:p>
            <a:endParaRPr lang="en-GB" dirty="0"/>
          </a:p>
          <a:p>
            <a:r>
              <a:rPr lang="en-GB" dirty="0"/>
              <a:t>Basically this structure is made of a sugar which forms what we call the ‘backbone’ or the legs of the ladder so our DNA contains lots of carbon</a:t>
            </a:r>
          </a:p>
          <a:p>
            <a:endParaRPr lang="en-GB" dirty="0"/>
          </a:p>
          <a:p>
            <a:r>
              <a:rPr lang="en-GB" dirty="0"/>
              <a:t>The rungs of the ladder are made of the four nucleotides which in DNA are known as cytosine, guanine, adenine and thymine or C, G, A and T</a:t>
            </a:r>
          </a:p>
          <a:p>
            <a:r>
              <a:rPr lang="en-GB" dirty="0"/>
              <a:t>So if you ever sequence a region of a species’ DNA what you will get back is a big file composed of just the letters C, G, A and T </a:t>
            </a:r>
          </a:p>
          <a:p>
            <a:endParaRPr lang="en-GB" dirty="0"/>
          </a:p>
          <a:p>
            <a:r>
              <a:rPr lang="en-GB" dirty="0"/>
              <a:t>So the DNA and RNA in the food we consume and that all life consumes is broken down through hydrolysis activity into these basic nucleotide monomers and then put back together in the sequence of our own DNA through dehydration synthesis activity, essentially allowing our cells to replicate and therefore for our bodies to grow</a:t>
            </a:r>
          </a:p>
          <a:p>
            <a:endParaRPr lang="en-GB" dirty="0"/>
          </a:p>
        </p:txBody>
      </p:sp>
      <p:sp>
        <p:nvSpPr>
          <p:cNvPr id="4" name="Slide Number Placeholder 3"/>
          <p:cNvSpPr>
            <a:spLocks noGrp="1"/>
          </p:cNvSpPr>
          <p:nvPr>
            <p:ph type="sldNum" sz="quarter" idx="5"/>
          </p:nvPr>
        </p:nvSpPr>
        <p:spPr/>
        <p:txBody>
          <a:bodyPr/>
          <a:lstStyle/>
          <a:p>
            <a:fld id="{3227176D-32B9-4C48-B094-B8DB8E19AB55}" type="slidenum">
              <a:rPr lang="en-GB" smtClean="0"/>
              <a:t>13</a:t>
            </a:fld>
            <a:endParaRPr lang="en-GB"/>
          </a:p>
        </p:txBody>
      </p:sp>
    </p:spTree>
    <p:extLst>
      <p:ext uri="{BB962C8B-B14F-4D97-AF65-F5344CB8AC3E}">
        <p14:creationId xmlns:p14="http://schemas.microsoft.com/office/powerpoint/2010/main" val="3094064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Proteins do the work of building an organism and keeping it alive and are built from amino acids</a:t>
            </a:r>
          </a:p>
          <a:p>
            <a:endParaRPr lang="en-GB" dirty="0"/>
          </a:p>
          <a:p>
            <a:r>
              <a:rPr lang="en-GB" dirty="0"/>
              <a:t>Our bodies are built of proteins in the form of muscle and tissue but there are also many, many proteins that do work inside our cells</a:t>
            </a:r>
          </a:p>
          <a:p>
            <a:endParaRPr lang="en-GB" dirty="0"/>
          </a:p>
          <a:p>
            <a:r>
              <a:rPr lang="en-GB" dirty="0"/>
              <a:t>There are only 20 amino acids that are used by any living cell to make its proteins </a:t>
            </a:r>
          </a:p>
          <a:p>
            <a:endParaRPr lang="en-GB" dirty="0"/>
          </a:p>
          <a:p>
            <a:r>
              <a:rPr lang="en-GB" dirty="0"/>
              <a:t>Every single one is made up of four parts – an amino group, a hydrogen atom, a carboxyl group and a side-chain which you will see represented as R</a:t>
            </a:r>
          </a:p>
          <a:p>
            <a:endParaRPr lang="en-GB" dirty="0"/>
          </a:p>
          <a:p>
            <a:r>
              <a:rPr lang="en-GB" dirty="0"/>
              <a:t>For every amino acid the first three parts are always arranged in the same way, but for every amino acid the side chain will take a completely different form and these side chains are really important because they give each amino acid their physical characteristics</a:t>
            </a:r>
          </a:p>
          <a:p>
            <a:endParaRPr lang="en-GB" dirty="0"/>
          </a:p>
          <a:p>
            <a:r>
              <a:rPr lang="en-GB" dirty="0"/>
              <a:t>So some are positively charged and some are negatively charged</a:t>
            </a:r>
          </a:p>
          <a:p>
            <a:r>
              <a:rPr lang="en-GB" dirty="0"/>
              <a:t>Some attract water (hydrophilic) and some repel water (hydrophobic)</a:t>
            </a:r>
          </a:p>
          <a:p>
            <a:endParaRPr lang="en-GB" dirty="0"/>
          </a:p>
          <a:p>
            <a:r>
              <a:rPr lang="en-GB" dirty="0"/>
              <a:t>Our bodies take in sources of protein and break them down into their 20 amino acids using hydrolysis</a:t>
            </a:r>
          </a:p>
          <a:p>
            <a:endParaRPr lang="en-GB" dirty="0"/>
          </a:p>
          <a:p>
            <a:r>
              <a:rPr lang="en-GB" dirty="0"/>
              <a:t>Then our DNA instructs our cells to build new proteins. Using dehydration synthesis our cells link different amino acids together to build a peptide</a:t>
            </a:r>
          </a:p>
          <a:p>
            <a:r>
              <a:rPr lang="en-GB" dirty="0"/>
              <a:t>The peptide then folds itself into this very complex shape because positively charged amino acids repel negatively charged amino acids and hydrophobic amino acids repel hydrophilic amino acids</a:t>
            </a:r>
          </a:p>
          <a:p>
            <a:r>
              <a:rPr lang="en-GB" dirty="0"/>
              <a:t>But this all also gives the protein it’s ability to do it’s job</a:t>
            </a:r>
          </a:p>
          <a:p>
            <a:endParaRPr lang="en-GB" dirty="0"/>
          </a:p>
          <a:p>
            <a:r>
              <a:rPr lang="en-GB" dirty="0"/>
              <a:t> </a:t>
            </a:r>
          </a:p>
          <a:p>
            <a:endParaRPr lang="en-GB" dirty="0"/>
          </a:p>
          <a:p>
            <a:endParaRPr lang="en-GB" dirty="0"/>
          </a:p>
        </p:txBody>
      </p:sp>
      <p:sp>
        <p:nvSpPr>
          <p:cNvPr id="4" name="Slide Number Placeholder 3"/>
          <p:cNvSpPr>
            <a:spLocks noGrp="1"/>
          </p:cNvSpPr>
          <p:nvPr>
            <p:ph type="sldNum" sz="quarter" idx="5"/>
          </p:nvPr>
        </p:nvSpPr>
        <p:spPr/>
        <p:txBody>
          <a:bodyPr/>
          <a:lstStyle/>
          <a:p>
            <a:fld id="{3227176D-32B9-4C48-B094-B8DB8E19AB55}" type="slidenum">
              <a:rPr lang="en-GB" smtClean="0"/>
              <a:t>14</a:t>
            </a:fld>
            <a:endParaRPr lang="en-GB"/>
          </a:p>
        </p:txBody>
      </p:sp>
    </p:spTree>
    <p:extLst>
      <p:ext uri="{BB962C8B-B14F-4D97-AF65-F5344CB8AC3E}">
        <p14:creationId xmlns:p14="http://schemas.microsoft.com/office/powerpoint/2010/main" val="18271634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Lipids are a group of macromolecules that are water hating or hydrophobic macromolecules</a:t>
            </a:r>
          </a:p>
          <a:p>
            <a:endParaRPr lang="en-GB" dirty="0"/>
          </a:p>
          <a:p>
            <a:r>
              <a:rPr lang="en-GB" dirty="0"/>
              <a:t>The fats and oils we are familiar with in our diet are made of two types of monomers; a glycerol and three molecules of fatty acids and so they are called triglycerides</a:t>
            </a:r>
          </a:p>
          <a:p>
            <a:endParaRPr lang="en-GB" dirty="0"/>
          </a:p>
          <a:p>
            <a:r>
              <a:rPr lang="en-GB" dirty="0"/>
              <a:t>As you can see the fatty acids are made up of long chains of carbon atoms with hydrogen atoms all around the outside and so we also call these molecules hydrocarbons</a:t>
            </a:r>
          </a:p>
          <a:p>
            <a:r>
              <a:rPr lang="en-GB" dirty="0"/>
              <a:t>They are important for energy storage</a:t>
            </a:r>
          </a:p>
          <a:p>
            <a:endParaRPr lang="en-GB" dirty="0"/>
          </a:p>
          <a:p>
            <a:r>
              <a:rPr lang="en-GB" dirty="0"/>
              <a:t>Another important type of lipids are known as phospholipids because their monomers are a phosphate group linked to chains made of carbon and hydrogen</a:t>
            </a:r>
          </a:p>
          <a:p>
            <a:r>
              <a:rPr lang="en-GB" dirty="0"/>
              <a:t>These sorts of lipids are found in the membranes of our cells, they arrange themselves in two layers with the tails facing each other</a:t>
            </a:r>
          </a:p>
          <a:p>
            <a:r>
              <a:rPr lang="en-GB" dirty="0"/>
              <a:t>This keeps water out of the cell membrane itself but keeps water inside the cell where it belongs</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227176D-32B9-4C48-B094-B8DB8E19AB55}" type="slidenum">
              <a:rPr lang="en-GB" smtClean="0"/>
              <a:t>15</a:t>
            </a:fld>
            <a:endParaRPr lang="en-GB"/>
          </a:p>
        </p:txBody>
      </p:sp>
    </p:spTree>
    <p:extLst>
      <p:ext uri="{BB962C8B-B14F-4D97-AF65-F5344CB8AC3E}">
        <p14:creationId xmlns:p14="http://schemas.microsoft.com/office/powerpoint/2010/main" val="10760424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then we have carbohydrates which are the most common biomolecule on earth</a:t>
            </a:r>
          </a:p>
          <a:p>
            <a:endParaRPr lang="en-GB" dirty="0"/>
          </a:p>
          <a:p>
            <a:r>
              <a:rPr lang="en-GB" sz="1200" b="0" i="0" kern="1200" dirty="0">
                <a:solidFill>
                  <a:schemeClr val="tx1"/>
                </a:solidFill>
                <a:effectLst/>
                <a:latin typeface="+mn-lt"/>
                <a:ea typeface="+mn-ea"/>
                <a:cs typeface="+mn-cs"/>
              </a:rPr>
              <a:t>Living organisms use carbohydrates as accessible energy to fuel cellular reactions and for structural support inside cell walls. Cells attach carbohydrate molecules to proteins and lipids, modifying structures to enhance functionality.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 example, small carbohydrate molecules bonded to lipids in cell membranes improve cell identification, cell signalling, and complex immune system responses.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carbohydrate monomers deoxyribose and ribose are integral parts of DNA and RNA molecules, forming the legs of the DNA ladder</a:t>
            </a:r>
            <a:endParaRPr lang="en-GB" dirty="0"/>
          </a:p>
          <a:p>
            <a:endParaRPr lang="en-GB" dirty="0"/>
          </a:p>
          <a:p>
            <a:r>
              <a:rPr lang="en-GB" dirty="0"/>
              <a:t>There are essentially three different types of carbohydrates: </a:t>
            </a:r>
          </a:p>
          <a:p>
            <a:r>
              <a:rPr lang="en-GB" dirty="0"/>
              <a:t>1.monosaccharides such as glucose and fructose which is the end-game in terms of what our bodies want to break down dietary sources of carbohydrates down into; </a:t>
            </a:r>
          </a:p>
          <a:p>
            <a:r>
              <a:rPr lang="en-GB" dirty="0"/>
              <a:t>2. disaccharides such as sucrose (table sugar) which is made of a glucose monomer and a fructose monomer joined covalent bond; </a:t>
            </a:r>
          </a:p>
          <a:p>
            <a:r>
              <a:rPr lang="en-GB" dirty="0"/>
              <a:t>3. and then polysaccharides which are really long complex chains of repeating monomers and these are the sorts of carbohydrates found in most of our food</a:t>
            </a:r>
          </a:p>
          <a:p>
            <a:endParaRPr lang="en-GB" dirty="0"/>
          </a:p>
          <a:p>
            <a:r>
              <a:rPr lang="en-GB" dirty="0"/>
              <a:t>So notice that glucose and fructose are very </a:t>
            </a:r>
            <a:r>
              <a:rPr lang="en-GB" dirty="0" err="1"/>
              <a:t>very</a:t>
            </a:r>
            <a:r>
              <a:rPr lang="en-GB" dirty="0"/>
              <a:t> similar in structure</a:t>
            </a:r>
          </a:p>
          <a:p>
            <a:r>
              <a:rPr lang="en-GB" dirty="0"/>
              <a:t>In fact they both have the same chemical formula </a:t>
            </a:r>
            <a:r>
              <a:rPr lang="en-GB" sz="1200" b="0" i="0" kern="1200" dirty="0">
                <a:solidFill>
                  <a:schemeClr val="tx1"/>
                </a:solidFill>
                <a:effectLst/>
                <a:latin typeface="+mn-lt"/>
                <a:ea typeface="+mn-ea"/>
                <a:cs typeface="+mn-cs"/>
              </a:rPr>
              <a:t>C</a:t>
            </a:r>
            <a:r>
              <a:rPr lang="en-GB" sz="1200" b="0" i="0" kern="1200" baseline="-25000" dirty="0">
                <a:solidFill>
                  <a:schemeClr val="tx1"/>
                </a:solidFill>
                <a:effectLst/>
                <a:latin typeface="+mn-lt"/>
                <a:ea typeface="+mn-ea"/>
                <a:cs typeface="+mn-cs"/>
              </a:rPr>
              <a:t>6</a:t>
            </a:r>
            <a:r>
              <a:rPr lang="en-GB" sz="1200" b="0" i="0" kern="1200" dirty="0">
                <a:solidFill>
                  <a:schemeClr val="tx1"/>
                </a:solidFill>
                <a:effectLst/>
                <a:latin typeface="+mn-lt"/>
                <a:ea typeface="+mn-ea"/>
                <a:cs typeface="+mn-cs"/>
              </a:rPr>
              <a:t>H</a:t>
            </a:r>
            <a:r>
              <a:rPr lang="en-GB" sz="1200" b="0" i="0" kern="1200" baseline="-25000" dirty="0">
                <a:solidFill>
                  <a:schemeClr val="tx1"/>
                </a:solidFill>
                <a:effectLst/>
                <a:latin typeface="+mn-lt"/>
                <a:ea typeface="+mn-ea"/>
                <a:cs typeface="+mn-cs"/>
              </a:rPr>
              <a:t>12</a:t>
            </a:r>
            <a:r>
              <a:rPr lang="en-GB" sz="1200" b="0" i="0" kern="1200" dirty="0">
                <a:solidFill>
                  <a:schemeClr val="tx1"/>
                </a:solidFill>
                <a:effectLst/>
                <a:latin typeface="+mn-lt"/>
                <a:ea typeface="+mn-ea"/>
                <a:cs typeface="+mn-cs"/>
              </a:rPr>
              <a:t>O</a:t>
            </a:r>
            <a:r>
              <a:rPr lang="en-GB" sz="1200" b="0" i="0" kern="1200" baseline="-25000" dirty="0">
                <a:solidFill>
                  <a:schemeClr val="tx1"/>
                </a:solidFill>
                <a:effectLst/>
                <a:latin typeface="+mn-lt"/>
                <a:ea typeface="+mn-ea"/>
                <a:cs typeface="+mn-cs"/>
              </a:rPr>
              <a:t>6</a:t>
            </a:r>
            <a:r>
              <a:rPr lang="en-GB" dirty="0"/>
              <a:t> they just arrange their atoms slightly differently in relation to each other</a:t>
            </a:r>
          </a:p>
          <a:p>
            <a:endParaRPr lang="en-GB" dirty="0"/>
          </a:p>
          <a:p>
            <a:r>
              <a:rPr lang="en-GB" dirty="0"/>
              <a:t>Plants are famous for their high carbohydrate content and synthesis two main types of polysaccharide: starches and cellulose</a:t>
            </a:r>
          </a:p>
          <a:p>
            <a:r>
              <a:rPr lang="en-GB" dirty="0"/>
              <a:t>Starch is a great energy storage molecule and the position of the </a:t>
            </a:r>
            <a:r>
              <a:rPr lang="en-GB" dirty="0" err="1"/>
              <a:t>glycosidic</a:t>
            </a:r>
            <a:r>
              <a:rPr lang="en-GB" dirty="0"/>
              <a:t> linkages between the glucose monomers causes the polymers to coil.</a:t>
            </a:r>
          </a:p>
          <a:p>
            <a:r>
              <a:rPr lang="en-GB" dirty="0"/>
              <a:t>All other organisms aside from the plants also produce coiled polysaccharides called </a:t>
            </a:r>
            <a:r>
              <a:rPr lang="en-GB" dirty="0" err="1"/>
              <a:t>glygogen</a:t>
            </a:r>
            <a:r>
              <a:rPr lang="en-GB" dirty="0"/>
              <a:t> which perform a similar function</a:t>
            </a:r>
          </a:p>
          <a:p>
            <a:endParaRPr lang="en-GB" dirty="0"/>
          </a:p>
          <a:p>
            <a:r>
              <a:rPr lang="en-GB" dirty="0"/>
              <a:t>Organisms also produce straight chain polysaccharides like cellulose and chitin and these tend to be used for structural support</a:t>
            </a:r>
          </a:p>
          <a:p>
            <a:endParaRPr lang="en-GB" dirty="0"/>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3227176D-32B9-4C48-B094-B8DB8E19AB55}" type="slidenum">
              <a:rPr lang="en-GB" smtClean="0"/>
              <a:t>16</a:t>
            </a:fld>
            <a:endParaRPr lang="en-GB"/>
          </a:p>
        </p:txBody>
      </p:sp>
    </p:spTree>
    <p:extLst>
      <p:ext uri="{BB962C8B-B14F-4D97-AF65-F5344CB8AC3E}">
        <p14:creationId xmlns:p14="http://schemas.microsoft.com/office/powerpoint/2010/main" val="41901278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27176D-32B9-4C48-B094-B8DB8E19AB55}" type="slidenum">
              <a:rPr lang="en-GB" smtClean="0"/>
              <a:t>17</a:t>
            </a:fld>
            <a:endParaRPr lang="en-GB"/>
          </a:p>
        </p:txBody>
      </p:sp>
    </p:spTree>
    <p:extLst>
      <p:ext uri="{BB962C8B-B14F-4D97-AF65-F5344CB8AC3E}">
        <p14:creationId xmlns:p14="http://schemas.microsoft.com/office/powerpoint/2010/main" val="22613360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E-book available from https://basicbiology.net/product/basic-biology-an-introduction $2.95</a:t>
            </a:r>
          </a:p>
          <a:p>
            <a:r>
              <a:rPr lang="en-GB" dirty="0"/>
              <a:t>Much of the information is available at https://basicbiology.net </a:t>
            </a:r>
          </a:p>
        </p:txBody>
      </p:sp>
      <p:sp>
        <p:nvSpPr>
          <p:cNvPr id="4" name="Slide Number Placeholder 3"/>
          <p:cNvSpPr>
            <a:spLocks noGrp="1"/>
          </p:cNvSpPr>
          <p:nvPr>
            <p:ph type="sldNum" sz="quarter" idx="5"/>
          </p:nvPr>
        </p:nvSpPr>
        <p:spPr/>
        <p:txBody>
          <a:bodyPr/>
          <a:lstStyle/>
          <a:p>
            <a:fld id="{3227176D-32B9-4C48-B094-B8DB8E19AB55}" type="slidenum">
              <a:rPr lang="en-GB" smtClean="0"/>
              <a:t>19</a:t>
            </a:fld>
            <a:endParaRPr lang="en-GB"/>
          </a:p>
        </p:txBody>
      </p:sp>
    </p:spTree>
    <p:extLst>
      <p:ext uri="{BB962C8B-B14F-4D97-AF65-F5344CB8AC3E}">
        <p14:creationId xmlns:p14="http://schemas.microsoft.com/office/powerpoint/2010/main" val="29682901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tx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tx1">
                    <a:lumMod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2/4/2019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2/4/2019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outerShdw blurRad="38100" dist="38100" dir="2700000" algn="tl">
              <a:srgbClr val="000000">
                <a:alpha val="43137"/>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outerShdw blurRad="47625" dist="12700" dir="2700000" algn="tl" rotWithShape="0">
              <a:srgbClr val="000000">
                <a:alpha val="36000"/>
              </a:srgbClr>
            </a:outerShdw>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outerShdw blurRad="47625" dist="12700" dir="2700000" algn="tl" rotWithShape="0">
              <a:srgbClr val="000000">
                <a:alpha val="36000"/>
              </a:srgbClr>
            </a:outerShdw>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outerShdw blurRad="47625" dist="12700" dir="2700000" algn="tl" rotWithShape="0">
              <a:srgbClr val="000000">
                <a:alpha val="36000"/>
              </a:srgbClr>
            </a:outerShdw>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1.jpg"/><Relationship Id="rId4" Type="http://schemas.openxmlformats.org/officeDocument/2006/relationships/hyperlink" Target="https://sciencing.com/different-types-enzymes-4968363.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23.jpg"/></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31.jpg"/><Relationship Id="rId5" Type="http://schemas.openxmlformats.org/officeDocument/2006/relationships/image" Target="../media/image30.jpg"/><Relationship Id="rId4" Type="http://schemas.openxmlformats.org/officeDocument/2006/relationships/image" Target="../media/image29.jpg"/></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hyperlink" Target="https://dlc.dcccd.edu/biology1-3/lipid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6.xml.rels><?xml version="1.0" encoding="UTF-8" standalone="yes"?>
<Relationships xmlns="http://schemas.openxmlformats.org/package/2006/relationships"><Relationship Id="rId8" Type="http://schemas.openxmlformats.org/officeDocument/2006/relationships/image" Target="../media/image40.jpg"/><Relationship Id="rId3" Type="http://schemas.openxmlformats.org/officeDocument/2006/relationships/image" Target="../media/image36.jpg"/><Relationship Id="rId7" Type="http://schemas.openxmlformats.org/officeDocument/2006/relationships/image" Target="../media/image39.jp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38.jpg"/><Relationship Id="rId5" Type="http://schemas.openxmlformats.org/officeDocument/2006/relationships/image" Target="../media/image37.jpg"/><Relationship Id="rId4" Type="http://schemas.openxmlformats.org/officeDocument/2006/relationships/hyperlink" Target="https://dlc.dcccd.edu/biology1-3/carbohydrate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nvJFI3ChOUU"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hyperlink" Target="http://libgen.io/"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hyperlink" Target="https://basicbiology.net/" TargetMode="External"/><Relationship Id="rId4" Type="http://schemas.openxmlformats.org/officeDocument/2006/relationships/hyperlink" Target="https://basicbiology.net/product/basic-biology-an-introdu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3D4A6-02FE-432C-86D2-FB4DA45E113A}"/>
              </a:ext>
            </a:extLst>
          </p:cNvPr>
          <p:cNvSpPr>
            <a:spLocks noGrp="1"/>
          </p:cNvSpPr>
          <p:nvPr>
            <p:ph type="ctrTitle"/>
          </p:nvPr>
        </p:nvSpPr>
        <p:spPr/>
        <p:txBody>
          <a:bodyPr/>
          <a:lstStyle/>
          <a:p>
            <a:r>
              <a:rPr lang="en-GB" dirty="0"/>
              <a:t>3. Macromolecules of life</a:t>
            </a:r>
          </a:p>
        </p:txBody>
      </p:sp>
      <p:sp>
        <p:nvSpPr>
          <p:cNvPr id="3" name="Subtitle 2">
            <a:extLst>
              <a:ext uri="{FF2B5EF4-FFF2-40B4-BE49-F238E27FC236}">
                <a16:creationId xmlns:a16="http://schemas.microsoft.com/office/drawing/2014/main" id="{37185078-47EC-433C-8B48-714D1BF8AD2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430751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A609D-6632-4460-877C-EEB4F7760B6A}"/>
              </a:ext>
            </a:extLst>
          </p:cNvPr>
          <p:cNvSpPr>
            <a:spLocks noGrp="1"/>
          </p:cNvSpPr>
          <p:nvPr>
            <p:ph type="title"/>
          </p:nvPr>
        </p:nvSpPr>
        <p:spPr>
          <a:xfrm>
            <a:off x="913775" y="618518"/>
            <a:ext cx="10364451" cy="1076484"/>
          </a:xfrm>
        </p:spPr>
        <p:txBody>
          <a:bodyPr>
            <a:normAutofit fontScale="90000"/>
          </a:bodyPr>
          <a:lstStyle/>
          <a:p>
            <a:r>
              <a:rPr lang="en-GB" dirty="0"/>
              <a:t>Proteins, Carbohydrates, Lipids and Nucleic Acids</a:t>
            </a:r>
          </a:p>
        </p:txBody>
      </p:sp>
      <p:pic>
        <p:nvPicPr>
          <p:cNvPr id="5" name="Content Placeholder 4">
            <a:extLst>
              <a:ext uri="{FF2B5EF4-FFF2-40B4-BE49-F238E27FC236}">
                <a16:creationId xmlns:a16="http://schemas.microsoft.com/office/drawing/2014/main" id="{06555E9C-A38D-49D0-84AF-7DF628D88AE0}"/>
              </a:ext>
            </a:extLst>
          </p:cNvPr>
          <p:cNvPicPr>
            <a:picLocks noGrp="1" noChangeAspect="1"/>
          </p:cNvPicPr>
          <p:nvPr>
            <p:ph sz="quarter" idx="13"/>
          </p:nvPr>
        </p:nvPicPr>
        <p:blipFill>
          <a:blip r:embed="rId3"/>
          <a:stretch>
            <a:fillRect/>
          </a:stretch>
        </p:blipFill>
        <p:spPr>
          <a:xfrm>
            <a:off x="1121129" y="2211725"/>
            <a:ext cx="4795850" cy="3424237"/>
          </a:xfrm>
        </p:spPr>
      </p:pic>
      <p:pic>
        <p:nvPicPr>
          <p:cNvPr id="7" name="Picture 6">
            <a:extLst>
              <a:ext uri="{FF2B5EF4-FFF2-40B4-BE49-F238E27FC236}">
                <a16:creationId xmlns:a16="http://schemas.microsoft.com/office/drawing/2014/main" id="{749242FE-AF5D-4ACF-9656-4716B33A8138}"/>
              </a:ext>
            </a:extLst>
          </p:cNvPr>
          <p:cNvPicPr>
            <a:picLocks noChangeAspect="1"/>
          </p:cNvPicPr>
          <p:nvPr/>
        </p:nvPicPr>
        <p:blipFill>
          <a:blip r:embed="rId4"/>
          <a:stretch>
            <a:fillRect/>
          </a:stretch>
        </p:blipFill>
        <p:spPr>
          <a:xfrm>
            <a:off x="6460176" y="1855028"/>
            <a:ext cx="4114120" cy="4137629"/>
          </a:xfrm>
          <a:prstGeom prst="rect">
            <a:avLst/>
          </a:prstGeom>
        </p:spPr>
      </p:pic>
      <p:sp>
        <p:nvSpPr>
          <p:cNvPr id="8" name="Arrow: Right 7">
            <a:extLst>
              <a:ext uri="{FF2B5EF4-FFF2-40B4-BE49-F238E27FC236}">
                <a16:creationId xmlns:a16="http://schemas.microsoft.com/office/drawing/2014/main" id="{38E12C45-B94A-4915-8C16-D2A4870B418C}"/>
              </a:ext>
            </a:extLst>
          </p:cNvPr>
          <p:cNvSpPr/>
          <p:nvPr/>
        </p:nvSpPr>
        <p:spPr>
          <a:xfrm>
            <a:off x="5510151" y="3923842"/>
            <a:ext cx="764872" cy="196896"/>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859265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E56CB-6E15-44C8-8C6D-8C0ADE7EC72C}"/>
              </a:ext>
            </a:extLst>
          </p:cNvPr>
          <p:cNvSpPr>
            <a:spLocks noGrp="1"/>
          </p:cNvSpPr>
          <p:nvPr>
            <p:ph type="title"/>
          </p:nvPr>
        </p:nvSpPr>
        <p:spPr>
          <a:xfrm>
            <a:off x="884165" y="582515"/>
            <a:ext cx="10364451" cy="806522"/>
          </a:xfrm>
        </p:spPr>
        <p:txBody>
          <a:bodyPr/>
          <a:lstStyle/>
          <a:p>
            <a:r>
              <a:rPr lang="en-GB" dirty="0"/>
              <a:t>Life on earth is Carbon-based</a:t>
            </a:r>
          </a:p>
        </p:txBody>
      </p:sp>
      <p:graphicFrame>
        <p:nvGraphicFramePr>
          <p:cNvPr id="4" name="Content Placeholder 3">
            <a:extLst>
              <a:ext uri="{FF2B5EF4-FFF2-40B4-BE49-F238E27FC236}">
                <a16:creationId xmlns:a16="http://schemas.microsoft.com/office/drawing/2014/main" id="{667519EB-C512-498A-A2AB-106D06271340}"/>
              </a:ext>
            </a:extLst>
          </p:cNvPr>
          <p:cNvGraphicFramePr>
            <a:graphicFrameLocks noGrp="1"/>
          </p:cNvGraphicFramePr>
          <p:nvPr>
            <p:ph sz="quarter" idx="13"/>
            <p:extLst>
              <p:ext uri="{D42A27DB-BD31-4B8C-83A1-F6EECF244321}">
                <p14:modId xmlns:p14="http://schemas.microsoft.com/office/powerpoint/2010/main" val="1849527873"/>
              </p:ext>
            </p:extLst>
          </p:nvPr>
        </p:nvGraphicFramePr>
        <p:xfrm>
          <a:off x="914400" y="1816925"/>
          <a:ext cx="10363200" cy="4028440"/>
        </p:xfrm>
        <a:graphic>
          <a:graphicData uri="http://schemas.openxmlformats.org/drawingml/2006/table">
            <a:tbl>
              <a:tblPr firstRow="1" bandRow="1">
                <a:tableStyleId>{5C22544A-7EE6-4342-B048-85BDC9FD1C3A}</a:tableStyleId>
              </a:tblPr>
              <a:tblGrid>
                <a:gridCol w="3454400">
                  <a:extLst>
                    <a:ext uri="{9D8B030D-6E8A-4147-A177-3AD203B41FA5}">
                      <a16:colId xmlns:a16="http://schemas.microsoft.com/office/drawing/2014/main" val="3974835367"/>
                    </a:ext>
                  </a:extLst>
                </a:gridCol>
                <a:gridCol w="3454400">
                  <a:extLst>
                    <a:ext uri="{9D8B030D-6E8A-4147-A177-3AD203B41FA5}">
                      <a16:colId xmlns:a16="http://schemas.microsoft.com/office/drawing/2014/main" val="4283534196"/>
                    </a:ext>
                  </a:extLst>
                </a:gridCol>
                <a:gridCol w="3454400">
                  <a:extLst>
                    <a:ext uri="{9D8B030D-6E8A-4147-A177-3AD203B41FA5}">
                      <a16:colId xmlns:a16="http://schemas.microsoft.com/office/drawing/2014/main" val="1695518205"/>
                    </a:ext>
                  </a:extLst>
                </a:gridCol>
              </a:tblGrid>
              <a:tr h="370840">
                <a:tc>
                  <a:txBody>
                    <a:bodyPr/>
                    <a:lstStyle/>
                    <a:p>
                      <a:r>
                        <a:rPr lang="en-GB" dirty="0"/>
                        <a:t>Macromolecules</a:t>
                      </a:r>
                    </a:p>
                  </a:txBody>
                  <a:tcPr/>
                </a:tc>
                <a:tc>
                  <a:txBody>
                    <a:bodyPr/>
                    <a:lstStyle/>
                    <a:p>
                      <a:r>
                        <a:rPr lang="en-GB" dirty="0"/>
                        <a:t>Elements</a:t>
                      </a:r>
                    </a:p>
                  </a:txBody>
                  <a:tcPr/>
                </a:tc>
                <a:tc>
                  <a:txBody>
                    <a:bodyPr/>
                    <a:lstStyle/>
                    <a:p>
                      <a:r>
                        <a:rPr lang="en-GB" dirty="0"/>
                        <a:t>Example structure</a:t>
                      </a:r>
                    </a:p>
                  </a:txBody>
                  <a:tcPr/>
                </a:tc>
                <a:extLst>
                  <a:ext uri="{0D108BD9-81ED-4DB2-BD59-A6C34878D82A}">
                    <a16:rowId xmlns:a16="http://schemas.microsoft.com/office/drawing/2014/main" val="226043407"/>
                  </a:ext>
                </a:extLst>
              </a:tr>
              <a:tr h="370840">
                <a:tc>
                  <a:txBody>
                    <a:bodyPr/>
                    <a:lstStyle/>
                    <a:p>
                      <a:r>
                        <a:rPr lang="en-GB" dirty="0"/>
                        <a:t>Carbohydrates</a:t>
                      </a:r>
                    </a:p>
                    <a:p>
                      <a:endParaRPr lang="en-GB" dirty="0"/>
                    </a:p>
                    <a:p>
                      <a:endParaRPr lang="en-GB" dirty="0"/>
                    </a:p>
                  </a:txBody>
                  <a:tcPr/>
                </a:tc>
                <a:tc>
                  <a:txBody>
                    <a:bodyPr/>
                    <a:lstStyle/>
                    <a:p>
                      <a:r>
                        <a:rPr lang="en-GB" dirty="0"/>
                        <a:t>C, H, </a:t>
                      </a:r>
                      <a:r>
                        <a:rPr lang="en-GB" u="sng" dirty="0"/>
                        <a:t>O</a:t>
                      </a:r>
                    </a:p>
                  </a:txBody>
                  <a:tcPr/>
                </a:tc>
                <a:tc>
                  <a:txBody>
                    <a:bodyPr/>
                    <a:lstStyle/>
                    <a:p>
                      <a:endParaRPr lang="en-GB" dirty="0"/>
                    </a:p>
                  </a:txBody>
                  <a:tcPr/>
                </a:tc>
                <a:extLst>
                  <a:ext uri="{0D108BD9-81ED-4DB2-BD59-A6C34878D82A}">
                    <a16:rowId xmlns:a16="http://schemas.microsoft.com/office/drawing/2014/main" val="3919755265"/>
                  </a:ext>
                </a:extLst>
              </a:tr>
              <a:tr h="370840">
                <a:tc>
                  <a:txBody>
                    <a:bodyPr/>
                    <a:lstStyle/>
                    <a:p>
                      <a:r>
                        <a:rPr lang="en-GB" dirty="0"/>
                        <a:t>Lipids</a:t>
                      </a:r>
                    </a:p>
                    <a:p>
                      <a:endParaRPr lang="en-GB" dirty="0"/>
                    </a:p>
                    <a:p>
                      <a:endParaRPr lang="en-GB" dirty="0"/>
                    </a:p>
                  </a:txBody>
                  <a:tcPr/>
                </a:tc>
                <a:tc>
                  <a:txBody>
                    <a:bodyPr/>
                    <a:lstStyle/>
                    <a:p>
                      <a:r>
                        <a:rPr lang="en-GB" u="sng" dirty="0"/>
                        <a:t>C</a:t>
                      </a:r>
                      <a:r>
                        <a:rPr lang="en-GB" dirty="0"/>
                        <a:t>, </a:t>
                      </a:r>
                      <a:r>
                        <a:rPr lang="en-GB" u="sng" dirty="0"/>
                        <a:t>H</a:t>
                      </a:r>
                      <a:r>
                        <a:rPr lang="en-GB" dirty="0"/>
                        <a:t>, O</a:t>
                      </a:r>
                    </a:p>
                  </a:txBody>
                  <a:tcPr/>
                </a:tc>
                <a:tc>
                  <a:txBody>
                    <a:bodyPr/>
                    <a:lstStyle/>
                    <a:p>
                      <a:endParaRPr lang="en-GB" dirty="0"/>
                    </a:p>
                  </a:txBody>
                  <a:tcPr/>
                </a:tc>
                <a:extLst>
                  <a:ext uri="{0D108BD9-81ED-4DB2-BD59-A6C34878D82A}">
                    <a16:rowId xmlns:a16="http://schemas.microsoft.com/office/drawing/2014/main" val="792205196"/>
                  </a:ext>
                </a:extLst>
              </a:tr>
              <a:tr h="370840">
                <a:tc>
                  <a:txBody>
                    <a:bodyPr/>
                    <a:lstStyle/>
                    <a:p>
                      <a:r>
                        <a:rPr lang="en-GB" dirty="0"/>
                        <a:t>Proteins (amino acids)</a:t>
                      </a:r>
                    </a:p>
                    <a:p>
                      <a:endParaRPr lang="en-GB" dirty="0"/>
                    </a:p>
                    <a:p>
                      <a:endParaRPr lang="en-GB" dirty="0"/>
                    </a:p>
                  </a:txBody>
                  <a:tcPr/>
                </a:tc>
                <a:tc>
                  <a:txBody>
                    <a:bodyPr/>
                    <a:lstStyle/>
                    <a:p>
                      <a:r>
                        <a:rPr lang="en-GB" dirty="0"/>
                        <a:t>C, H, N, O, S</a:t>
                      </a:r>
                    </a:p>
                  </a:txBody>
                  <a:tcPr/>
                </a:tc>
                <a:tc>
                  <a:txBody>
                    <a:bodyPr/>
                    <a:lstStyle/>
                    <a:p>
                      <a:endParaRPr lang="en-GB" dirty="0"/>
                    </a:p>
                  </a:txBody>
                  <a:tcPr/>
                </a:tc>
                <a:extLst>
                  <a:ext uri="{0D108BD9-81ED-4DB2-BD59-A6C34878D82A}">
                    <a16:rowId xmlns:a16="http://schemas.microsoft.com/office/drawing/2014/main" val="2861903119"/>
                  </a:ext>
                </a:extLst>
              </a:tr>
              <a:tr h="370840">
                <a:tc>
                  <a:txBody>
                    <a:bodyPr/>
                    <a:lstStyle/>
                    <a:p>
                      <a:r>
                        <a:rPr lang="en-GB" dirty="0"/>
                        <a:t>Nucleic acids</a:t>
                      </a:r>
                    </a:p>
                    <a:p>
                      <a:endParaRPr lang="en-GB" dirty="0"/>
                    </a:p>
                    <a:p>
                      <a:endParaRPr lang="en-GB" dirty="0"/>
                    </a:p>
                  </a:txBody>
                  <a:tcPr/>
                </a:tc>
                <a:tc>
                  <a:txBody>
                    <a:bodyPr/>
                    <a:lstStyle/>
                    <a:p>
                      <a:r>
                        <a:rPr lang="en-GB" dirty="0"/>
                        <a:t>C, H, O, P</a:t>
                      </a:r>
                    </a:p>
                  </a:txBody>
                  <a:tcPr/>
                </a:tc>
                <a:tc>
                  <a:txBody>
                    <a:bodyPr/>
                    <a:lstStyle/>
                    <a:p>
                      <a:endParaRPr lang="en-GB" dirty="0"/>
                    </a:p>
                  </a:txBody>
                  <a:tcPr/>
                </a:tc>
                <a:extLst>
                  <a:ext uri="{0D108BD9-81ED-4DB2-BD59-A6C34878D82A}">
                    <a16:rowId xmlns:a16="http://schemas.microsoft.com/office/drawing/2014/main" val="1529795510"/>
                  </a:ext>
                </a:extLst>
              </a:tr>
            </a:tbl>
          </a:graphicData>
        </a:graphic>
      </p:graphicFrame>
      <p:grpSp>
        <p:nvGrpSpPr>
          <p:cNvPr id="14" name="Group 13">
            <a:extLst>
              <a:ext uri="{FF2B5EF4-FFF2-40B4-BE49-F238E27FC236}">
                <a16:creationId xmlns:a16="http://schemas.microsoft.com/office/drawing/2014/main" id="{E626EE65-9D46-4054-A068-3F7D38FF920B}"/>
              </a:ext>
            </a:extLst>
          </p:cNvPr>
          <p:cNvGrpSpPr/>
          <p:nvPr/>
        </p:nvGrpSpPr>
        <p:grpSpPr>
          <a:xfrm>
            <a:off x="7952530" y="2201540"/>
            <a:ext cx="3272335" cy="3643824"/>
            <a:chOff x="7953155" y="1809655"/>
            <a:chExt cx="3272335" cy="3643824"/>
          </a:xfrm>
        </p:grpSpPr>
        <p:pic>
          <p:nvPicPr>
            <p:cNvPr id="6" name="Picture 5">
              <a:extLst>
                <a:ext uri="{FF2B5EF4-FFF2-40B4-BE49-F238E27FC236}">
                  <a16:creationId xmlns:a16="http://schemas.microsoft.com/office/drawing/2014/main" id="{61AD0785-FC95-4A33-B008-1320493D6C06}"/>
                </a:ext>
              </a:extLst>
            </p:cNvPr>
            <p:cNvPicPr>
              <a:picLocks noChangeAspect="1"/>
            </p:cNvPicPr>
            <p:nvPr/>
          </p:nvPicPr>
          <p:blipFill rotWithShape="1">
            <a:blip r:embed="rId3"/>
            <a:srcRect t="56043"/>
            <a:stretch/>
          </p:blipFill>
          <p:spPr>
            <a:xfrm>
              <a:off x="8015843" y="1809655"/>
              <a:ext cx="3146961" cy="843813"/>
            </a:xfrm>
            <a:prstGeom prst="rect">
              <a:avLst/>
            </a:prstGeom>
          </p:spPr>
        </p:pic>
        <p:pic>
          <p:nvPicPr>
            <p:cNvPr id="7" name="Picture 6">
              <a:extLst>
                <a:ext uri="{FF2B5EF4-FFF2-40B4-BE49-F238E27FC236}">
                  <a16:creationId xmlns:a16="http://schemas.microsoft.com/office/drawing/2014/main" id="{BAA2822D-4221-4A28-8D3D-2729ECB88CC5}"/>
                </a:ext>
              </a:extLst>
            </p:cNvPr>
            <p:cNvPicPr>
              <a:picLocks noChangeAspect="1"/>
            </p:cNvPicPr>
            <p:nvPr/>
          </p:nvPicPr>
          <p:blipFill>
            <a:blip r:embed="rId4"/>
            <a:stretch>
              <a:fillRect/>
            </a:stretch>
          </p:blipFill>
          <p:spPr>
            <a:xfrm>
              <a:off x="8395855" y="2711934"/>
              <a:ext cx="2196935" cy="894360"/>
            </a:xfrm>
            <a:prstGeom prst="rect">
              <a:avLst/>
            </a:prstGeom>
          </p:spPr>
        </p:pic>
        <p:pic>
          <p:nvPicPr>
            <p:cNvPr id="9" name="Picture 8">
              <a:extLst>
                <a:ext uri="{FF2B5EF4-FFF2-40B4-BE49-F238E27FC236}">
                  <a16:creationId xmlns:a16="http://schemas.microsoft.com/office/drawing/2014/main" id="{5CB4BAD0-119C-4343-8F81-A25E0FDE26A2}"/>
                </a:ext>
              </a:extLst>
            </p:cNvPr>
            <p:cNvPicPr>
              <a:picLocks noChangeAspect="1"/>
            </p:cNvPicPr>
            <p:nvPr/>
          </p:nvPicPr>
          <p:blipFill rotWithShape="1">
            <a:blip r:embed="rId5"/>
            <a:srcRect t="38466" b="38674"/>
            <a:stretch/>
          </p:blipFill>
          <p:spPr>
            <a:xfrm>
              <a:off x="7953155" y="3679446"/>
              <a:ext cx="3272335" cy="748055"/>
            </a:xfrm>
            <a:prstGeom prst="rect">
              <a:avLst/>
            </a:prstGeom>
          </p:spPr>
        </p:pic>
        <p:pic>
          <p:nvPicPr>
            <p:cNvPr id="11" name="Picture 10">
              <a:extLst>
                <a:ext uri="{FF2B5EF4-FFF2-40B4-BE49-F238E27FC236}">
                  <a16:creationId xmlns:a16="http://schemas.microsoft.com/office/drawing/2014/main" id="{BDC1256C-DCF5-47BF-8D92-30433924C45C}"/>
                </a:ext>
              </a:extLst>
            </p:cNvPr>
            <p:cNvPicPr>
              <a:picLocks noChangeAspect="1"/>
            </p:cNvPicPr>
            <p:nvPr/>
          </p:nvPicPr>
          <p:blipFill>
            <a:blip r:embed="rId6"/>
            <a:stretch>
              <a:fillRect/>
            </a:stretch>
          </p:blipFill>
          <p:spPr>
            <a:xfrm>
              <a:off x="9066809" y="4515089"/>
              <a:ext cx="855025" cy="938390"/>
            </a:xfrm>
            <a:prstGeom prst="rect">
              <a:avLst/>
            </a:prstGeom>
          </p:spPr>
        </p:pic>
        <p:sp>
          <p:nvSpPr>
            <p:cNvPr id="13" name="Speech Bubble: Oval 12">
              <a:extLst>
                <a:ext uri="{FF2B5EF4-FFF2-40B4-BE49-F238E27FC236}">
                  <a16:creationId xmlns:a16="http://schemas.microsoft.com/office/drawing/2014/main" id="{2470EBC2-41EF-48F9-9546-C5D5F8C49A57}"/>
                </a:ext>
              </a:extLst>
            </p:cNvPr>
            <p:cNvSpPr/>
            <p:nvPr/>
          </p:nvSpPr>
          <p:spPr>
            <a:xfrm>
              <a:off x="9927770" y="4515088"/>
              <a:ext cx="1235034" cy="595761"/>
            </a:xfrm>
            <a:prstGeom prst="wedgeEllipseCallout">
              <a:avLst>
                <a:gd name="adj1" fmla="val -52564"/>
                <a:gd name="adj2" fmla="val 5452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dirty="0"/>
                <a:t>Unlabelled elements are carbon</a:t>
              </a:r>
            </a:p>
          </p:txBody>
        </p:sp>
      </p:grpSp>
    </p:spTree>
    <p:extLst>
      <p:ext uri="{BB962C8B-B14F-4D97-AF65-F5344CB8AC3E}">
        <p14:creationId xmlns:p14="http://schemas.microsoft.com/office/powerpoint/2010/main" val="3150392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6D571-1004-48E3-A7B7-AAC5D03A3F7B}"/>
              </a:ext>
            </a:extLst>
          </p:cNvPr>
          <p:cNvSpPr>
            <a:spLocks noGrp="1"/>
          </p:cNvSpPr>
          <p:nvPr>
            <p:ph type="title"/>
          </p:nvPr>
        </p:nvSpPr>
        <p:spPr>
          <a:xfrm>
            <a:off x="913775" y="618517"/>
            <a:ext cx="10364451" cy="794647"/>
          </a:xfrm>
        </p:spPr>
        <p:txBody>
          <a:bodyPr/>
          <a:lstStyle/>
          <a:p>
            <a:r>
              <a:rPr lang="en-GB" dirty="0"/>
              <a:t>Why is Life on earth carbon-based?</a:t>
            </a:r>
          </a:p>
        </p:txBody>
      </p:sp>
      <p:pic>
        <p:nvPicPr>
          <p:cNvPr id="4" name="Content Placeholder 3">
            <a:extLst>
              <a:ext uri="{FF2B5EF4-FFF2-40B4-BE49-F238E27FC236}">
                <a16:creationId xmlns:a16="http://schemas.microsoft.com/office/drawing/2014/main" id="{6DDC2A1A-9EE9-4B14-853F-247B4057F4B6}"/>
              </a:ext>
            </a:extLst>
          </p:cNvPr>
          <p:cNvPicPr>
            <a:picLocks noGrp="1" noChangeAspect="1"/>
          </p:cNvPicPr>
          <p:nvPr>
            <p:ph sz="quarter" idx="13"/>
          </p:nvPr>
        </p:nvPicPr>
        <p:blipFill>
          <a:blip r:embed="rId3"/>
          <a:stretch>
            <a:fillRect/>
          </a:stretch>
        </p:blipFill>
        <p:spPr>
          <a:xfrm>
            <a:off x="531607" y="2246509"/>
            <a:ext cx="5191125" cy="2905125"/>
          </a:xfrm>
          <a:prstGeom prst="rect">
            <a:avLst/>
          </a:prstGeom>
        </p:spPr>
      </p:pic>
      <p:pic>
        <p:nvPicPr>
          <p:cNvPr id="6" name="Picture 5">
            <a:extLst>
              <a:ext uri="{FF2B5EF4-FFF2-40B4-BE49-F238E27FC236}">
                <a16:creationId xmlns:a16="http://schemas.microsoft.com/office/drawing/2014/main" id="{7CF97A6F-F487-4E72-AB6B-C11959A591B1}"/>
              </a:ext>
            </a:extLst>
          </p:cNvPr>
          <p:cNvPicPr>
            <a:picLocks noChangeAspect="1"/>
          </p:cNvPicPr>
          <p:nvPr/>
        </p:nvPicPr>
        <p:blipFill>
          <a:blip r:embed="rId4"/>
          <a:stretch>
            <a:fillRect/>
          </a:stretch>
        </p:blipFill>
        <p:spPr>
          <a:xfrm>
            <a:off x="6275168" y="2246509"/>
            <a:ext cx="5003058" cy="2873729"/>
          </a:xfrm>
          <a:prstGeom prst="rect">
            <a:avLst/>
          </a:prstGeom>
        </p:spPr>
      </p:pic>
      <p:pic>
        <p:nvPicPr>
          <p:cNvPr id="8" name="Picture 7">
            <a:extLst>
              <a:ext uri="{FF2B5EF4-FFF2-40B4-BE49-F238E27FC236}">
                <a16:creationId xmlns:a16="http://schemas.microsoft.com/office/drawing/2014/main" id="{4979D762-6145-4B5F-BE41-BE105EEE31EE}"/>
              </a:ext>
            </a:extLst>
          </p:cNvPr>
          <p:cNvPicPr>
            <a:picLocks noChangeAspect="1"/>
          </p:cNvPicPr>
          <p:nvPr/>
        </p:nvPicPr>
        <p:blipFill>
          <a:blip r:embed="rId5"/>
          <a:stretch>
            <a:fillRect/>
          </a:stretch>
        </p:blipFill>
        <p:spPr>
          <a:xfrm>
            <a:off x="6918495" y="2945081"/>
            <a:ext cx="1385482" cy="1339300"/>
          </a:xfrm>
          <a:prstGeom prst="rect">
            <a:avLst/>
          </a:prstGeom>
        </p:spPr>
      </p:pic>
    </p:spTree>
    <p:extLst>
      <p:ext uri="{BB962C8B-B14F-4D97-AF65-F5344CB8AC3E}">
        <p14:creationId xmlns:p14="http://schemas.microsoft.com/office/powerpoint/2010/main" val="329761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BA9A5-A177-4AB4-8E39-0FABB96FAE4B}"/>
              </a:ext>
            </a:extLst>
          </p:cNvPr>
          <p:cNvSpPr>
            <a:spLocks noGrp="1"/>
          </p:cNvSpPr>
          <p:nvPr>
            <p:ph type="title"/>
          </p:nvPr>
        </p:nvSpPr>
        <p:spPr>
          <a:xfrm>
            <a:off x="913775" y="618517"/>
            <a:ext cx="10364451" cy="854023"/>
          </a:xfrm>
        </p:spPr>
        <p:txBody>
          <a:bodyPr/>
          <a:lstStyle/>
          <a:p>
            <a:r>
              <a:rPr lang="en-GB" dirty="0"/>
              <a:t>Why is life on earth carbon-based?</a:t>
            </a:r>
          </a:p>
        </p:txBody>
      </p:sp>
      <p:pic>
        <p:nvPicPr>
          <p:cNvPr id="5" name="Content Placeholder 4">
            <a:extLst>
              <a:ext uri="{FF2B5EF4-FFF2-40B4-BE49-F238E27FC236}">
                <a16:creationId xmlns:a16="http://schemas.microsoft.com/office/drawing/2014/main" id="{01B3F93A-D90B-404E-920B-24B3BA7F0A79}"/>
              </a:ext>
            </a:extLst>
          </p:cNvPr>
          <p:cNvPicPr>
            <a:picLocks noGrp="1" noChangeAspect="1"/>
          </p:cNvPicPr>
          <p:nvPr>
            <p:ph sz="quarter" idx="13"/>
          </p:nvPr>
        </p:nvPicPr>
        <p:blipFill>
          <a:blip r:embed="rId3"/>
          <a:stretch>
            <a:fillRect/>
          </a:stretch>
        </p:blipFill>
        <p:spPr>
          <a:xfrm>
            <a:off x="3893265" y="1959429"/>
            <a:ext cx="4405469" cy="1298229"/>
          </a:xfrm>
        </p:spPr>
      </p:pic>
      <p:sp>
        <p:nvSpPr>
          <p:cNvPr id="6" name="TextBox 5">
            <a:extLst>
              <a:ext uri="{FF2B5EF4-FFF2-40B4-BE49-F238E27FC236}">
                <a16:creationId xmlns:a16="http://schemas.microsoft.com/office/drawing/2014/main" id="{6E2035A0-57B4-4759-91B6-CC00AD19865B}"/>
              </a:ext>
            </a:extLst>
          </p:cNvPr>
          <p:cNvSpPr txBox="1"/>
          <p:nvPr/>
        </p:nvSpPr>
        <p:spPr>
          <a:xfrm>
            <a:off x="5320145" y="2897579"/>
            <a:ext cx="2054432" cy="369332"/>
          </a:xfrm>
          <a:prstGeom prst="rect">
            <a:avLst/>
          </a:prstGeom>
          <a:noFill/>
        </p:spPr>
        <p:txBody>
          <a:bodyPr wrap="square" rtlCol="0">
            <a:spAutoFit/>
          </a:bodyPr>
          <a:lstStyle/>
          <a:p>
            <a:r>
              <a:rPr lang="en-GB" dirty="0">
                <a:solidFill>
                  <a:schemeClr val="bg1"/>
                </a:solidFill>
              </a:rPr>
              <a:t>H + H =&gt; Helium</a:t>
            </a:r>
          </a:p>
        </p:txBody>
      </p:sp>
      <p:pic>
        <p:nvPicPr>
          <p:cNvPr id="8" name="Picture 7">
            <a:extLst>
              <a:ext uri="{FF2B5EF4-FFF2-40B4-BE49-F238E27FC236}">
                <a16:creationId xmlns:a16="http://schemas.microsoft.com/office/drawing/2014/main" id="{02896222-C655-4A96-91D1-47225B199A8C}"/>
              </a:ext>
            </a:extLst>
          </p:cNvPr>
          <p:cNvPicPr>
            <a:picLocks noChangeAspect="1"/>
          </p:cNvPicPr>
          <p:nvPr/>
        </p:nvPicPr>
        <p:blipFill rotWithShape="1">
          <a:blip r:embed="rId4"/>
          <a:srcRect r="19753"/>
          <a:stretch/>
        </p:blipFill>
        <p:spPr>
          <a:xfrm>
            <a:off x="3598356" y="3744547"/>
            <a:ext cx="4995288" cy="1919983"/>
          </a:xfrm>
          <a:prstGeom prst="rect">
            <a:avLst/>
          </a:prstGeom>
        </p:spPr>
      </p:pic>
      <p:sp>
        <p:nvSpPr>
          <p:cNvPr id="9" name="TextBox 8">
            <a:extLst>
              <a:ext uri="{FF2B5EF4-FFF2-40B4-BE49-F238E27FC236}">
                <a16:creationId xmlns:a16="http://schemas.microsoft.com/office/drawing/2014/main" id="{0834E9B5-BAAF-4D73-8340-1E0AAEB2AD64}"/>
              </a:ext>
            </a:extLst>
          </p:cNvPr>
          <p:cNvSpPr txBox="1"/>
          <p:nvPr/>
        </p:nvSpPr>
        <p:spPr>
          <a:xfrm>
            <a:off x="6347361" y="5295198"/>
            <a:ext cx="2299722" cy="369332"/>
          </a:xfrm>
          <a:prstGeom prst="rect">
            <a:avLst/>
          </a:prstGeom>
          <a:noFill/>
        </p:spPr>
        <p:txBody>
          <a:bodyPr wrap="square" rtlCol="0">
            <a:spAutoFit/>
          </a:bodyPr>
          <a:lstStyle/>
          <a:p>
            <a:r>
              <a:rPr lang="en-GB" dirty="0">
                <a:solidFill>
                  <a:schemeClr val="bg1"/>
                </a:solidFill>
              </a:rPr>
              <a:t>C + 4H =&gt; Methane</a:t>
            </a:r>
          </a:p>
        </p:txBody>
      </p:sp>
    </p:spTree>
    <p:extLst>
      <p:ext uri="{BB962C8B-B14F-4D97-AF65-F5344CB8AC3E}">
        <p14:creationId xmlns:p14="http://schemas.microsoft.com/office/powerpoint/2010/main" val="2132595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CA4B4-E7CA-49D6-A5E1-D70B49DFFF9C}"/>
              </a:ext>
            </a:extLst>
          </p:cNvPr>
          <p:cNvSpPr>
            <a:spLocks noGrp="1"/>
          </p:cNvSpPr>
          <p:nvPr>
            <p:ph type="title"/>
          </p:nvPr>
        </p:nvSpPr>
        <p:spPr>
          <a:xfrm>
            <a:off x="913775" y="618517"/>
            <a:ext cx="10364451" cy="865899"/>
          </a:xfrm>
        </p:spPr>
        <p:txBody>
          <a:bodyPr/>
          <a:lstStyle/>
          <a:p>
            <a:r>
              <a:rPr lang="en-GB" dirty="0"/>
              <a:t>Why is life on earth carbon-based?</a:t>
            </a:r>
          </a:p>
        </p:txBody>
      </p:sp>
      <p:pic>
        <p:nvPicPr>
          <p:cNvPr id="6" name="Content Placeholder 5">
            <a:extLst>
              <a:ext uri="{FF2B5EF4-FFF2-40B4-BE49-F238E27FC236}">
                <a16:creationId xmlns:a16="http://schemas.microsoft.com/office/drawing/2014/main" id="{1D924D7F-D8A1-44CD-ACCC-1FD9BC6FCEF4}"/>
              </a:ext>
            </a:extLst>
          </p:cNvPr>
          <p:cNvPicPr>
            <a:picLocks noGrp="1" noChangeAspect="1"/>
          </p:cNvPicPr>
          <p:nvPr>
            <p:ph sz="quarter" idx="13"/>
          </p:nvPr>
        </p:nvPicPr>
        <p:blipFill>
          <a:blip r:embed="rId3"/>
          <a:stretch>
            <a:fillRect/>
          </a:stretch>
        </p:blipFill>
        <p:spPr bwMode="auto">
          <a:xfrm>
            <a:off x="1184398" y="2292710"/>
            <a:ext cx="4241800" cy="32004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41E4655F-B93B-44CD-B416-A4FB4461BDF2}"/>
              </a:ext>
            </a:extLst>
          </p:cNvPr>
          <p:cNvPicPr>
            <a:picLocks noChangeAspect="1"/>
          </p:cNvPicPr>
          <p:nvPr/>
        </p:nvPicPr>
        <p:blipFill>
          <a:blip r:embed="rId4"/>
          <a:stretch>
            <a:fillRect/>
          </a:stretch>
        </p:blipFill>
        <p:spPr>
          <a:xfrm>
            <a:off x="6087963" y="2538837"/>
            <a:ext cx="4919639" cy="2721932"/>
          </a:xfrm>
          <a:prstGeom prst="rect">
            <a:avLst/>
          </a:prstGeom>
        </p:spPr>
      </p:pic>
    </p:spTree>
    <p:extLst>
      <p:ext uri="{BB962C8B-B14F-4D97-AF65-F5344CB8AC3E}">
        <p14:creationId xmlns:p14="http://schemas.microsoft.com/office/powerpoint/2010/main" val="2697775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EC2959E-46F1-49DE-96A2-40CDA20C73B1}"/>
              </a:ext>
            </a:extLst>
          </p:cNvPr>
          <p:cNvSpPr/>
          <p:nvPr/>
        </p:nvSpPr>
        <p:spPr>
          <a:xfrm>
            <a:off x="1056904" y="2137558"/>
            <a:ext cx="3835730" cy="27194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CCD3CB6-899A-4C41-8991-6F7EFE300723}"/>
              </a:ext>
            </a:extLst>
          </p:cNvPr>
          <p:cNvSpPr>
            <a:spLocks noGrp="1"/>
          </p:cNvSpPr>
          <p:nvPr>
            <p:ph type="title"/>
          </p:nvPr>
        </p:nvSpPr>
        <p:spPr>
          <a:xfrm>
            <a:off x="913775" y="618518"/>
            <a:ext cx="10364451" cy="842148"/>
          </a:xfrm>
        </p:spPr>
        <p:txBody>
          <a:bodyPr/>
          <a:lstStyle/>
          <a:p>
            <a:r>
              <a:rPr lang="en-GB" dirty="0"/>
              <a:t>Why is life on earth carbon-based?</a:t>
            </a:r>
          </a:p>
        </p:txBody>
      </p:sp>
      <p:pic>
        <p:nvPicPr>
          <p:cNvPr id="5" name="Content Placeholder 4">
            <a:extLst>
              <a:ext uri="{FF2B5EF4-FFF2-40B4-BE49-F238E27FC236}">
                <a16:creationId xmlns:a16="http://schemas.microsoft.com/office/drawing/2014/main" id="{01175E08-D6F6-4A6C-B62C-D5493694CFCB}"/>
              </a:ext>
            </a:extLst>
          </p:cNvPr>
          <p:cNvPicPr>
            <a:picLocks noGrp="1" noChangeAspect="1"/>
          </p:cNvPicPr>
          <p:nvPr>
            <p:ph sz="quarter" idx="13"/>
          </p:nvPr>
        </p:nvPicPr>
        <p:blipFill>
          <a:blip r:embed="rId3"/>
          <a:stretch>
            <a:fillRect/>
          </a:stretch>
        </p:blipFill>
        <p:spPr>
          <a:xfrm>
            <a:off x="1072214" y="2194033"/>
            <a:ext cx="3805109" cy="2606500"/>
          </a:xfrm>
        </p:spPr>
      </p:pic>
      <p:pic>
        <p:nvPicPr>
          <p:cNvPr id="10" name="Picture 9">
            <a:extLst>
              <a:ext uri="{FF2B5EF4-FFF2-40B4-BE49-F238E27FC236}">
                <a16:creationId xmlns:a16="http://schemas.microsoft.com/office/drawing/2014/main" id="{78FF0519-63C0-4D06-89CE-7B5F6EE170D4}"/>
              </a:ext>
            </a:extLst>
          </p:cNvPr>
          <p:cNvPicPr>
            <a:picLocks noChangeAspect="1"/>
          </p:cNvPicPr>
          <p:nvPr/>
        </p:nvPicPr>
        <p:blipFill>
          <a:blip r:embed="rId4"/>
          <a:stretch>
            <a:fillRect/>
          </a:stretch>
        </p:blipFill>
        <p:spPr>
          <a:xfrm>
            <a:off x="5058888" y="1839678"/>
            <a:ext cx="7014929" cy="3804043"/>
          </a:xfrm>
          <a:prstGeom prst="rect">
            <a:avLst/>
          </a:prstGeom>
        </p:spPr>
      </p:pic>
      <p:sp>
        <p:nvSpPr>
          <p:cNvPr id="9" name="Speech Bubble: Oval 8">
            <a:extLst>
              <a:ext uri="{FF2B5EF4-FFF2-40B4-BE49-F238E27FC236}">
                <a16:creationId xmlns:a16="http://schemas.microsoft.com/office/drawing/2014/main" id="{56099B08-ED6C-4D4D-B2A0-6C2E78486D40}"/>
              </a:ext>
            </a:extLst>
          </p:cNvPr>
          <p:cNvSpPr/>
          <p:nvPr/>
        </p:nvSpPr>
        <p:spPr>
          <a:xfrm>
            <a:off x="8918368" y="1839677"/>
            <a:ext cx="1235034" cy="595761"/>
          </a:xfrm>
          <a:prstGeom prst="wedgeEllipseCallout">
            <a:avLst>
              <a:gd name="adj1" fmla="val -52564"/>
              <a:gd name="adj2" fmla="val 5452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dirty="0"/>
              <a:t>Unlabelled elements are carbon</a:t>
            </a:r>
          </a:p>
        </p:txBody>
      </p:sp>
    </p:spTree>
    <p:extLst>
      <p:ext uri="{BB962C8B-B14F-4D97-AF65-F5344CB8AC3E}">
        <p14:creationId xmlns:p14="http://schemas.microsoft.com/office/powerpoint/2010/main" val="9656510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F6B5A-9665-4402-8FA6-3C6F52C03B36}"/>
              </a:ext>
            </a:extLst>
          </p:cNvPr>
          <p:cNvSpPr>
            <a:spLocks noGrp="1"/>
          </p:cNvSpPr>
          <p:nvPr>
            <p:ph type="title"/>
          </p:nvPr>
        </p:nvSpPr>
        <p:spPr>
          <a:xfrm>
            <a:off x="913775" y="618518"/>
            <a:ext cx="10364451" cy="877774"/>
          </a:xfrm>
        </p:spPr>
        <p:txBody>
          <a:bodyPr/>
          <a:lstStyle/>
          <a:p>
            <a:r>
              <a:rPr lang="en-GB" dirty="0"/>
              <a:t>Monomers and polymers</a:t>
            </a:r>
          </a:p>
        </p:txBody>
      </p:sp>
      <p:sp>
        <p:nvSpPr>
          <p:cNvPr id="3" name="Content Placeholder 2">
            <a:extLst>
              <a:ext uri="{FF2B5EF4-FFF2-40B4-BE49-F238E27FC236}">
                <a16:creationId xmlns:a16="http://schemas.microsoft.com/office/drawing/2014/main" id="{DB3BDE5D-A4FB-4948-AC66-093F39A85523}"/>
              </a:ext>
            </a:extLst>
          </p:cNvPr>
          <p:cNvSpPr>
            <a:spLocks noGrp="1"/>
          </p:cNvSpPr>
          <p:nvPr>
            <p:ph sz="quarter" idx="13"/>
          </p:nvPr>
        </p:nvSpPr>
        <p:spPr>
          <a:xfrm>
            <a:off x="913774" y="1496292"/>
            <a:ext cx="10363826" cy="4294907"/>
          </a:xfrm>
        </p:spPr>
        <p:txBody>
          <a:bodyPr/>
          <a:lstStyle/>
          <a:p>
            <a:r>
              <a:rPr lang="en-GB" dirty="0"/>
              <a:t>Carbohydrates, proteins, lipids and nucleic acids are all built around carbon</a:t>
            </a:r>
          </a:p>
          <a:p>
            <a:r>
              <a:rPr lang="en-GB" dirty="0"/>
              <a:t>Each macromolecule is a polymer made up of monomer units</a:t>
            </a:r>
          </a:p>
        </p:txBody>
      </p:sp>
      <p:pic>
        <p:nvPicPr>
          <p:cNvPr id="5" name="Picture 4">
            <a:extLst>
              <a:ext uri="{FF2B5EF4-FFF2-40B4-BE49-F238E27FC236}">
                <a16:creationId xmlns:a16="http://schemas.microsoft.com/office/drawing/2014/main" id="{83911C35-9FB2-4C9A-BE2B-83C90378ABF4}"/>
              </a:ext>
            </a:extLst>
          </p:cNvPr>
          <p:cNvPicPr>
            <a:picLocks noChangeAspect="1"/>
          </p:cNvPicPr>
          <p:nvPr/>
        </p:nvPicPr>
        <p:blipFill>
          <a:blip r:embed="rId3"/>
          <a:stretch>
            <a:fillRect/>
          </a:stretch>
        </p:blipFill>
        <p:spPr>
          <a:xfrm>
            <a:off x="1320140" y="2628310"/>
            <a:ext cx="3774374" cy="3932898"/>
          </a:xfrm>
          <a:prstGeom prst="rect">
            <a:avLst/>
          </a:prstGeom>
        </p:spPr>
      </p:pic>
      <p:graphicFrame>
        <p:nvGraphicFramePr>
          <p:cNvPr id="6" name="Table 5">
            <a:extLst>
              <a:ext uri="{FF2B5EF4-FFF2-40B4-BE49-F238E27FC236}">
                <a16:creationId xmlns:a16="http://schemas.microsoft.com/office/drawing/2014/main" id="{39F1EACD-9D64-42B3-8F41-52C2A3D9B24A}"/>
              </a:ext>
            </a:extLst>
          </p:cNvPr>
          <p:cNvGraphicFramePr>
            <a:graphicFrameLocks noGrp="1"/>
          </p:cNvGraphicFramePr>
          <p:nvPr>
            <p:extLst>
              <p:ext uri="{D42A27DB-BD31-4B8C-83A1-F6EECF244321}">
                <p14:modId xmlns:p14="http://schemas.microsoft.com/office/powerpoint/2010/main" val="2148918161"/>
              </p:ext>
            </p:extLst>
          </p:nvPr>
        </p:nvGraphicFramePr>
        <p:xfrm>
          <a:off x="5366293" y="2849879"/>
          <a:ext cx="5911307" cy="3210560"/>
        </p:xfrm>
        <a:graphic>
          <a:graphicData uri="http://schemas.openxmlformats.org/drawingml/2006/table">
            <a:tbl>
              <a:tblPr firstRow="1" bandRow="1">
                <a:tableStyleId>{5C22544A-7EE6-4342-B048-85BDC9FD1C3A}</a:tableStyleId>
              </a:tblPr>
              <a:tblGrid>
                <a:gridCol w="1714664">
                  <a:extLst>
                    <a:ext uri="{9D8B030D-6E8A-4147-A177-3AD203B41FA5}">
                      <a16:colId xmlns:a16="http://schemas.microsoft.com/office/drawing/2014/main" val="1391969054"/>
                    </a:ext>
                  </a:extLst>
                </a:gridCol>
                <a:gridCol w="1780970">
                  <a:extLst>
                    <a:ext uri="{9D8B030D-6E8A-4147-A177-3AD203B41FA5}">
                      <a16:colId xmlns:a16="http://schemas.microsoft.com/office/drawing/2014/main" val="1281927416"/>
                    </a:ext>
                  </a:extLst>
                </a:gridCol>
                <a:gridCol w="2415673">
                  <a:extLst>
                    <a:ext uri="{9D8B030D-6E8A-4147-A177-3AD203B41FA5}">
                      <a16:colId xmlns:a16="http://schemas.microsoft.com/office/drawing/2014/main" val="1857885992"/>
                    </a:ext>
                  </a:extLst>
                </a:gridCol>
              </a:tblGrid>
              <a:tr h="370840">
                <a:tc>
                  <a:txBody>
                    <a:bodyPr/>
                    <a:lstStyle/>
                    <a:p>
                      <a:r>
                        <a:rPr lang="en-GB" dirty="0"/>
                        <a:t>Macromolecule</a:t>
                      </a:r>
                    </a:p>
                  </a:txBody>
                  <a:tcPr/>
                </a:tc>
                <a:tc>
                  <a:txBody>
                    <a:bodyPr/>
                    <a:lstStyle/>
                    <a:p>
                      <a:r>
                        <a:rPr lang="en-GB" dirty="0"/>
                        <a:t>Polymer</a:t>
                      </a:r>
                    </a:p>
                  </a:txBody>
                  <a:tcPr/>
                </a:tc>
                <a:tc>
                  <a:txBody>
                    <a:bodyPr/>
                    <a:lstStyle/>
                    <a:p>
                      <a:r>
                        <a:rPr lang="en-GB" dirty="0"/>
                        <a:t>Monomer</a:t>
                      </a:r>
                    </a:p>
                  </a:txBody>
                  <a:tcPr/>
                </a:tc>
                <a:extLst>
                  <a:ext uri="{0D108BD9-81ED-4DB2-BD59-A6C34878D82A}">
                    <a16:rowId xmlns:a16="http://schemas.microsoft.com/office/drawing/2014/main" val="2677081502"/>
                  </a:ext>
                </a:extLst>
              </a:tr>
              <a:tr h="370840">
                <a:tc>
                  <a:txBody>
                    <a:bodyPr/>
                    <a:lstStyle/>
                    <a:p>
                      <a:r>
                        <a:rPr lang="en-GB" dirty="0"/>
                        <a:t>Carbohydrate</a:t>
                      </a:r>
                    </a:p>
                  </a:txBody>
                  <a:tcPr/>
                </a:tc>
                <a:tc>
                  <a:txBody>
                    <a:bodyPr/>
                    <a:lstStyle/>
                    <a:p>
                      <a:r>
                        <a:rPr lang="en-GB" dirty="0"/>
                        <a:t>Disaccharides &amp; Polysaccharides</a:t>
                      </a:r>
                    </a:p>
                  </a:txBody>
                  <a:tcPr/>
                </a:tc>
                <a:tc>
                  <a:txBody>
                    <a:bodyPr/>
                    <a:lstStyle/>
                    <a:p>
                      <a:r>
                        <a:rPr lang="en-GB" dirty="0"/>
                        <a:t>Monosaccharide</a:t>
                      </a:r>
                    </a:p>
                  </a:txBody>
                  <a:tcPr/>
                </a:tc>
                <a:extLst>
                  <a:ext uri="{0D108BD9-81ED-4DB2-BD59-A6C34878D82A}">
                    <a16:rowId xmlns:a16="http://schemas.microsoft.com/office/drawing/2014/main" val="1330777657"/>
                  </a:ext>
                </a:extLst>
              </a:tr>
              <a:tr h="370840">
                <a:tc>
                  <a:txBody>
                    <a:bodyPr/>
                    <a:lstStyle/>
                    <a:p>
                      <a:r>
                        <a:rPr lang="en-GB" dirty="0"/>
                        <a:t>Protein</a:t>
                      </a:r>
                    </a:p>
                  </a:txBody>
                  <a:tcPr/>
                </a:tc>
                <a:tc>
                  <a:txBody>
                    <a:bodyPr/>
                    <a:lstStyle/>
                    <a:p>
                      <a:r>
                        <a:rPr lang="en-GB" dirty="0"/>
                        <a:t>Peptides &amp; Polypeptides</a:t>
                      </a:r>
                    </a:p>
                  </a:txBody>
                  <a:tcPr/>
                </a:tc>
                <a:tc>
                  <a:txBody>
                    <a:bodyPr/>
                    <a:lstStyle/>
                    <a:p>
                      <a:r>
                        <a:rPr lang="en-GB" dirty="0"/>
                        <a:t>Amino acids</a:t>
                      </a:r>
                    </a:p>
                  </a:txBody>
                  <a:tcPr/>
                </a:tc>
                <a:extLst>
                  <a:ext uri="{0D108BD9-81ED-4DB2-BD59-A6C34878D82A}">
                    <a16:rowId xmlns:a16="http://schemas.microsoft.com/office/drawing/2014/main" val="2191770621"/>
                  </a:ext>
                </a:extLst>
              </a:tr>
              <a:tr h="370840">
                <a:tc>
                  <a:txBody>
                    <a:bodyPr/>
                    <a:lstStyle/>
                    <a:p>
                      <a:r>
                        <a:rPr lang="en-GB" dirty="0"/>
                        <a:t>Lipid</a:t>
                      </a:r>
                    </a:p>
                  </a:txBody>
                  <a:tcPr/>
                </a:tc>
                <a:tc>
                  <a:txBody>
                    <a:bodyPr/>
                    <a:lstStyle/>
                    <a:p>
                      <a:r>
                        <a:rPr lang="en-GB" dirty="0"/>
                        <a:t>Lipids: Triglycerides, phospholipids &amp; steroids</a:t>
                      </a:r>
                    </a:p>
                  </a:txBody>
                  <a:tcPr/>
                </a:tc>
                <a:tc>
                  <a:txBody>
                    <a:bodyPr/>
                    <a:lstStyle/>
                    <a:p>
                      <a:r>
                        <a:rPr lang="en-GB" dirty="0"/>
                        <a:t>Fatty acids &amp; </a:t>
                      </a:r>
                    </a:p>
                    <a:p>
                      <a:r>
                        <a:rPr lang="en-GB" dirty="0"/>
                        <a:t>Polyols (e.g. glycerol)</a:t>
                      </a:r>
                    </a:p>
                  </a:txBody>
                  <a:tcPr/>
                </a:tc>
                <a:extLst>
                  <a:ext uri="{0D108BD9-81ED-4DB2-BD59-A6C34878D82A}">
                    <a16:rowId xmlns:a16="http://schemas.microsoft.com/office/drawing/2014/main" val="2427639353"/>
                  </a:ext>
                </a:extLst>
              </a:tr>
              <a:tr h="370840">
                <a:tc>
                  <a:txBody>
                    <a:bodyPr/>
                    <a:lstStyle/>
                    <a:p>
                      <a:r>
                        <a:rPr lang="en-GB" dirty="0"/>
                        <a:t>Nucleic acid</a:t>
                      </a:r>
                    </a:p>
                  </a:txBody>
                  <a:tcPr/>
                </a:tc>
                <a:tc>
                  <a:txBody>
                    <a:bodyPr/>
                    <a:lstStyle/>
                    <a:p>
                      <a:r>
                        <a:rPr lang="en-GB" dirty="0"/>
                        <a:t>Nucleic acids</a:t>
                      </a:r>
                    </a:p>
                  </a:txBody>
                  <a:tcPr/>
                </a:tc>
                <a:tc>
                  <a:txBody>
                    <a:bodyPr/>
                    <a:lstStyle/>
                    <a:p>
                      <a:r>
                        <a:rPr lang="en-GB" dirty="0"/>
                        <a:t>Nucleotides</a:t>
                      </a:r>
                    </a:p>
                  </a:txBody>
                  <a:tcPr/>
                </a:tc>
                <a:extLst>
                  <a:ext uri="{0D108BD9-81ED-4DB2-BD59-A6C34878D82A}">
                    <a16:rowId xmlns:a16="http://schemas.microsoft.com/office/drawing/2014/main" val="2335846812"/>
                  </a:ext>
                </a:extLst>
              </a:tr>
            </a:tbl>
          </a:graphicData>
        </a:graphic>
      </p:graphicFrame>
    </p:spTree>
    <p:extLst>
      <p:ext uri="{BB962C8B-B14F-4D97-AF65-F5344CB8AC3E}">
        <p14:creationId xmlns:p14="http://schemas.microsoft.com/office/powerpoint/2010/main" val="220595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5032F-5244-46F9-967C-C517AB2EDF26}"/>
              </a:ext>
            </a:extLst>
          </p:cNvPr>
          <p:cNvSpPr>
            <a:spLocks noGrp="1"/>
          </p:cNvSpPr>
          <p:nvPr>
            <p:ph type="title"/>
          </p:nvPr>
        </p:nvSpPr>
        <p:spPr>
          <a:xfrm>
            <a:off x="913775" y="618517"/>
            <a:ext cx="10364451" cy="889649"/>
          </a:xfrm>
        </p:spPr>
        <p:txBody>
          <a:bodyPr/>
          <a:lstStyle/>
          <a:p>
            <a:r>
              <a:rPr lang="en-GB" dirty="0"/>
              <a:t>building and breaking polymers</a:t>
            </a:r>
          </a:p>
        </p:txBody>
      </p:sp>
      <p:pic>
        <p:nvPicPr>
          <p:cNvPr id="5" name="Picture 4">
            <a:extLst>
              <a:ext uri="{FF2B5EF4-FFF2-40B4-BE49-F238E27FC236}">
                <a16:creationId xmlns:a16="http://schemas.microsoft.com/office/drawing/2014/main" id="{C6365192-C1DF-41C9-8932-B17A670B68CF}"/>
              </a:ext>
            </a:extLst>
          </p:cNvPr>
          <p:cNvPicPr>
            <a:picLocks noChangeAspect="1"/>
          </p:cNvPicPr>
          <p:nvPr/>
        </p:nvPicPr>
        <p:blipFill>
          <a:blip r:embed="rId3"/>
          <a:stretch>
            <a:fillRect/>
          </a:stretch>
        </p:blipFill>
        <p:spPr>
          <a:xfrm>
            <a:off x="2470068" y="1508166"/>
            <a:ext cx="6894553" cy="4488686"/>
          </a:xfrm>
          <a:prstGeom prst="rect">
            <a:avLst/>
          </a:prstGeom>
        </p:spPr>
      </p:pic>
      <p:sp>
        <p:nvSpPr>
          <p:cNvPr id="6" name="TextBox 5">
            <a:extLst>
              <a:ext uri="{FF2B5EF4-FFF2-40B4-BE49-F238E27FC236}">
                <a16:creationId xmlns:a16="http://schemas.microsoft.com/office/drawing/2014/main" id="{16117B50-8840-46EC-A948-C36E33E4CEA1}"/>
              </a:ext>
            </a:extLst>
          </p:cNvPr>
          <p:cNvSpPr txBox="1"/>
          <p:nvPr/>
        </p:nvSpPr>
        <p:spPr>
          <a:xfrm>
            <a:off x="190005" y="6239483"/>
            <a:ext cx="11811990" cy="369332"/>
          </a:xfrm>
          <a:prstGeom prst="rect">
            <a:avLst/>
          </a:prstGeom>
          <a:noFill/>
        </p:spPr>
        <p:txBody>
          <a:bodyPr wrap="square" rtlCol="0">
            <a:spAutoFit/>
          </a:bodyPr>
          <a:lstStyle/>
          <a:p>
            <a:r>
              <a:rPr lang="en-GB" dirty="0"/>
              <a:t>Beck 2018 - Overview of the different types of enzymes </a:t>
            </a:r>
            <a:r>
              <a:rPr lang="en-GB" dirty="0">
                <a:hlinkClick r:id="rId4"/>
              </a:rPr>
              <a:t>https://sciencing.com/different-types-enzymes-4968363.html</a:t>
            </a:r>
            <a:r>
              <a:rPr lang="en-GB" dirty="0"/>
              <a:t> </a:t>
            </a:r>
          </a:p>
        </p:txBody>
      </p:sp>
      <p:sp>
        <p:nvSpPr>
          <p:cNvPr id="7" name="Flowchart: Alternate Process 6">
            <a:extLst>
              <a:ext uri="{FF2B5EF4-FFF2-40B4-BE49-F238E27FC236}">
                <a16:creationId xmlns:a16="http://schemas.microsoft.com/office/drawing/2014/main" id="{0A02C77B-9EA2-43AC-99AB-28A5A8AE93F3}"/>
              </a:ext>
            </a:extLst>
          </p:cNvPr>
          <p:cNvSpPr/>
          <p:nvPr/>
        </p:nvSpPr>
        <p:spPr>
          <a:xfrm>
            <a:off x="4655127" y="3895106"/>
            <a:ext cx="1900052" cy="427512"/>
          </a:xfrm>
          <a:prstGeom prst="flowChartAlternateProcess">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Content Placeholder 14">
            <a:extLst>
              <a:ext uri="{FF2B5EF4-FFF2-40B4-BE49-F238E27FC236}">
                <a16:creationId xmlns:a16="http://schemas.microsoft.com/office/drawing/2014/main" id="{3ABB1A72-F7F7-4B86-A815-262B0F8BE51F}"/>
              </a:ext>
            </a:extLst>
          </p:cNvPr>
          <p:cNvPicPr>
            <a:picLocks noGrp="1" noChangeAspect="1"/>
          </p:cNvPicPr>
          <p:nvPr>
            <p:ph sz="quarter" idx="13"/>
          </p:nvPr>
        </p:nvPicPr>
        <p:blipFill>
          <a:blip r:embed="rId5"/>
          <a:stretch>
            <a:fillRect/>
          </a:stretch>
        </p:blipFill>
        <p:spPr>
          <a:xfrm>
            <a:off x="3109356" y="1508166"/>
            <a:ext cx="5973288" cy="4479966"/>
          </a:xfrm>
        </p:spPr>
      </p:pic>
    </p:spTree>
    <p:extLst>
      <p:ext uri="{BB962C8B-B14F-4D97-AF65-F5344CB8AC3E}">
        <p14:creationId xmlns:p14="http://schemas.microsoft.com/office/powerpoint/2010/main" val="2137635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hidden"/>
                                      </p:to>
                                    </p:set>
                                  </p:childTnLst>
                                </p:cTn>
                              </p:par>
                              <p:par>
                                <p:cTn id="9" presetID="1" presetClass="entr" presetSubtype="0" fill="hold"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37BE4-55C7-4EC2-AF97-4C453F316BE1}"/>
              </a:ext>
            </a:extLst>
          </p:cNvPr>
          <p:cNvSpPr>
            <a:spLocks noGrp="1"/>
          </p:cNvSpPr>
          <p:nvPr>
            <p:ph type="title"/>
          </p:nvPr>
        </p:nvSpPr>
        <p:spPr>
          <a:xfrm>
            <a:off x="913775" y="618518"/>
            <a:ext cx="10364451" cy="664018"/>
          </a:xfrm>
        </p:spPr>
        <p:txBody>
          <a:bodyPr/>
          <a:lstStyle/>
          <a:p>
            <a:r>
              <a:rPr lang="en-GB" dirty="0"/>
              <a:t>Building and breaking polymers</a:t>
            </a:r>
          </a:p>
        </p:txBody>
      </p:sp>
      <p:pic>
        <p:nvPicPr>
          <p:cNvPr id="9" name="Picture 8">
            <a:extLst>
              <a:ext uri="{FF2B5EF4-FFF2-40B4-BE49-F238E27FC236}">
                <a16:creationId xmlns:a16="http://schemas.microsoft.com/office/drawing/2014/main" id="{E0BF73CC-0CBA-42ED-A9AA-DE2F628D4C6D}"/>
              </a:ext>
            </a:extLst>
          </p:cNvPr>
          <p:cNvPicPr>
            <a:picLocks noChangeAspect="1"/>
          </p:cNvPicPr>
          <p:nvPr/>
        </p:nvPicPr>
        <p:blipFill>
          <a:blip r:embed="rId3"/>
          <a:stretch>
            <a:fillRect/>
          </a:stretch>
        </p:blipFill>
        <p:spPr>
          <a:xfrm>
            <a:off x="7754834" y="2288183"/>
            <a:ext cx="4132373" cy="3418428"/>
          </a:xfrm>
          <a:prstGeom prst="rect">
            <a:avLst/>
          </a:prstGeom>
        </p:spPr>
      </p:pic>
      <p:pic>
        <p:nvPicPr>
          <p:cNvPr id="13" name="Content Placeholder 12">
            <a:extLst>
              <a:ext uri="{FF2B5EF4-FFF2-40B4-BE49-F238E27FC236}">
                <a16:creationId xmlns:a16="http://schemas.microsoft.com/office/drawing/2014/main" id="{DDF0B3FE-D0F1-4724-9F04-46AA9CAE0D8B}"/>
              </a:ext>
            </a:extLst>
          </p:cNvPr>
          <p:cNvPicPr>
            <a:picLocks noGrp="1" noChangeAspect="1"/>
          </p:cNvPicPr>
          <p:nvPr>
            <p:ph sz="quarter" idx="13"/>
          </p:nvPr>
        </p:nvPicPr>
        <p:blipFill>
          <a:blip r:embed="rId4"/>
          <a:stretch>
            <a:fillRect/>
          </a:stretch>
        </p:blipFill>
        <p:spPr>
          <a:xfrm>
            <a:off x="402082" y="2452372"/>
            <a:ext cx="7126874" cy="3105280"/>
          </a:xfrm>
        </p:spPr>
      </p:pic>
    </p:spTree>
    <p:extLst>
      <p:ext uri="{BB962C8B-B14F-4D97-AF65-F5344CB8AC3E}">
        <p14:creationId xmlns:p14="http://schemas.microsoft.com/office/powerpoint/2010/main" val="12830093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FD12F-4899-4839-A916-31E060A2F0B0}"/>
              </a:ext>
            </a:extLst>
          </p:cNvPr>
          <p:cNvSpPr>
            <a:spLocks noGrp="1"/>
          </p:cNvSpPr>
          <p:nvPr>
            <p:ph type="title"/>
          </p:nvPr>
        </p:nvSpPr>
        <p:spPr>
          <a:xfrm>
            <a:off x="913775" y="618518"/>
            <a:ext cx="10364451" cy="664018"/>
          </a:xfrm>
        </p:spPr>
        <p:txBody>
          <a:bodyPr/>
          <a:lstStyle/>
          <a:p>
            <a:r>
              <a:rPr lang="en-GB" dirty="0"/>
              <a:t>Building and breaking polymers</a:t>
            </a:r>
          </a:p>
        </p:txBody>
      </p:sp>
      <p:pic>
        <p:nvPicPr>
          <p:cNvPr id="6" name="Content Placeholder 5">
            <a:extLst>
              <a:ext uri="{FF2B5EF4-FFF2-40B4-BE49-F238E27FC236}">
                <a16:creationId xmlns:a16="http://schemas.microsoft.com/office/drawing/2014/main" id="{FD7CC860-76A2-4347-8E85-6B1BD36D819E}"/>
              </a:ext>
            </a:extLst>
          </p:cNvPr>
          <p:cNvPicPr>
            <a:picLocks noGrp="1" noChangeAspect="1"/>
          </p:cNvPicPr>
          <p:nvPr>
            <p:ph sz="quarter" idx="13"/>
          </p:nvPr>
        </p:nvPicPr>
        <p:blipFill>
          <a:blip r:embed="rId3"/>
          <a:stretch>
            <a:fillRect/>
          </a:stretch>
        </p:blipFill>
        <p:spPr>
          <a:xfrm>
            <a:off x="1603910" y="1496291"/>
            <a:ext cx="8359487" cy="4588898"/>
          </a:xfrm>
          <a:prstGeom prst="rect">
            <a:avLst/>
          </a:prstGeom>
        </p:spPr>
      </p:pic>
      <p:sp>
        <p:nvSpPr>
          <p:cNvPr id="7" name="Flowchart: Alternate Process 6">
            <a:extLst>
              <a:ext uri="{FF2B5EF4-FFF2-40B4-BE49-F238E27FC236}">
                <a16:creationId xmlns:a16="http://schemas.microsoft.com/office/drawing/2014/main" id="{1C9064FF-C8B6-41B4-85C7-4E5F5E215AF6}"/>
              </a:ext>
            </a:extLst>
          </p:cNvPr>
          <p:cNvSpPr/>
          <p:nvPr/>
        </p:nvSpPr>
        <p:spPr>
          <a:xfrm>
            <a:off x="8288977" y="2339439"/>
            <a:ext cx="1270659" cy="736270"/>
          </a:xfrm>
          <a:prstGeom prst="flowChartAlternateProcess">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67567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C2976-DD88-4805-AAD8-7EF4543638CB}"/>
              </a:ext>
            </a:extLst>
          </p:cNvPr>
          <p:cNvSpPr>
            <a:spLocks noGrp="1"/>
          </p:cNvSpPr>
          <p:nvPr>
            <p:ph type="title"/>
          </p:nvPr>
        </p:nvSpPr>
        <p:spPr>
          <a:xfrm>
            <a:off x="913774" y="606641"/>
            <a:ext cx="10364451" cy="652143"/>
          </a:xfrm>
        </p:spPr>
        <p:txBody>
          <a:bodyPr/>
          <a:lstStyle/>
          <a:p>
            <a:r>
              <a:rPr lang="en-GB" dirty="0"/>
              <a:t>Building and breaking polymers</a:t>
            </a:r>
          </a:p>
        </p:txBody>
      </p:sp>
      <p:pic>
        <p:nvPicPr>
          <p:cNvPr id="5" name="Content Placeholder 4">
            <a:extLst>
              <a:ext uri="{FF2B5EF4-FFF2-40B4-BE49-F238E27FC236}">
                <a16:creationId xmlns:a16="http://schemas.microsoft.com/office/drawing/2014/main" id="{7461E29F-D050-473F-A60B-9C3FFC0CA77B}"/>
              </a:ext>
            </a:extLst>
          </p:cNvPr>
          <p:cNvPicPr>
            <a:picLocks noGrp="1" noChangeAspect="1"/>
          </p:cNvPicPr>
          <p:nvPr>
            <p:ph sz="quarter" idx="13"/>
          </p:nvPr>
        </p:nvPicPr>
        <p:blipFill>
          <a:blip r:embed="rId3"/>
          <a:stretch>
            <a:fillRect/>
          </a:stretch>
        </p:blipFill>
        <p:spPr>
          <a:xfrm>
            <a:off x="1828800" y="1491491"/>
            <a:ext cx="8728364" cy="4759868"/>
          </a:xfrm>
        </p:spPr>
      </p:pic>
    </p:spTree>
    <p:extLst>
      <p:ext uri="{BB962C8B-B14F-4D97-AF65-F5344CB8AC3E}">
        <p14:creationId xmlns:p14="http://schemas.microsoft.com/office/powerpoint/2010/main" val="31768448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36098-890D-43DE-96D6-76C635DCAB61}"/>
              </a:ext>
            </a:extLst>
          </p:cNvPr>
          <p:cNvSpPr>
            <a:spLocks noGrp="1"/>
          </p:cNvSpPr>
          <p:nvPr>
            <p:ph type="title"/>
          </p:nvPr>
        </p:nvSpPr>
        <p:spPr>
          <a:xfrm>
            <a:off x="913774" y="440387"/>
            <a:ext cx="10364451" cy="747145"/>
          </a:xfrm>
        </p:spPr>
        <p:txBody>
          <a:bodyPr/>
          <a:lstStyle/>
          <a:p>
            <a:r>
              <a:rPr lang="en-GB" dirty="0"/>
              <a:t>Nucleic acids</a:t>
            </a:r>
          </a:p>
        </p:txBody>
      </p:sp>
      <p:pic>
        <p:nvPicPr>
          <p:cNvPr id="5" name="Content Placeholder 4">
            <a:extLst>
              <a:ext uri="{FF2B5EF4-FFF2-40B4-BE49-F238E27FC236}">
                <a16:creationId xmlns:a16="http://schemas.microsoft.com/office/drawing/2014/main" id="{BE60C73F-3F1F-493D-A30A-70FDD90B080B}"/>
              </a:ext>
            </a:extLst>
          </p:cNvPr>
          <p:cNvPicPr>
            <a:picLocks noGrp="1" noChangeAspect="1"/>
          </p:cNvPicPr>
          <p:nvPr>
            <p:ph sz="quarter" idx="13"/>
          </p:nvPr>
        </p:nvPicPr>
        <p:blipFill>
          <a:blip r:embed="rId3"/>
          <a:stretch>
            <a:fillRect/>
          </a:stretch>
        </p:blipFill>
        <p:spPr>
          <a:xfrm>
            <a:off x="308759" y="1413164"/>
            <a:ext cx="7802087" cy="5201391"/>
          </a:xfrm>
        </p:spPr>
      </p:pic>
      <p:sp>
        <p:nvSpPr>
          <p:cNvPr id="6" name="Flowchart: Alternate Process 5">
            <a:extLst>
              <a:ext uri="{FF2B5EF4-FFF2-40B4-BE49-F238E27FC236}">
                <a16:creationId xmlns:a16="http://schemas.microsoft.com/office/drawing/2014/main" id="{BF0AE1A2-AC55-46F7-B8ED-8BC215B62919}"/>
              </a:ext>
            </a:extLst>
          </p:cNvPr>
          <p:cNvSpPr/>
          <p:nvPr/>
        </p:nvSpPr>
        <p:spPr>
          <a:xfrm>
            <a:off x="4453247" y="1650671"/>
            <a:ext cx="771896" cy="427512"/>
          </a:xfrm>
          <a:prstGeom prst="flowChartAlternateProcess">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peech Bubble: Oval 6">
            <a:extLst>
              <a:ext uri="{FF2B5EF4-FFF2-40B4-BE49-F238E27FC236}">
                <a16:creationId xmlns:a16="http://schemas.microsoft.com/office/drawing/2014/main" id="{5D1C4F81-87A6-40F3-85CB-1AFF8C69F57C}"/>
              </a:ext>
            </a:extLst>
          </p:cNvPr>
          <p:cNvSpPr/>
          <p:nvPr/>
        </p:nvSpPr>
        <p:spPr>
          <a:xfrm>
            <a:off x="5225143" y="1026219"/>
            <a:ext cx="1235034" cy="595761"/>
          </a:xfrm>
          <a:prstGeom prst="wedgeEllipseCallout">
            <a:avLst>
              <a:gd name="adj1" fmla="val -52564"/>
              <a:gd name="adj2" fmla="val 5452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dirty="0"/>
              <a:t>Nucleotide</a:t>
            </a:r>
          </a:p>
        </p:txBody>
      </p:sp>
      <p:pic>
        <p:nvPicPr>
          <p:cNvPr id="9" name="Picture 8">
            <a:extLst>
              <a:ext uri="{FF2B5EF4-FFF2-40B4-BE49-F238E27FC236}">
                <a16:creationId xmlns:a16="http://schemas.microsoft.com/office/drawing/2014/main" id="{7065BD38-14D6-4E22-8416-C5F38EBD44F7}"/>
              </a:ext>
            </a:extLst>
          </p:cNvPr>
          <p:cNvPicPr>
            <a:picLocks noChangeAspect="1"/>
          </p:cNvPicPr>
          <p:nvPr/>
        </p:nvPicPr>
        <p:blipFill>
          <a:blip r:embed="rId4"/>
          <a:stretch>
            <a:fillRect/>
          </a:stretch>
        </p:blipFill>
        <p:spPr>
          <a:xfrm>
            <a:off x="8393132" y="2174008"/>
            <a:ext cx="3490109" cy="2326739"/>
          </a:xfrm>
          <a:prstGeom prst="rect">
            <a:avLst/>
          </a:prstGeom>
        </p:spPr>
      </p:pic>
      <p:sp>
        <p:nvSpPr>
          <p:cNvPr id="10" name="Arrow: Bent 9">
            <a:extLst>
              <a:ext uri="{FF2B5EF4-FFF2-40B4-BE49-F238E27FC236}">
                <a16:creationId xmlns:a16="http://schemas.microsoft.com/office/drawing/2014/main" id="{3C979F0E-5C56-423A-A8D3-EDD345DB6ABD}"/>
              </a:ext>
            </a:extLst>
          </p:cNvPr>
          <p:cNvSpPr/>
          <p:nvPr/>
        </p:nvSpPr>
        <p:spPr>
          <a:xfrm rot="5400000">
            <a:off x="8066816" y="-419107"/>
            <a:ext cx="747145" cy="396042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191200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E3CB-79E3-451E-B7A6-D2B4CA12F888}"/>
              </a:ext>
            </a:extLst>
          </p:cNvPr>
          <p:cNvSpPr>
            <a:spLocks noGrp="1"/>
          </p:cNvSpPr>
          <p:nvPr>
            <p:ph type="title"/>
          </p:nvPr>
        </p:nvSpPr>
        <p:spPr>
          <a:xfrm>
            <a:off x="913775" y="618518"/>
            <a:ext cx="10364451" cy="699644"/>
          </a:xfrm>
        </p:spPr>
        <p:txBody>
          <a:bodyPr/>
          <a:lstStyle/>
          <a:p>
            <a:r>
              <a:rPr lang="en-GB" dirty="0"/>
              <a:t>proteins</a:t>
            </a:r>
          </a:p>
        </p:txBody>
      </p:sp>
      <p:pic>
        <p:nvPicPr>
          <p:cNvPr id="5" name="Content Placeholder 4">
            <a:extLst>
              <a:ext uri="{FF2B5EF4-FFF2-40B4-BE49-F238E27FC236}">
                <a16:creationId xmlns:a16="http://schemas.microsoft.com/office/drawing/2014/main" id="{18DB365F-E64A-4C95-9986-AE2CF01C5166}"/>
              </a:ext>
            </a:extLst>
          </p:cNvPr>
          <p:cNvPicPr>
            <a:picLocks noGrp="1" noChangeAspect="1"/>
          </p:cNvPicPr>
          <p:nvPr>
            <p:ph sz="quarter" idx="13"/>
          </p:nvPr>
        </p:nvPicPr>
        <p:blipFill>
          <a:blip r:embed="rId3"/>
          <a:stretch>
            <a:fillRect/>
          </a:stretch>
        </p:blipFill>
        <p:spPr>
          <a:xfrm>
            <a:off x="778592" y="984108"/>
            <a:ext cx="4272379" cy="5526351"/>
          </a:xfrm>
        </p:spPr>
      </p:pic>
      <p:pic>
        <p:nvPicPr>
          <p:cNvPr id="7" name="Picture 6">
            <a:extLst>
              <a:ext uri="{FF2B5EF4-FFF2-40B4-BE49-F238E27FC236}">
                <a16:creationId xmlns:a16="http://schemas.microsoft.com/office/drawing/2014/main" id="{B992E650-3CFC-41DA-8344-C566A4821977}"/>
              </a:ext>
            </a:extLst>
          </p:cNvPr>
          <p:cNvPicPr>
            <a:picLocks noChangeAspect="1"/>
          </p:cNvPicPr>
          <p:nvPr/>
        </p:nvPicPr>
        <p:blipFill>
          <a:blip r:embed="rId4"/>
          <a:stretch>
            <a:fillRect/>
          </a:stretch>
        </p:blipFill>
        <p:spPr>
          <a:xfrm>
            <a:off x="5288476" y="1625718"/>
            <a:ext cx="3711287" cy="3533619"/>
          </a:xfrm>
          <a:prstGeom prst="rect">
            <a:avLst/>
          </a:prstGeom>
        </p:spPr>
      </p:pic>
      <p:sp>
        <p:nvSpPr>
          <p:cNvPr id="8" name="Flowchart: Alternate Process 7">
            <a:extLst>
              <a:ext uri="{FF2B5EF4-FFF2-40B4-BE49-F238E27FC236}">
                <a16:creationId xmlns:a16="http://schemas.microsoft.com/office/drawing/2014/main" id="{F4C02BA6-FF39-44E6-AEAA-5B447303A3E2}"/>
              </a:ext>
            </a:extLst>
          </p:cNvPr>
          <p:cNvSpPr/>
          <p:nvPr/>
        </p:nvSpPr>
        <p:spPr>
          <a:xfrm>
            <a:off x="6689766" y="3894214"/>
            <a:ext cx="1270659" cy="1478788"/>
          </a:xfrm>
          <a:prstGeom prst="flowChartAlternateProcess">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peech Bubble: Oval 8">
            <a:extLst>
              <a:ext uri="{FF2B5EF4-FFF2-40B4-BE49-F238E27FC236}">
                <a16:creationId xmlns:a16="http://schemas.microsoft.com/office/drawing/2014/main" id="{DD53E6B6-F60E-4A98-9481-D84FBE693CE3}"/>
              </a:ext>
            </a:extLst>
          </p:cNvPr>
          <p:cNvSpPr/>
          <p:nvPr/>
        </p:nvSpPr>
        <p:spPr>
          <a:xfrm>
            <a:off x="5261080" y="5400125"/>
            <a:ext cx="1235034" cy="595761"/>
          </a:xfrm>
          <a:prstGeom prst="wedgeEllipseCallout">
            <a:avLst>
              <a:gd name="adj1" fmla="val 67628"/>
              <a:gd name="adj2" fmla="val -650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dirty="0"/>
              <a:t>Side chain</a:t>
            </a:r>
          </a:p>
        </p:txBody>
      </p:sp>
      <p:pic>
        <p:nvPicPr>
          <p:cNvPr id="11" name="Picture 10">
            <a:extLst>
              <a:ext uri="{FF2B5EF4-FFF2-40B4-BE49-F238E27FC236}">
                <a16:creationId xmlns:a16="http://schemas.microsoft.com/office/drawing/2014/main" id="{D756B0C2-0B58-42B1-BA67-13E462685C73}"/>
              </a:ext>
            </a:extLst>
          </p:cNvPr>
          <p:cNvPicPr>
            <a:picLocks noChangeAspect="1"/>
          </p:cNvPicPr>
          <p:nvPr/>
        </p:nvPicPr>
        <p:blipFill>
          <a:blip r:embed="rId5"/>
          <a:stretch>
            <a:fillRect/>
          </a:stretch>
        </p:blipFill>
        <p:spPr>
          <a:xfrm>
            <a:off x="6181273" y="2061480"/>
            <a:ext cx="5636980" cy="3170802"/>
          </a:xfrm>
          <a:prstGeom prst="rect">
            <a:avLst/>
          </a:prstGeom>
        </p:spPr>
      </p:pic>
      <p:pic>
        <p:nvPicPr>
          <p:cNvPr id="15" name="Picture 14">
            <a:extLst>
              <a:ext uri="{FF2B5EF4-FFF2-40B4-BE49-F238E27FC236}">
                <a16:creationId xmlns:a16="http://schemas.microsoft.com/office/drawing/2014/main" id="{3A934269-EA4E-4630-AC28-845CE4C1363F}"/>
              </a:ext>
            </a:extLst>
          </p:cNvPr>
          <p:cNvPicPr>
            <a:picLocks noChangeAspect="1"/>
          </p:cNvPicPr>
          <p:nvPr/>
        </p:nvPicPr>
        <p:blipFill>
          <a:blip r:embed="rId6"/>
          <a:stretch>
            <a:fillRect/>
          </a:stretch>
        </p:blipFill>
        <p:spPr>
          <a:xfrm>
            <a:off x="455200" y="2228436"/>
            <a:ext cx="5236376" cy="2749097"/>
          </a:xfrm>
          <a:prstGeom prst="rect">
            <a:avLst/>
          </a:prstGeom>
        </p:spPr>
      </p:pic>
    </p:spTree>
    <p:extLst>
      <p:ext uri="{BB962C8B-B14F-4D97-AF65-F5344CB8AC3E}">
        <p14:creationId xmlns:p14="http://schemas.microsoft.com/office/powerpoint/2010/main" val="786224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hidden"/>
                                      </p:to>
                                    </p:set>
                                  </p:childTnLst>
                                </p:cTn>
                              </p:par>
                              <p:par>
                                <p:cTn id="7" presetID="1" presetClass="exit" presetSubtype="0" fill="hold" nodeType="withEffect">
                                  <p:stCondLst>
                                    <p:cond delay="0"/>
                                  </p:stCondLst>
                                  <p:childTnLst>
                                    <p:set>
                                      <p:cBhvr>
                                        <p:cTn id="8" dur="1" fill="hold">
                                          <p:stCondLst>
                                            <p:cond delay="0"/>
                                          </p:stCondLst>
                                        </p:cTn>
                                        <p:tgtEl>
                                          <p:spTgt spid="7"/>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hidden"/>
                                      </p:to>
                                    </p:set>
                                  </p:childTnLst>
                                </p:cTn>
                              </p:par>
                              <p:par>
                                <p:cTn id="11" presetID="1" presetClass="exit" presetSubtype="0" fill="hold" nodeType="withEffect">
                                  <p:stCondLst>
                                    <p:cond delay="0"/>
                                  </p:stCondLst>
                                  <p:childTnLst>
                                    <p:set>
                                      <p:cBhvr>
                                        <p:cTn id="12" dur="1" fill="hold">
                                          <p:stCondLst>
                                            <p:cond delay="0"/>
                                          </p:stCondLst>
                                        </p:cTn>
                                        <p:tgtEl>
                                          <p:spTgt spid="5"/>
                                        </p:tgtEl>
                                        <p:attrNameLst>
                                          <p:attrName>style.visibility</p:attrName>
                                        </p:attrNameLst>
                                      </p:cBhvr>
                                      <p:to>
                                        <p:strVal val="hidden"/>
                                      </p:to>
                                    </p:set>
                                  </p:childTnLst>
                                </p:cTn>
                              </p:par>
                              <p:par>
                                <p:cTn id="13" presetID="1" presetClass="entr" presetSubtype="0" fill="hold"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AEF5B-42A2-4032-9E86-493892EAC8A8}"/>
              </a:ext>
            </a:extLst>
          </p:cNvPr>
          <p:cNvSpPr>
            <a:spLocks noGrp="1"/>
          </p:cNvSpPr>
          <p:nvPr>
            <p:ph type="title"/>
          </p:nvPr>
        </p:nvSpPr>
        <p:spPr>
          <a:xfrm>
            <a:off x="913775" y="618517"/>
            <a:ext cx="10364451" cy="640267"/>
          </a:xfrm>
        </p:spPr>
        <p:txBody>
          <a:bodyPr/>
          <a:lstStyle/>
          <a:p>
            <a:r>
              <a:rPr lang="en-GB" dirty="0"/>
              <a:t>lipids</a:t>
            </a:r>
          </a:p>
        </p:txBody>
      </p:sp>
      <p:pic>
        <p:nvPicPr>
          <p:cNvPr id="5" name="Content Placeholder 4">
            <a:extLst>
              <a:ext uri="{FF2B5EF4-FFF2-40B4-BE49-F238E27FC236}">
                <a16:creationId xmlns:a16="http://schemas.microsoft.com/office/drawing/2014/main" id="{7B905524-2BD9-436F-B1BE-7C897EF97BA9}"/>
              </a:ext>
            </a:extLst>
          </p:cNvPr>
          <p:cNvPicPr>
            <a:picLocks noGrp="1" noChangeAspect="1"/>
          </p:cNvPicPr>
          <p:nvPr>
            <p:ph sz="quarter" idx="13"/>
          </p:nvPr>
        </p:nvPicPr>
        <p:blipFill>
          <a:blip r:embed="rId3"/>
          <a:stretch>
            <a:fillRect/>
          </a:stretch>
        </p:blipFill>
        <p:spPr>
          <a:xfrm>
            <a:off x="703122" y="1699682"/>
            <a:ext cx="5140606" cy="2480432"/>
          </a:xfrm>
        </p:spPr>
      </p:pic>
      <p:pic>
        <p:nvPicPr>
          <p:cNvPr id="7" name="Picture 6">
            <a:extLst>
              <a:ext uri="{FF2B5EF4-FFF2-40B4-BE49-F238E27FC236}">
                <a16:creationId xmlns:a16="http://schemas.microsoft.com/office/drawing/2014/main" id="{4A44CB6F-F134-479B-973F-F7B59AAE1069}"/>
              </a:ext>
            </a:extLst>
          </p:cNvPr>
          <p:cNvPicPr>
            <a:picLocks noChangeAspect="1"/>
          </p:cNvPicPr>
          <p:nvPr/>
        </p:nvPicPr>
        <p:blipFill>
          <a:blip r:embed="rId4"/>
          <a:stretch>
            <a:fillRect/>
          </a:stretch>
        </p:blipFill>
        <p:spPr>
          <a:xfrm>
            <a:off x="538537" y="4513074"/>
            <a:ext cx="5814761" cy="1975791"/>
          </a:xfrm>
          <a:prstGeom prst="rect">
            <a:avLst/>
          </a:prstGeom>
        </p:spPr>
      </p:pic>
      <p:pic>
        <p:nvPicPr>
          <p:cNvPr id="9" name="Picture 8">
            <a:extLst>
              <a:ext uri="{FF2B5EF4-FFF2-40B4-BE49-F238E27FC236}">
                <a16:creationId xmlns:a16="http://schemas.microsoft.com/office/drawing/2014/main" id="{713B8650-2D48-49BD-BD1A-579A7907CE5F}"/>
              </a:ext>
            </a:extLst>
          </p:cNvPr>
          <p:cNvPicPr>
            <a:picLocks noChangeAspect="1"/>
          </p:cNvPicPr>
          <p:nvPr/>
        </p:nvPicPr>
        <p:blipFill>
          <a:blip r:embed="rId5"/>
          <a:stretch>
            <a:fillRect/>
          </a:stretch>
        </p:blipFill>
        <p:spPr>
          <a:xfrm>
            <a:off x="6348274" y="4180113"/>
            <a:ext cx="3944463" cy="2568158"/>
          </a:xfrm>
          <a:prstGeom prst="rect">
            <a:avLst/>
          </a:prstGeom>
        </p:spPr>
      </p:pic>
      <p:pic>
        <p:nvPicPr>
          <p:cNvPr id="11" name="Picture 10">
            <a:extLst>
              <a:ext uri="{FF2B5EF4-FFF2-40B4-BE49-F238E27FC236}">
                <a16:creationId xmlns:a16="http://schemas.microsoft.com/office/drawing/2014/main" id="{57AA4739-B319-421D-A65C-1078D036428E}"/>
              </a:ext>
            </a:extLst>
          </p:cNvPr>
          <p:cNvPicPr>
            <a:picLocks noChangeAspect="1"/>
          </p:cNvPicPr>
          <p:nvPr/>
        </p:nvPicPr>
        <p:blipFill>
          <a:blip r:embed="rId6"/>
          <a:stretch>
            <a:fillRect/>
          </a:stretch>
        </p:blipFill>
        <p:spPr>
          <a:xfrm>
            <a:off x="5843728" y="1782303"/>
            <a:ext cx="2663304" cy="2315189"/>
          </a:xfrm>
          <a:prstGeom prst="rect">
            <a:avLst/>
          </a:prstGeom>
        </p:spPr>
      </p:pic>
      <p:sp>
        <p:nvSpPr>
          <p:cNvPr id="12" name="Rectangle 11">
            <a:extLst>
              <a:ext uri="{FF2B5EF4-FFF2-40B4-BE49-F238E27FC236}">
                <a16:creationId xmlns:a16="http://schemas.microsoft.com/office/drawing/2014/main" id="{A45ABED7-2A72-4D77-84B5-76001613F7AB}"/>
              </a:ext>
            </a:extLst>
          </p:cNvPr>
          <p:cNvSpPr/>
          <p:nvPr/>
        </p:nvSpPr>
        <p:spPr>
          <a:xfrm>
            <a:off x="1608525" y="6488668"/>
            <a:ext cx="3932680" cy="369332"/>
          </a:xfrm>
          <a:prstGeom prst="rect">
            <a:avLst/>
          </a:prstGeom>
        </p:spPr>
        <p:txBody>
          <a:bodyPr wrap="none">
            <a:spAutoFit/>
          </a:bodyPr>
          <a:lstStyle/>
          <a:p>
            <a:r>
              <a:rPr lang="en-GB" dirty="0">
                <a:hlinkClick r:id="rId7"/>
              </a:rPr>
              <a:t>https://dlc.dcccd.edu/biology1-3/lipids</a:t>
            </a:r>
            <a:r>
              <a:rPr lang="en-GB" dirty="0"/>
              <a:t> </a:t>
            </a:r>
          </a:p>
        </p:txBody>
      </p:sp>
    </p:spTree>
    <p:extLst>
      <p:ext uri="{BB962C8B-B14F-4D97-AF65-F5344CB8AC3E}">
        <p14:creationId xmlns:p14="http://schemas.microsoft.com/office/powerpoint/2010/main" val="2154114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223AE-4318-446C-9F0E-B309CD1045C8}"/>
              </a:ext>
            </a:extLst>
          </p:cNvPr>
          <p:cNvSpPr>
            <a:spLocks noGrp="1"/>
          </p:cNvSpPr>
          <p:nvPr>
            <p:ph type="title"/>
          </p:nvPr>
        </p:nvSpPr>
        <p:spPr>
          <a:xfrm>
            <a:off x="913775" y="618517"/>
            <a:ext cx="10364451" cy="747145"/>
          </a:xfrm>
        </p:spPr>
        <p:txBody>
          <a:bodyPr/>
          <a:lstStyle/>
          <a:p>
            <a:r>
              <a:rPr lang="en-GB" dirty="0"/>
              <a:t>carbohydrates</a:t>
            </a:r>
          </a:p>
        </p:txBody>
      </p:sp>
      <p:pic>
        <p:nvPicPr>
          <p:cNvPr id="6" name="Content Placeholder 5">
            <a:extLst>
              <a:ext uri="{FF2B5EF4-FFF2-40B4-BE49-F238E27FC236}">
                <a16:creationId xmlns:a16="http://schemas.microsoft.com/office/drawing/2014/main" id="{9AAA849F-D15A-439E-8AD9-7CA129A3C845}"/>
              </a:ext>
            </a:extLst>
          </p:cNvPr>
          <p:cNvPicPr>
            <a:picLocks noGrp="1" noChangeAspect="1"/>
          </p:cNvPicPr>
          <p:nvPr>
            <p:ph sz="quarter" idx="13"/>
          </p:nvPr>
        </p:nvPicPr>
        <p:blipFill>
          <a:blip r:embed="rId3"/>
          <a:stretch>
            <a:fillRect/>
          </a:stretch>
        </p:blipFill>
        <p:spPr>
          <a:xfrm>
            <a:off x="732807" y="1691295"/>
            <a:ext cx="5715000" cy="4000500"/>
          </a:xfrm>
        </p:spPr>
      </p:pic>
      <p:sp>
        <p:nvSpPr>
          <p:cNvPr id="7" name="Rectangle 6">
            <a:extLst>
              <a:ext uri="{FF2B5EF4-FFF2-40B4-BE49-F238E27FC236}">
                <a16:creationId xmlns:a16="http://schemas.microsoft.com/office/drawing/2014/main" id="{7AE14B92-6903-4596-BA40-29F316D5EF88}"/>
              </a:ext>
            </a:extLst>
          </p:cNvPr>
          <p:cNvSpPr/>
          <p:nvPr/>
        </p:nvSpPr>
        <p:spPr>
          <a:xfrm>
            <a:off x="490331" y="6367544"/>
            <a:ext cx="4767780" cy="369332"/>
          </a:xfrm>
          <a:prstGeom prst="rect">
            <a:avLst/>
          </a:prstGeom>
        </p:spPr>
        <p:txBody>
          <a:bodyPr wrap="none">
            <a:spAutoFit/>
          </a:bodyPr>
          <a:lstStyle/>
          <a:p>
            <a:r>
              <a:rPr lang="en-GB" dirty="0">
                <a:hlinkClick r:id="rId4"/>
              </a:rPr>
              <a:t>https://dlc.dcccd.edu/biology1-3/carbohydrates</a:t>
            </a:r>
            <a:r>
              <a:rPr lang="en-GB" dirty="0"/>
              <a:t> </a:t>
            </a:r>
          </a:p>
        </p:txBody>
      </p:sp>
      <p:sp>
        <p:nvSpPr>
          <p:cNvPr id="8" name="Rectangle 7">
            <a:extLst>
              <a:ext uri="{FF2B5EF4-FFF2-40B4-BE49-F238E27FC236}">
                <a16:creationId xmlns:a16="http://schemas.microsoft.com/office/drawing/2014/main" id="{74FA469D-BC1F-4066-94B6-77F77DAA217E}"/>
              </a:ext>
            </a:extLst>
          </p:cNvPr>
          <p:cNvSpPr/>
          <p:nvPr/>
        </p:nvSpPr>
        <p:spPr>
          <a:xfrm>
            <a:off x="913775" y="2971202"/>
            <a:ext cx="1037463" cy="369332"/>
          </a:xfrm>
          <a:prstGeom prst="rect">
            <a:avLst/>
          </a:prstGeom>
        </p:spPr>
        <p:txBody>
          <a:bodyPr wrap="none">
            <a:spAutoFit/>
          </a:bodyPr>
          <a:lstStyle/>
          <a:p>
            <a:r>
              <a:rPr lang="en-GB">
                <a:solidFill>
                  <a:srgbClr val="000000"/>
                </a:solidFill>
                <a:latin typeface="Roboto"/>
              </a:rPr>
              <a:t>C</a:t>
            </a:r>
            <a:r>
              <a:rPr lang="en-GB" baseline="-25000">
                <a:solidFill>
                  <a:srgbClr val="000000"/>
                </a:solidFill>
                <a:latin typeface="Roboto"/>
              </a:rPr>
              <a:t>6</a:t>
            </a:r>
            <a:r>
              <a:rPr lang="en-GB">
                <a:solidFill>
                  <a:srgbClr val="000000"/>
                </a:solidFill>
                <a:latin typeface="Roboto"/>
              </a:rPr>
              <a:t>H</a:t>
            </a:r>
            <a:r>
              <a:rPr lang="en-GB" baseline="-25000">
                <a:solidFill>
                  <a:srgbClr val="000000"/>
                </a:solidFill>
                <a:latin typeface="Roboto"/>
              </a:rPr>
              <a:t>12</a:t>
            </a:r>
            <a:r>
              <a:rPr lang="en-GB">
                <a:solidFill>
                  <a:srgbClr val="000000"/>
                </a:solidFill>
                <a:latin typeface="Roboto"/>
              </a:rPr>
              <a:t>O</a:t>
            </a:r>
            <a:r>
              <a:rPr lang="en-GB" baseline="-25000">
                <a:solidFill>
                  <a:srgbClr val="000000"/>
                </a:solidFill>
                <a:latin typeface="Roboto"/>
              </a:rPr>
              <a:t>6</a:t>
            </a:r>
            <a:endParaRPr lang="en-GB" dirty="0"/>
          </a:p>
        </p:txBody>
      </p:sp>
      <p:sp>
        <p:nvSpPr>
          <p:cNvPr id="9" name="Rectangle 8">
            <a:extLst>
              <a:ext uri="{FF2B5EF4-FFF2-40B4-BE49-F238E27FC236}">
                <a16:creationId xmlns:a16="http://schemas.microsoft.com/office/drawing/2014/main" id="{F7315DA8-A400-4449-8E86-8B1930B44D70}"/>
              </a:ext>
            </a:extLst>
          </p:cNvPr>
          <p:cNvSpPr/>
          <p:nvPr/>
        </p:nvSpPr>
        <p:spPr>
          <a:xfrm>
            <a:off x="4876624" y="3059668"/>
            <a:ext cx="1037463" cy="369332"/>
          </a:xfrm>
          <a:prstGeom prst="rect">
            <a:avLst/>
          </a:prstGeom>
        </p:spPr>
        <p:txBody>
          <a:bodyPr wrap="none">
            <a:spAutoFit/>
          </a:bodyPr>
          <a:lstStyle/>
          <a:p>
            <a:r>
              <a:rPr lang="en-GB" dirty="0">
                <a:solidFill>
                  <a:srgbClr val="000000"/>
                </a:solidFill>
                <a:latin typeface="Roboto"/>
              </a:rPr>
              <a:t>C</a:t>
            </a:r>
            <a:r>
              <a:rPr lang="en-GB" baseline="-25000" dirty="0">
                <a:solidFill>
                  <a:srgbClr val="000000"/>
                </a:solidFill>
                <a:latin typeface="Roboto"/>
              </a:rPr>
              <a:t>6</a:t>
            </a:r>
            <a:r>
              <a:rPr lang="en-GB" dirty="0">
                <a:solidFill>
                  <a:srgbClr val="000000"/>
                </a:solidFill>
                <a:latin typeface="Roboto"/>
              </a:rPr>
              <a:t>H</a:t>
            </a:r>
            <a:r>
              <a:rPr lang="en-GB" baseline="-25000" dirty="0">
                <a:solidFill>
                  <a:srgbClr val="000000"/>
                </a:solidFill>
                <a:latin typeface="Roboto"/>
              </a:rPr>
              <a:t>12</a:t>
            </a:r>
            <a:r>
              <a:rPr lang="en-GB" dirty="0">
                <a:solidFill>
                  <a:srgbClr val="000000"/>
                </a:solidFill>
                <a:latin typeface="Roboto"/>
              </a:rPr>
              <a:t>O</a:t>
            </a:r>
            <a:r>
              <a:rPr lang="en-GB" baseline="-25000" dirty="0">
                <a:solidFill>
                  <a:srgbClr val="000000"/>
                </a:solidFill>
                <a:latin typeface="Roboto"/>
              </a:rPr>
              <a:t>6</a:t>
            </a:r>
            <a:endParaRPr lang="en-GB" dirty="0"/>
          </a:p>
        </p:txBody>
      </p:sp>
      <p:pic>
        <p:nvPicPr>
          <p:cNvPr id="11" name="Picture 10">
            <a:extLst>
              <a:ext uri="{FF2B5EF4-FFF2-40B4-BE49-F238E27FC236}">
                <a16:creationId xmlns:a16="http://schemas.microsoft.com/office/drawing/2014/main" id="{4B78D0BA-B1A2-471F-AB38-04ACD7925E8F}"/>
              </a:ext>
            </a:extLst>
          </p:cNvPr>
          <p:cNvPicPr>
            <a:picLocks noChangeAspect="1"/>
          </p:cNvPicPr>
          <p:nvPr/>
        </p:nvPicPr>
        <p:blipFill>
          <a:blip r:embed="rId5"/>
          <a:stretch>
            <a:fillRect/>
          </a:stretch>
        </p:blipFill>
        <p:spPr>
          <a:xfrm>
            <a:off x="6740170" y="3860217"/>
            <a:ext cx="2097676" cy="2097676"/>
          </a:xfrm>
          <a:prstGeom prst="rect">
            <a:avLst/>
          </a:prstGeom>
        </p:spPr>
      </p:pic>
      <p:pic>
        <p:nvPicPr>
          <p:cNvPr id="13" name="Picture 12">
            <a:extLst>
              <a:ext uri="{FF2B5EF4-FFF2-40B4-BE49-F238E27FC236}">
                <a16:creationId xmlns:a16="http://schemas.microsoft.com/office/drawing/2014/main" id="{FA988FEE-4F22-4762-A44E-469BDDB1C055}"/>
              </a:ext>
            </a:extLst>
          </p:cNvPr>
          <p:cNvPicPr>
            <a:picLocks noChangeAspect="1"/>
          </p:cNvPicPr>
          <p:nvPr/>
        </p:nvPicPr>
        <p:blipFill>
          <a:blip r:embed="rId6"/>
          <a:stretch>
            <a:fillRect/>
          </a:stretch>
        </p:blipFill>
        <p:spPr>
          <a:xfrm>
            <a:off x="6740170" y="1535333"/>
            <a:ext cx="2097676" cy="2097676"/>
          </a:xfrm>
          <a:prstGeom prst="rect">
            <a:avLst/>
          </a:prstGeom>
        </p:spPr>
      </p:pic>
      <p:pic>
        <p:nvPicPr>
          <p:cNvPr id="15" name="Picture 14">
            <a:extLst>
              <a:ext uri="{FF2B5EF4-FFF2-40B4-BE49-F238E27FC236}">
                <a16:creationId xmlns:a16="http://schemas.microsoft.com/office/drawing/2014/main" id="{3D213BC1-3497-45A6-9395-D6E761E9BF06}"/>
              </a:ext>
            </a:extLst>
          </p:cNvPr>
          <p:cNvPicPr>
            <a:picLocks noChangeAspect="1"/>
          </p:cNvPicPr>
          <p:nvPr/>
        </p:nvPicPr>
        <p:blipFill>
          <a:blip r:embed="rId7"/>
          <a:stretch>
            <a:fillRect/>
          </a:stretch>
        </p:blipFill>
        <p:spPr>
          <a:xfrm>
            <a:off x="9208320" y="1535334"/>
            <a:ext cx="2097676" cy="2097676"/>
          </a:xfrm>
          <a:prstGeom prst="rect">
            <a:avLst/>
          </a:prstGeom>
        </p:spPr>
      </p:pic>
      <p:sp>
        <p:nvSpPr>
          <p:cNvPr id="16" name="Rectangle 15">
            <a:extLst>
              <a:ext uri="{FF2B5EF4-FFF2-40B4-BE49-F238E27FC236}">
                <a16:creationId xmlns:a16="http://schemas.microsoft.com/office/drawing/2014/main" id="{434D2F91-C37A-428D-ABDD-01D75E5C8429}"/>
              </a:ext>
            </a:extLst>
          </p:cNvPr>
          <p:cNvSpPr/>
          <p:nvPr/>
        </p:nvSpPr>
        <p:spPr>
          <a:xfrm>
            <a:off x="6740170" y="1535333"/>
            <a:ext cx="828688" cy="369332"/>
          </a:xfrm>
          <a:prstGeom prst="rect">
            <a:avLst/>
          </a:prstGeom>
        </p:spPr>
        <p:txBody>
          <a:bodyPr wrap="none">
            <a:spAutoFit/>
          </a:bodyPr>
          <a:lstStyle/>
          <a:p>
            <a:r>
              <a:rPr lang="en-GB" dirty="0">
                <a:solidFill>
                  <a:schemeClr val="bg1"/>
                </a:solidFill>
              </a:rPr>
              <a:t>Starch </a:t>
            </a:r>
          </a:p>
        </p:txBody>
      </p:sp>
      <p:sp>
        <p:nvSpPr>
          <p:cNvPr id="17" name="Rectangle 16">
            <a:extLst>
              <a:ext uri="{FF2B5EF4-FFF2-40B4-BE49-F238E27FC236}">
                <a16:creationId xmlns:a16="http://schemas.microsoft.com/office/drawing/2014/main" id="{F86B0122-7355-4A73-9E70-AF0801F98B2C}"/>
              </a:ext>
            </a:extLst>
          </p:cNvPr>
          <p:cNvSpPr/>
          <p:nvPr/>
        </p:nvSpPr>
        <p:spPr>
          <a:xfrm>
            <a:off x="7942879" y="5588561"/>
            <a:ext cx="1066318" cy="369332"/>
          </a:xfrm>
          <a:prstGeom prst="rect">
            <a:avLst/>
          </a:prstGeom>
        </p:spPr>
        <p:txBody>
          <a:bodyPr wrap="none">
            <a:spAutoFit/>
          </a:bodyPr>
          <a:lstStyle/>
          <a:p>
            <a:r>
              <a:rPr lang="en-GB" dirty="0">
                <a:solidFill>
                  <a:schemeClr val="bg1"/>
                </a:solidFill>
              </a:rPr>
              <a:t>Cellulose </a:t>
            </a:r>
          </a:p>
        </p:txBody>
      </p:sp>
      <p:sp>
        <p:nvSpPr>
          <p:cNvPr id="18" name="Rectangle 17">
            <a:extLst>
              <a:ext uri="{FF2B5EF4-FFF2-40B4-BE49-F238E27FC236}">
                <a16:creationId xmlns:a16="http://schemas.microsoft.com/office/drawing/2014/main" id="{989486EB-848E-4E65-98BB-367B58694A09}"/>
              </a:ext>
            </a:extLst>
          </p:cNvPr>
          <p:cNvSpPr/>
          <p:nvPr/>
        </p:nvSpPr>
        <p:spPr>
          <a:xfrm>
            <a:off x="10257158" y="3279120"/>
            <a:ext cx="1128579" cy="369332"/>
          </a:xfrm>
          <a:prstGeom prst="rect">
            <a:avLst/>
          </a:prstGeom>
        </p:spPr>
        <p:txBody>
          <a:bodyPr wrap="none">
            <a:spAutoFit/>
          </a:bodyPr>
          <a:lstStyle/>
          <a:p>
            <a:r>
              <a:rPr lang="en-GB" dirty="0">
                <a:solidFill>
                  <a:schemeClr val="bg1"/>
                </a:solidFill>
              </a:rPr>
              <a:t>Glycogen </a:t>
            </a:r>
          </a:p>
        </p:txBody>
      </p:sp>
      <p:pic>
        <p:nvPicPr>
          <p:cNvPr id="20" name="Picture 19">
            <a:extLst>
              <a:ext uri="{FF2B5EF4-FFF2-40B4-BE49-F238E27FC236}">
                <a16:creationId xmlns:a16="http://schemas.microsoft.com/office/drawing/2014/main" id="{A45397D3-EF85-4849-AD28-0691B187B472}"/>
              </a:ext>
            </a:extLst>
          </p:cNvPr>
          <p:cNvPicPr>
            <a:picLocks noChangeAspect="1"/>
          </p:cNvPicPr>
          <p:nvPr/>
        </p:nvPicPr>
        <p:blipFill>
          <a:blip r:embed="rId8"/>
          <a:stretch>
            <a:fillRect/>
          </a:stretch>
        </p:blipFill>
        <p:spPr>
          <a:xfrm>
            <a:off x="9130209" y="4033876"/>
            <a:ext cx="2632117" cy="1750358"/>
          </a:xfrm>
          <a:prstGeom prst="rect">
            <a:avLst/>
          </a:prstGeom>
        </p:spPr>
      </p:pic>
      <p:sp>
        <p:nvSpPr>
          <p:cNvPr id="21" name="Rectangle 20">
            <a:extLst>
              <a:ext uri="{FF2B5EF4-FFF2-40B4-BE49-F238E27FC236}">
                <a16:creationId xmlns:a16="http://schemas.microsoft.com/office/drawing/2014/main" id="{6C389A8D-C793-43C3-A216-B4F05CE04019}"/>
              </a:ext>
            </a:extLst>
          </p:cNvPr>
          <p:cNvSpPr/>
          <p:nvPr/>
        </p:nvSpPr>
        <p:spPr>
          <a:xfrm>
            <a:off x="10696008" y="5428597"/>
            <a:ext cx="755335" cy="369332"/>
          </a:xfrm>
          <a:prstGeom prst="rect">
            <a:avLst/>
          </a:prstGeom>
        </p:spPr>
        <p:txBody>
          <a:bodyPr wrap="none">
            <a:spAutoFit/>
          </a:bodyPr>
          <a:lstStyle/>
          <a:p>
            <a:r>
              <a:rPr lang="en-GB" dirty="0">
                <a:solidFill>
                  <a:schemeClr val="bg1"/>
                </a:solidFill>
              </a:rPr>
              <a:t>Chitin </a:t>
            </a:r>
          </a:p>
        </p:txBody>
      </p:sp>
    </p:spTree>
    <p:extLst>
      <p:ext uri="{BB962C8B-B14F-4D97-AF65-F5344CB8AC3E}">
        <p14:creationId xmlns:p14="http://schemas.microsoft.com/office/powerpoint/2010/main" val="191063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FF1FC-5515-4BB3-B474-733306D3A079}"/>
              </a:ext>
            </a:extLst>
          </p:cNvPr>
          <p:cNvSpPr>
            <a:spLocks noGrp="1"/>
          </p:cNvSpPr>
          <p:nvPr>
            <p:ph type="title"/>
          </p:nvPr>
        </p:nvSpPr>
        <p:spPr>
          <a:xfrm>
            <a:off x="913149" y="617517"/>
            <a:ext cx="10364451" cy="688769"/>
          </a:xfrm>
        </p:spPr>
        <p:txBody>
          <a:bodyPr/>
          <a:lstStyle/>
          <a:p>
            <a:r>
              <a:rPr lang="en-GB" dirty="0"/>
              <a:t>Macromolecules of life and evolution</a:t>
            </a:r>
          </a:p>
        </p:txBody>
      </p:sp>
      <p:sp>
        <p:nvSpPr>
          <p:cNvPr id="3" name="Content Placeholder 2">
            <a:extLst>
              <a:ext uri="{FF2B5EF4-FFF2-40B4-BE49-F238E27FC236}">
                <a16:creationId xmlns:a16="http://schemas.microsoft.com/office/drawing/2014/main" id="{E9E15DF4-43CF-4A07-AB39-F86787992B37}"/>
              </a:ext>
            </a:extLst>
          </p:cNvPr>
          <p:cNvSpPr>
            <a:spLocks noGrp="1"/>
          </p:cNvSpPr>
          <p:nvPr>
            <p:ph sz="quarter" idx="13"/>
          </p:nvPr>
        </p:nvSpPr>
        <p:spPr/>
        <p:txBody>
          <a:bodyPr/>
          <a:lstStyle/>
          <a:p>
            <a:pPr marL="0" indent="0" algn="ctr">
              <a:buNone/>
            </a:pPr>
            <a:r>
              <a:rPr lang="en-GB" dirty="0">
                <a:effectLst/>
                <a:hlinkClick r:id="rId3"/>
              </a:rPr>
              <a:t>https://youtu.be/nvJFI3ChOUU</a:t>
            </a:r>
            <a:r>
              <a:rPr lang="en-GB" dirty="0">
                <a:effectLst/>
              </a:rPr>
              <a:t> </a:t>
            </a:r>
            <a:endParaRPr lang="en-GB" dirty="0"/>
          </a:p>
        </p:txBody>
      </p:sp>
    </p:spTree>
    <p:extLst>
      <p:ext uri="{BB962C8B-B14F-4D97-AF65-F5344CB8AC3E}">
        <p14:creationId xmlns:p14="http://schemas.microsoft.com/office/powerpoint/2010/main" val="3350785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C7530-06CC-4C80-8BBB-10732E90F8C8}"/>
              </a:ext>
            </a:extLst>
          </p:cNvPr>
          <p:cNvSpPr>
            <a:spLocks noGrp="1"/>
          </p:cNvSpPr>
          <p:nvPr>
            <p:ph type="title"/>
          </p:nvPr>
        </p:nvSpPr>
        <p:spPr>
          <a:xfrm>
            <a:off x="913775" y="618518"/>
            <a:ext cx="10364451" cy="842148"/>
          </a:xfrm>
        </p:spPr>
        <p:txBody>
          <a:bodyPr/>
          <a:lstStyle/>
          <a:p>
            <a:r>
              <a:rPr lang="en-GB" dirty="0"/>
              <a:t>Summary / Take-home message</a:t>
            </a:r>
          </a:p>
        </p:txBody>
      </p:sp>
      <p:sp>
        <p:nvSpPr>
          <p:cNvPr id="3" name="Content Placeholder 2">
            <a:extLst>
              <a:ext uri="{FF2B5EF4-FFF2-40B4-BE49-F238E27FC236}">
                <a16:creationId xmlns:a16="http://schemas.microsoft.com/office/drawing/2014/main" id="{515D260C-9389-4439-8F39-924B29D9B00A}"/>
              </a:ext>
            </a:extLst>
          </p:cNvPr>
          <p:cNvSpPr>
            <a:spLocks noGrp="1"/>
          </p:cNvSpPr>
          <p:nvPr>
            <p:ph sz="quarter" idx="13"/>
          </p:nvPr>
        </p:nvSpPr>
        <p:spPr>
          <a:xfrm>
            <a:off x="913774" y="1460666"/>
            <a:ext cx="10363826" cy="4778816"/>
          </a:xfrm>
        </p:spPr>
        <p:txBody>
          <a:bodyPr>
            <a:normAutofit/>
          </a:bodyPr>
          <a:lstStyle/>
          <a:p>
            <a:r>
              <a:rPr lang="en-GB" dirty="0"/>
              <a:t>All life on earth is built from the same building blocks which are cycled through earth’s biogeochemical cycles</a:t>
            </a:r>
          </a:p>
          <a:p>
            <a:r>
              <a:rPr lang="en-GB" dirty="0"/>
              <a:t>Life sustains itself by building and breaking apart polymers made up of these building blocks, constantly reconfiguring their arrangement to suit the needs of different species</a:t>
            </a:r>
          </a:p>
          <a:p>
            <a:r>
              <a:rPr lang="en-GB" dirty="0"/>
              <a:t>Polymers are built and broken down by special proteins called enzymes</a:t>
            </a:r>
          </a:p>
          <a:p>
            <a:r>
              <a:rPr lang="en-GB" dirty="0"/>
              <a:t>Carbohydrates are a major source of carbon which is used in all of </a:t>
            </a:r>
            <a:r>
              <a:rPr lang="en-GB"/>
              <a:t>life’s constituents</a:t>
            </a:r>
            <a:endParaRPr lang="en-GB" dirty="0"/>
          </a:p>
          <a:p>
            <a:endParaRPr lang="en-GB" dirty="0"/>
          </a:p>
        </p:txBody>
      </p:sp>
    </p:spTree>
    <p:extLst>
      <p:ext uri="{BB962C8B-B14F-4D97-AF65-F5344CB8AC3E}">
        <p14:creationId xmlns:p14="http://schemas.microsoft.com/office/powerpoint/2010/main" val="20101205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30DD3-14F4-4BCC-A47A-0B3FD8760048}"/>
              </a:ext>
            </a:extLst>
          </p:cNvPr>
          <p:cNvSpPr>
            <a:spLocks noGrp="1"/>
          </p:cNvSpPr>
          <p:nvPr>
            <p:ph type="title"/>
          </p:nvPr>
        </p:nvSpPr>
        <p:spPr>
          <a:xfrm>
            <a:off x="913775" y="618517"/>
            <a:ext cx="10364451" cy="747145"/>
          </a:xfrm>
        </p:spPr>
        <p:txBody>
          <a:bodyPr/>
          <a:lstStyle/>
          <a:p>
            <a:r>
              <a:rPr lang="en-GB" dirty="0"/>
              <a:t>Want to learn more?</a:t>
            </a:r>
          </a:p>
        </p:txBody>
      </p:sp>
      <p:pic>
        <p:nvPicPr>
          <p:cNvPr id="4" name="Content Placeholder 3">
            <a:extLst>
              <a:ext uri="{FF2B5EF4-FFF2-40B4-BE49-F238E27FC236}">
                <a16:creationId xmlns:a16="http://schemas.microsoft.com/office/drawing/2014/main" id="{58A4689B-9B3D-4BCE-9AAA-816A73A29A9C}"/>
              </a:ext>
            </a:extLst>
          </p:cNvPr>
          <p:cNvPicPr>
            <a:picLocks noGrp="1" noChangeAspect="1"/>
          </p:cNvPicPr>
          <p:nvPr>
            <p:ph sz="quarter" idx="13"/>
          </p:nvPr>
        </p:nvPicPr>
        <p:blipFill>
          <a:blip r:embed="rId3"/>
          <a:stretch>
            <a:fillRect/>
          </a:stretch>
        </p:blipFill>
        <p:spPr>
          <a:xfrm>
            <a:off x="735899" y="1562100"/>
            <a:ext cx="1504950" cy="1866900"/>
          </a:xfrm>
          <a:prstGeom prst="rect">
            <a:avLst/>
          </a:prstGeom>
        </p:spPr>
      </p:pic>
      <p:sp>
        <p:nvSpPr>
          <p:cNvPr id="5" name="Rectangle 4">
            <a:extLst>
              <a:ext uri="{FF2B5EF4-FFF2-40B4-BE49-F238E27FC236}">
                <a16:creationId xmlns:a16="http://schemas.microsoft.com/office/drawing/2014/main" id="{0482B832-8C23-4EDA-A51D-62AE6EC3FC70}"/>
              </a:ext>
            </a:extLst>
          </p:cNvPr>
          <p:cNvSpPr/>
          <p:nvPr/>
        </p:nvSpPr>
        <p:spPr>
          <a:xfrm>
            <a:off x="2382981" y="2172384"/>
            <a:ext cx="8744197" cy="646331"/>
          </a:xfrm>
          <a:prstGeom prst="rect">
            <a:avLst/>
          </a:prstGeom>
        </p:spPr>
        <p:txBody>
          <a:bodyPr wrap="square">
            <a:spAutoFit/>
          </a:bodyPr>
          <a:lstStyle/>
          <a:p>
            <a:r>
              <a:rPr lang="en-GB" dirty="0"/>
              <a:t>E-book available from </a:t>
            </a:r>
            <a:r>
              <a:rPr lang="en-GB" dirty="0">
                <a:hlinkClick r:id="rId4"/>
              </a:rPr>
              <a:t>https://basicbiology.net/product/basic-biology-an-introduction</a:t>
            </a:r>
            <a:r>
              <a:rPr lang="en-GB" dirty="0"/>
              <a:t>  $2.95</a:t>
            </a:r>
          </a:p>
          <a:p>
            <a:r>
              <a:rPr lang="en-GB" dirty="0"/>
              <a:t>Much of the information is available at </a:t>
            </a:r>
            <a:r>
              <a:rPr lang="en-GB" dirty="0">
                <a:hlinkClick r:id="rId5"/>
              </a:rPr>
              <a:t>https://basicbiology.net</a:t>
            </a:r>
            <a:r>
              <a:rPr lang="en-GB" dirty="0"/>
              <a:t>  </a:t>
            </a:r>
          </a:p>
        </p:txBody>
      </p:sp>
      <p:pic>
        <p:nvPicPr>
          <p:cNvPr id="6" name="Picture 5">
            <a:extLst>
              <a:ext uri="{FF2B5EF4-FFF2-40B4-BE49-F238E27FC236}">
                <a16:creationId xmlns:a16="http://schemas.microsoft.com/office/drawing/2014/main" id="{20DAAE77-3718-4F01-B1C1-E41B3894A946}"/>
              </a:ext>
            </a:extLst>
          </p:cNvPr>
          <p:cNvPicPr>
            <a:picLocks noChangeAspect="1"/>
          </p:cNvPicPr>
          <p:nvPr/>
        </p:nvPicPr>
        <p:blipFill>
          <a:blip r:embed="rId6"/>
          <a:stretch>
            <a:fillRect/>
          </a:stretch>
        </p:blipFill>
        <p:spPr>
          <a:xfrm>
            <a:off x="735899" y="4027528"/>
            <a:ext cx="1533525" cy="1819275"/>
          </a:xfrm>
          <a:prstGeom prst="rect">
            <a:avLst/>
          </a:prstGeom>
        </p:spPr>
      </p:pic>
      <p:sp>
        <p:nvSpPr>
          <p:cNvPr id="7" name="Rectangle 6">
            <a:extLst>
              <a:ext uri="{FF2B5EF4-FFF2-40B4-BE49-F238E27FC236}">
                <a16:creationId xmlns:a16="http://schemas.microsoft.com/office/drawing/2014/main" id="{AD575C16-F1C3-433B-9C85-DE4BB3A2A977}"/>
              </a:ext>
            </a:extLst>
          </p:cNvPr>
          <p:cNvSpPr/>
          <p:nvPr/>
        </p:nvSpPr>
        <p:spPr>
          <a:xfrm>
            <a:off x="2382981" y="4509843"/>
            <a:ext cx="8744197" cy="646331"/>
          </a:xfrm>
          <a:prstGeom prst="rect">
            <a:avLst/>
          </a:prstGeom>
        </p:spPr>
        <p:txBody>
          <a:bodyPr wrap="square">
            <a:spAutoFit/>
          </a:bodyPr>
          <a:lstStyle/>
          <a:p>
            <a:r>
              <a:rPr lang="en-GB" dirty="0" err="1"/>
              <a:t>Cambell</a:t>
            </a:r>
            <a:r>
              <a:rPr lang="en-GB" dirty="0"/>
              <a:t> Biology – World’s number 1 text book for beginning biologists </a:t>
            </a:r>
          </a:p>
          <a:p>
            <a:r>
              <a:rPr lang="en-GB" dirty="0"/>
              <a:t>Various editions available at </a:t>
            </a:r>
            <a:r>
              <a:rPr lang="en-GB" dirty="0">
                <a:hlinkClick r:id="rId7"/>
              </a:rPr>
              <a:t>http://libgen.io</a:t>
            </a:r>
            <a:r>
              <a:rPr lang="en-GB" dirty="0"/>
              <a:t> </a:t>
            </a:r>
          </a:p>
        </p:txBody>
      </p:sp>
    </p:spTree>
    <p:extLst>
      <p:ext uri="{BB962C8B-B14F-4D97-AF65-F5344CB8AC3E}">
        <p14:creationId xmlns:p14="http://schemas.microsoft.com/office/powerpoint/2010/main" val="123519365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4B4B4B"/>
      </a:dk2>
      <a:lt2>
        <a:srgbClr val="B5B5B5"/>
      </a:lt2>
      <a:accent1>
        <a:srgbClr val="9AC43E"/>
      </a:accent1>
      <a:accent2>
        <a:srgbClr val="44BA98"/>
      </a:accent2>
      <a:accent3>
        <a:srgbClr val="43A9D9"/>
      </a:accent3>
      <a:accent4>
        <a:srgbClr val="6274D8"/>
      </a:accent4>
      <a:accent5>
        <a:srgbClr val="AB54D7"/>
      </a:accent5>
      <a:accent6>
        <a:srgbClr val="D15B37"/>
      </a:accent6>
      <a:hlink>
        <a:srgbClr val="BFE962"/>
      </a:hlink>
      <a:folHlink>
        <a:srgbClr val="C0D591"/>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892FADA9-420D-4323-A7A4-C1060166525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3605</TotalTime>
  <Words>3196</Words>
  <Application>Microsoft Office PowerPoint</Application>
  <PresentationFormat>Widescreen</PresentationFormat>
  <Paragraphs>285</Paragraphs>
  <Slides>19</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Roboto</vt:lpstr>
      <vt:lpstr>Tw Cen MT</vt:lpstr>
      <vt:lpstr>Droplet</vt:lpstr>
      <vt:lpstr>3. Macromolecules of life</vt:lpstr>
      <vt:lpstr>Proteins, Carbohydrates, Lipids and Nucleic Acids</vt:lpstr>
      <vt:lpstr>Life on earth is Carbon-based</vt:lpstr>
      <vt:lpstr>Why is Life on earth carbon-based?</vt:lpstr>
      <vt:lpstr>Why is life on earth carbon-based?</vt:lpstr>
      <vt:lpstr>Why is life on earth carbon-based?</vt:lpstr>
      <vt:lpstr>Why is life on earth carbon-based?</vt:lpstr>
      <vt:lpstr>Monomers and polymers</vt:lpstr>
      <vt:lpstr>building and breaking polymers</vt:lpstr>
      <vt:lpstr>Building and breaking polymers</vt:lpstr>
      <vt:lpstr>Building and breaking polymers</vt:lpstr>
      <vt:lpstr>Building and breaking polymers</vt:lpstr>
      <vt:lpstr>Nucleic acids</vt:lpstr>
      <vt:lpstr>proteins</vt:lpstr>
      <vt:lpstr>lipids</vt:lpstr>
      <vt:lpstr>carbohydrates</vt:lpstr>
      <vt:lpstr>Macromolecules of life and evolution</vt:lpstr>
      <vt:lpstr>Summary / Take-home message</vt:lpstr>
      <vt:lpstr>Want to learn more?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 Macromolecules of life</dc:title>
  <dc:creator>anna rawlings</dc:creator>
  <cp:lastModifiedBy>anna rawlings</cp:lastModifiedBy>
  <cp:revision>41</cp:revision>
  <dcterms:created xsi:type="dcterms:W3CDTF">2019-02-01T12:23:37Z</dcterms:created>
  <dcterms:modified xsi:type="dcterms:W3CDTF">2019-02-06T13:30:57Z</dcterms:modified>
</cp:coreProperties>
</file>