
<file path=[Content_Types].xml><?xml version="1.0" encoding="utf-8"?>
<Types xmlns="http://schemas.openxmlformats.org/package/2006/content-types">
  <Default Extension="png" ContentType="image/png"/>
  <Default Extension="jpeg" ContentType="image/jpeg"/>
  <Default Extension="m4a" ContentType="audio/mp4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1.xml" ContentType="application/vnd.openxmlformats-officedocument.presentationml.tags+xml"/>
  <Override PartName="/ppt/notesSlides/notesSlide1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ink/inkAction1.xml" ContentType="application/vnd.ms-office.inkAction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8.xml" ContentType="application/vnd.openxmlformats-officedocument.presentationml.notesSlide+xml"/>
  <Override PartName="/ppt/tags/tag2.xml" ContentType="application/vnd.openxmlformats-officedocument.presentationml.tags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handoutMasterIdLst>
    <p:handoutMasterId r:id="rId25"/>
  </p:handoutMasterIdLst>
  <p:sldIdLst>
    <p:sldId id="256" r:id="rId5"/>
    <p:sldId id="291" r:id="rId6"/>
    <p:sldId id="293" r:id="rId7"/>
    <p:sldId id="303" r:id="rId8"/>
    <p:sldId id="305" r:id="rId9"/>
    <p:sldId id="288" r:id="rId10"/>
    <p:sldId id="299" r:id="rId11"/>
    <p:sldId id="268" r:id="rId12"/>
    <p:sldId id="287" r:id="rId13"/>
    <p:sldId id="258" r:id="rId14"/>
    <p:sldId id="304" r:id="rId15"/>
    <p:sldId id="273" r:id="rId16"/>
    <p:sldId id="294" r:id="rId17"/>
    <p:sldId id="295" r:id="rId18"/>
    <p:sldId id="298" r:id="rId19"/>
    <p:sldId id="286" r:id="rId20"/>
    <p:sldId id="300" r:id="rId21"/>
    <p:sldId id="282" r:id="rId22"/>
    <p:sldId id="28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  <p15:guide id="3" pos="216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26" autoAdjust="0"/>
    <p:restoredTop sz="64299" autoAdjust="0"/>
  </p:normalViewPr>
  <p:slideViewPr>
    <p:cSldViewPr>
      <p:cViewPr varScale="1">
        <p:scale>
          <a:sx n="67" d="100"/>
          <a:sy n="67" d="100"/>
        </p:scale>
        <p:origin x="1449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70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130" d="100"/>
          <a:sy n="130" d="100"/>
        </p:scale>
        <p:origin x="1488" y="-928"/>
      </p:cViewPr>
      <p:guideLst>
        <p:guide orient="horz" pos="2880"/>
        <p:guide pos="2160"/>
        <p:guide pos="216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21BD27-168D-4C7F-A4BA-4F9F762DDF80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AC7AAC2-ABCF-498B-AAB4-DCEBC89312E0}">
      <dgm:prSet/>
      <dgm:spPr/>
      <dgm:t>
        <a:bodyPr/>
        <a:lstStyle/>
        <a:p>
          <a:r>
            <a:rPr lang="cy-GB" noProof="0" dirty="0" smtClean="0"/>
            <a:t>Mae chwarter yr holl bobl yng Nghymru yn byw mewn tlodi incwm cymharol</a:t>
          </a:r>
        </a:p>
      </dgm:t>
    </dgm:pt>
    <dgm:pt modelId="{42DBA4E3-8EB7-4894-9568-DC91EE24D7DE}" type="parTrans" cxnId="{6A16C733-AE98-4D34-8CC8-9D6AC8BE4737}">
      <dgm:prSet/>
      <dgm:spPr/>
      <dgm:t>
        <a:bodyPr/>
        <a:lstStyle/>
        <a:p>
          <a:endParaRPr lang="en-GB"/>
        </a:p>
      </dgm:t>
    </dgm:pt>
    <dgm:pt modelId="{9D846153-2CBC-4E93-9A5C-A38363EEB96E}" type="sibTrans" cxnId="{6A16C733-AE98-4D34-8CC8-9D6AC8BE4737}">
      <dgm:prSet/>
      <dgm:spPr/>
      <dgm:t>
        <a:bodyPr/>
        <a:lstStyle/>
        <a:p>
          <a:endParaRPr lang="en-GB"/>
        </a:p>
      </dgm:t>
    </dgm:pt>
    <dgm:pt modelId="{34FB82AE-F8B0-40C5-BEA9-5533A804D73C}">
      <dgm:prSet/>
      <dgm:spPr/>
      <dgm:t>
        <a:bodyPr/>
        <a:lstStyle/>
        <a:p>
          <a:r>
            <a:rPr lang="cy-GB" noProof="0" dirty="0" smtClean="0"/>
            <a:t>Plant yw’r gr</a:t>
          </a:r>
          <a:r>
            <a:rPr lang="cy-GB" noProof="0" dirty="0" smtClean="0">
              <a:latin typeface="Arial"/>
              <a:cs typeface="Arial"/>
            </a:rPr>
            <a:t>ŵp poblogaeth sy’n fwyaf tebygol o fod mewn tlodi incwm cymharol</a:t>
          </a:r>
          <a:endParaRPr lang="cy-GB" noProof="0" dirty="0" smtClean="0"/>
        </a:p>
      </dgm:t>
    </dgm:pt>
    <dgm:pt modelId="{AA49AC43-9ACD-4646-B60E-D290517AACBA}" type="parTrans" cxnId="{1E4D8226-C9B8-47B4-ABB7-225EAB2BD01D}">
      <dgm:prSet/>
      <dgm:spPr/>
      <dgm:t>
        <a:bodyPr/>
        <a:lstStyle/>
        <a:p>
          <a:endParaRPr lang="en-GB"/>
        </a:p>
      </dgm:t>
    </dgm:pt>
    <dgm:pt modelId="{BE7A0735-72AF-4B1D-A32C-9961F58BDAFD}" type="sibTrans" cxnId="{1E4D8226-C9B8-47B4-ABB7-225EAB2BD01D}">
      <dgm:prSet/>
      <dgm:spPr/>
      <dgm:t>
        <a:bodyPr/>
        <a:lstStyle/>
        <a:p>
          <a:endParaRPr lang="en-GB"/>
        </a:p>
      </dgm:t>
    </dgm:pt>
    <dgm:pt modelId="{AAC87DBE-84A5-4D87-AEDA-4AC4710369EA}">
      <dgm:prSet/>
      <dgm:spPr/>
      <dgm:t>
        <a:bodyPr/>
        <a:lstStyle/>
        <a:p>
          <a:r>
            <a:rPr lang="cy-GB" noProof="0" dirty="0" smtClean="0"/>
            <a:t>Mae’r ganran o bensiynwyr yng Nghymru sy’n byw mewn tlodi cymharol wedi bod yn codi dros y 3 blynedd diwethaf</a:t>
          </a:r>
        </a:p>
      </dgm:t>
    </dgm:pt>
    <dgm:pt modelId="{455CDF59-5AEC-466B-88D0-26E75426855B}" type="parTrans" cxnId="{91255151-ED7C-4DF5-8B59-5BBE9761955B}">
      <dgm:prSet/>
      <dgm:spPr/>
      <dgm:t>
        <a:bodyPr/>
        <a:lstStyle/>
        <a:p>
          <a:endParaRPr lang="en-GB"/>
        </a:p>
      </dgm:t>
    </dgm:pt>
    <dgm:pt modelId="{CD2E6F3D-E997-4972-8BC6-11B10FA1B503}" type="sibTrans" cxnId="{91255151-ED7C-4DF5-8B59-5BBE9761955B}">
      <dgm:prSet/>
      <dgm:spPr/>
      <dgm:t>
        <a:bodyPr/>
        <a:lstStyle/>
        <a:p>
          <a:endParaRPr lang="en-GB"/>
        </a:p>
      </dgm:t>
    </dgm:pt>
    <dgm:pt modelId="{0BD9343C-2358-4206-8C8C-2DC027988738}">
      <dgm:prSet/>
      <dgm:spPr/>
      <dgm:t>
        <a:bodyPr/>
        <a:lstStyle/>
        <a:p>
          <a:r>
            <a:rPr lang="cy-GB" noProof="0" dirty="0" smtClean="0"/>
            <a:t>Mae 14% o blant mewn amddifadedd materol ac o gartrefi incwm isel</a:t>
          </a:r>
        </a:p>
      </dgm:t>
    </dgm:pt>
    <dgm:pt modelId="{790AF03C-130A-417A-A1ED-37418C8A91F6}" type="parTrans" cxnId="{615C927A-C8F4-41FF-AE7F-46313AECCDA1}">
      <dgm:prSet/>
      <dgm:spPr/>
      <dgm:t>
        <a:bodyPr/>
        <a:lstStyle/>
        <a:p>
          <a:endParaRPr lang="en-GB"/>
        </a:p>
      </dgm:t>
    </dgm:pt>
    <dgm:pt modelId="{3C9CDE7A-5079-48F8-9031-82304179D6ED}" type="sibTrans" cxnId="{615C927A-C8F4-41FF-AE7F-46313AECCDA1}">
      <dgm:prSet/>
      <dgm:spPr/>
      <dgm:t>
        <a:bodyPr/>
        <a:lstStyle/>
        <a:p>
          <a:endParaRPr lang="en-GB"/>
        </a:p>
      </dgm:t>
    </dgm:pt>
    <dgm:pt modelId="{EEEC390E-9D59-4AC5-8163-7F7A089375A8}">
      <dgm:prSet/>
      <dgm:spPr/>
      <dgm:t>
        <a:bodyPr/>
        <a:lstStyle/>
        <a:p>
          <a:r>
            <a:rPr lang="cy-GB" noProof="0" dirty="0" smtClean="0"/>
            <a:t>Mae 10% o bensiynwyr mewn amddifadedd materol</a:t>
          </a:r>
        </a:p>
      </dgm:t>
    </dgm:pt>
    <dgm:pt modelId="{367F5312-8E09-4A00-B758-975C0BDC8875}" type="parTrans" cxnId="{104ACFA5-F635-4E01-93DC-41A196C45C46}">
      <dgm:prSet/>
      <dgm:spPr/>
      <dgm:t>
        <a:bodyPr/>
        <a:lstStyle/>
        <a:p>
          <a:endParaRPr lang="en-GB"/>
        </a:p>
      </dgm:t>
    </dgm:pt>
    <dgm:pt modelId="{097C41A2-1F12-4E05-ACB4-68BF2B9D01CC}" type="sibTrans" cxnId="{104ACFA5-F635-4E01-93DC-41A196C45C46}">
      <dgm:prSet/>
      <dgm:spPr/>
      <dgm:t>
        <a:bodyPr/>
        <a:lstStyle/>
        <a:p>
          <a:endParaRPr lang="en-GB"/>
        </a:p>
      </dgm:t>
    </dgm:pt>
    <dgm:pt modelId="{C347E6B9-2FAF-4B43-9FC9-21A045F32CF3}">
      <dgm:prSet/>
      <dgm:spPr/>
      <dgm:t>
        <a:bodyPr/>
        <a:lstStyle/>
        <a:p>
          <a:r>
            <a:rPr lang="cy-GB" noProof="0" dirty="0" smtClean="0"/>
            <a:t>Mae gan unigolion yng Nghymru risg o 12% o fod mewn tlodi parhaus rhwng 2011-15</a:t>
          </a:r>
        </a:p>
      </dgm:t>
    </dgm:pt>
    <dgm:pt modelId="{47071E9D-7A1B-402C-86ED-2CF76A033226}" type="parTrans" cxnId="{03440777-FB41-4F31-865A-BFA9308034A5}">
      <dgm:prSet/>
      <dgm:spPr/>
      <dgm:t>
        <a:bodyPr/>
        <a:lstStyle/>
        <a:p>
          <a:endParaRPr lang="en-GB"/>
        </a:p>
      </dgm:t>
    </dgm:pt>
    <dgm:pt modelId="{C4E45B27-732D-48A3-9551-07F4CD58A7FC}" type="sibTrans" cxnId="{03440777-FB41-4F31-865A-BFA9308034A5}">
      <dgm:prSet/>
      <dgm:spPr/>
      <dgm:t>
        <a:bodyPr/>
        <a:lstStyle/>
        <a:p>
          <a:endParaRPr lang="en-GB"/>
        </a:p>
      </dgm:t>
    </dgm:pt>
    <dgm:pt modelId="{DB57039D-58ED-43A4-9BFA-0D405F0B6B85}" type="pres">
      <dgm:prSet presAssocID="{5B21BD27-168D-4C7F-A4BA-4F9F762DDF8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5296671-FDFB-43C5-A31E-F2447A39C9C8}" type="pres">
      <dgm:prSet presAssocID="{CAC7AAC2-ABCF-498B-AAB4-DCEBC89312E0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FDCE84E-4148-420D-944A-4AE7D8582407}" type="pres">
      <dgm:prSet presAssocID="{9D846153-2CBC-4E93-9A5C-A38363EEB96E}" presName="sibTrans" presStyleCnt="0"/>
      <dgm:spPr/>
    </dgm:pt>
    <dgm:pt modelId="{F6EFC662-1A27-4F98-802C-44E762E84F7B}" type="pres">
      <dgm:prSet presAssocID="{34FB82AE-F8B0-40C5-BEA9-5533A804D73C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DC31424-7D38-4B7F-B880-D7B834DCAE88}" type="pres">
      <dgm:prSet presAssocID="{BE7A0735-72AF-4B1D-A32C-9961F58BDAFD}" presName="sibTrans" presStyleCnt="0"/>
      <dgm:spPr/>
    </dgm:pt>
    <dgm:pt modelId="{06A77ECB-5DFF-437A-BDE4-544CF9C20675}" type="pres">
      <dgm:prSet presAssocID="{AAC87DBE-84A5-4D87-AEDA-4AC4710369EA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5F1BEE5-115B-4387-AAC5-DD4576313302}" type="pres">
      <dgm:prSet presAssocID="{CD2E6F3D-E997-4972-8BC6-11B10FA1B503}" presName="sibTrans" presStyleCnt="0"/>
      <dgm:spPr/>
    </dgm:pt>
    <dgm:pt modelId="{A572A869-BF37-4126-B47B-6C6F73D2BFDC}" type="pres">
      <dgm:prSet presAssocID="{0BD9343C-2358-4206-8C8C-2DC027988738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E6750E-26C9-4831-99DC-CDC0BA2DA8AE}" type="pres">
      <dgm:prSet presAssocID="{3C9CDE7A-5079-48F8-9031-82304179D6ED}" presName="sibTrans" presStyleCnt="0"/>
      <dgm:spPr/>
    </dgm:pt>
    <dgm:pt modelId="{46166978-3B96-488A-AA95-66C6A0B65E7D}" type="pres">
      <dgm:prSet presAssocID="{EEEC390E-9D59-4AC5-8163-7F7A089375A8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F6F632C-6915-4227-85A3-C00312FCA47F}" type="pres">
      <dgm:prSet presAssocID="{097C41A2-1F12-4E05-ACB4-68BF2B9D01CC}" presName="sibTrans" presStyleCnt="0"/>
      <dgm:spPr/>
    </dgm:pt>
    <dgm:pt modelId="{28D4A3F0-9C5F-41A4-BD1D-471AB809579B}" type="pres">
      <dgm:prSet presAssocID="{C347E6B9-2FAF-4B43-9FC9-21A045F32CF3}" presName="node" presStyleLbl="node1" presStyleIdx="5" presStyleCnt="6" custLinFactNeighborX="3839" custLinFactNeighborY="-133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5784902-2E2A-45E7-A76B-C98903664FB8}" type="presOf" srcId="{0BD9343C-2358-4206-8C8C-2DC027988738}" destId="{A572A869-BF37-4126-B47B-6C6F73D2BFDC}" srcOrd="0" destOrd="0" presId="urn:microsoft.com/office/officeart/2005/8/layout/default#1"/>
    <dgm:cxn modelId="{FC0FC954-3972-4F95-8119-CFBBB61A3B47}" type="presOf" srcId="{C347E6B9-2FAF-4B43-9FC9-21A045F32CF3}" destId="{28D4A3F0-9C5F-41A4-BD1D-471AB809579B}" srcOrd="0" destOrd="0" presId="urn:microsoft.com/office/officeart/2005/8/layout/default#1"/>
    <dgm:cxn modelId="{104ACFA5-F635-4E01-93DC-41A196C45C46}" srcId="{5B21BD27-168D-4C7F-A4BA-4F9F762DDF80}" destId="{EEEC390E-9D59-4AC5-8163-7F7A089375A8}" srcOrd="4" destOrd="0" parTransId="{367F5312-8E09-4A00-B758-975C0BDC8875}" sibTransId="{097C41A2-1F12-4E05-ACB4-68BF2B9D01CC}"/>
    <dgm:cxn modelId="{49643223-D027-464C-80C8-04D8E06DFA26}" type="presOf" srcId="{34FB82AE-F8B0-40C5-BEA9-5533A804D73C}" destId="{F6EFC662-1A27-4F98-802C-44E762E84F7B}" srcOrd="0" destOrd="0" presId="urn:microsoft.com/office/officeart/2005/8/layout/default#1"/>
    <dgm:cxn modelId="{6235B553-1191-4B3B-8608-9765605CF1EC}" type="presOf" srcId="{5B21BD27-168D-4C7F-A4BA-4F9F762DDF80}" destId="{DB57039D-58ED-43A4-9BFA-0D405F0B6B85}" srcOrd="0" destOrd="0" presId="urn:microsoft.com/office/officeart/2005/8/layout/default#1"/>
    <dgm:cxn modelId="{03440777-FB41-4F31-865A-BFA9308034A5}" srcId="{5B21BD27-168D-4C7F-A4BA-4F9F762DDF80}" destId="{C347E6B9-2FAF-4B43-9FC9-21A045F32CF3}" srcOrd="5" destOrd="0" parTransId="{47071E9D-7A1B-402C-86ED-2CF76A033226}" sibTransId="{C4E45B27-732D-48A3-9551-07F4CD58A7FC}"/>
    <dgm:cxn modelId="{6A16C733-AE98-4D34-8CC8-9D6AC8BE4737}" srcId="{5B21BD27-168D-4C7F-A4BA-4F9F762DDF80}" destId="{CAC7AAC2-ABCF-498B-AAB4-DCEBC89312E0}" srcOrd="0" destOrd="0" parTransId="{42DBA4E3-8EB7-4894-9568-DC91EE24D7DE}" sibTransId="{9D846153-2CBC-4E93-9A5C-A38363EEB96E}"/>
    <dgm:cxn modelId="{1E4D8226-C9B8-47B4-ABB7-225EAB2BD01D}" srcId="{5B21BD27-168D-4C7F-A4BA-4F9F762DDF80}" destId="{34FB82AE-F8B0-40C5-BEA9-5533A804D73C}" srcOrd="1" destOrd="0" parTransId="{AA49AC43-9ACD-4646-B60E-D290517AACBA}" sibTransId="{BE7A0735-72AF-4B1D-A32C-9961F58BDAFD}"/>
    <dgm:cxn modelId="{E29DA3C3-D0CC-4716-9750-251C4544018E}" type="presOf" srcId="{CAC7AAC2-ABCF-498B-AAB4-DCEBC89312E0}" destId="{C5296671-FDFB-43C5-A31E-F2447A39C9C8}" srcOrd="0" destOrd="0" presId="urn:microsoft.com/office/officeart/2005/8/layout/default#1"/>
    <dgm:cxn modelId="{615C927A-C8F4-41FF-AE7F-46313AECCDA1}" srcId="{5B21BD27-168D-4C7F-A4BA-4F9F762DDF80}" destId="{0BD9343C-2358-4206-8C8C-2DC027988738}" srcOrd="3" destOrd="0" parTransId="{790AF03C-130A-417A-A1ED-37418C8A91F6}" sibTransId="{3C9CDE7A-5079-48F8-9031-82304179D6ED}"/>
    <dgm:cxn modelId="{91255151-ED7C-4DF5-8B59-5BBE9761955B}" srcId="{5B21BD27-168D-4C7F-A4BA-4F9F762DDF80}" destId="{AAC87DBE-84A5-4D87-AEDA-4AC4710369EA}" srcOrd="2" destOrd="0" parTransId="{455CDF59-5AEC-466B-88D0-26E75426855B}" sibTransId="{CD2E6F3D-E997-4972-8BC6-11B10FA1B503}"/>
    <dgm:cxn modelId="{CD0379E8-0101-4581-B56A-8F747AA9899C}" type="presOf" srcId="{AAC87DBE-84A5-4D87-AEDA-4AC4710369EA}" destId="{06A77ECB-5DFF-437A-BDE4-544CF9C20675}" srcOrd="0" destOrd="0" presId="urn:microsoft.com/office/officeart/2005/8/layout/default#1"/>
    <dgm:cxn modelId="{3E28D59F-3328-4D09-8B0B-4FFEE55CA4C3}" type="presOf" srcId="{EEEC390E-9D59-4AC5-8163-7F7A089375A8}" destId="{46166978-3B96-488A-AA95-66C6A0B65E7D}" srcOrd="0" destOrd="0" presId="urn:microsoft.com/office/officeart/2005/8/layout/default#1"/>
    <dgm:cxn modelId="{E48150F2-C3C4-40EE-B210-FF15AB1CBF06}" type="presParOf" srcId="{DB57039D-58ED-43A4-9BFA-0D405F0B6B85}" destId="{C5296671-FDFB-43C5-A31E-F2447A39C9C8}" srcOrd="0" destOrd="0" presId="urn:microsoft.com/office/officeart/2005/8/layout/default#1"/>
    <dgm:cxn modelId="{B31B2DC9-DBAF-433E-B7A3-EC636A9773B5}" type="presParOf" srcId="{DB57039D-58ED-43A4-9BFA-0D405F0B6B85}" destId="{EFDCE84E-4148-420D-944A-4AE7D8582407}" srcOrd="1" destOrd="0" presId="urn:microsoft.com/office/officeart/2005/8/layout/default#1"/>
    <dgm:cxn modelId="{E12AE36D-708E-4A22-A4D4-B118C72436AE}" type="presParOf" srcId="{DB57039D-58ED-43A4-9BFA-0D405F0B6B85}" destId="{F6EFC662-1A27-4F98-802C-44E762E84F7B}" srcOrd="2" destOrd="0" presId="urn:microsoft.com/office/officeart/2005/8/layout/default#1"/>
    <dgm:cxn modelId="{89E293CB-AD45-45C3-9FE4-82678035ACD4}" type="presParOf" srcId="{DB57039D-58ED-43A4-9BFA-0D405F0B6B85}" destId="{8DC31424-7D38-4B7F-B880-D7B834DCAE88}" srcOrd="3" destOrd="0" presId="urn:microsoft.com/office/officeart/2005/8/layout/default#1"/>
    <dgm:cxn modelId="{D6CF90B9-F179-469A-9B22-5C61A9478249}" type="presParOf" srcId="{DB57039D-58ED-43A4-9BFA-0D405F0B6B85}" destId="{06A77ECB-5DFF-437A-BDE4-544CF9C20675}" srcOrd="4" destOrd="0" presId="urn:microsoft.com/office/officeart/2005/8/layout/default#1"/>
    <dgm:cxn modelId="{8928A69B-BF3F-4801-BA0D-9EE018EC7D69}" type="presParOf" srcId="{DB57039D-58ED-43A4-9BFA-0D405F0B6B85}" destId="{45F1BEE5-115B-4387-AAC5-DD4576313302}" srcOrd="5" destOrd="0" presId="urn:microsoft.com/office/officeart/2005/8/layout/default#1"/>
    <dgm:cxn modelId="{63DB1484-EF2C-41F0-8A03-3D540BE53B1C}" type="presParOf" srcId="{DB57039D-58ED-43A4-9BFA-0D405F0B6B85}" destId="{A572A869-BF37-4126-B47B-6C6F73D2BFDC}" srcOrd="6" destOrd="0" presId="urn:microsoft.com/office/officeart/2005/8/layout/default#1"/>
    <dgm:cxn modelId="{7D387B09-80BB-4EB8-A6CB-2549E52CC164}" type="presParOf" srcId="{DB57039D-58ED-43A4-9BFA-0D405F0B6B85}" destId="{B4E6750E-26C9-4831-99DC-CDC0BA2DA8AE}" srcOrd="7" destOrd="0" presId="urn:microsoft.com/office/officeart/2005/8/layout/default#1"/>
    <dgm:cxn modelId="{8D5633DB-A396-4454-B096-ABF22DEAFB21}" type="presParOf" srcId="{DB57039D-58ED-43A4-9BFA-0D405F0B6B85}" destId="{46166978-3B96-488A-AA95-66C6A0B65E7D}" srcOrd="8" destOrd="0" presId="urn:microsoft.com/office/officeart/2005/8/layout/default#1"/>
    <dgm:cxn modelId="{07698873-6B44-4504-AE56-0048A02EA3D7}" type="presParOf" srcId="{DB57039D-58ED-43A4-9BFA-0D405F0B6B85}" destId="{FF6F632C-6915-4227-85A3-C00312FCA47F}" srcOrd="9" destOrd="0" presId="urn:microsoft.com/office/officeart/2005/8/layout/default#1"/>
    <dgm:cxn modelId="{E26D5614-291F-4F19-A950-1E4517B2E6BA}" type="presParOf" srcId="{DB57039D-58ED-43A4-9BFA-0D405F0B6B85}" destId="{28D4A3F0-9C5F-41A4-BD1D-471AB809579B}" srcOrd="10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8C9C1B-5F48-4424-ABC1-5D4B4131B955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4DB3650-D2F2-4E8E-B09F-5598E06A558F}">
      <dgm:prSet/>
      <dgm:spPr/>
      <dgm:t>
        <a:bodyPr/>
        <a:lstStyle/>
        <a:p>
          <a:r>
            <a:rPr lang="cy-GB" noProof="0" dirty="0" smtClean="0"/>
            <a:t>rhyw</a:t>
          </a:r>
          <a:endParaRPr lang="cy-GB" noProof="0" dirty="0"/>
        </a:p>
      </dgm:t>
    </dgm:pt>
    <dgm:pt modelId="{E0683441-CAFB-46D7-BFCC-3A3E1B095ABA}" type="parTrans" cxnId="{FF185883-2898-4D92-935D-6040530C0F8F}">
      <dgm:prSet/>
      <dgm:spPr/>
      <dgm:t>
        <a:bodyPr/>
        <a:lstStyle/>
        <a:p>
          <a:endParaRPr lang="en-GB"/>
        </a:p>
      </dgm:t>
    </dgm:pt>
    <dgm:pt modelId="{D466DB65-4904-4346-B711-022DC17D017E}" type="sibTrans" cxnId="{FF185883-2898-4D92-935D-6040530C0F8F}">
      <dgm:prSet/>
      <dgm:spPr/>
      <dgm:t>
        <a:bodyPr/>
        <a:lstStyle/>
        <a:p>
          <a:endParaRPr lang="en-GB"/>
        </a:p>
      </dgm:t>
    </dgm:pt>
    <dgm:pt modelId="{D5263456-2ED2-4CCD-9CF4-A377A115584C}">
      <dgm:prSet/>
      <dgm:spPr/>
      <dgm:t>
        <a:bodyPr/>
        <a:lstStyle/>
        <a:p>
          <a:r>
            <a:rPr lang="cy-GB" dirty="0" smtClean="0"/>
            <a:t>hil</a:t>
          </a:r>
          <a:endParaRPr lang="en-GB" dirty="0"/>
        </a:p>
      </dgm:t>
    </dgm:pt>
    <dgm:pt modelId="{5097E02D-CB9F-42A2-8A50-87822BA45383}" type="parTrans" cxnId="{1BC668CE-7F9E-437B-A9D7-A2460EC46C80}">
      <dgm:prSet/>
      <dgm:spPr/>
      <dgm:t>
        <a:bodyPr/>
        <a:lstStyle/>
        <a:p>
          <a:endParaRPr lang="en-GB"/>
        </a:p>
      </dgm:t>
    </dgm:pt>
    <dgm:pt modelId="{C6187556-4E8D-404B-B811-266C922205B3}" type="sibTrans" cxnId="{1BC668CE-7F9E-437B-A9D7-A2460EC46C80}">
      <dgm:prSet/>
      <dgm:spPr/>
      <dgm:t>
        <a:bodyPr/>
        <a:lstStyle/>
        <a:p>
          <a:endParaRPr lang="en-GB"/>
        </a:p>
      </dgm:t>
    </dgm:pt>
    <dgm:pt modelId="{0CEB189C-D734-4882-B780-AD9836AB2290}">
      <dgm:prSet/>
      <dgm:spPr/>
      <dgm:t>
        <a:bodyPr/>
        <a:lstStyle/>
        <a:p>
          <a:r>
            <a:rPr lang="cy-GB" dirty="0" smtClean="0"/>
            <a:t>crefydd neu gred</a:t>
          </a:r>
          <a:endParaRPr lang="en-GB" dirty="0"/>
        </a:p>
      </dgm:t>
    </dgm:pt>
    <dgm:pt modelId="{0B2AF24E-2952-4CE5-ADFC-88C3D8D924B0}" type="parTrans" cxnId="{953C6C15-491E-4DBA-9D63-7CFD28F95CDB}">
      <dgm:prSet/>
      <dgm:spPr/>
      <dgm:t>
        <a:bodyPr/>
        <a:lstStyle/>
        <a:p>
          <a:endParaRPr lang="en-GB"/>
        </a:p>
      </dgm:t>
    </dgm:pt>
    <dgm:pt modelId="{FFE6CCB8-5EA9-42EF-8033-BBCD826DCF50}" type="sibTrans" cxnId="{953C6C15-491E-4DBA-9D63-7CFD28F95CDB}">
      <dgm:prSet/>
      <dgm:spPr/>
      <dgm:t>
        <a:bodyPr/>
        <a:lstStyle/>
        <a:p>
          <a:endParaRPr lang="en-GB"/>
        </a:p>
      </dgm:t>
    </dgm:pt>
    <dgm:pt modelId="{0D836761-C4A0-40CD-AE6E-90AB6890E84D}">
      <dgm:prSet/>
      <dgm:spPr/>
      <dgm:t>
        <a:bodyPr/>
        <a:lstStyle/>
        <a:p>
          <a:r>
            <a:rPr lang="cy-GB" dirty="0" smtClean="0"/>
            <a:t>cyfeiriadedd rhywiol</a:t>
          </a:r>
          <a:endParaRPr lang="en-GB" dirty="0"/>
        </a:p>
      </dgm:t>
    </dgm:pt>
    <dgm:pt modelId="{BD557E7F-A490-4321-B06E-B11E79CE2DC9}" type="parTrans" cxnId="{1599C04F-2854-4D3B-9659-723BD716D7A7}">
      <dgm:prSet/>
      <dgm:spPr/>
      <dgm:t>
        <a:bodyPr/>
        <a:lstStyle/>
        <a:p>
          <a:endParaRPr lang="en-GB"/>
        </a:p>
      </dgm:t>
    </dgm:pt>
    <dgm:pt modelId="{3BD83B0B-FA85-45CF-ADAA-8920193D4346}" type="sibTrans" cxnId="{1599C04F-2854-4D3B-9659-723BD716D7A7}">
      <dgm:prSet/>
      <dgm:spPr/>
      <dgm:t>
        <a:bodyPr/>
        <a:lstStyle/>
        <a:p>
          <a:endParaRPr lang="en-GB"/>
        </a:p>
      </dgm:t>
    </dgm:pt>
    <dgm:pt modelId="{413D2041-8EA3-4567-BC2A-A54FA4588A35}">
      <dgm:prSet/>
      <dgm:spPr/>
      <dgm:t>
        <a:bodyPr/>
        <a:lstStyle/>
        <a:p>
          <a:r>
            <a:rPr lang="cy-GB" dirty="0" smtClean="0"/>
            <a:t>oedran</a:t>
          </a:r>
          <a:endParaRPr lang="en-GB" dirty="0"/>
        </a:p>
      </dgm:t>
    </dgm:pt>
    <dgm:pt modelId="{C5A7CE6F-E583-4C12-A608-F29DA936CAA9}" type="parTrans" cxnId="{DEFA3197-29B3-40B3-8304-5B2D1D07DF6A}">
      <dgm:prSet/>
      <dgm:spPr/>
      <dgm:t>
        <a:bodyPr/>
        <a:lstStyle/>
        <a:p>
          <a:endParaRPr lang="en-GB"/>
        </a:p>
      </dgm:t>
    </dgm:pt>
    <dgm:pt modelId="{FFFC3694-690A-4FF9-A7CE-92ABB7B7FF94}" type="sibTrans" cxnId="{DEFA3197-29B3-40B3-8304-5B2D1D07DF6A}">
      <dgm:prSet/>
      <dgm:spPr/>
      <dgm:t>
        <a:bodyPr/>
        <a:lstStyle/>
        <a:p>
          <a:endParaRPr lang="en-GB"/>
        </a:p>
      </dgm:t>
    </dgm:pt>
    <dgm:pt modelId="{D8D5729E-1720-4693-984D-A281697B729A}">
      <dgm:prSet/>
      <dgm:spPr/>
      <dgm:t>
        <a:bodyPr/>
        <a:lstStyle/>
        <a:p>
          <a:r>
            <a:rPr lang="cy-GB" dirty="0" smtClean="0"/>
            <a:t>beichiogrwydd a mamolaeth</a:t>
          </a:r>
          <a:endParaRPr lang="en-GB" dirty="0"/>
        </a:p>
      </dgm:t>
    </dgm:pt>
    <dgm:pt modelId="{C01F3177-3246-4CE5-AB9F-4823C6B1AE0A}" type="parTrans" cxnId="{81EB0C02-4D16-4E7C-A480-8FECC453D1AD}">
      <dgm:prSet/>
      <dgm:spPr/>
      <dgm:t>
        <a:bodyPr/>
        <a:lstStyle/>
        <a:p>
          <a:endParaRPr lang="en-GB"/>
        </a:p>
      </dgm:t>
    </dgm:pt>
    <dgm:pt modelId="{6EDED806-B57C-4542-BD69-3DFF86626DB9}" type="sibTrans" cxnId="{81EB0C02-4D16-4E7C-A480-8FECC453D1AD}">
      <dgm:prSet/>
      <dgm:spPr/>
      <dgm:t>
        <a:bodyPr/>
        <a:lstStyle/>
        <a:p>
          <a:endParaRPr lang="en-GB"/>
        </a:p>
      </dgm:t>
    </dgm:pt>
    <dgm:pt modelId="{858BB1AA-4378-4041-A6C4-D08427D6D418}">
      <dgm:prSet/>
      <dgm:spPr/>
      <dgm:t>
        <a:bodyPr/>
        <a:lstStyle/>
        <a:p>
          <a:r>
            <a:rPr lang="cy-GB" dirty="0" smtClean="0"/>
            <a:t>bod yn briod neu mewn partneriaeth sifil</a:t>
          </a:r>
          <a:endParaRPr lang="en-GB" dirty="0"/>
        </a:p>
      </dgm:t>
    </dgm:pt>
    <dgm:pt modelId="{8CEA2BFE-0E83-4B20-9849-20BC825559E3}" type="parTrans" cxnId="{7C587D0C-8BB9-4311-90C3-779E1AE0C775}">
      <dgm:prSet/>
      <dgm:spPr/>
      <dgm:t>
        <a:bodyPr/>
        <a:lstStyle/>
        <a:p>
          <a:endParaRPr lang="en-GB"/>
        </a:p>
      </dgm:t>
    </dgm:pt>
    <dgm:pt modelId="{A5E7F4C0-4D30-4F61-A9DB-F958BC6ED1AD}" type="sibTrans" cxnId="{7C587D0C-8BB9-4311-90C3-779E1AE0C775}">
      <dgm:prSet/>
      <dgm:spPr/>
      <dgm:t>
        <a:bodyPr/>
        <a:lstStyle/>
        <a:p>
          <a:endParaRPr lang="en-GB"/>
        </a:p>
      </dgm:t>
    </dgm:pt>
    <dgm:pt modelId="{3DD1256D-0F6D-4E7A-8F2A-FA2E5DB12B43}">
      <dgm:prSet/>
      <dgm:spPr/>
      <dgm:t>
        <a:bodyPr/>
        <a:lstStyle/>
        <a:p>
          <a:r>
            <a:rPr lang="cy-GB" dirty="0" smtClean="0"/>
            <a:t>bod yn anabl</a:t>
          </a:r>
          <a:endParaRPr lang="en-GB" dirty="0"/>
        </a:p>
      </dgm:t>
    </dgm:pt>
    <dgm:pt modelId="{881BF686-79D3-4016-942E-D24B77097625}" type="parTrans" cxnId="{21731D72-C42B-4890-9CD4-FE66460A0906}">
      <dgm:prSet/>
      <dgm:spPr/>
      <dgm:t>
        <a:bodyPr/>
        <a:lstStyle/>
        <a:p>
          <a:endParaRPr lang="en-GB"/>
        </a:p>
      </dgm:t>
    </dgm:pt>
    <dgm:pt modelId="{5ECACC31-7815-43A9-B990-8115867A71F0}" type="sibTrans" cxnId="{21731D72-C42B-4890-9CD4-FE66460A0906}">
      <dgm:prSet/>
      <dgm:spPr/>
      <dgm:t>
        <a:bodyPr/>
        <a:lstStyle/>
        <a:p>
          <a:endParaRPr lang="en-GB"/>
        </a:p>
      </dgm:t>
    </dgm:pt>
    <dgm:pt modelId="{890786A9-68FE-40D7-B6A2-42C8439E680B}">
      <dgm:prSet/>
      <dgm:spPr/>
      <dgm:t>
        <a:bodyPr/>
        <a:lstStyle/>
        <a:p>
          <a:r>
            <a:rPr lang="cy-GB" dirty="0" smtClean="0"/>
            <a:t>bod yn drawsrywiol</a:t>
          </a:r>
          <a:r>
            <a:rPr lang="en-GB" dirty="0" smtClean="0"/>
            <a:t>.    </a:t>
          </a:r>
          <a:endParaRPr lang="en-GB" dirty="0"/>
        </a:p>
      </dgm:t>
    </dgm:pt>
    <dgm:pt modelId="{015DD154-D29F-4372-B711-AE9E0ADAAF96}" type="parTrans" cxnId="{5B483788-F39B-48BB-9434-7E20B0C50A6C}">
      <dgm:prSet/>
      <dgm:spPr/>
      <dgm:t>
        <a:bodyPr/>
        <a:lstStyle/>
        <a:p>
          <a:endParaRPr lang="en-GB"/>
        </a:p>
      </dgm:t>
    </dgm:pt>
    <dgm:pt modelId="{0AB2F037-39B2-4C91-96CC-163DDD2E0F37}" type="sibTrans" cxnId="{5B483788-F39B-48BB-9434-7E20B0C50A6C}">
      <dgm:prSet/>
      <dgm:spPr/>
      <dgm:t>
        <a:bodyPr/>
        <a:lstStyle/>
        <a:p>
          <a:endParaRPr lang="en-GB"/>
        </a:p>
      </dgm:t>
    </dgm:pt>
    <dgm:pt modelId="{2370B25B-AE66-45AF-8531-6D4C3E012447}" type="pres">
      <dgm:prSet presAssocID="{9C8C9C1B-5F48-4424-ABC1-5D4B4131B95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D0E71390-A600-454F-9A3A-B36674701EC1}" type="pres">
      <dgm:prSet presAssocID="{24DB3650-D2F2-4E8E-B09F-5598E06A558F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4449BAF-FC10-4542-810B-94E5F694C83A}" type="pres">
      <dgm:prSet presAssocID="{D466DB65-4904-4346-B711-022DC17D017E}" presName="sibTrans" presStyleCnt="0"/>
      <dgm:spPr/>
    </dgm:pt>
    <dgm:pt modelId="{256956EB-A3C7-4225-92CC-C66296CEB0B1}" type="pres">
      <dgm:prSet presAssocID="{D5263456-2ED2-4CCD-9CF4-A377A115584C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7D61129-7CBF-4F12-9F33-3A4E0CB6154E}" type="pres">
      <dgm:prSet presAssocID="{C6187556-4E8D-404B-B811-266C922205B3}" presName="sibTrans" presStyleCnt="0"/>
      <dgm:spPr/>
    </dgm:pt>
    <dgm:pt modelId="{0BB76B5D-BF51-4401-BF6F-C14060307A9B}" type="pres">
      <dgm:prSet presAssocID="{0CEB189C-D734-4882-B780-AD9836AB2290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6743D4E-6ADE-4B7A-BD39-762564B42F2B}" type="pres">
      <dgm:prSet presAssocID="{FFE6CCB8-5EA9-42EF-8033-BBCD826DCF50}" presName="sibTrans" presStyleCnt="0"/>
      <dgm:spPr/>
    </dgm:pt>
    <dgm:pt modelId="{C7F377FB-13BF-4EAF-BCC2-83E6942897AF}" type="pres">
      <dgm:prSet presAssocID="{0D836761-C4A0-40CD-AE6E-90AB6890E84D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44982DF-E530-490B-B8CB-96E3CC2545C3}" type="pres">
      <dgm:prSet presAssocID="{3BD83B0B-FA85-45CF-ADAA-8920193D4346}" presName="sibTrans" presStyleCnt="0"/>
      <dgm:spPr/>
    </dgm:pt>
    <dgm:pt modelId="{89B0F38C-CD4E-4DC3-8FDB-05C867538944}" type="pres">
      <dgm:prSet presAssocID="{413D2041-8EA3-4567-BC2A-A54FA4588A35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7CF64FB-B26D-4AAF-823B-60FDC42B0A5E}" type="pres">
      <dgm:prSet presAssocID="{FFFC3694-690A-4FF9-A7CE-92ABB7B7FF94}" presName="sibTrans" presStyleCnt="0"/>
      <dgm:spPr/>
    </dgm:pt>
    <dgm:pt modelId="{11A68D38-9BEE-4C73-96FF-60E0AB7F1A0C}" type="pres">
      <dgm:prSet presAssocID="{D8D5729E-1720-4693-984D-A281697B729A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F8E1338-1D20-4681-9104-579AD0537E3C}" type="pres">
      <dgm:prSet presAssocID="{6EDED806-B57C-4542-BD69-3DFF86626DB9}" presName="sibTrans" presStyleCnt="0"/>
      <dgm:spPr/>
    </dgm:pt>
    <dgm:pt modelId="{6A3C48B3-D458-4C20-B87B-035C234674EE}" type="pres">
      <dgm:prSet presAssocID="{858BB1AA-4378-4041-A6C4-D08427D6D418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9D773AD-8244-46D7-9FB1-8DEB640A6348}" type="pres">
      <dgm:prSet presAssocID="{A5E7F4C0-4D30-4F61-A9DB-F958BC6ED1AD}" presName="sibTrans" presStyleCnt="0"/>
      <dgm:spPr/>
    </dgm:pt>
    <dgm:pt modelId="{8A1E5EBD-884E-48C3-B3D9-7D5194F55395}" type="pres">
      <dgm:prSet presAssocID="{3DD1256D-0F6D-4E7A-8F2A-FA2E5DB12B43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56814A-9628-4199-BF3D-43FBDF30CDA9}" type="pres">
      <dgm:prSet presAssocID="{5ECACC31-7815-43A9-B990-8115867A71F0}" presName="sibTrans" presStyleCnt="0"/>
      <dgm:spPr/>
    </dgm:pt>
    <dgm:pt modelId="{BDE4E6F0-2FD2-4BAC-B9A4-F9DA3D7B7442}" type="pres">
      <dgm:prSet presAssocID="{890786A9-68FE-40D7-B6A2-42C8439E680B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6B16A2C0-A9AF-4172-8D4D-2136BAD824E3}" type="presOf" srcId="{9C8C9C1B-5F48-4424-ABC1-5D4B4131B955}" destId="{2370B25B-AE66-45AF-8531-6D4C3E012447}" srcOrd="0" destOrd="0" presId="urn:microsoft.com/office/officeart/2005/8/layout/default#2"/>
    <dgm:cxn modelId="{FF4D18C3-F9D9-4199-B3EE-697F59BFFCD6}" type="presOf" srcId="{D8D5729E-1720-4693-984D-A281697B729A}" destId="{11A68D38-9BEE-4C73-96FF-60E0AB7F1A0C}" srcOrd="0" destOrd="0" presId="urn:microsoft.com/office/officeart/2005/8/layout/default#2"/>
    <dgm:cxn modelId="{DEFA3197-29B3-40B3-8304-5B2D1D07DF6A}" srcId="{9C8C9C1B-5F48-4424-ABC1-5D4B4131B955}" destId="{413D2041-8EA3-4567-BC2A-A54FA4588A35}" srcOrd="4" destOrd="0" parTransId="{C5A7CE6F-E583-4C12-A608-F29DA936CAA9}" sibTransId="{FFFC3694-690A-4FF9-A7CE-92ABB7B7FF94}"/>
    <dgm:cxn modelId="{C26A3756-91AA-4172-B40A-5B476C88C39E}" type="presOf" srcId="{890786A9-68FE-40D7-B6A2-42C8439E680B}" destId="{BDE4E6F0-2FD2-4BAC-B9A4-F9DA3D7B7442}" srcOrd="0" destOrd="0" presId="urn:microsoft.com/office/officeart/2005/8/layout/default#2"/>
    <dgm:cxn modelId="{1599C04F-2854-4D3B-9659-723BD716D7A7}" srcId="{9C8C9C1B-5F48-4424-ABC1-5D4B4131B955}" destId="{0D836761-C4A0-40CD-AE6E-90AB6890E84D}" srcOrd="3" destOrd="0" parTransId="{BD557E7F-A490-4321-B06E-B11E79CE2DC9}" sibTransId="{3BD83B0B-FA85-45CF-ADAA-8920193D4346}"/>
    <dgm:cxn modelId="{953C6C15-491E-4DBA-9D63-7CFD28F95CDB}" srcId="{9C8C9C1B-5F48-4424-ABC1-5D4B4131B955}" destId="{0CEB189C-D734-4882-B780-AD9836AB2290}" srcOrd="2" destOrd="0" parTransId="{0B2AF24E-2952-4CE5-ADFC-88C3D8D924B0}" sibTransId="{FFE6CCB8-5EA9-42EF-8033-BBCD826DCF50}"/>
    <dgm:cxn modelId="{1BC668CE-7F9E-437B-A9D7-A2460EC46C80}" srcId="{9C8C9C1B-5F48-4424-ABC1-5D4B4131B955}" destId="{D5263456-2ED2-4CCD-9CF4-A377A115584C}" srcOrd="1" destOrd="0" parTransId="{5097E02D-CB9F-42A2-8A50-87822BA45383}" sibTransId="{C6187556-4E8D-404B-B811-266C922205B3}"/>
    <dgm:cxn modelId="{81EB0C02-4D16-4E7C-A480-8FECC453D1AD}" srcId="{9C8C9C1B-5F48-4424-ABC1-5D4B4131B955}" destId="{D8D5729E-1720-4693-984D-A281697B729A}" srcOrd="5" destOrd="0" parTransId="{C01F3177-3246-4CE5-AB9F-4823C6B1AE0A}" sibTransId="{6EDED806-B57C-4542-BD69-3DFF86626DB9}"/>
    <dgm:cxn modelId="{5B483788-F39B-48BB-9434-7E20B0C50A6C}" srcId="{9C8C9C1B-5F48-4424-ABC1-5D4B4131B955}" destId="{890786A9-68FE-40D7-B6A2-42C8439E680B}" srcOrd="8" destOrd="0" parTransId="{015DD154-D29F-4372-B711-AE9E0ADAAF96}" sibTransId="{0AB2F037-39B2-4C91-96CC-163DDD2E0F37}"/>
    <dgm:cxn modelId="{A747BE73-AB9C-47A5-B95A-FF8629C7A54C}" type="presOf" srcId="{0D836761-C4A0-40CD-AE6E-90AB6890E84D}" destId="{C7F377FB-13BF-4EAF-BCC2-83E6942897AF}" srcOrd="0" destOrd="0" presId="urn:microsoft.com/office/officeart/2005/8/layout/default#2"/>
    <dgm:cxn modelId="{10F63AE2-57AF-41F3-9090-BABD673B70BC}" type="presOf" srcId="{858BB1AA-4378-4041-A6C4-D08427D6D418}" destId="{6A3C48B3-D458-4C20-B87B-035C234674EE}" srcOrd="0" destOrd="0" presId="urn:microsoft.com/office/officeart/2005/8/layout/default#2"/>
    <dgm:cxn modelId="{75731DAA-EBED-422A-AF54-31F5A090330D}" type="presOf" srcId="{0CEB189C-D734-4882-B780-AD9836AB2290}" destId="{0BB76B5D-BF51-4401-BF6F-C14060307A9B}" srcOrd="0" destOrd="0" presId="urn:microsoft.com/office/officeart/2005/8/layout/default#2"/>
    <dgm:cxn modelId="{45348FB4-1A71-4DA1-B1E5-E53256A8F719}" type="presOf" srcId="{413D2041-8EA3-4567-BC2A-A54FA4588A35}" destId="{89B0F38C-CD4E-4DC3-8FDB-05C867538944}" srcOrd="0" destOrd="0" presId="urn:microsoft.com/office/officeart/2005/8/layout/default#2"/>
    <dgm:cxn modelId="{7C587D0C-8BB9-4311-90C3-779E1AE0C775}" srcId="{9C8C9C1B-5F48-4424-ABC1-5D4B4131B955}" destId="{858BB1AA-4378-4041-A6C4-D08427D6D418}" srcOrd="6" destOrd="0" parTransId="{8CEA2BFE-0E83-4B20-9849-20BC825559E3}" sibTransId="{A5E7F4C0-4D30-4F61-A9DB-F958BC6ED1AD}"/>
    <dgm:cxn modelId="{D4A7D6C2-17BE-49F2-BCFA-2A0550B04923}" type="presOf" srcId="{D5263456-2ED2-4CCD-9CF4-A377A115584C}" destId="{256956EB-A3C7-4225-92CC-C66296CEB0B1}" srcOrd="0" destOrd="0" presId="urn:microsoft.com/office/officeart/2005/8/layout/default#2"/>
    <dgm:cxn modelId="{7468F2FD-4030-4E2E-9A6D-4E42771E94E5}" type="presOf" srcId="{24DB3650-D2F2-4E8E-B09F-5598E06A558F}" destId="{D0E71390-A600-454F-9A3A-B36674701EC1}" srcOrd="0" destOrd="0" presId="urn:microsoft.com/office/officeart/2005/8/layout/default#2"/>
    <dgm:cxn modelId="{FF185883-2898-4D92-935D-6040530C0F8F}" srcId="{9C8C9C1B-5F48-4424-ABC1-5D4B4131B955}" destId="{24DB3650-D2F2-4E8E-B09F-5598E06A558F}" srcOrd="0" destOrd="0" parTransId="{E0683441-CAFB-46D7-BFCC-3A3E1B095ABA}" sibTransId="{D466DB65-4904-4346-B711-022DC17D017E}"/>
    <dgm:cxn modelId="{21731D72-C42B-4890-9CD4-FE66460A0906}" srcId="{9C8C9C1B-5F48-4424-ABC1-5D4B4131B955}" destId="{3DD1256D-0F6D-4E7A-8F2A-FA2E5DB12B43}" srcOrd="7" destOrd="0" parTransId="{881BF686-79D3-4016-942E-D24B77097625}" sibTransId="{5ECACC31-7815-43A9-B990-8115867A71F0}"/>
    <dgm:cxn modelId="{1372E311-D201-434E-AFD6-FC0A66524D0D}" type="presOf" srcId="{3DD1256D-0F6D-4E7A-8F2A-FA2E5DB12B43}" destId="{8A1E5EBD-884E-48C3-B3D9-7D5194F55395}" srcOrd="0" destOrd="0" presId="urn:microsoft.com/office/officeart/2005/8/layout/default#2"/>
    <dgm:cxn modelId="{F283C348-4B8B-45F8-B91B-0ACA972238D3}" type="presParOf" srcId="{2370B25B-AE66-45AF-8531-6D4C3E012447}" destId="{D0E71390-A600-454F-9A3A-B36674701EC1}" srcOrd="0" destOrd="0" presId="urn:microsoft.com/office/officeart/2005/8/layout/default#2"/>
    <dgm:cxn modelId="{083563D3-293D-4E5F-AF57-0E2431DD9249}" type="presParOf" srcId="{2370B25B-AE66-45AF-8531-6D4C3E012447}" destId="{64449BAF-FC10-4542-810B-94E5F694C83A}" srcOrd="1" destOrd="0" presId="urn:microsoft.com/office/officeart/2005/8/layout/default#2"/>
    <dgm:cxn modelId="{01A0C5A3-D482-4C31-A1A7-423B869C2BD8}" type="presParOf" srcId="{2370B25B-AE66-45AF-8531-6D4C3E012447}" destId="{256956EB-A3C7-4225-92CC-C66296CEB0B1}" srcOrd="2" destOrd="0" presId="urn:microsoft.com/office/officeart/2005/8/layout/default#2"/>
    <dgm:cxn modelId="{0365FB93-30AE-44DE-B438-6AE72CC91AD4}" type="presParOf" srcId="{2370B25B-AE66-45AF-8531-6D4C3E012447}" destId="{A7D61129-7CBF-4F12-9F33-3A4E0CB6154E}" srcOrd="3" destOrd="0" presId="urn:microsoft.com/office/officeart/2005/8/layout/default#2"/>
    <dgm:cxn modelId="{A4D632A5-0FAD-4733-9654-F4990B889437}" type="presParOf" srcId="{2370B25B-AE66-45AF-8531-6D4C3E012447}" destId="{0BB76B5D-BF51-4401-BF6F-C14060307A9B}" srcOrd="4" destOrd="0" presId="urn:microsoft.com/office/officeart/2005/8/layout/default#2"/>
    <dgm:cxn modelId="{43EC83D9-26CB-4156-A85A-2DE39711FC54}" type="presParOf" srcId="{2370B25B-AE66-45AF-8531-6D4C3E012447}" destId="{66743D4E-6ADE-4B7A-BD39-762564B42F2B}" srcOrd="5" destOrd="0" presId="urn:microsoft.com/office/officeart/2005/8/layout/default#2"/>
    <dgm:cxn modelId="{FB08B28E-CC27-4620-8F77-67AB6CF0E5AF}" type="presParOf" srcId="{2370B25B-AE66-45AF-8531-6D4C3E012447}" destId="{C7F377FB-13BF-4EAF-BCC2-83E6942897AF}" srcOrd="6" destOrd="0" presId="urn:microsoft.com/office/officeart/2005/8/layout/default#2"/>
    <dgm:cxn modelId="{22E8D0D5-37A2-4356-AF78-8DC2AF6110BF}" type="presParOf" srcId="{2370B25B-AE66-45AF-8531-6D4C3E012447}" destId="{744982DF-E530-490B-B8CB-96E3CC2545C3}" srcOrd="7" destOrd="0" presId="urn:microsoft.com/office/officeart/2005/8/layout/default#2"/>
    <dgm:cxn modelId="{AB8270E8-5B9C-4B65-986F-77727957D461}" type="presParOf" srcId="{2370B25B-AE66-45AF-8531-6D4C3E012447}" destId="{89B0F38C-CD4E-4DC3-8FDB-05C867538944}" srcOrd="8" destOrd="0" presId="urn:microsoft.com/office/officeart/2005/8/layout/default#2"/>
    <dgm:cxn modelId="{A24FFB5A-3081-4457-953B-61966F4FF207}" type="presParOf" srcId="{2370B25B-AE66-45AF-8531-6D4C3E012447}" destId="{77CF64FB-B26D-4AAF-823B-60FDC42B0A5E}" srcOrd="9" destOrd="0" presId="urn:microsoft.com/office/officeart/2005/8/layout/default#2"/>
    <dgm:cxn modelId="{8BB708DF-ADE8-4AD9-BB3E-1CF0D8A61602}" type="presParOf" srcId="{2370B25B-AE66-45AF-8531-6D4C3E012447}" destId="{11A68D38-9BEE-4C73-96FF-60E0AB7F1A0C}" srcOrd="10" destOrd="0" presId="urn:microsoft.com/office/officeart/2005/8/layout/default#2"/>
    <dgm:cxn modelId="{07D12BE0-744C-4353-AA76-223A00933712}" type="presParOf" srcId="{2370B25B-AE66-45AF-8531-6D4C3E012447}" destId="{5F8E1338-1D20-4681-9104-579AD0537E3C}" srcOrd="11" destOrd="0" presId="urn:microsoft.com/office/officeart/2005/8/layout/default#2"/>
    <dgm:cxn modelId="{4D461672-2015-419A-8E8F-8A6B7A82266E}" type="presParOf" srcId="{2370B25B-AE66-45AF-8531-6D4C3E012447}" destId="{6A3C48B3-D458-4C20-B87B-035C234674EE}" srcOrd="12" destOrd="0" presId="urn:microsoft.com/office/officeart/2005/8/layout/default#2"/>
    <dgm:cxn modelId="{7A45868D-BF19-4491-8706-CBABD84F3C30}" type="presParOf" srcId="{2370B25B-AE66-45AF-8531-6D4C3E012447}" destId="{C9D773AD-8244-46D7-9FB1-8DEB640A6348}" srcOrd="13" destOrd="0" presId="urn:microsoft.com/office/officeart/2005/8/layout/default#2"/>
    <dgm:cxn modelId="{5DAFB3FF-B559-4CB8-94F9-3FAB53641E7B}" type="presParOf" srcId="{2370B25B-AE66-45AF-8531-6D4C3E012447}" destId="{8A1E5EBD-884E-48C3-B3D9-7D5194F55395}" srcOrd="14" destOrd="0" presId="urn:microsoft.com/office/officeart/2005/8/layout/default#2"/>
    <dgm:cxn modelId="{E093CFF4-9F9C-4B73-A443-A5437C696769}" type="presParOf" srcId="{2370B25B-AE66-45AF-8531-6D4C3E012447}" destId="{C256814A-9628-4199-BF3D-43FBDF30CDA9}" srcOrd="15" destOrd="0" presId="urn:microsoft.com/office/officeart/2005/8/layout/default#2"/>
    <dgm:cxn modelId="{EACFE15D-BA97-4FB2-BBD8-396B240776DC}" type="presParOf" srcId="{2370B25B-AE66-45AF-8531-6D4C3E012447}" destId="{BDE4E6F0-2FD2-4BAC-B9A4-F9DA3D7B7442}" srcOrd="16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0CA7FC-0FAF-4437-816B-32CAF8BA7DC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EE65015-E386-4933-9D89-4C5D636F4E81}">
      <dgm:prSet phldrT="[Text]"/>
      <dgm:spPr/>
      <dgm:t>
        <a:bodyPr/>
        <a:lstStyle/>
        <a:p>
          <a:r>
            <a:rPr lang="cy-GB" noProof="0" dirty="0" err="1" smtClean="0"/>
            <a:t>Techno</a:t>
          </a:r>
          <a:r>
            <a:rPr lang="cy-GB" noProof="0" dirty="0" smtClean="0"/>
            <a:t>-ganolog</a:t>
          </a:r>
          <a:endParaRPr lang="cy-GB" noProof="0" dirty="0"/>
        </a:p>
      </dgm:t>
    </dgm:pt>
    <dgm:pt modelId="{9E93DF9C-3A68-4BF2-B387-72CF35C89675}" type="parTrans" cxnId="{F9349FCB-2A6F-44D7-86EF-6760BE1990C9}">
      <dgm:prSet/>
      <dgm:spPr/>
      <dgm:t>
        <a:bodyPr/>
        <a:lstStyle/>
        <a:p>
          <a:endParaRPr lang="en-GB"/>
        </a:p>
      </dgm:t>
    </dgm:pt>
    <dgm:pt modelId="{C53040AE-2B9A-4019-BB1D-2C37FFB68BCC}" type="sibTrans" cxnId="{F9349FCB-2A6F-44D7-86EF-6760BE1990C9}">
      <dgm:prSet/>
      <dgm:spPr/>
      <dgm:t>
        <a:bodyPr/>
        <a:lstStyle/>
        <a:p>
          <a:endParaRPr lang="en-GB"/>
        </a:p>
      </dgm:t>
    </dgm:pt>
    <dgm:pt modelId="{FF7413BA-D1B1-44B1-B944-E33EEAFF988F}">
      <dgm:prSet phldrT="[Text]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y-GB" altLang="en-US" noProof="0" dirty="0" smtClean="0"/>
            <a:t>Yn rhoi’r pwyslais mwyaf ar bobl a thechnoleg: </a:t>
          </a:r>
          <a:endParaRPr lang="cy-GB" noProof="0" dirty="0"/>
        </a:p>
      </dgm:t>
    </dgm:pt>
    <dgm:pt modelId="{28BE3837-C167-43EA-B6EE-670305690344}" type="parTrans" cxnId="{9C6AC4D5-3ED6-41A0-A39B-53EB408CFB7E}">
      <dgm:prSet/>
      <dgm:spPr/>
      <dgm:t>
        <a:bodyPr/>
        <a:lstStyle/>
        <a:p>
          <a:endParaRPr lang="en-GB"/>
        </a:p>
      </dgm:t>
    </dgm:pt>
    <dgm:pt modelId="{366EADBE-F31B-4DD5-B7AF-2F4945CB073A}" type="sibTrans" cxnId="{9C6AC4D5-3ED6-41A0-A39B-53EB408CFB7E}">
      <dgm:prSet/>
      <dgm:spPr/>
      <dgm:t>
        <a:bodyPr/>
        <a:lstStyle/>
        <a:p>
          <a:endParaRPr lang="en-GB"/>
        </a:p>
      </dgm:t>
    </dgm:pt>
    <dgm:pt modelId="{9CEFB391-A91B-47EF-B4B7-F246EC4FAE4D}">
      <dgm:prSet custT="1"/>
      <dgm:spPr/>
      <dgm:t>
        <a:bodyPr/>
        <a:lstStyle/>
        <a:p>
          <a:r>
            <a:rPr lang="en-AU" altLang="en-US" sz="2600" b="1" dirty="0" smtClean="0"/>
            <a:t>1. </a:t>
          </a:r>
          <a:r>
            <a:rPr lang="cy-GB" altLang="en-US" sz="2600" b="1" noProof="0" dirty="0" smtClean="0"/>
            <a:t>Ymyraethwyr  </a:t>
          </a:r>
          <a:r>
            <a:rPr lang="cy-GB" altLang="en-US" sz="2000" b="1" noProof="0" dirty="0" smtClean="0"/>
            <a:t>(</a:t>
          </a:r>
          <a:r>
            <a:rPr lang="cy-GB" altLang="en-US" sz="2000" b="1" i="1" noProof="0" dirty="0" err="1" smtClean="0"/>
            <a:t>Interventionists</a:t>
          </a:r>
          <a:r>
            <a:rPr lang="cy-GB" altLang="en-US" sz="2000" b="1" noProof="0" dirty="0" smtClean="0"/>
            <a:t>)</a:t>
          </a:r>
        </a:p>
      </dgm:t>
    </dgm:pt>
    <dgm:pt modelId="{E5622538-4717-46E1-A663-559ADF4E7633}" type="parTrans" cxnId="{356F3CA4-3CCD-4609-B44C-C98D282BACA2}">
      <dgm:prSet/>
      <dgm:spPr/>
      <dgm:t>
        <a:bodyPr/>
        <a:lstStyle/>
        <a:p>
          <a:endParaRPr lang="en-GB"/>
        </a:p>
      </dgm:t>
    </dgm:pt>
    <dgm:pt modelId="{0AC4B423-AA18-4275-B7F5-E30035FA67E5}" type="sibTrans" cxnId="{356F3CA4-3CCD-4609-B44C-C98D282BACA2}">
      <dgm:prSet/>
      <dgm:spPr/>
      <dgm:t>
        <a:bodyPr/>
        <a:lstStyle/>
        <a:p>
          <a:endParaRPr lang="en-GB"/>
        </a:p>
      </dgm:t>
    </dgm:pt>
    <dgm:pt modelId="{1C568C88-DBB9-4E5E-9AD8-8CD024404DA7}">
      <dgm:prSet/>
      <dgm:spPr/>
      <dgm:t>
        <a:bodyPr/>
        <a:lstStyle/>
        <a:p>
          <a:r>
            <a:rPr lang="cy-GB" altLang="en-US" b="0" noProof="0" dirty="0" smtClean="0"/>
            <a:t>mae ganddynt ffydd lwyr mewn dyfeisgarwch dynol</a:t>
          </a:r>
          <a:r>
            <a:rPr lang="cy-GB" altLang="en-US" noProof="0" dirty="0" smtClean="0"/>
            <a:t>, gwyddoniaeth, a’r farchnad i ddatrys pob problem a ‘gwella’ ansawdd yr amgylchedd.  </a:t>
          </a:r>
        </a:p>
      </dgm:t>
    </dgm:pt>
    <dgm:pt modelId="{FA192A6C-62DB-4194-80E6-FCDE8078FC83}" type="parTrans" cxnId="{473B3804-5917-40AB-9BFC-8F7AF226C7C8}">
      <dgm:prSet/>
      <dgm:spPr/>
      <dgm:t>
        <a:bodyPr/>
        <a:lstStyle/>
        <a:p>
          <a:endParaRPr lang="en-GB"/>
        </a:p>
      </dgm:t>
    </dgm:pt>
    <dgm:pt modelId="{2AED3D19-8A15-491C-9269-C36A367DD2D8}" type="sibTrans" cxnId="{473B3804-5917-40AB-9BFC-8F7AF226C7C8}">
      <dgm:prSet/>
      <dgm:spPr/>
      <dgm:t>
        <a:bodyPr/>
        <a:lstStyle/>
        <a:p>
          <a:endParaRPr lang="en-GB"/>
        </a:p>
      </dgm:t>
    </dgm:pt>
    <dgm:pt modelId="{75F76707-B99C-41A3-9561-571666ECF4EA}">
      <dgm:prSet custT="1"/>
      <dgm:spPr/>
      <dgm:t>
        <a:bodyPr/>
        <a:lstStyle/>
        <a:p>
          <a:r>
            <a:rPr lang="en-AU" altLang="en-US" sz="2600" b="1" dirty="0" smtClean="0"/>
            <a:t>2. </a:t>
          </a:r>
          <a:r>
            <a:rPr lang="en-AU" altLang="en-US" sz="2600" b="1" dirty="0" err="1" smtClean="0"/>
            <a:t>Cyfaddaswyr</a:t>
          </a:r>
          <a:r>
            <a:rPr lang="en-AU" altLang="en-US" sz="2600" b="1" dirty="0" smtClean="0"/>
            <a:t>  </a:t>
          </a:r>
          <a:r>
            <a:rPr lang="en-AU" altLang="en-US" sz="2000" b="1" dirty="0" smtClean="0"/>
            <a:t>(</a:t>
          </a:r>
          <a:r>
            <a:rPr lang="en-AU" altLang="en-US" sz="2000" b="1" i="1" dirty="0" err="1" smtClean="0"/>
            <a:t>Accommodationists</a:t>
          </a:r>
          <a:r>
            <a:rPr lang="en-AU" altLang="en-US" sz="2000" b="1" dirty="0" smtClean="0"/>
            <a:t>)</a:t>
          </a:r>
        </a:p>
      </dgm:t>
    </dgm:pt>
    <dgm:pt modelId="{5B76FF04-9315-42D4-9D1E-FDA9981CF214}" type="parTrans" cxnId="{61B6D652-0B54-44C0-B567-C909B61C2C90}">
      <dgm:prSet/>
      <dgm:spPr/>
      <dgm:t>
        <a:bodyPr/>
        <a:lstStyle/>
        <a:p>
          <a:endParaRPr lang="en-GB"/>
        </a:p>
      </dgm:t>
    </dgm:pt>
    <dgm:pt modelId="{3E088ED8-D15C-4AA7-A7BE-DE4E8C70C96A}" type="sibTrans" cxnId="{61B6D652-0B54-44C0-B567-C909B61C2C90}">
      <dgm:prSet/>
      <dgm:spPr/>
      <dgm:t>
        <a:bodyPr/>
        <a:lstStyle/>
        <a:p>
          <a:endParaRPr lang="en-GB"/>
        </a:p>
      </dgm:t>
    </dgm:pt>
    <dgm:pt modelId="{CB65D732-4DE3-4BEB-98CD-0D00089AE6F7}">
      <dgm:prSet/>
      <dgm:spPr/>
      <dgm:t>
        <a:bodyPr/>
        <a:lstStyle/>
        <a:p>
          <a:r>
            <a:rPr lang="cy-GB" altLang="en-US" noProof="0" dirty="0" smtClean="0"/>
            <a:t>Mae’n </a:t>
          </a:r>
          <a:r>
            <a:rPr lang="cy-GB" altLang="en-US" noProof="0" dirty="0" err="1" smtClean="0"/>
            <a:t>nhw’n</a:t>
          </a:r>
          <a:r>
            <a:rPr lang="cy-GB" altLang="en-US" noProof="0" dirty="0" smtClean="0"/>
            <a:t> dilyn y </a:t>
          </a:r>
          <a:r>
            <a:rPr lang="cy-GB" altLang="en-US" noProof="0" dirty="0" err="1" smtClean="0"/>
            <a:t>farn</a:t>
          </a:r>
          <a:r>
            <a:rPr lang="cy-GB" altLang="en-US" noProof="0" dirty="0" smtClean="0"/>
            <a:t> hon i raddau helaeth ond maen </a:t>
          </a:r>
          <a:r>
            <a:rPr lang="cy-GB" altLang="en-US" noProof="0" dirty="0" err="1" smtClean="0"/>
            <a:t>nhw’n</a:t>
          </a:r>
          <a:r>
            <a:rPr lang="cy-GB" altLang="en-US" noProof="0" dirty="0" smtClean="0"/>
            <a:t> fwy cymedrol ac yn mynegi nodyn o rybudd.  Credant bod angen cyfaddasu rhywfaint i leihau effaith pobl ar yr amgylchedd</a:t>
          </a:r>
          <a:r>
            <a:rPr lang="en-AU" altLang="en-US" dirty="0" smtClean="0"/>
            <a:t>. </a:t>
          </a:r>
          <a:endParaRPr lang="en-GB" dirty="0"/>
        </a:p>
      </dgm:t>
    </dgm:pt>
    <dgm:pt modelId="{92BEEC89-2CB6-4EC8-9225-C0E75863805F}" type="parTrans" cxnId="{462629FF-8197-4BB0-AE48-044CC6D8D300}">
      <dgm:prSet/>
      <dgm:spPr/>
      <dgm:t>
        <a:bodyPr/>
        <a:lstStyle/>
        <a:p>
          <a:endParaRPr lang="en-GB"/>
        </a:p>
      </dgm:t>
    </dgm:pt>
    <dgm:pt modelId="{86631116-1294-4D0B-AE8E-DA98D8F45ED0}" type="sibTrans" cxnId="{462629FF-8197-4BB0-AE48-044CC6D8D300}">
      <dgm:prSet/>
      <dgm:spPr/>
      <dgm:t>
        <a:bodyPr/>
        <a:lstStyle/>
        <a:p>
          <a:endParaRPr lang="en-GB"/>
        </a:p>
      </dgm:t>
    </dgm:pt>
    <dgm:pt modelId="{FF74473F-9DC2-477B-82F5-A00173EE372C}">
      <dgm:prSet/>
      <dgm:spPr/>
      <dgm:t>
        <a:bodyPr/>
        <a:lstStyle/>
        <a:p>
          <a:r>
            <a:rPr lang="en-AU" altLang="en-US" dirty="0" smtClean="0"/>
            <a:t>(</a:t>
          </a:r>
          <a:r>
            <a:rPr lang="en-AU" altLang="en-US" dirty="0" err="1" smtClean="0"/>
            <a:t>Blacksell</a:t>
          </a:r>
          <a:r>
            <a:rPr lang="en-AU" altLang="en-US" dirty="0" smtClean="0"/>
            <a:t>, 2006) </a:t>
          </a:r>
        </a:p>
      </dgm:t>
    </dgm:pt>
    <dgm:pt modelId="{8B93B8EB-EC6F-4F64-87EC-DEFB6F967EF9}" type="parTrans" cxnId="{5505994D-54EC-4903-AD88-BFC920A208D1}">
      <dgm:prSet/>
      <dgm:spPr/>
      <dgm:t>
        <a:bodyPr/>
        <a:lstStyle/>
        <a:p>
          <a:endParaRPr lang="en-GB"/>
        </a:p>
      </dgm:t>
    </dgm:pt>
    <dgm:pt modelId="{B64E9865-4550-476E-AD2D-5DFC58F956BD}" type="sibTrans" cxnId="{5505994D-54EC-4903-AD88-BFC920A208D1}">
      <dgm:prSet/>
      <dgm:spPr/>
      <dgm:t>
        <a:bodyPr/>
        <a:lstStyle/>
        <a:p>
          <a:endParaRPr lang="en-GB"/>
        </a:p>
      </dgm:t>
    </dgm:pt>
    <dgm:pt modelId="{B6F4D723-A4DE-49FA-ACED-C1643535DECE}" type="pres">
      <dgm:prSet presAssocID="{D40CA7FC-0FAF-4437-816B-32CAF8BA7DC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505F1EA-0261-4EA8-9835-B0911AADE4CA}" type="pres">
      <dgm:prSet presAssocID="{DEE65015-E386-4933-9D89-4C5D636F4E81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8ACA5AE-DA02-45DC-AD8B-E0410311EB65}" type="pres">
      <dgm:prSet presAssocID="{DEE65015-E386-4933-9D89-4C5D636F4E81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0C128A2-5911-4541-B07C-3C3B46F80964}" type="pres">
      <dgm:prSet presAssocID="{9CEFB391-A91B-47EF-B4B7-F246EC4FAE4D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2363699-7E01-4181-8EB2-6CE54DAD64AD}" type="pres">
      <dgm:prSet presAssocID="{9CEFB391-A91B-47EF-B4B7-F246EC4FAE4D}" presName="childTex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A9ED5B6-E873-49BC-8E7F-6DEF2CB57FE0}" type="pres">
      <dgm:prSet presAssocID="{75F76707-B99C-41A3-9561-571666ECF4EA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52A2585-8BE3-4116-BDC5-56DAE5DA423F}" type="pres">
      <dgm:prSet presAssocID="{75F76707-B99C-41A3-9561-571666ECF4EA}" presName="childTex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808CFA-7C83-4D57-A541-01D9679C04D6}" type="pres">
      <dgm:prSet presAssocID="{FF74473F-9DC2-477B-82F5-A00173EE372C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E5192FD-84B3-41A0-8EE4-EA423EC0C994}" type="presOf" srcId="{CB65D732-4DE3-4BEB-98CD-0D00089AE6F7}" destId="{952A2585-8BE3-4116-BDC5-56DAE5DA423F}" srcOrd="0" destOrd="0" presId="urn:microsoft.com/office/officeart/2005/8/layout/vList2"/>
    <dgm:cxn modelId="{F4F050AC-1FFD-4CAB-9673-0BE751584190}" type="presOf" srcId="{9CEFB391-A91B-47EF-B4B7-F246EC4FAE4D}" destId="{90C128A2-5911-4541-B07C-3C3B46F80964}" srcOrd="0" destOrd="0" presId="urn:microsoft.com/office/officeart/2005/8/layout/vList2"/>
    <dgm:cxn modelId="{6A24B07C-97BE-4BCF-9266-11E5FD165C4C}" type="presOf" srcId="{FF7413BA-D1B1-44B1-B944-E33EEAFF988F}" destId="{88ACA5AE-DA02-45DC-AD8B-E0410311EB65}" srcOrd="0" destOrd="0" presId="urn:microsoft.com/office/officeart/2005/8/layout/vList2"/>
    <dgm:cxn modelId="{5505994D-54EC-4903-AD88-BFC920A208D1}" srcId="{D40CA7FC-0FAF-4437-816B-32CAF8BA7DC3}" destId="{FF74473F-9DC2-477B-82F5-A00173EE372C}" srcOrd="3" destOrd="0" parTransId="{8B93B8EB-EC6F-4F64-87EC-DEFB6F967EF9}" sibTransId="{B64E9865-4550-476E-AD2D-5DFC58F956BD}"/>
    <dgm:cxn modelId="{E6FB00CE-CDBB-422E-8E88-34830F303806}" type="presOf" srcId="{D40CA7FC-0FAF-4437-816B-32CAF8BA7DC3}" destId="{B6F4D723-A4DE-49FA-ACED-C1643535DECE}" srcOrd="0" destOrd="0" presId="urn:microsoft.com/office/officeart/2005/8/layout/vList2"/>
    <dgm:cxn modelId="{356F3CA4-3CCD-4609-B44C-C98D282BACA2}" srcId="{D40CA7FC-0FAF-4437-816B-32CAF8BA7DC3}" destId="{9CEFB391-A91B-47EF-B4B7-F246EC4FAE4D}" srcOrd="1" destOrd="0" parTransId="{E5622538-4717-46E1-A663-559ADF4E7633}" sibTransId="{0AC4B423-AA18-4275-B7F5-E30035FA67E5}"/>
    <dgm:cxn modelId="{462629FF-8197-4BB0-AE48-044CC6D8D300}" srcId="{75F76707-B99C-41A3-9561-571666ECF4EA}" destId="{CB65D732-4DE3-4BEB-98CD-0D00089AE6F7}" srcOrd="0" destOrd="0" parTransId="{92BEEC89-2CB6-4EC8-9225-C0E75863805F}" sibTransId="{86631116-1294-4D0B-AE8E-DA98D8F45ED0}"/>
    <dgm:cxn modelId="{9C6AC4D5-3ED6-41A0-A39B-53EB408CFB7E}" srcId="{DEE65015-E386-4933-9D89-4C5D636F4E81}" destId="{FF7413BA-D1B1-44B1-B944-E33EEAFF988F}" srcOrd="0" destOrd="0" parTransId="{28BE3837-C167-43EA-B6EE-670305690344}" sibTransId="{366EADBE-F31B-4DD5-B7AF-2F4945CB073A}"/>
    <dgm:cxn modelId="{473B3804-5917-40AB-9BFC-8F7AF226C7C8}" srcId="{9CEFB391-A91B-47EF-B4B7-F246EC4FAE4D}" destId="{1C568C88-DBB9-4E5E-9AD8-8CD024404DA7}" srcOrd="0" destOrd="0" parTransId="{FA192A6C-62DB-4194-80E6-FCDE8078FC83}" sibTransId="{2AED3D19-8A15-491C-9269-C36A367DD2D8}"/>
    <dgm:cxn modelId="{D752C998-D271-45B2-9186-710A2BCD8979}" type="presOf" srcId="{1C568C88-DBB9-4E5E-9AD8-8CD024404DA7}" destId="{82363699-7E01-4181-8EB2-6CE54DAD64AD}" srcOrd="0" destOrd="0" presId="urn:microsoft.com/office/officeart/2005/8/layout/vList2"/>
    <dgm:cxn modelId="{578DC2A8-DBBD-425A-B53F-EE35FBA38D3A}" type="presOf" srcId="{DEE65015-E386-4933-9D89-4C5D636F4E81}" destId="{1505F1EA-0261-4EA8-9835-B0911AADE4CA}" srcOrd="0" destOrd="0" presId="urn:microsoft.com/office/officeart/2005/8/layout/vList2"/>
    <dgm:cxn modelId="{F9349FCB-2A6F-44D7-86EF-6760BE1990C9}" srcId="{D40CA7FC-0FAF-4437-816B-32CAF8BA7DC3}" destId="{DEE65015-E386-4933-9D89-4C5D636F4E81}" srcOrd="0" destOrd="0" parTransId="{9E93DF9C-3A68-4BF2-B387-72CF35C89675}" sibTransId="{C53040AE-2B9A-4019-BB1D-2C37FFB68BCC}"/>
    <dgm:cxn modelId="{61B6D652-0B54-44C0-B567-C909B61C2C90}" srcId="{D40CA7FC-0FAF-4437-816B-32CAF8BA7DC3}" destId="{75F76707-B99C-41A3-9561-571666ECF4EA}" srcOrd="2" destOrd="0" parTransId="{5B76FF04-9315-42D4-9D1E-FDA9981CF214}" sibTransId="{3E088ED8-D15C-4AA7-A7BE-DE4E8C70C96A}"/>
    <dgm:cxn modelId="{29648F27-C8D4-48C6-8554-FABD0B596391}" type="presOf" srcId="{FF74473F-9DC2-477B-82F5-A00173EE372C}" destId="{4F808CFA-7C83-4D57-A541-01D9679C04D6}" srcOrd="0" destOrd="0" presId="urn:microsoft.com/office/officeart/2005/8/layout/vList2"/>
    <dgm:cxn modelId="{AEABF6D2-35C3-415B-9505-06CFB3139B27}" type="presOf" srcId="{75F76707-B99C-41A3-9561-571666ECF4EA}" destId="{8A9ED5B6-E873-49BC-8E7F-6DEF2CB57FE0}" srcOrd="0" destOrd="0" presId="urn:microsoft.com/office/officeart/2005/8/layout/vList2"/>
    <dgm:cxn modelId="{C6D7849F-91C7-40BA-88ED-426CDCD06386}" type="presParOf" srcId="{B6F4D723-A4DE-49FA-ACED-C1643535DECE}" destId="{1505F1EA-0261-4EA8-9835-B0911AADE4CA}" srcOrd="0" destOrd="0" presId="urn:microsoft.com/office/officeart/2005/8/layout/vList2"/>
    <dgm:cxn modelId="{1F35A5E5-0A5C-41D2-91E7-5B49FD800667}" type="presParOf" srcId="{B6F4D723-A4DE-49FA-ACED-C1643535DECE}" destId="{88ACA5AE-DA02-45DC-AD8B-E0410311EB65}" srcOrd="1" destOrd="0" presId="urn:microsoft.com/office/officeart/2005/8/layout/vList2"/>
    <dgm:cxn modelId="{9C692E0D-6CFA-4BA1-BFDC-B6126E76809C}" type="presParOf" srcId="{B6F4D723-A4DE-49FA-ACED-C1643535DECE}" destId="{90C128A2-5911-4541-B07C-3C3B46F80964}" srcOrd="2" destOrd="0" presId="urn:microsoft.com/office/officeart/2005/8/layout/vList2"/>
    <dgm:cxn modelId="{6333A841-7F51-45E1-BD81-7044F6413EC1}" type="presParOf" srcId="{B6F4D723-A4DE-49FA-ACED-C1643535DECE}" destId="{82363699-7E01-4181-8EB2-6CE54DAD64AD}" srcOrd="3" destOrd="0" presId="urn:microsoft.com/office/officeart/2005/8/layout/vList2"/>
    <dgm:cxn modelId="{2128CE38-2ADC-422A-B4DF-59081916DA2F}" type="presParOf" srcId="{B6F4D723-A4DE-49FA-ACED-C1643535DECE}" destId="{8A9ED5B6-E873-49BC-8E7F-6DEF2CB57FE0}" srcOrd="4" destOrd="0" presId="urn:microsoft.com/office/officeart/2005/8/layout/vList2"/>
    <dgm:cxn modelId="{73E904FA-EF94-4BB0-BFE7-8FB811CFFAF4}" type="presParOf" srcId="{B6F4D723-A4DE-49FA-ACED-C1643535DECE}" destId="{952A2585-8BE3-4116-BDC5-56DAE5DA423F}" srcOrd="5" destOrd="0" presId="urn:microsoft.com/office/officeart/2005/8/layout/vList2"/>
    <dgm:cxn modelId="{90AB509E-5563-4540-A801-F177A8CF5DDF}" type="presParOf" srcId="{B6F4D723-A4DE-49FA-ACED-C1643535DECE}" destId="{4F808CFA-7C83-4D57-A541-01D9679C04D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7F394E-7F43-487F-8DEA-94E94D1336EA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AC600AE-E489-47A5-BBA3-7E54D7551047}">
      <dgm:prSet phldrT="[Text]"/>
      <dgm:spPr/>
      <dgm:t>
        <a:bodyPr/>
        <a:lstStyle/>
        <a:p>
          <a:r>
            <a:rPr lang="cy-GB" noProof="0" dirty="0" smtClean="0"/>
            <a:t>Cymunedau cyfartal a chynaliadwy</a:t>
          </a:r>
          <a:endParaRPr lang="cy-GB" noProof="0" dirty="0"/>
        </a:p>
      </dgm:t>
    </dgm:pt>
    <dgm:pt modelId="{4BDF5CC2-8B89-4F70-9146-2F1790F8CAE6}" type="parTrans" cxnId="{468D0944-78F2-4962-AC3F-73B561AB77CE}">
      <dgm:prSet/>
      <dgm:spPr/>
      <dgm:t>
        <a:bodyPr/>
        <a:lstStyle/>
        <a:p>
          <a:endParaRPr lang="en-GB"/>
        </a:p>
      </dgm:t>
    </dgm:pt>
    <dgm:pt modelId="{3D45799D-B5EF-460F-B2C2-249F874B37BE}" type="sibTrans" cxnId="{468D0944-78F2-4962-AC3F-73B561AB77CE}">
      <dgm:prSet/>
      <dgm:spPr/>
      <dgm:t>
        <a:bodyPr/>
        <a:lstStyle/>
        <a:p>
          <a:endParaRPr lang="en-GB"/>
        </a:p>
      </dgm:t>
    </dgm:pt>
    <dgm:pt modelId="{66782736-33E7-483D-B045-F9A1D909F7BD}">
      <dgm:prSet/>
      <dgm:spPr/>
      <dgm:t>
        <a:bodyPr/>
        <a:lstStyle/>
        <a:p>
          <a:r>
            <a:rPr lang="cy-GB" i="1" noProof="0" dirty="0" smtClean="0"/>
            <a:t>Byw o fewn terfynau ecosystem (a elwir hefyd yn byw un blaned</a:t>
          </a:r>
          <a:r>
            <a:rPr lang="en-GB" i="1" dirty="0" smtClean="0"/>
            <a:t>)</a:t>
          </a:r>
          <a:endParaRPr lang="en-GB" dirty="0"/>
        </a:p>
      </dgm:t>
    </dgm:pt>
    <dgm:pt modelId="{33627CE6-24E8-435D-9723-17812AF20448}" type="parTrans" cxnId="{43852ED1-197D-46CB-8A85-FF785D4B61C9}">
      <dgm:prSet/>
      <dgm:spPr/>
      <dgm:t>
        <a:bodyPr/>
        <a:lstStyle/>
        <a:p>
          <a:endParaRPr lang="en-GB"/>
        </a:p>
      </dgm:t>
    </dgm:pt>
    <dgm:pt modelId="{E2643152-8A66-4ADA-9DB7-0069F28CA550}" type="sibTrans" cxnId="{43852ED1-197D-46CB-8A85-FF785D4B61C9}">
      <dgm:prSet/>
      <dgm:spPr/>
      <dgm:t>
        <a:bodyPr/>
        <a:lstStyle/>
        <a:p>
          <a:endParaRPr lang="en-GB"/>
        </a:p>
      </dgm:t>
    </dgm:pt>
    <dgm:pt modelId="{25E5D8AE-735E-496C-A5D6-C6CE5C45E018}">
      <dgm:prSet/>
      <dgm:spPr/>
      <dgm:t>
        <a:bodyPr/>
        <a:lstStyle/>
        <a:p>
          <a:r>
            <a:rPr lang="cy-GB" i="1" noProof="0" dirty="0" smtClean="0"/>
            <a:t>Gwella ein hansawdd bywyd a’n llesiant</a:t>
          </a:r>
          <a:endParaRPr lang="cy-GB" noProof="0" dirty="0"/>
        </a:p>
      </dgm:t>
    </dgm:pt>
    <dgm:pt modelId="{3C8EA2BA-DD62-449C-9A37-DA85035F7836}" type="parTrans" cxnId="{B8F41D92-2DCD-4AED-A90E-ABED8AB51D9C}">
      <dgm:prSet/>
      <dgm:spPr/>
      <dgm:t>
        <a:bodyPr/>
        <a:lstStyle/>
        <a:p>
          <a:endParaRPr lang="en-GB"/>
        </a:p>
      </dgm:t>
    </dgm:pt>
    <dgm:pt modelId="{08E3B5FC-E7D9-456D-8112-B61511EB7443}" type="sibTrans" cxnId="{B8F41D92-2DCD-4AED-A90E-ABED8AB51D9C}">
      <dgm:prSet/>
      <dgm:spPr/>
      <dgm:t>
        <a:bodyPr/>
        <a:lstStyle/>
        <a:p>
          <a:endParaRPr lang="en-GB"/>
        </a:p>
      </dgm:t>
    </dgm:pt>
    <dgm:pt modelId="{DB22A81B-7FBF-457D-B4ED-87890848E849}">
      <dgm:prSet/>
      <dgm:spPr/>
      <dgm:t>
        <a:bodyPr/>
        <a:lstStyle/>
        <a:p>
          <a:r>
            <a:rPr lang="cy-GB" i="1" noProof="0" dirty="0" smtClean="0"/>
            <a:t>Diwallu anghenion cenedlaethau’r presennol a’r dyfodol (tegwch o fewn a rhwng cenedlaethau);</a:t>
          </a:r>
          <a:endParaRPr lang="cy-GB" noProof="0" dirty="0"/>
        </a:p>
      </dgm:t>
    </dgm:pt>
    <dgm:pt modelId="{3CB5E060-2114-4479-91A3-6481EA01B1B8}" type="parTrans" cxnId="{A86BE36F-DE31-4116-838D-33E5D5E73AE5}">
      <dgm:prSet/>
      <dgm:spPr/>
      <dgm:t>
        <a:bodyPr/>
        <a:lstStyle/>
        <a:p>
          <a:endParaRPr lang="en-GB"/>
        </a:p>
      </dgm:t>
    </dgm:pt>
    <dgm:pt modelId="{E36EDA39-017E-4E37-8397-A86F3446FA4C}" type="sibTrans" cxnId="{A86BE36F-DE31-4116-838D-33E5D5E73AE5}">
      <dgm:prSet/>
      <dgm:spPr/>
      <dgm:t>
        <a:bodyPr/>
        <a:lstStyle/>
        <a:p>
          <a:endParaRPr lang="en-GB"/>
        </a:p>
      </dgm:t>
    </dgm:pt>
    <dgm:pt modelId="{48239C34-FE70-4A60-A642-37246471E39E}">
      <dgm:prSet/>
      <dgm:spPr/>
      <dgm:t>
        <a:bodyPr/>
        <a:lstStyle/>
        <a:p>
          <a:r>
            <a:rPr lang="cy-GB" i="1" noProof="0" dirty="0" smtClean="0"/>
            <a:t>Cyfiawnder a thegwch</a:t>
          </a:r>
          <a:endParaRPr lang="cy-GB" noProof="0" dirty="0"/>
        </a:p>
      </dgm:t>
    </dgm:pt>
    <dgm:pt modelId="{998D7114-3C59-4579-92F8-C34466DA1922}" type="parTrans" cxnId="{94B90EEC-9382-4544-B9EB-C5AAE957FA71}">
      <dgm:prSet/>
      <dgm:spPr/>
      <dgm:t>
        <a:bodyPr/>
        <a:lstStyle/>
        <a:p>
          <a:endParaRPr lang="en-GB"/>
        </a:p>
      </dgm:t>
    </dgm:pt>
    <dgm:pt modelId="{69EC3386-64E4-4488-A659-12CDA7226767}" type="sibTrans" cxnId="{94B90EEC-9382-4544-B9EB-C5AAE957FA71}">
      <dgm:prSet/>
      <dgm:spPr/>
      <dgm:t>
        <a:bodyPr/>
        <a:lstStyle/>
        <a:p>
          <a:endParaRPr lang="en-GB"/>
        </a:p>
      </dgm:t>
    </dgm:pt>
    <dgm:pt modelId="{9D182514-B38E-447D-ADD0-50ABA696E005}">
      <dgm:prSet/>
      <dgm:spPr/>
      <dgm:t>
        <a:bodyPr/>
        <a:lstStyle/>
        <a:p>
          <a:endParaRPr lang="en-GB" dirty="0"/>
        </a:p>
      </dgm:t>
    </dgm:pt>
    <dgm:pt modelId="{2D411FBB-8ACB-4905-84AB-5665C08EAF34}" type="parTrans" cxnId="{C17B2358-98BB-412B-B9AA-9A6D10965A6A}">
      <dgm:prSet/>
      <dgm:spPr/>
      <dgm:t>
        <a:bodyPr/>
        <a:lstStyle/>
        <a:p>
          <a:endParaRPr lang="en-GB"/>
        </a:p>
      </dgm:t>
    </dgm:pt>
    <dgm:pt modelId="{D000EAF4-18A1-4552-BC90-9B837CD5243A}" type="sibTrans" cxnId="{C17B2358-98BB-412B-B9AA-9A6D10965A6A}">
      <dgm:prSet/>
      <dgm:spPr/>
      <dgm:t>
        <a:bodyPr/>
        <a:lstStyle/>
        <a:p>
          <a:endParaRPr lang="en-GB"/>
        </a:p>
      </dgm:t>
    </dgm:pt>
    <dgm:pt modelId="{297494C1-BBAB-44A8-8971-E1B0010D5F5D}">
      <dgm:prSet/>
      <dgm:spPr/>
      <dgm:t>
        <a:bodyPr/>
        <a:lstStyle/>
        <a:p>
          <a:endParaRPr lang="en-GB" dirty="0"/>
        </a:p>
      </dgm:t>
    </dgm:pt>
    <dgm:pt modelId="{01906B00-291F-4B74-9E49-D3F0B1F03B1F}" type="parTrans" cxnId="{1C3ADF1E-7E27-4566-8B4D-BFDAAF0F1095}">
      <dgm:prSet/>
      <dgm:spPr/>
      <dgm:t>
        <a:bodyPr/>
        <a:lstStyle/>
        <a:p>
          <a:endParaRPr lang="en-GB"/>
        </a:p>
      </dgm:t>
    </dgm:pt>
    <dgm:pt modelId="{BFAD0652-988C-4190-8611-F359E1EEB8AC}" type="sibTrans" cxnId="{1C3ADF1E-7E27-4566-8B4D-BFDAAF0F1095}">
      <dgm:prSet/>
      <dgm:spPr/>
      <dgm:t>
        <a:bodyPr/>
        <a:lstStyle/>
        <a:p>
          <a:endParaRPr lang="en-GB"/>
        </a:p>
      </dgm:t>
    </dgm:pt>
    <dgm:pt modelId="{B9AE7D07-81D0-4C50-B611-A27F974D0E27}" type="pres">
      <dgm:prSet presAssocID="{777F394E-7F43-487F-8DEA-94E94D1336EA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98F89CD3-3510-4645-8801-2BA4E8195F5A}" type="pres">
      <dgm:prSet presAssocID="{BAC600AE-E489-47A5-BBA3-7E54D7551047}" presName="centerShape" presStyleLbl="node0" presStyleIdx="0" presStyleCnt="1"/>
      <dgm:spPr/>
      <dgm:t>
        <a:bodyPr/>
        <a:lstStyle/>
        <a:p>
          <a:endParaRPr lang="en-GB"/>
        </a:p>
      </dgm:t>
    </dgm:pt>
    <dgm:pt modelId="{0A125774-06D9-4B54-A3B8-3DD4FAA3DBAB}" type="pres">
      <dgm:prSet presAssocID="{3CB5E060-2114-4479-91A3-6481EA01B1B8}" presName="Name9" presStyleLbl="parChTrans1D2" presStyleIdx="0" presStyleCnt="4"/>
      <dgm:spPr/>
      <dgm:t>
        <a:bodyPr/>
        <a:lstStyle/>
        <a:p>
          <a:endParaRPr lang="en-GB"/>
        </a:p>
      </dgm:t>
    </dgm:pt>
    <dgm:pt modelId="{C62C68CE-53D3-4B16-AC4E-42546E3262DA}" type="pres">
      <dgm:prSet presAssocID="{3CB5E060-2114-4479-91A3-6481EA01B1B8}" presName="connTx" presStyleLbl="parChTrans1D2" presStyleIdx="0" presStyleCnt="4"/>
      <dgm:spPr/>
      <dgm:t>
        <a:bodyPr/>
        <a:lstStyle/>
        <a:p>
          <a:endParaRPr lang="en-GB"/>
        </a:p>
      </dgm:t>
    </dgm:pt>
    <dgm:pt modelId="{ED9530A7-F69B-4E2A-A58C-41B292B028C7}" type="pres">
      <dgm:prSet presAssocID="{DB22A81B-7FBF-457D-B4ED-87890848E849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8354FBC-E7E6-463C-ADAD-98D29F31CAFD}" type="pres">
      <dgm:prSet presAssocID="{998D7114-3C59-4579-92F8-C34466DA1922}" presName="Name9" presStyleLbl="parChTrans1D2" presStyleIdx="1" presStyleCnt="4"/>
      <dgm:spPr/>
      <dgm:t>
        <a:bodyPr/>
        <a:lstStyle/>
        <a:p>
          <a:endParaRPr lang="en-GB"/>
        </a:p>
      </dgm:t>
    </dgm:pt>
    <dgm:pt modelId="{31AAEB2E-5069-4A7A-9CD3-0FD2EB39277F}" type="pres">
      <dgm:prSet presAssocID="{998D7114-3C59-4579-92F8-C34466DA1922}" presName="connTx" presStyleLbl="parChTrans1D2" presStyleIdx="1" presStyleCnt="4"/>
      <dgm:spPr/>
      <dgm:t>
        <a:bodyPr/>
        <a:lstStyle/>
        <a:p>
          <a:endParaRPr lang="en-GB"/>
        </a:p>
      </dgm:t>
    </dgm:pt>
    <dgm:pt modelId="{0AA9B185-6C68-4113-8C99-CBFEF27C614D}" type="pres">
      <dgm:prSet presAssocID="{48239C34-FE70-4A60-A642-37246471E39E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87FE8E-2248-4938-9AF2-869A28F62516}" type="pres">
      <dgm:prSet presAssocID="{33627CE6-24E8-435D-9723-17812AF20448}" presName="Name9" presStyleLbl="parChTrans1D2" presStyleIdx="2" presStyleCnt="4"/>
      <dgm:spPr/>
      <dgm:t>
        <a:bodyPr/>
        <a:lstStyle/>
        <a:p>
          <a:endParaRPr lang="en-GB"/>
        </a:p>
      </dgm:t>
    </dgm:pt>
    <dgm:pt modelId="{E052ADA1-A784-4498-B722-E67B7DBDD21C}" type="pres">
      <dgm:prSet presAssocID="{33627CE6-24E8-435D-9723-17812AF20448}" presName="connTx" presStyleLbl="parChTrans1D2" presStyleIdx="2" presStyleCnt="4"/>
      <dgm:spPr/>
      <dgm:t>
        <a:bodyPr/>
        <a:lstStyle/>
        <a:p>
          <a:endParaRPr lang="en-GB"/>
        </a:p>
      </dgm:t>
    </dgm:pt>
    <dgm:pt modelId="{512FE263-D458-4EE2-9BA5-E93558626665}" type="pres">
      <dgm:prSet presAssocID="{66782736-33E7-483D-B045-F9A1D909F7BD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6BB9886-13E7-43E9-9318-AB4A89B3848C}" type="pres">
      <dgm:prSet presAssocID="{3C8EA2BA-DD62-449C-9A37-DA85035F7836}" presName="Name9" presStyleLbl="parChTrans1D2" presStyleIdx="3" presStyleCnt="4"/>
      <dgm:spPr/>
      <dgm:t>
        <a:bodyPr/>
        <a:lstStyle/>
        <a:p>
          <a:endParaRPr lang="en-GB"/>
        </a:p>
      </dgm:t>
    </dgm:pt>
    <dgm:pt modelId="{5B32D26B-A797-4AB5-8BE9-CD2611106DB6}" type="pres">
      <dgm:prSet presAssocID="{3C8EA2BA-DD62-449C-9A37-DA85035F7836}" presName="connTx" presStyleLbl="parChTrans1D2" presStyleIdx="3" presStyleCnt="4"/>
      <dgm:spPr/>
      <dgm:t>
        <a:bodyPr/>
        <a:lstStyle/>
        <a:p>
          <a:endParaRPr lang="en-GB"/>
        </a:p>
      </dgm:t>
    </dgm:pt>
    <dgm:pt modelId="{2838AA29-0BB6-4E57-9357-35CD73EC2DE8}" type="pres">
      <dgm:prSet presAssocID="{25E5D8AE-735E-496C-A5D6-C6CE5C45E018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64AB5E9-76CD-49B0-8552-90AC75CF8CDE}" type="presOf" srcId="{25E5D8AE-735E-496C-A5D6-C6CE5C45E018}" destId="{2838AA29-0BB6-4E57-9357-35CD73EC2DE8}" srcOrd="0" destOrd="0" presId="urn:microsoft.com/office/officeart/2005/8/layout/radial1"/>
    <dgm:cxn modelId="{1CBBA749-931C-4495-A776-35C39D4B105E}" type="presOf" srcId="{48239C34-FE70-4A60-A642-37246471E39E}" destId="{0AA9B185-6C68-4113-8C99-CBFEF27C614D}" srcOrd="0" destOrd="0" presId="urn:microsoft.com/office/officeart/2005/8/layout/radial1"/>
    <dgm:cxn modelId="{468D0944-78F2-4962-AC3F-73B561AB77CE}" srcId="{777F394E-7F43-487F-8DEA-94E94D1336EA}" destId="{BAC600AE-E489-47A5-BBA3-7E54D7551047}" srcOrd="0" destOrd="0" parTransId="{4BDF5CC2-8B89-4F70-9146-2F1790F8CAE6}" sibTransId="{3D45799D-B5EF-460F-B2C2-249F874B37BE}"/>
    <dgm:cxn modelId="{E7475674-F460-4575-B3FF-09E3B348B139}" type="presOf" srcId="{998D7114-3C59-4579-92F8-C34466DA1922}" destId="{31AAEB2E-5069-4A7A-9CD3-0FD2EB39277F}" srcOrd="1" destOrd="0" presId="urn:microsoft.com/office/officeart/2005/8/layout/radial1"/>
    <dgm:cxn modelId="{7F307DE7-385A-4579-9AF3-0DF5A3E53705}" type="presOf" srcId="{BAC600AE-E489-47A5-BBA3-7E54D7551047}" destId="{98F89CD3-3510-4645-8801-2BA4E8195F5A}" srcOrd="0" destOrd="0" presId="urn:microsoft.com/office/officeart/2005/8/layout/radial1"/>
    <dgm:cxn modelId="{955C5191-E805-481B-8BD9-0F3AE644C687}" type="presOf" srcId="{3C8EA2BA-DD62-449C-9A37-DA85035F7836}" destId="{5B32D26B-A797-4AB5-8BE9-CD2611106DB6}" srcOrd="1" destOrd="0" presId="urn:microsoft.com/office/officeart/2005/8/layout/radial1"/>
    <dgm:cxn modelId="{71305BE1-5610-4F43-97D0-D92F2E157760}" type="presOf" srcId="{33627CE6-24E8-435D-9723-17812AF20448}" destId="{7187FE8E-2248-4938-9AF2-869A28F62516}" srcOrd="0" destOrd="0" presId="urn:microsoft.com/office/officeart/2005/8/layout/radial1"/>
    <dgm:cxn modelId="{94B90EEC-9382-4544-B9EB-C5AAE957FA71}" srcId="{BAC600AE-E489-47A5-BBA3-7E54D7551047}" destId="{48239C34-FE70-4A60-A642-37246471E39E}" srcOrd="1" destOrd="0" parTransId="{998D7114-3C59-4579-92F8-C34466DA1922}" sibTransId="{69EC3386-64E4-4488-A659-12CDA7226767}"/>
    <dgm:cxn modelId="{B8F41D92-2DCD-4AED-A90E-ABED8AB51D9C}" srcId="{BAC600AE-E489-47A5-BBA3-7E54D7551047}" destId="{25E5D8AE-735E-496C-A5D6-C6CE5C45E018}" srcOrd="3" destOrd="0" parTransId="{3C8EA2BA-DD62-449C-9A37-DA85035F7836}" sibTransId="{08E3B5FC-E7D9-456D-8112-B61511EB7443}"/>
    <dgm:cxn modelId="{1C3ADF1E-7E27-4566-8B4D-BFDAAF0F1095}" srcId="{777F394E-7F43-487F-8DEA-94E94D1336EA}" destId="{297494C1-BBAB-44A8-8971-E1B0010D5F5D}" srcOrd="1" destOrd="0" parTransId="{01906B00-291F-4B74-9E49-D3F0B1F03B1F}" sibTransId="{BFAD0652-988C-4190-8611-F359E1EEB8AC}"/>
    <dgm:cxn modelId="{EF3C278B-DD98-4AAE-B92B-629D2F47C2BA}" type="presOf" srcId="{3CB5E060-2114-4479-91A3-6481EA01B1B8}" destId="{0A125774-06D9-4B54-A3B8-3DD4FAA3DBAB}" srcOrd="0" destOrd="0" presId="urn:microsoft.com/office/officeart/2005/8/layout/radial1"/>
    <dgm:cxn modelId="{43852ED1-197D-46CB-8A85-FF785D4B61C9}" srcId="{BAC600AE-E489-47A5-BBA3-7E54D7551047}" destId="{66782736-33E7-483D-B045-F9A1D909F7BD}" srcOrd="2" destOrd="0" parTransId="{33627CE6-24E8-435D-9723-17812AF20448}" sibTransId="{E2643152-8A66-4ADA-9DB7-0069F28CA550}"/>
    <dgm:cxn modelId="{486AF6C7-3102-4F81-8648-36D0FEE34A18}" type="presOf" srcId="{66782736-33E7-483D-B045-F9A1D909F7BD}" destId="{512FE263-D458-4EE2-9BA5-E93558626665}" srcOrd="0" destOrd="0" presId="urn:microsoft.com/office/officeart/2005/8/layout/radial1"/>
    <dgm:cxn modelId="{A86BE36F-DE31-4116-838D-33E5D5E73AE5}" srcId="{BAC600AE-E489-47A5-BBA3-7E54D7551047}" destId="{DB22A81B-7FBF-457D-B4ED-87890848E849}" srcOrd="0" destOrd="0" parTransId="{3CB5E060-2114-4479-91A3-6481EA01B1B8}" sibTransId="{E36EDA39-017E-4E37-8397-A86F3446FA4C}"/>
    <dgm:cxn modelId="{B2DDA805-7D50-4EE5-852F-FC7E2C6C243C}" type="presOf" srcId="{33627CE6-24E8-435D-9723-17812AF20448}" destId="{E052ADA1-A784-4498-B722-E67B7DBDD21C}" srcOrd="1" destOrd="0" presId="urn:microsoft.com/office/officeart/2005/8/layout/radial1"/>
    <dgm:cxn modelId="{C2AEE187-1CCB-445D-B16C-A7C270AE2184}" type="presOf" srcId="{777F394E-7F43-487F-8DEA-94E94D1336EA}" destId="{B9AE7D07-81D0-4C50-B611-A27F974D0E27}" srcOrd="0" destOrd="0" presId="urn:microsoft.com/office/officeart/2005/8/layout/radial1"/>
    <dgm:cxn modelId="{DAB73375-0E62-4451-8631-44F4351651A6}" type="presOf" srcId="{998D7114-3C59-4579-92F8-C34466DA1922}" destId="{68354FBC-E7E6-463C-ADAD-98D29F31CAFD}" srcOrd="0" destOrd="0" presId="urn:microsoft.com/office/officeart/2005/8/layout/radial1"/>
    <dgm:cxn modelId="{B98DEE33-D9FD-4D07-BBE3-6E19225CF917}" type="presOf" srcId="{3CB5E060-2114-4479-91A3-6481EA01B1B8}" destId="{C62C68CE-53D3-4B16-AC4E-42546E3262DA}" srcOrd="1" destOrd="0" presId="urn:microsoft.com/office/officeart/2005/8/layout/radial1"/>
    <dgm:cxn modelId="{87870776-1714-4A40-88F6-42EC23A318CE}" type="presOf" srcId="{3C8EA2BA-DD62-449C-9A37-DA85035F7836}" destId="{F6BB9886-13E7-43E9-9318-AB4A89B3848C}" srcOrd="0" destOrd="0" presId="urn:microsoft.com/office/officeart/2005/8/layout/radial1"/>
    <dgm:cxn modelId="{ACDD59BF-A954-4993-B1B7-9EA0ABACF94C}" type="presOf" srcId="{DB22A81B-7FBF-457D-B4ED-87890848E849}" destId="{ED9530A7-F69B-4E2A-A58C-41B292B028C7}" srcOrd="0" destOrd="0" presId="urn:microsoft.com/office/officeart/2005/8/layout/radial1"/>
    <dgm:cxn modelId="{C17B2358-98BB-412B-B9AA-9A6D10965A6A}" srcId="{777F394E-7F43-487F-8DEA-94E94D1336EA}" destId="{9D182514-B38E-447D-ADD0-50ABA696E005}" srcOrd="2" destOrd="0" parTransId="{2D411FBB-8ACB-4905-84AB-5665C08EAF34}" sibTransId="{D000EAF4-18A1-4552-BC90-9B837CD5243A}"/>
    <dgm:cxn modelId="{0E8CA2FE-4C64-488F-9190-AAC629627358}" type="presParOf" srcId="{B9AE7D07-81D0-4C50-B611-A27F974D0E27}" destId="{98F89CD3-3510-4645-8801-2BA4E8195F5A}" srcOrd="0" destOrd="0" presId="urn:microsoft.com/office/officeart/2005/8/layout/radial1"/>
    <dgm:cxn modelId="{4B7F62B6-C8A0-4BA3-9906-B5CD1085DE08}" type="presParOf" srcId="{B9AE7D07-81D0-4C50-B611-A27F974D0E27}" destId="{0A125774-06D9-4B54-A3B8-3DD4FAA3DBAB}" srcOrd="1" destOrd="0" presId="urn:microsoft.com/office/officeart/2005/8/layout/radial1"/>
    <dgm:cxn modelId="{E22564C0-9ABE-4357-A2E3-E3036B8AFF5B}" type="presParOf" srcId="{0A125774-06D9-4B54-A3B8-3DD4FAA3DBAB}" destId="{C62C68CE-53D3-4B16-AC4E-42546E3262DA}" srcOrd="0" destOrd="0" presId="urn:microsoft.com/office/officeart/2005/8/layout/radial1"/>
    <dgm:cxn modelId="{58D5EF6A-FF3B-445E-835D-B2F8F05408AF}" type="presParOf" srcId="{B9AE7D07-81D0-4C50-B611-A27F974D0E27}" destId="{ED9530A7-F69B-4E2A-A58C-41B292B028C7}" srcOrd="2" destOrd="0" presId="urn:microsoft.com/office/officeart/2005/8/layout/radial1"/>
    <dgm:cxn modelId="{FBBCF222-17F7-4BFA-A9A2-BC06AE99CA91}" type="presParOf" srcId="{B9AE7D07-81D0-4C50-B611-A27F974D0E27}" destId="{68354FBC-E7E6-463C-ADAD-98D29F31CAFD}" srcOrd="3" destOrd="0" presId="urn:microsoft.com/office/officeart/2005/8/layout/radial1"/>
    <dgm:cxn modelId="{C85A64C1-FAB8-4099-86BF-2C50AB6644A9}" type="presParOf" srcId="{68354FBC-E7E6-463C-ADAD-98D29F31CAFD}" destId="{31AAEB2E-5069-4A7A-9CD3-0FD2EB39277F}" srcOrd="0" destOrd="0" presId="urn:microsoft.com/office/officeart/2005/8/layout/radial1"/>
    <dgm:cxn modelId="{3820BD48-9861-4E01-8087-749918535FA3}" type="presParOf" srcId="{B9AE7D07-81D0-4C50-B611-A27F974D0E27}" destId="{0AA9B185-6C68-4113-8C99-CBFEF27C614D}" srcOrd="4" destOrd="0" presId="urn:microsoft.com/office/officeart/2005/8/layout/radial1"/>
    <dgm:cxn modelId="{6D34C692-4E69-4B2B-8CFC-3B936FB47CE7}" type="presParOf" srcId="{B9AE7D07-81D0-4C50-B611-A27F974D0E27}" destId="{7187FE8E-2248-4938-9AF2-869A28F62516}" srcOrd="5" destOrd="0" presId="urn:microsoft.com/office/officeart/2005/8/layout/radial1"/>
    <dgm:cxn modelId="{1D57B96A-5BB2-40FF-8D3D-0D7C0E53409A}" type="presParOf" srcId="{7187FE8E-2248-4938-9AF2-869A28F62516}" destId="{E052ADA1-A784-4498-B722-E67B7DBDD21C}" srcOrd="0" destOrd="0" presId="urn:microsoft.com/office/officeart/2005/8/layout/radial1"/>
    <dgm:cxn modelId="{974BA935-8F87-431A-8150-DDA309B20EDA}" type="presParOf" srcId="{B9AE7D07-81D0-4C50-B611-A27F974D0E27}" destId="{512FE263-D458-4EE2-9BA5-E93558626665}" srcOrd="6" destOrd="0" presId="urn:microsoft.com/office/officeart/2005/8/layout/radial1"/>
    <dgm:cxn modelId="{9F031DB7-D0B9-4AB7-9AC2-F0DB25F8D875}" type="presParOf" srcId="{B9AE7D07-81D0-4C50-B611-A27F974D0E27}" destId="{F6BB9886-13E7-43E9-9318-AB4A89B3848C}" srcOrd="7" destOrd="0" presId="urn:microsoft.com/office/officeart/2005/8/layout/radial1"/>
    <dgm:cxn modelId="{0D30030D-D306-468D-A747-F45A0AFF53B0}" type="presParOf" srcId="{F6BB9886-13E7-43E9-9318-AB4A89B3848C}" destId="{5B32D26B-A797-4AB5-8BE9-CD2611106DB6}" srcOrd="0" destOrd="0" presId="urn:microsoft.com/office/officeart/2005/8/layout/radial1"/>
    <dgm:cxn modelId="{C84DFED3-992B-4B97-BD25-EFFAAE483060}" type="presParOf" srcId="{B9AE7D07-81D0-4C50-B611-A27F974D0E27}" destId="{2838AA29-0BB6-4E57-9357-35CD73EC2DE8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296671-FDFB-43C5-A31E-F2447A39C9C8}">
      <dsp:nvSpPr>
        <dsp:cNvPr id="0" name=""/>
        <dsp:cNvSpPr/>
      </dsp:nvSpPr>
      <dsp:spPr>
        <a:xfrm>
          <a:off x="0" y="123586"/>
          <a:ext cx="2546014" cy="15276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600" kern="1200" noProof="0" dirty="0" smtClean="0"/>
            <a:t>Mae chwarter yr holl bobl yng Nghymru yn byw mewn tlodi incwm cymharol</a:t>
          </a:r>
        </a:p>
      </dsp:txBody>
      <dsp:txXfrm>
        <a:off x="0" y="123586"/>
        <a:ext cx="2546014" cy="1527609"/>
      </dsp:txXfrm>
    </dsp:sp>
    <dsp:sp modelId="{F6EFC662-1A27-4F98-802C-44E762E84F7B}">
      <dsp:nvSpPr>
        <dsp:cNvPr id="0" name=""/>
        <dsp:cNvSpPr/>
      </dsp:nvSpPr>
      <dsp:spPr>
        <a:xfrm>
          <a:off x="2800616" y="123586"/>
          <a:ext cx="2546014" cy="15276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600" kern="1200" noProof="0" dirty="0" smtClean="0"/>
            <a:t>Plant yw’r gr</a:t>
          </a:r>
          <a:r>
            <a:rPr lang="cy-GB" sz="1600" kern="1200" noProof="0" dirty="0" smtClean="0">
              <a:latin typeface="Arial"/>
              <a:cs typeface="Arial"/>
            </a:rPr>
            <a:t>ŵp poblogaeth sy’n fwyaf tebygol o fod mewn tlodi incwm cymharol</a:t>
          </a:r>
          <a:endParaRPr lang="cy-GB" sz="1600" kern="1200" noProof="0" dirty="0" smtClean="0"/>
        </a:p>
      </dsp:txBody>
      <dsp:txXfrm>
        <a:off x="2800616" y="123586"/>
        <a:ext cx="2546014" cy="1527609"/>
      </dsp:txXfrm>
    </dsp:sp>
    <dsp:sp modelId="{06A77ECB-5DFF-437A-BDE4-544CF9C20675}">
      <dsp:nvSpPr>
        <dsp:cNvPr id="0" name=""/>
        <dsp:cNvSpPr/>
      </dsp:nvSpPr>
      <dsp:spPr>
        <a:xfrm>
          <a:off x="5601232" y="123586"/>
          <a:ext cx="2546014" cy="15276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600" kern="1200" noProof="0" dirty="0" smtClean="0"/>
            <a:t>Mae’r ganran o bensiynwyr yng Nghymru sy’n byw mewn tlodi cymharol wedi bod yn codi dros y 3 blynedd diwethaf</a:t>
          </a:r>
        </a:p>
      </dsp:txBody>
      <dsp:txXfrm>
        <a:off x="5601232" y="123586"/>
        <a:ext cx="2546014" cy="1527609"/>
      </dsp:txXfrm>
    </dsp:sp>
    <dsp:sp modelId="{A572A869-BF37-4126-B47B-6C6F73D2BFDC}">
      <dsp:nvSpPr>
        <dsp:cNvPr id="0" name=""/>
        <dsp:cNvSpPr/>
      </dsp:nvSpPr>
      <dsp:spPr>
        <a:xfrm>
          <a:off x="0" y="1905796"/>
          <a:ext cx="2546014" cy="15276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600" kern="1200" noProof="0" dirty="0" smtClean="0"/>
            <a:t>Mae 14% o blant mewn amddifadedd materol ac o gartrefi incwm isel</a:t>
          </a:r>
        </a:p>
      </dsp:txBody>
      <dsp:txXfrm>
        <a:off x="0" y="1905796"/>
        <a:ext cx="2546014" cy="1527609"/>
      </dsp:txXfrm>
    </dsp:sp>
    <dsp:sp modelId="{46166978-3B96-488A-AA95-66C6A0B65E7D}">
      <dsp:nvSpPr>
        <dsp:cNvPr id="0" name=""/>
        <dsp:cNvSpPr/>
      </dsp:nvSpPr>
      <dsp:spPr>
        <a:xfrm>
          <a:off x="2800616" y="1905796"/>
          <a:ext cx="2546014" cy="15276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600" kern="1200" noProof="0" dirty="0" smtClean="0"/>
            <a:t>Mae 10% o bensiynwyr mewn amddifadedd materol</a:t>
          </a:r>
        </a:p>
      </dsp:txBody>
      <dsp:txXfrm>
        <a:off x="2800616" y="1905796"/>
        <a:ext cx="2546014" cy="1527609"/>
      </dsp:txXfrm>
    </dsp:sp>
    <dsp:sp modelId="{28D4A3F0-9C5F-41A4-BD1D-471AB809579B}">
      <dsp:nvSpPr>
        <dsp:cNvPr id="0" name=""/>
        <dsp:cNvSpPr/>
      </dsp:nvSpPr>
      <dsp:spPr>
        <a:xfrm>
          <a:off x="5601233" y="1885372"/>
          <a:ext cx="2546014" cy="15276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600" kern="1200" noProof="0" dirty="0" smtClean="0"/>
            <a:t>Mae gan unigolion yng Nghymru risg o 12% o fod mewn tlodi parhaus rhwng 2011-15</a:t>
          </a:r>
        </a:p>
      </dsp:txBody>
      <dsp:txXfrm>
        <a:off x="5601233" y="1885372"/>
        <a:ext cx="2546014" cy="15276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E71390-A600-454F-9A3A-B36674701EC1}">
      <dsp:nvSpPr>
        <dsp:cNvPr id="0" name=""/>
        <dsp:cNvSpPr/>
      </dsp:nvSpPr>
      <dsp:spPr>
        <a:xfrm>
          <a:off x="983694" y="1240"/>
          <a:ext cx="1956941" cy="1174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noProof="0" dirty="0" smtClean="0"/>
            <a:t>rhyw</a:t>
          </a:r>
          <a:endParaRPr lang="cy-GB" sz="2000" kern="1200" noProof="0" dirty="0"/>
        </a:p>
      </dsp:txBody>
      <dsp:txXfrm>
        <a:off x="983694" y="1240"/>
        <a:ext cx="1956941" cy="1174164"/>
      </dsp:txXfrm>
    </dsp:sp>
    <dsp:sp modelId="{256956EB-A3C7-4225-92CC-C66296CEB0B1}">
      <dsp:nvSpPr>
        <dsp:cNvPr id="0" name=""/>
        <dsp:cNvSpPr/>
      </dsp:nvSpPr>
      <dsp:spPr>
        <a:xfrm>
          <a:off x="3136329" y="1240"/>
          <a:ext cx="1956941" cy="1174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dirty="0" smtClean="0"/>
            <a:t>hil</a:t>
          </a:r>
          <a:endParaRPr lang="en-GB" sz="2000" kern="1200" dirty="0"/>
        </a:p>
      </dsp:txBody>
      <dsp:txXfrm>
        <a:off x="3136329" y="1240"/>
        <a:ext cx="1956941" cy="1174164"/>
      </dsp:txXfrm>
    </dsp:sp>
    <dsp:sp modelId="{0BB76B5D-BF51-4401-BF6F-C14060307A9B}">
      <dsp:nvSpPr>
        <dsp:cNvPr id="0" name=""/>
        <dsp:cNvSpPr/>
      </dsp:nvSpPr>
      <dsp:spPr>
        <a:xfrm>
          <a:off x="5288964" y="1240"/>
          <a:ext cx="1956941" cy="1174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dirty="0" smtClean="0"/>
            <a:t>crefydd neu gred</a:t>
          </a:r>
          <a:endParaRPr lang="en-GB" sz="2000" kern="1200" dirty="0"/>
        </a:p>
      </dsp:txBody>
      <dsp:txXfrm>
        <a:off x="5288964" y="1240"/>
        <a:ext cx="1956941" cy="1174164"/>
      </dsp:txXfrm>
    </dsp:sp>
    <dsp:sp modelId="{C7F377FB-13BF-4EAF-BCC2-83E6942897AF}">
      <dsp:nvSpPr>
        <dsp:cNvPr id="0" name=""/>
        <dsp:cNvSpPr/>
      </dsp:nvSpPr>
      <dsp:spPr>
        <a:xfrm>
          <a:off x="983694" y="1371099"/>
          <a:ext cx="1956941" cy="1174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dirty="0" smtClean="0"/>
            <a:t>cyfeiriadedd rhywiol</a:t>
          </a:r>
          <a:endParaRPr lang="en-GB" sz="2000" kern="1200" dirty="0"/>
        </a:p>
      </dsp:txBody>
      <dsp:txXfrm>
        <a:off x="983694" y="1371099"/>
        <a:ext cx="1956941" cy="1174164"/>
      </dsp:txXfrm>
    </dsp:sp>
    <dsp:sp modelId="{89B0F38C-CD4E-4DC3-8FDB-05C867538944}">
      <dsp:nvSpPr>
        <dsp:cNvPr id="0" name=""/>
        <dsp:cNvSpPr/>
      </dsp:nvSpPr>
      <dsp:spPr>
        <a:xfrm>
          <a:off x="3136329" y="1371099"/>
          <a:ext cx="1956941" cy="1174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dirty="0" smtClean="0"/>
            <a:t>oedran</a:t>
          </a:r>
          <a:endParaRPr lang="en-GB" sz="2000" kern="1200" dirty="0"/>
        </a:p>
      </dsp:txBody>
      <dsp:txXfrm>
        <a:off x="3136329" y="1371099"/>
        <a:ext cx="1956941" cy="1174164"/>
      </dsp:txXfrm>
    </dsp:sp>
    <dsp:sp modelId="{11A68D38-9BEE-4C73-96FF-60E0AB7F1A0C}">
      <dsp:nvSpPr>
        <dsp:cNvPr id="0" name=""/>
        <dsp:cNvSpPr/>
      </dsp:nvSpPr>
      <dsp:spPr>
        <a:xfrm>
          <a:off x="5288964" y="1371099"/>
          <a:ext cx="1956941" cy="1174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dirty="0" smtClean="0"/>
            <a:t>beichiogrwydd a mamolaeth</a:t>
          </a:r>
          <a:endParaRPr lang="en-GB" sz="2000" kern="1200" dirty="0"/>
        </a:p>
      </dsp:txBody>
      <dsp:txXfrm>
        <a:off x="5288964" y="1371099"/>
        <a:ext cx="1956941" cy="1174164"/>
      </dsp:txXfrm>
    </dsp:sp>
    <dsp:sp modelId="{6A3C48B3-D458-4C20-B87B-035C234674EE}">
      <dsp:nvSpPr>
        <dsp:cNvPr id="0" name=""/>
        <dsp:cNvSpPr/>
      </dsp:nvSpPr>
      <dsp:spPr>
        <a:xfrm>
          <a:off x="983694" y="2740957"/>
          <a:ext cx="1956941" cy="1174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dirty="0" smtClean="0"/>
            <a:t>bod yn briod neu mewn partneriaeth sifil</a:t>
          </a:r>
          <a:endParaRPr lang="en-GB" sz="2000" kern="1200" dirty="0"/>
        </a:p>
      </dsp:txBody>
      <dsp:txXfrm>
        <a:off x="983694" y="2740957"/>
        <a:ext cx="1956941" cy="1174164"/>
      </dsp:txXfrm>
    </dsp:sp>
    <dsp:sp modelId="{8A1E5EBD-884E-48C3-B3D9-7D5194F55395}">
      <dsp:nvSpPr>
        <dsp:cNvPr id="0" name=""/>
        <dsp:cNvSpPr/>
      </dsp:nvSpPr>
      <dsp:spPr>
        <a:xfrm>
          <a:off x="3136329" y="2740957"/>
          <a:ext cx="1956941" cy="1174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dirty="0" smtClean="0"/>
            <a:t>bod yn anabl</a:t>
          </a:r>
          <a:endParaRPr lang="en-GB" sz="2000" kern="1200" dirty="0"/>
        </a:p>
      </dsp:txBody>
      <dsp:txXfrm>
        <a:off x="3136329" y="2740957"/>
        <a:ext cx="1956941" cy="1174164"/>
      </dsp:txXfrm>
    </dsp:sp>
    <dsp:sp modelId="{BDE4E6F0-2FD2-4BAC-B9A4-F9DA3D7B7442}">
      <dsp:nvSpPr>
        <dsp:cNvPr id="0" name=""/>
        <dsp:cNvSpPr/>
      </dsp:nvSpPr>
      <dsp:spPr>
        <a:xfrm>
          <a:off x="5288964" y="2740957"/>
          <a:ext cx="1956941" cy="11741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000" kern="1200" dirty="0" smtClean="0"/>
            <a:t>bod yn drawsrywiol</a:t>
          </a:r>
          <a:r>
            <a:rPr lang="en-GB" sz="2000" kern="1200" dirty="0" smtClean="0"/>
            <a:t>.    </a:t>
          </a:r>
          <a:endParaRPr lang="en-GB" sz="2000" kern="1200" dirty="0"/>
        </a:p>
      </dsp:txBody>
      <dsp:txXfrm>
        <a:off x="5288964" y="2740957"/>
        <a:ext cx="1956941" cy="11741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05F1EA-0261-4EA8-9835-B0911AADE4CA}">
      <dsp:nvSpPr>
        <dsp:cNvPr id="0" name=""/>
        <dsp:cNvSpPr/>
      </dsp:nvSpPr>
      <dsp:spPr>
        <a:xfrm>
          <a:off x="0" y="218836"/>
          <a:ext cx="8229600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2600" kern="1200" noProof="0" dirty="0" err="1" smtClean="0"/>
            <a:t>Techno</a:t>
          </a:r>
          <a:r>
            <a:rPr lang="cy-GB" sz="2600" kern="1200" noProof="0" dirty="0" smtClean="0"/>
            <a:t>-ganolog</a:t>
          </a:r>
          <a:endParaRPr lang="cy-GB" sz="2600" kern="1200" noProof="0" dirty="0"/>
        </a:p>
      </dsp:txBody>
      <dsp:txXfrm>
        <a:off x="30442" y="249278"/>
        <a:ext cx="8168716" cy="562726"/>
      </dsp:txXfrm>
    </dsp:sp>
    <dsp:sp modelId="{88ACA5AE-DA02-45DC-AD8B-E0410311EB65}">
      <dsp:nvSpPr>
        <dsp:cNvPr id="0" name=""/>
        <dsp:cNvSpPr/>
      </dsp:nvSpPr>
      <dsp:spPr>
        <a:xfrm>
          <a:off x="0" y="842446"/>
          <a:ext cx="8229600" cy="4305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3020" rIns="184912" bIns="33020" numCol="1" spcCol="1270" anchor="t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cy-GB" altLang="en-US" sz="2000" kern="1200" noProof="0" dirty="0" smtClean="0"/>
            <a:t>Yn rhoi’r pwyslais mwyaf ar bobl a thechnoleg: </a:t>
          </a:r>
          <a:endParaRPr lang="cy-GB" sz="2000" kern="1200" noProof="0" dirty="0"/>
        </a:p>
      </dsp:txBody>
      <dsp:txXfrm>
        <a:off x="0" y="842446"/>
        <a:ext cx="8229600" cy="430560"/>
      </dsp:txXfrm>
    </dsp:sp>
    <dsp:sp modelId="{90C128A2-5911-4541-B07C-3C3B46F80964}">
      <dsp:nvSpPr>
        <dsp:cNvPr id="0" name=""/>
        <dsp:cNvSpPr/>
      </dsp:nvSpPr>
      <dsp:spPr>
        <a:xfrm>
          <a:off x="0" y="1273006"/>
          <a:ext cx="8229600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AU" altLang="en-US" sz="2600" b="1" kern="1200" dirty="0" smtClean="0"/>
            <a:t>1. </a:t>
          </a:r>
          <a:r>
            <a:rPr lang="cy-GB" altLang="en-US" sz="2600" b="1" kern="1200" noProof="0" dirty="0" smtClean="0"/>
            <a:t>Ymyraethwyr  </a:t>
          </a:r>
          <a:r>
            <a:rPr lang="cy-GB" altLang="en-US" sz="2000" b="1" kern="1200" noProof="0" dirty="0" smtClean="0"/>
            <a:t>(</a:t>
          </a:r>
          <a:r>
            <a:rPr lang="cy-GB" altLang="en-US" sz="2000" b="1" i="1" kern="1200" noProof="0" dirty="0" err="1" smtClean="0"/>
            <a:t>Interventionists</a:t>
          </a:r>
          <a:r>
            <a:rPr lang="cy-GB" altLang="en-US" sz="2000" b="1" kern="1200" noProof="0" dirty="0" smtClean="0"/>
            <a:t>)</a:t>
          </a:r>
        </a:p>
      </dsp:txBody>
      <dsp:txXfrm>
        <a:off x="30442" y="1303448"/>
        <a:ext cx="8168716" cy="562726"/>
      </dsp:txXfrm>
    </dsp:sp>
    <dsp:sp modelId="{82363699-7E01-4181-8EB2-6CE54DAD64AD}">
      <dsp:nvSpPr>
        <dsp:cNvPr id="0" name=""/>
        <dsp:cNvSpPr/>
      </dsp:nvSpPr>
      <dsp:spPr>
        <a:xfrm>
          <a:off x="0" y="1896617"/>
          <a:ext cx="8229600" cy="6189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y-GB" altLang="en-US" sz="2000" b="0" kern="1200" noProof="0" dirty="0" smtClean="0"/>
            <a:t>mae ganddynt ffydd lwyr mewn dyfeisgarwch dynol</a:t>
          </a:r>
          <a:r>
            <a:rPr lang="cy-GB" altLang="en-US" sz="2000" kern="1200" noProof="0" dirty="0" smtClean="0"/>
            <a:t>, gwyddoniaeth, a’r farchnad i ddatrys pob problem a ‘gwella’ ansawdd yr amgylchedd.  </a:t>
          </a:r>
        </a:p>
      </dsp:txBody>
      <dsp:txXfrm>
        <a:off x="0" y="1896617"/>
        <a:ext cx="8229600" cy="618930"/>
      </dsp:txXfrm>
    </dsp:sp>
    <dsp:sp modelId="{8A9ED5B6-E873-49BC-8E7F-6DEF2CB57FE0}">
      <dsp:nvSpPr>
        <dsp:cNvPr id="0" name=""/>
        <dsp:cNvSpPr/>
      </dsp:nvSpPr>
      <dsp:spPr>
        <a:xfrm>
          <a:off x="0" y="2515546"/>
          <a:ext cx="8229600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AU" altLang="en-US" sz="2600" b="1" kern="1200" dirty="0" smtClean="0"/>
            <a:t>2. </a:t>
          </a:r>
          <a:r>
            <a:rPr lang="en-AU" altLang="en-US" sz="2600" b="1" kern="1200" dirty="0" err="1" smtClean="0"/>
            <a:t>Cyfaddaswyr</a:t>
          </a:r>
          <a:r>
            <a:rPr lang="en-AU" altLang="en-US" sz="2600" b="1" kern="1200" dirty="0" smtClean="0"/>
            <a:t>  </a:t>
          </a:r>
          <a:r>
            <a:rPr lang="en-AU" altLang="en-US" sz="2000" b="1" kern="1200" dirty="0" smtClean="0"/>
            <a:t>(</a:t>
          </a:r>
          <a:r>
            <a:rPr lang="en-AU" altLang="en-US" sz="2000" b="1" i="1" kern="1200" dirty="0" err="1" smtClean="0"/>
            <a:t>Accommodationists</a:t>
          </a:r>
          <a:r>
            <a:rPr lang="en-AU" altLang="en-US" sz="2000" b="1" kern="1200" dirty="0" smtClean="0"/>
            <a:t>)</a:t>
          </a:r>
        </a:p>
      </dsp:txBody>
      <dsp:txXfrm>
        <a:off x="30442" y="2545988"/>
        <a:ext cx="8168716" cy="562726"/>
      </dsp:txXfrm>
    </dsp:sp>
    <dsp:sp modelId="{952A2585-8BE3-4116-BDC5-56DAE5DA423F}">
      <dsp:nvSpPr>
        <dsp:cNvPr id="0" name=""/>
        <dsp:cNvSpPr/>
      </dsp:nvSpPr>
      <dsp:spPr>
        <a:xfrm>
          <a:off x="0" y="3139157"/>
          <a:ext cx="8229600" cy="914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3020" rIns="184912" bIns="33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y-GB" altLang="en-US" sz="2000" kern="1200" noProof="0" dirty="0" smtClean="0"/>
            <a:t>Mae’n </a:t>
          </a:r>
          <a:r>
            <a:rPr lang="cy-GB" altLang="en-US" sz="2000" kern="1200" noProof="0" dirty="0" err="1" smtClean="0"/>
            <a:t>nhw’n</a:t>
          </a:r>
          <a:r>
            <a:rPr lang="cy-GB" altLang="en-US" sz="2000" kern="1200" noProof="0" dirty="0" smtClean="0"/>
            <a:t> dilyn y </a:t>
          </a:r>
          <a:r>
            <a:rPr lang="cy-GB" altLang="en-US" sz="2000" kern="1200" noProof="0" dirty="0" err="1" smtClean="0"/>
            <a:t>farn</a:t>
          </a:r>
          <a:r>
            <a:rPr lang="cy-GB" altLang="en-US" sz="2000" kern="1200" noProof="0" dirty="0" smtClean="0"/>
            <a:t> hon i raddau helaeth ond maen </a:t>
          </a:r>
          <a:r>
            <a:rPr lang="cy-GB" altLang="en-US" sz="2000" kern="1200" noProof="0" dirty="0" err="1" smtClean="0"/>
            <a:t>nhw’n</a:t>
          </a:r>
          <a:r>
            <a:rPr lang="cy-GB" altLang="en-US" sz="2000" kern="1200" noProof="0" dirty="0" smtClean="0"/>
            <a:t> fwy cymedrol ac yn mynegi nodyn o rybudd.  Credant bod angen cyfaddasu rhywfaint i leihau effaith pobl ar yr amgylchedd</a:t>
          </a:r>
          <a:r>
            <a:rPr lang="en-AU" altLang="en-US" sz="2000" kern="1200" dirty="0" smtClean="0"/>
            <a:t>. </a:t>
          </a:r>
          <a:endParaRPr lang="en-GB" sz="2000" kern="1200" dirty="0"/>
        </a:p>
      </dsp:txBody>
      <dsp:txXfrm>
        <a:off x="0" y="3139157"/>
        <a:ext cx="8229600" cy="914940"/>
      </dsp:txXfrm>
    </dsp:sp>
    <dsp:sp modelId="{4F808CFA-7C83-4D57-A541-01D9679C04D6}">
      <dsp:nvSpPr>
        <dsp:cNvPr id="0" name=""/>
        <dsp:cNvSpPr/>
      </dsp:nvSpPr>
      <dsp:spPr>
        <a:xfrm>
          <a:off x="0" y="4054097"/>
          <a:ext cx="8229600" cy="6236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AU" altLang="en-US" sz="2600" kern="1200" dirty="0" smtClean="0"/>
            <a:t>(</a:t>
          </a:r>
          <a:r>
            <a:rPr lang="en-AU" altLang="en-US" sz="2600" kern="1200" dirty="0" err="1" smtClean="0"/>
            <a:t>Blacksell</a:t>
          </a:r>
          <a:r>
            <a:rPr lang="en-AU" altLang="en-US" sz="2600" kern="1200" dirty="0" smtClean="0"/>
            <a:t>, 2006) </a:t>
          </a:r>
        </a:p>
      </dsp:txBody>
      <dsp:txXfrm>
        <a:off x="30442" y="4084539"/>
        <a:ext cx="8168716" cy="5627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F89CD3-3510-4645-8801-2BA4E8195F5A}">
      <dsp:nvSpPr>
        <dsp:cNvPr id="0" name=""/>
        <dsp:cNvSpPr/>
      </dsp:nvSpPr>
      <dsp:spPr>
        <a:xfrm>
          <a:off x="3712448" y="2024824"/>
          <a:ext cx="1539591" cy="15395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500" kern="1200" noProof="0" dirty="0" smtClean="0"/>
            <a:t>Cymunedau cyfartal a chynaliadwy</a:t>
          </a:r>
          <a:endParaRPr lang="cy-GB" sz="1500" kern="1200" noProof="0" dirty="0"/>
        </a:p>
      </dsp:txBody>
      <dsp:txXfrm>
        <a:off x="3937916" y="2250292"/>
        <a:ext cx="1088655" cy="1088655"/>
      </dsp:txXfrm>
    </dsp:sp>
    <dsp:sp modelId="{0A125774-06D9-4B54-A3B8-3DD4FAA3DBAB}">
      <dsp:nvSpPr>
        <dsp:cNvPr id="0" name=""/>
        <dsp:cNvSpPr/>
      </dsp:nvSpPr>
      <dsp:spPr>
        <a:xfrm rot="16200000">
          <a:off x="4250175" y="1777298"/>
          <a:ext cx="464137" cy="30913"/>
        </a:xfrm>
        <a:custGeom>
          <a:avLst/>
          <a:gdLst/>
          <a:ahLst/>
          <a:cxnLst/>
          <a:rect l="0" t="0" r="0" b="0"/>
          <a:pathLst>
            <a:path>
              <a:moveTo>
                <a:pt x="0" y="15456"/>
              </a:moveTo>
              <a:lnTo>
                <a:pt x="464137" y="1545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470640" y="1781152"/>
        <a:ext cx="23206" cy="23206"/>
      </dsp:txXfrm>
    </dsp:sp>
    <dsp:sp modelId="{ED9530A7-F69B-4E2A-A58C-41B292B028C7}">
      <dsp:nvSpPr>
        <dsp:cNvPr id="0" name=""/>
        <dsp:cNvSpPr/>
      </dsp:nvSpPr>
      <dsp:spPr>
        <a:xfrm>
          <a:off x="3712448" y="21095"/>
          <a:ext cx="1539591" cy="15395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100" i="1" kern="1200" noProof="0" dirty="0" smtClean="0"/>
            <a:t>Diwallu anghenion cenedlaethau’r presennol a’r dyfodol (tegwch o fewn a rhwng cenedlaethau);</a:t>
          </a:r>
          <a:endParaRPr lang="cy-GB" sz="1100" kern="1200" noProof="0" dirty="0"/>
        </a:p>
      </dsp:txBody>
      <dsp:txXfrm>
        <a:off x="3937916" y="246563"/>
        <a:ext cx="1088655" cy="1088655"/>
      </dsp:txXfrm>
    </dsp:sp>
    <dsp:sp modelId="{68354FBC-E7E6-463C-ADAD-98D29F31CAFD}">
      <dsp:nvSpPr>
        <dsp:cNvPr id="0" name=""/>
        <dsp:cNvSpPr/>
      </dsp:nvSpPr>
      <dsp:spPr>
        <a:xfrm>
          <a:off x="5252039" y="2779163"/>
          <a:ext cx="464137" cy="30913"/>
        </a:xfrm>
        <a:custGeom>
          <a:avLst/>
          <a:gdLst/>
          <a:ahLst/>
          <a:cxnLst/>
          <a:rect l="0" t="0" r="0" b="0"/>
          <a:pathLst>
            <a:path>
              <a:moveTo>
                <a:pt x="0" y="15456"/>
              </a:moveTo>
              <a:lnTo>
                <a:pt x="464137" y="1545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5472505" y="2783016"/>
        <a:ext cx="23206" cy="23206"/>
      </dsp:txXfrm>
    </dsp:sp>
    <dsp:sp modelId="{0AA9B185-6C68-4113-8C99-CBFEF27C614D}">
      <dsp:nvSpPr>
        <dsp:cNvPr id="0" name=""/>
        <dsp:cNvSpPr/>
      </dsp:nvSpPr>
      <dsp:spPr>
        <a:xfrm>
          <a:off x="5716177" y="2024824"/>
          <a:ext cx="1539591" cy="15395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100" i="1" kern="1200" noProof="0" dirty="0" smtClean="0"/>
            <a:t>Cyfiawnder a thegwch</a:t>
          </a:r>
          <a:endParaRPr lang="cy-GB" sz="1100" kern="1200" noProof="0" dirty="0"/>
        </a:p>
      </dsp:txBody>
      <dsp:txXfrm>
        <a:off x="5941645" y="2250292"/>
        <a:ext cx="1088655" cy="1088655"/>
      </dsp:txXfrm>
    </dsp:sp>
    <dsp:sp modelId="{7187FE8E-2248-4938-9AF2-869A28F62516}">
      <dsp:nvSpPr>
        <dsp:cNvPr id="0" name=""/>
        <dsp:cNvSpPr/>
      </dsp:nvSpPr>
      <dsp:spPr>
        <a:xfrm rot="5400000">
          <a:off x="4250175" y="3781027"/>
          <a:ext cx="464137" cy="30913"/>
        </a:xfrm>
        <a:custGeom>
          <a:avLst/>
          <a:gdLst/>
          <a:ahLst/>
          <a:cxnLst/>
          <a:rect l="0" t="0" r="0" b="0"/>
          <a:pathLst>
            <a:path>
              <a:moveTo>
                <a:pt x="0" y="15456"/>
              </a:moveTo>
              <a:lnTo>
                <a:pt x="464137" y="1545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>
        <a:off x="4470640" y="3784881"/>
        <a:ext cx="23206" cy="23206"/>
      </dsp:txXfrm>
    </dsp:sp>
    <dsp:sp modelId="{512FE263-D458-4EE2-9BA5-E93558626665}">
      <dsp:nvSpPr>
        <dsp:cNvPr id="0" name=""/>
        <dsp:cNvSpPr/>
      </dsp:nvSpPr>
      <dsp:spPr>
        <a:xfrm>
          <a:off x="3712448" y="4028553"/>
          <a:ext cx="1539591" cy="15395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100" i="1" kern="1200" noProof="0" dirty="0" smtClean="0"/>
            <a:t>Byw o fewn terfynau ecosystem (a elwir hefyd yn byw un blaned</a:t>
          </a:r>
          <a:r>
            <a:rPr lang="en-GB" sz="1100" i="1" kern="1200" dirty="0" smtClean="0"/>
            <a:t>)</a:t>
          </a:r>
          <a:endParaRPr lang="en-GB" sz="1100" kern="1200" dirty="0"/>
        </a:p>
      </dsp:txBody>
      <dsp:txXfrm>
        <a:off x="3937916" y="4254021"/>
        <a:ext cx="1088655" cy="1088655"/>
      </dsp:txXfrm>
    </dsp:sp>
    <dsp:sp modelId="{F6BB9886-13E7-43E9-9318-AB4A89B3848C}">
      <dsp:nvSpPr>
        <dsp:cNvPr id="0" name=""/>
        <dsp:cNvSpPr/>
      </dsp:nvSpPr>
      <dsp:spPr>
        <a:xfrm rot="10800000">
          <a:off x="3248310" y="2779163"/>
          <a:ext cx="464137" cy="30913"/>
        </a:xfrm>
        <a:custGeom>
          <a:avLst/>
          <a:gdLst/>
          <a:ahLst/>
          <a:cxnLst/>
          <a:rect l="0" t="0" r="0" b="0"/>
          <a:pathLst>
            <a:path>
              <a:moveTo>
                <a:pt x="0" y="15456"/>
              </a:moveTo>
              <a:lnTo>
                <a:pt x="464137" y="1545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00" kern="1200"/>
        </a:p>
      </dsp:txBody>
      <dsp:txXfrm rot="10800000">
        <a:off x="3468776" y="2783016"/>
        <a:ext cx="23206" cy="23206"/>
      </dsp:txXfrm>
    </dsp:sp>
    <dsp:sp modelId="{2838AA29-0BB6-4E57-9357-35CD73EC2DE8}">
      <dsp:nvSpPr>
        <dsp:cNvPr id="0" name=""/>
        <dsp:cNvSpPr/>
      </dsp:nvSpPr>
      <dsp:spPr>
        <a:xfrm>
          <a:off x="1708719" y="2024824"/>
          <a:ext cx="1539591" cy="15395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y-GB" sz="1100" i="1" kern="1200" noProof="0" dirty="0" smtClean="0"/>
            <a:t>Gwella ein hansawdd bywyd a’n llesiant</a:t>
          </a:r>
          <a:endParaRPr lang="cy-GB" sz="1100" kern="1200" noProof="0" dirty="0"/>
        </a:p>
      </dsp:txBody>
      <dsp:txXfrm>
        <a:off x="1934187" y="2250292"/>
        <a:ext cx="1088655" cy="10886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4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4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Action1.xml><?xml version="1.0" encoding="utf-8"?>
<iact:actions xmlns:iact="http://schemas.microsoft.com/office/powerpoint/2014/inkAction" lengthUnit="cm" timeUnit="ms">
  <inkml:definitions xmlns:inkml="http://www.w3.org/2003/InkML">
    <inkml:context xml:id="ctx0">
      <inkml:inkSource xml:id="inkSrc0">
        <inkml:traceFormat>
          <inkml:channel name="X" type="integer" units="cm"/>
          <inkml:channel name="Y" type="integer" units="cm"/>
          <inkml:channel name="T" type="integer" max="2.14748E9" units="dev"/>
        </inkml:traceFormat>
        <inkml:channelProperties>
          <inkml:channelProperty channel="X" name="resolution" value="0.28222" units="1/cm"/>
          <inkml:channelProperty channel="Y" name="resolution" value="0.28222" units="1/cm"/>
          <inkml:channelProperty channel="T" name="resolution" value="1" units="1/dev"/>
        </inkml:channelProperties>
      </inkml:inkSource>
      <inkml:timestamp xml:id="ts0" timeString="2017-09-22T11:12:24.191Z"/>
    </inkml:context>
    <inkml:brush xml:id="br0">
      <inkml:brushProperty name="width" value="0.07689" units="cm"/>
      <inkml:brushProperty name="height" value="0.07689" units="cm"/>
      <inkml:brushProperty name="color" value="#000000"/>
    </inkml:brush>
    <inkml:brush xml:id="brinv">
      <inkml:brushProperty name="width" value="0.05" units="cm"/>
      <inkml:brushProperty name="height" value="0.05" units="cm"/>
      <inkml:brushProperty name="color" value="#000000"/>
      <inkml:brushProperty name="transparency" value="255"/>
    </inkml:brush>
  </inkml:definitions>
  <iact:action type="add" startTime="62517">
    <iact:property name="dataType"/>
    <iact:actionData xml:id="d0">
      <inkml:trace xmlns:inkml="http://www.w3.org/2003/InkML" xml:id="stk0" contextRef="#ctx0" brushRef="#br0">9 9 0</inkml:trace>
    </iact:actionData>
  </iact:action>
  <iact:action type="add" startTime="62518">
    <iact:property name="dataType"/>
    <iact:actionData xml:id="d1">
      <inkml:trace xmlns:inkml="http://www.w3.org/2003/InkML" xml:id="stk1" contextRef="#ctx0" brushRef="#brinv">0 0 0</inkml:trace>
    </iact:actionData>
  </iact:action>
  <iact:action type="add" startTime="62519">
    <iact:property name="dataType"/>
    <iact:actionData xml:id="d2">
      <inkml:trace xmlns:inkml="http://www.w3.org/2003/InkML" xml:id="stk2" contextRef="#ctx0" brushRef="#brinv">17 17 0</inkml:trace>
    </iact:actionData>
  </iact:action>
</iact:action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B7C70-1341-4FA1-8AB3-8D8E53856FE6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ACF390-49E0-4E6C-BFE9-E5A849E4A4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897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8564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Nod y sesiwn hon yw archwilio materion yn ymwneud â chynaliadwyedd o safbwynt hyrwyddo “Cymru sy’n fwy cyfartal”, un o’r saith Nod Llesiant a amlinellir yn Neddf Llesiant Cenedlaethau’r Dyfodol (Cymru) 2015.</a:t>
            </a:r>
          </a:p>
          <a:p>
            <a:endParaRPr lang="cy-GB" dirty="0" smtClean="0"/>
          </a:p>
          <a:p>
            <a:r>
              <a:rPr lang="cy-GB" dirty="0" smtClean="0"/>
              <a:t>Byddwn yn archwilio sut mae materion cydraddoldeb a chyfiawnder cymdeithasol yn ganolog i hyrwyddo cynaliadwyedd a datblygu cymunedau cynaliadwy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9066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Mae cynaliadwyedd yn greiddiol i Ddeddf Llesiant Cenedlaethau’r Dyfodol ac </a:t>
            </a:r>
            <a:r>
              <a:rPr lang="cy-GB" dirty="0" err="1" smtClean="0"/>
              <a:t>fe’i</a:t>
            </a:r>
            <a:r>
              <a:rPr lang="cy-GB" dirty="0" smtClean="0"/>
              <a:t> diffinnir fel yr amlinellir yma.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0072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Mae’r cyflwyniad hwn yn canolbwyntio ar ystyried sut y gallwn weithio tuag at </a:t>
            </a:r>
            <a:r>
              <a:rPr lang="cy-GB" dirty="0" err="1" smtClean="0"/>
              <a:t>Gymru</a:t>
            </a:r>
            <a:r>
              <a:rPr lang="cy-GB" dirty="0" smtClean="0"/>
              <a:t> sy’n fwy “cyfartal” o safbwynt cynaliadwyedd...</a:t>
            </a:r>
          </a:p>
          <a:p>
            <a:r>
              <a:rPr lang="cy-GB" dirty="0" smtClean="0"/>
              <a:t>Un agwedd ar gydraddoldeb (ac mae yna nifer ohonynt) yn ymwneud  ag ystadegau Tlodi yng Nghymru</a:t>
            </a:r>
            <a:r>
              <a:rPr lang="en-GB" dirty="0" smtClean="0"/>
              <a:t>. </a:t>
            </a:r>
            <a:r>
              <a:rPr lang="cy-GB" dirty="0" smtClean="0"/>
              <a:t>Ceir amlinelliad yma ac mae rhagor o wybodaeth ar gael </a:t>
            </a:r>
            <a:r>
              <a:rPr lang="cy-GB" dirty="0" err="1" smtClean="0"/>
              <a:t>trwy’r</a:t>
            </a:r>
            <a:r>
              <a:rPr lang="cy-GB" dirty="0" smtClean="0"/>
              <a:t> dolenni a nodir.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4073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 smtClean="0"/>
              <a:t>Wrth gwrs mae materion cydraddoldeb eraill y gellid ac y dylid rhoi sylw iddynt, materion a amlinellwyd yn Neddf Cydraddoldeb 2010 (Dyletswyddau Statudol (Cymru) ac a ddaeth i rym yn 2011. Ni ddylai pobl fod dan anfantais oherwydd unrhyw rai o’r nodweddion gwarchodedig a amlinellir yma, gan gynnwys: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dirty="0" smtClean="0"/>
              <a:t>Gall cydraddoldeb, fel y gwelwn, fod wrth wraidd materion cynaliadwyedd.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4812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Fel y nodwyd gan y Cenhedloedd Unedig.</a:t>
            </a:r>
          </a:p>
          <a:p>
            <a:endParaRPr lang="cy-GB" dirty="0" smtClean="0"/>
          </a:p>
          <a:p>
            <a:r>
              <a:rPr lang="cy-GB" dirty="0" smtClean="0"/>
              <a:t>Felly mae’r cysylltiad yn cael ei wneud rhwng Cydraddoldeb a Chynaliadwyedd.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325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Mae’r dyfyniad hwn </a:t>
            </a:r>
            <a:r>
              <a:rPr lang="cy-GB" dirty="0"/>
              <a:t>gan </a:t>
            </a:r>
            <a:r>
              <a:rPr lang="cy-GB" dirty="0" err="1" smtClean="0"/>
              <a:t>Agyeman</a:t>
            </a:r>
            <a:r>
              <a:rPr lang="cy-GB" dirty="0" smtClean="0"/>
              <a:t> yn dangos ymhellach y berthynas rhwng cynaliadwyedd a chydraddoldeb a materion anghydraddoldeb mewn perthynas â llesiant.</a:t>
            </a:r>
          </a:p>
          <a:p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5814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Os ydym i ystyried y berthynas rhwng cynaliadwyedd a chydraddoldeb, mae angen i ni ystyried yr her o fynd i’r afael â materion cynaliadwyedd a chydraddoldeb...</a:t>
            </a:r>
          </a:p>
          <a:p>
            <a:r>
              <a:rPr lang="cy-GB" dirty="0" smtClean="0"/>
              <a:t>Yn y dyfyniad a gyflwynir yma mae </a:t>
            </a:r>
            <a:r>
              <a:rPr lang="cy-GB" dirty="0" err="1" smtClean="0"/>
              <a:t>Orr</a:t>
            </a:r>
            <a:r>
              <a:rPr lang="cy-GB" dirty="0" smtClean="0"/>
              <a:t> yn awgrymu ffordd wahanol o edrych ar bethau.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2569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Er mwyn archwilio’r berthynas rhwng Cynaliadwyedd a Chydraddoldeb mae angen i ni archwilio a dadansoddi ein diffiniadau o gynaliadwyedd.</a:t>
            </a:r>
          </a:p>
          <a:p>
            <a:r>
              <a:rPr lang="cy-GB" dirty="0" smtClean="0"/>
              <a:t>Dyma ddau ddiffiniad, un yn ddiffiniad trechol o gynaliadwyedd a</a:t>
            </a:r>
            <a:r>
              <a:rPr lang="cy-GB" dirty="0" smtClean="0">
                <a:solidFill>
                  <a:prstClr val="black"/>
                </a:solidFill>
              </a:rPr>
              <a:t>’r llall yn rhoi sylw i gydraddoldeb.</a:t>
            </a:r>
            <a:endParaRPr lang="cy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1790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Darllenwch</a:t>
            </a:r>
            <a:r>
              <a:rPr lang="en-GB" dirty="0" smtClean="0"/>
              <a:t> y </a:t>
            </a:r>
            <a:r>
              <a:rPr lang="en-GB" dirty="0" err="1" smtClean="0"/>
              <a:t>sleid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213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Mae gwahanol safbwyntiau ar gynaliadwyedd:</a:t>
            </a:r>
          </a:p>
          <a:p>
            <a:endParaRPr lang="cy-GB" dirty="0" smtClean="0"/>
          </a:p>
          <a:p>
            <a:pPr lvl="0"/>
            <a:r>
              <a:rPr lang="cy-GB" noProof="0" dirty="0" smtClean="0"/>
              <a:t>Techno-ganolog</a:t>
            </a:r>
          </a:p>
          <a:p>
            <a:pPr marL="0" marR="0" lvl="1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altLang="en-US" noProof="0" dirty="0" smtClean="0"/>
              <a:t>maent Yn rhoi’r pwyslais mwyaf ar bobl a thechnoleg: </a:t>
            </a:r>
          </a:p>
          <a:p>
            <a:pPr marL="0" marR="0" lvl="1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noProof="0" dirty="0" smtClean="0"/>
              <a:t>mae 2 perspectif</a:t>
            </a:r>
            <a:r>
              <a:rPr lang="cy-GB" baseline="0" noProof="0" dirty="0" smtClean="0"/>
              <a:t> gwahanol o fewn safbeynt Techno-ganolog mae</a:t>
            </a:r>
            <a:endParaRPr lang="cy-GB" noProof="0" dirty="0" smtClean="0"/>
          </a:p>
          <a:p>
            <a:pPr lvl="0"/>
            <a:r>
              <a:rPr lang="en-AU" altLang="en-US" sz="2600" b="1" dirty="0" smtClean="0"/>
              <a:t>1. </a:t>
            </a:r>
            <a:r>
              <a:rPr lang="cy-GB" altLang="en-US" sz="2600" b="1" noProof="0" dirty="0" smtClean="0"/>
              <a:t>Ymyraethwyr  </a:t>
            </a:r>
            <a:r>
              <a:rPr lang="cy-GB" altLang="en-US" sz="2000" b="1" noProof="0" dirty="0" smtClean="0"/>
              <a:t>(</a:t>
            </a:r>
            <a:r>
              <a:rPr lang="cy-GB" altLang="en-US" sz="2000" b="1" i="1" noProof="0" dirty="0" smtClean="0"/>
              <a:t>Interventionists</a:t>
            </a:r>
            <a:r>
              <a:rPr lang="cy-GB" altLang="en-US" sz="2000" b="1" noProof="0" dirty="0" smtClean="0"/>
              <a:t>)</a:t>
            </a:r>
          </a:p>
          <a:p>
            <a:pPr lvl="1"/>
            <a:r>
              <a:rPr lang="cy-GB" altLang="en-US" b="0" noProof="0" dirty="0" smtClean="0"/>
              <a:t>mae ganddynt ffydd lwyr mewn dyfeisgarwch dynol</a:t>
            </a:r>
            <a:r>
              <a:rPr lang="cy-GB" altLang="en-US" noProof="0" dirty="0" smtClean="0"/>
              <a:t>, gwyddoniaeth, a’r farchnad i ddatrys pob problem a ‘gwella’ ansawdd yr amgylchedd. mewn gwyrionedd mae’r barn yma yn cefnogi’r statws</a:t>
            </a:r>
            <a:r>
              <a:rPr lang="cy-GB" altLang="en-US" baseline="0" noProof="0" dirty="0" smtClean="0"/>
              <a:t> quo</a:t>
            </a:r>
            <a:r>
              <a:rPr lang="cy-GB" altLang="en-US" noProof="0" dirty="0" smtClean="0"/>
              <a:t> ychydig iawn sydd angen newid gan bod genym yr holl atebion</a:t>
            </a:r>
            <a:r>
              <a:rPr lang="cy-GB" altLang="en-US" baseline="0" noProof="0" dirty="0" smtClean="0"/>
              <a:t> mewn ymateb i effeithiau amgylcheddol</a:t>
            </a:r>
          </a:p>
          <a:p>
            <a:pPr lvl="1"/>
            <a:r>
              <a:rPr lang="cy-GB" altLang="en-US" baseline="0" noProof="0" dirty="0" smtClean="0"/>
              <a:t>ar y llaw arall mae</a:t>
            </a:r>
            <a:endParaRPr lang="cy-GB" altLang="en-US" noProof="0" dirty="0" smtClean="0"/>
          </a:p>
          <a:p>
            <a:pPr lvl="0"/>
            <a:r>
              <a:rPr lang="en-AU" altLang="en-US" sz="2600" b="1" dirty="0" smtClean="0"/>
              <a:t>2. </a:t>
            </a:r>
            <a:r>
              <a:rPr lang="en-AU" altLang="en-US" sz="2600" b="1" dirty="0" err="1" smtClean="0"/>
              <a:t>Cyfaddaswyr</a:t>
            </a:r>
            <a:r>
              <a:rPr lang="en-AU" altLang="en-US" sz="2600" b="1" dirty="0" smtClean="0"/>
              <a:t>  </a:t>
            </a:r>
            <a:r>
              <a:rPr lang="en-AU" altLang="en-US" sz="2000" b="1" dirty="0" smtClean="0"/>
              <a:t>(</a:t>
            </a:r>
            <a:r>
              <a:rPr lang="en-AU" altLang="en-US" sz="2000" b="1" i="1" dirty="0" err="1" smtClean="0"/>
              <a:t>Accommodationists</a:t>
            </a:r>
            <a:r>
              <a:rPr lang="en-AU" altLang="en-US" sz="2000" b="1" dirty="0" smtClean="0"/>
              <a:t>)</a:t>
            </a:r>
          </a:p>
          <a:p>
            <a:pPr lvl="1"/>
            <a:r>
              <a:rPr lang="cy-GB" altLang="en-US" noProof="0" dirty="0" smtClean="0"/>
              <a:t>Mae’n nhw’n dilyn yr</a:t>
            </a:r>
            <a:r>
              <a:rPr lang="cy-GB" altLang="en-US" baseline="0" noProof="0" dirty="0" smtClean="0"/>
              <a:t> un b</a:t>
            </a:r>
            <a:r>
              <a:rPr lang="cy-GB" altLang="en-US" noProof="0" dirty="0" smtClean="0"/>
              <a:t>arn a’r ymyraethwyr i raddau helaeth ond maen nhw’n fwy cymedrol ac yn mynegi nodyn o rybudd.  Credant bod angen cyfaddasu rhywfaint i leihau effaith pobl ar yr amgylchedd</a:t>
            </a:r>
            <a:r>
              <a:rPr lang="en-AU" altLang="en-US" dirty="0" smtClean="0"/>
              <a:t>. </a:t>
            </a:r>
            <a:endParaRPr lang="en-GB" dirty="0" smtClean="0"/>
          </a:p>
          <a:p>
            <a:pPr lvl="0"/>
            <a:r>
              <a:rPr lang="en-AU" altLang="en-US" dirty="0" smtClean="0"/>
              <a:t>(</a:t>
            </a:r>
            <a:r>
              <a:rPr lang="en-AU" altLang="en-US" dirty="0" err="1" smtClean="0"/>
              <a:t>Blacksell</a:t>
            </a:r>
            <a:r>
              <a:rPr lang="en-AU" altLang="en-US" dirty="0" smtClean="0"/>
              <a:t>, 2006)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6718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altLang="en-US" noProof="0" dirty="0" smtClean="0"/>
              <a:t>Cyfaddaswyr yw’r mwyafrif helaeth mewn cymdeithas</a:t>
            </a:r>
          </a:p>
          <a:p>
            <a:r>
              <a:rPr lang="cy-GB" altLang="en-US" noProof="0" dirty="0" smtClean="0"/>
              <a:t>Maen nhw eisiau amgylchedd sy’n parhau heb ei newid ond maen nhw hefyd eisiau car neis, tŷ a gwyliau dramor (Cudworth, 2003).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6672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y-GB" dirty="0" smtClean="0">
                <a:solidFill>
                  <a:prstClr val="black"/>
                </a:solidFill>
              </a:rPr>
              <a:t>Y safbwynt amgen yw safbwynt eco-ganolog</a:t>
            </a:r>
          </a:p>
          <a:p>
            <a:pPr lvl="0"/>
            <a:endParaRPr lang="en-GB" dirty="0" smtClean="0"/>
          </a:p>
          <a:p>
            <a:r>
              <a:rPr lang="cy-GB" sz="6400" noProof="0" dirty="0" smtClean="0"/>
              <a:t>Mae modelau Eco-ganolog yn cwestiynu’r paradeim trechol: </a:t>
            </a:r>
          </a:p>
          <a:p>
            <a:endParaRPr lang="cy-GB" noProof="0" dirty="0" smtClean="0"/>
          </a:p>
          <a:p>
            <a:pPr lvl="1"/>
            <a:r>
              <a:rPr lang="cy-GB" sz="4100" noProof="0" dirty="0" smtClean="0"/>
              <a:t>er mwyn mynd i’r afael â thlodi / anghydraddoldeb a rhoi sylw i faterion cynaliadwyedd mae angen i ni ystyried y strwythurau mewn cymdeithas, oherwydd dyma sut rydym ni’n  ymwneud â’r amgylchedd yn ogystal…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4579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y-GB" dirty="0" smtClean="0">
                <a:solidFill>
                  <a:prstClr val="black"/>
                </a:solidFill>
              </a:rPr>
              <a:t>Er mwyn archwilio a mynd i’r afael ag anghydraddoldeb a chynaliadwyedd, mae </a:t>
            </a:r>
            <a:r>
              <a:rPr lang="cy-GB" dirty="0" err="1" smtClean="0">
                <a:solidFill>
                  <a:prstClr val="black"/>
                </a:solidFill>
              </a:rPr>
              <a:t>Bookchin</a:t>
            </a:r>
            <a:r>
              <a:rPr lang="cy-GB" dirty="0" smtClean="0">
                <a:solidFill>
                  <a:prstClr val="black"/>
                </a:solidFill>
              </a:rPr>
              <a:t> yn cynnig model defnyddiol i ni o’r enw ecoleg gymdeithasol.</a:t>
            </a:r>
          </a:p>
          <a:p>
            <a:r>
              <a:rPr lang="cy-GB" noProof="0" dirty="0" smtClean="0"/>
              <a:t>Mae ecoleg gymdeithasol yn seiliedig ar yr argyhoeddiad bod bron pob un o’n problemau ecolegol cyfredol yn deillio o broblemau cymdeithasol dwfn. Ar sail y farn hon mae’n dilyn na ellir deall y problemau ecolegol hyn, heb sôn am eu datrys, heb ddealltwriaeth ofalus o’n cymdeithas gyfredol a’r afresymoldeb sy’n flaenllaw ynddi.  </a:t>
            </a:r>
          </a:p>
          <a:p>
            <a:endParaRPr lang="cy-GB" noProof="0" dirty="0" smtClean="0"/>
          </a:p>
          <a:p>
            <a:r>
              <a:rPr lang="cy-GB" noProof="0" dirty="0" smtClean="0"/>
              <a:t>Er mwyn gwneud y pwynt hwn yn gliriach: mae gwrthdaro economaidd, </a:t>
            </a:r>
            <a:r>
              <a:rPr lang="cy-GB" b="1" u="sng" noProof="0" dirty="0" smtClean="0"/>
              <a:t>ethnig, diwylliannol ac o ran rhyw, ymhlith nifer o bethau eraill, wrth wraidd y trafferthion ecolegol mwyaf a wynebwn heddiw ---</a:t>
            </a:r>
            <a:r>
              <a:rPr lang="cy-GB" noProof="0" dirty="0" smtClean="0"/>
              <a:t>ac eithrio, wrth reswm, y trafferthion yn sgil trychinebau naturiol.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0400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pPr marL="0" indent="0">
              <a:buNone/>
            </a:pPr>
            <a:r>
              <a:rPr lang="cy-GB" noProof="0" dirty="0" smtClean="0">
                <a:solidFill>
                  <a:schemeClr val="bg1"/>
                </a:solidFill>
              </a:rPr>
              <a:t>Ble fyddech chi’n eich rhoi eich hun ar y continwwm o ddamcaniaethau cynaliadwyedd:</a:t>
            </a:r>
          </a:p>
          <a:p>
            <a:pPr lvl="1"/>
            <a:r>
              <a:rPr lang="cy-GB" noProof="0" dirty="0" smtClean="0">
                <a:solidFill>
                  <a:schemeClr val="bg1"/>
                </a:solidFill>
              </a:rPr>
              <a:t>Ydych chi’n dechno-ganolog?</a:t>
            </a:r>
          </a:p>
          <a:p>
            <a:pPr lvl="1"/>
            <a:r>
              <a:rPr lang="cy-GB" noProof="0" dirty="0" smtClean="0">
                <a:solidFill>
                  <a:schemeClr val="bg1"/>
                </a:solidFill>
              </a:rPr>
              <a:t>Ydych chi’n </a:t>
            </a:r>
            <a:r>
              <a:rPr lang="cy-GB" dirty="0" smtClean="0">
                <a:solidFill>
                  <a:schemeClr val="bg1"/>
                </a:solidFill>
              </a:rPr>
              <a:t>gyfaddaswr techno-ganolog</a:t>
            </a:r>
            <a:r>
              <a:rPr lang="cy-GB" noProof="0" dirty="0" smtClean="0">
                <a:solidFill>
                  <a:schemeClr val="bg1"/>
                </a:solidFill>
              </a:rPr>
              <a:t>?</a:t>
            </a:r>
          </a:p>
          <a:p>
            <a:pPr lvl="1"/>
            <a:r>
              <a:rPr lang="cy-GB" noProof="0" dirty="0" smtClean="0">
                <a:solidFill>
                  <a:schemeClr val="bg1"/>
                </a:solidFill>
              </a:rPr>
              <a:t>Ydych chi’n eco-ganolog? </a:t>
            </a:r>
          </a:p>
          <a:p>
            <a:pPr lvl="1"/>
            <a:r>
              <a:rPr lang="cy-GB" noProof="0" dirty="0" smtClean="0">
                <a:solidFill>
                  <a:schemeClr val="bg1"/>
                </a:solidFill>
              </a:rPr>
              <a:t>Neu oes tuedd</a:t>
            </a:r>
            <a:r>
              <a:rPr lang="cy-GB" baseline="0" noProof="0" dirty="0" smtClean="0">
                <a:solidFill>
                  <a:schemeClr val="bg1"/>
                </a:solidFill>
              </a:rPr>
              <a:t> tuag at bod yn eco-ganolog gennych?</a:t>
            </a:r>
            <a:endParaRPr lang="cy-GB" noProof="0" dirty="0" smtClean="0">
              <a:solidFill>
                <a:schemeClr val="bg1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6605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Os ydym i weithio tuag at Lesiant pobl Cymru ac edrych ar hyn o safbwynt cynaliadwyedd yna mae’n rhaid i ni ystyried y cysylltiadau rhwng y ddau. Mae angen i ni adfyfyrio a mynd ati i weithredu i adeiladu cymunedau mwy cyfartal a chydnerth. I wneud hyn mae’n bosibl y bydd angen i ni gwestiynu strwythurau a diffiniadau cyfredol cynaliadwyedd er mwyn gweithio tuag at baradeim cynaliadwyedd tecach.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4731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Gallai paradeim cynaliadwy teg gynnwys cydgysylltu’r canlynol:</a:t>
            </a:r>
          </a:p>
          <a:p>
            <a:pPr lvl="1"/>
            <a:r>
              <a:rPr lang="cy-GB" i="1" noProof="0" dirty="0" smtClean="0"/>
              <a:t>Diwallu anghenion cenedlaethau’r presennol a’r dyfodol (tegwch o fewn a rhwng cenedlaethau);</a:t>
            </a:r>
            <a:endParaRPr lang="cy-GB" noProof="0" dirty="0" smtClean="0"/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i="1" noProof="0" dirty="0" smtClean="0"/>
              <a:t>Gwella ein hansawdd bywyd a’n llesiant</a:t>
            </a:r>
            <a:endParaRPr lang="cy-GB" noProof="0" dirty="0" smtClean="0"/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i="1" noProof="0" dirty="0" smtClean="0"/>
              <a:t>Byw o fewn terfynau ecosystem (a elwir hefyd yn byw un blaned</a:t>
            </a:r>
            <a:r>
              <a:rPr lang="en-GB" i="1" dirty="0" smtClean="0"/>
              <a:t>)</a:t>
            </a:r>
            <a:endParaRPr lang="en-GB" dirty="0" smtClean="0"/>
          </a:p>
          <a:p>
            <a:pPr lvl="1"/>
            <a:r>
              <a:rPr lang="cy-GB" i="1" noProof="0" dirty="0" smtClean="0"/>
              <a:t>Cyfiawnder a thegwch</a:t>
            </a:r>
            <a:endParaRPr lang="cy-GB" noProof="0" dirty="0" smtClean="0"/>
          </a:p>
          <a:p>
            <a:endParaRPr lang="cy-GB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2796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Gair olaf i adfyfyrio arno … </a:t>
            </a:r>
          </a:p>
          <a:p>
            <a:r>
              <a:rPr lang="cy-GB" dirty="0" smtClean="0"/>
              <a:t>medde David Orr</a:t>
            </a:r>
            <a:endParaRPr lang="en-GB" dirty="0" smtClean="0"/>
          </a:p>
          <a:p>
            <a:r>
              <a:rPr lang="cy-GB" i="1" noProof="0" dirty="0" smtClean="0"/>
              <a:t>Y gwir amdani yw nad oes angen rhagor o bobl lwyddiannus ar y blaned. Ond mae wir angen rhagor o heddychwyr, iachawyr, adferwyr, storïwyr a chariadon o bob math. Mae arni angen pobl sy'n byw’n dda yn eu hardaloedd. Mae arni angen pobl gwrol a moesol sy’n barod i ymuno yn y frwydr i wneud y byd yn lle dyngarol y gellir byw ynddo. A does a wnelo’r rhinweddau hyn fawr ddim â llwyddiant, fel yr ydym </a:t>
            </a:r>
            <a:r>
              <a:rPr lang="cy-GB" i="1" dirty="0" smtClean="0"/>
              <a:t>ni </a:t>
            </a:r>
            <a:r>
              <a:rPr lang="cy-GB" i="1" noProof="0" dirty="0" smtClean="0"/>
              <a:t>wedi’i ddiffinio</a:t>
            </a:r>
          </a:p>
          <a:p>
            <a:pPr marL="0" indent="0" algn="r">
              <a:buNone/>
            </a:pPr>
            <a:r>
              <a:rPr lang="cy-GB" noProof="0" dirty="0" smtClean="0"/>
              <a:t>(Stone </a:t>
            </a:r>
            <a:r>
              <a:rPr lang="cy-GB" i="1" noProof="0" dirty="0" smtClean="0"/>
              <a:t>et al, </a:t>
            </a:r>
            <a:r>
              <a:rPr lang="cy-GB" noProof="0" dirty="0" smtClean="0"/>
              <a:t>2005)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6470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ACF390-49E0-4E6C-BFE9-E5A849E4A4C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5858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08/01/2018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Layout" Target="../diagrams/layout1.xml"/><Relationship Id="rId11" Type="http://schemas.openxmlformats.org/officeDocument/2006/relationships/image" Target="../media/image3.png"/><Relationship Id="rId5" Type="http://schemas.openxmlformats.org/officeDocument/2006/relationships/diagramData" Target="../diagrams/data1.xml"/><Relationship Id="rId10" Type="http://schemas.openxmlformats.org/officeDocument/2006/relationships/hyperlink" Target="http://gov.wales/statistics-and-research/economic-indicators/poverty_wealth?skip=1&amp;lang=cy" TargetMode="External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hyperlink" Target="http://www.un.org/sustainabledevelopment/" TargetMode="Externa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audio" Target="../media/media11.m4a"/><Relationship Id="rId7" Type="http://schemas.openxmlformats.org/officeDocument/2006/relationships/diagramLayout" Target="../diagrams/layout3.xml"/><Relationship Id="rId2" Type="http://schemas.microsoft.com/office/2007/relationships/media" Target="../media/media11.m4a"/><Relationship Id="rId16" Type="http://schemas.openxmlformats.org/officeDocument/2006/relationships/image" Target="../media/image3.png"/><Relationship Id="rId1" Type="http://schemas.openxmlformats.org/officeDocument/2006/relationships/tags" Target="../tags/tag1.xml"/><Relationship Id="rId6" Type="http://schemas.openxmlformats.org/officeDocument/2006/relationships/diagramData" Target="../diagrams/data3.xml"/><Relationship Id="rId11" Type="http://schemas.microsoft.com/office/2011/relationships/inkAction" Target="../ink/inkAction1.xml"/><Relationship Id="rId5" Type="http://schemas.openxmlformats.org/officeDocument/2006/relationships/notesSlide" Target="../notesSlides/notesSlide11.xml"/><Relationship Id="rId15" Type="http://schemas.openxmlformats.org/officeDocument/2006/relationships/image" Target="../media/image9.png"/><Relationship Id="rId10" Type="http://schemas.microsoft.com/office/2007/relationships/diagramDrawing" Target="../diagrams/drawing3.xml"/><Relationship Id="rId4" Type="http://schemas.openxmlformats.org/officeDocument/2006/relationships/slideLayout" Target="../slideLayouts/slideLayout2.xml"/><Relationship Id="rId9" Type="http://schemas.openxmlformats.org/officeDocument/2006/relationships/diagramColors" Target="../diagrams/colors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3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17.xml"/><Relationship Id="rId9" Type="http://schemas.microsoft.com/office/2007/relationships/diagramDrawing" Target="../diagrams/drawing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media" Target="../media/media19.mp4"/><Relationship Id="rId7" Type="http://schemas.openxmlformats.org/officeDocument/2006/relationships/hyperlink" Target="http://www.gov.uk/" TargetMode="External"/><Relationship Id="rId2" Type="http://schemas.openxmlformats.org/officeDocument/2006/relationships/tags" Target="../tags/tag2.xml"/><Relationship Id="rId1" Type="http://schemas.openxmlformats.org/officeDocument/2006/relationships/video" Target="NULL" TargetMode="External"/><Relationship Id="rId6" Type="http://schemas.openxmlformats.org/officeDocument/2006/relationships/hyperlink" Target="http://www.unesco.org/new/en/education/themes/leading-the-international-agenda/education-for-sustainable-development/" TargetMode="External"/><Relationship Id="rId5" Type="http://schemas.openxmlformats.org/officeDocument/2006/relationships/notesSlide" Target="../notesSlides/notesSlide19.xml"/><Relationship Id="rId4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268760"/>
            <a:ext cx="7772400" cy="1470025"/>
          </a:xfrm>
        </p:spPr>
        <p:txBody>
          <a:bodyPr>
            <a:normAutofit/>
          </a:bodyPr>
          <a:lstStyle/>
          <a:p>
            <a:r>
              <a:rPr lang="cy-GB" noProof="0" dirty="0" smtClean="0"/>
              <a:t>Cymru sy’n fwy cyfartal… </a:t>
            </a:r>
            <a:endParaRPr lang="cy-GB" noProof="0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2778238" y="2996952"/>
            <a:ext cx="6400800" cy="1752600"/>
          </a:xfrm>
        </p:spPr>
        <p:txBody>
          <a:bodyPr/>
          <a:lstStyle/>
          <a:p>
            <a:r>
              <a:rPr lang="cy-GB" noProof="0" dirty="0" smtClean="0">
                <a:solidFill>
                  <a:schemeClr val="accent2"/>
                </a:solidFill>
              </a:rPr>
              <a:t>Cyfiawnder Cymdeithasol / Amgylcheddol</a:t>
            </a:r>
          </a:p>
        </p:txBody>
      </p:sp>
      <p:pic>
        <p:nvPicPr>
          <p:cNvPr id="4" name="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21576" y="19779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93"/>
    </mc:Choice>
    <mc:Fallback xmlns="">
      <p:transition spd="slow" advTm="59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419872" y="143295"/>
            <a:ext cx="5328592" cy="53019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51520" y="-265033"/>
            <a:ext cx="3008313" cy="1162050"/>
          </a:xfrm>
        </p:spPr>
        <p:txBody>
          <a:bodyPr>
            <a:normAutofit/>
          </a:bodyPr>
          <a:lstStyle/>
          <a:p>
            <a:r>
              <a:rPr lang="cy-GB" sz="4400" noProof="0" dirty="0" smtClean="0"/>
              <a:t>Nod</a:t>
            </a:r>
            <a:endParaRPr lang="cy-GB" sz="4400" noProof="0" dirty="0"/>
          </a:p>
        </p:txBody>
      </p:sp>
      <p:sp>
        <p:nvSpPr>
          <p:cNvPr id="4" name="Dalfan Cynnwys 3"/>
          <p:cNvSpPr>
            <a:spLocks noGrp="1"/>
          </p:cNvSpPr>
          <p:nvPr>
            <p:ph type="body" sz="half" idx="2"/>
          </p:nvPr>
        </p:nvSpPr>
        <p:spPr>
          <a:xfrm>
            <a:off x="148679" y="1052736"/>
            <a:ext cx="3213993" cy="4412255"/>
          </a:xfrm>
          <a:solidFill>
            <a:srgbClr val="C00000"/>
          </a:solidFill>
          <a:ln>
            <a:solidFill>
              <a:srgbClr val="C00000"/>
            </a:solidFill>
          </a:ln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y-GB" sz="800" noProof="0" dirty="0" smtClean="0"/>
          </a:p>
          <a:p>
            <a:r>
              <a:rPr lang="cy-GB" sz="2400" noProof="0" dirty="0" smtClean="0"/>
              <a:t>Archwilio cynaliadwyedd o safbwynt hyrwyddo </a:t>
            </a:r>
            <a:r>
              <a:rPr lang="cy-GB" sz="2400" b="1" noProof="0" dirty="0" smtClean="0"/>
              <a:t>“</a:t>
            </a:r>
            <a:r>
              <a:rPr lang="cy-GB" sz="2400" b="1" i="1" noProof="0" dirty="0" smtClean="0"/>
              <a:t>Cymru sy’n fwy cyfartal”, </a:t>
            </a:r>
            <a:r>
              <a:rPr lang="cy-GB" sz="2400" noProof="0" dirty="0" smtClean="0"/>
              <a:t>un o’r saith nod Llesiant  a amlinellir yn Neddf Llesiant Cenedlaethau’r Dyfodol (Cymru) 2015</a:t>
            </a:r>
          </a:p>
          <a:p>
            <a:pPr marL="0" indent="0">
              <a:buNone/>
            </a:pPr>
            <a:endParaRPr lang="cy-GB" noProof="0" dirty="0">
              <a:solidFill>
                <a:schemeClr val="accent2"/>
              </a:solidFill>
            </a:endParaRPr>
          </a:p>
        </p:txBody>
      </p:sp>
      <p:sp>
        <p:nvSpPr>
          <p:cNvPr id="15" name="Saeth Dde 14"/>
          <p:cNvSpPr/>
          <p:nvPr/>
        </p:nvSpPr>
        <p:spPr>
          <a:xfrm>
            <a:off x="3059832" y="4725144"/>
            <a:ext cx="2664296" cy="81185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275856" y="116632"/>
            <a:ext cx="1728192" cy="2606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95703" y="11663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409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90"/>
    </mc:Choice>
    <mc:Fallback xmlns="">
      <p:transition spd="slow" advTm="347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6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6635" y="2924944"/>
            <a:ext cx="9017365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Datblygu Cynaliadwy</a:t>
            </a:r>
            <a:endParaRPr lang="cy-GB" noProof="0" dirty="0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noProof="0" dirty="0" smtClean="0"/>
              <a:t>Mae Llywodraeth Cymru yn diffinio DC yn y Ddeddf fel a ganlyn: (</a:t>
            </a:r>
            <a:r>
              <a:rPr lang="cy-GB" noProof="0" dirty="0" err="1" smtClean="0"/>
              <a:t>LlC</a:t>
            </a:r>
            <a:r>
              <a:rPr lang="cy-GB" noProof="0" dirty="0" smtClean="0"/>
              <a:t>, 2015)</a:t>
            </a:r>
          </a:p>
          <a:p>
            <a:endParaRPr lang="cy-GB" noProof="0" dirty="0" smtClean="0"/>
          </a:p>
          <a:p>
            <a:endParaRPr lang="cy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2123728" y="2780928"/>
            <a:ext cx="6120680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44408" y="7862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277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637"/>
    </mc:Choice>
    <mc:Fallback xmlns="">
      <p:transition spd="slow" advTm="156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0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Tlodi yng Nghymru</a:t>
            </a:r>
            <a:endParaRPr lang="cy-GB" noProof="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1385511"/>
              </p:ext>
            </p:extLst>
          </p:nvPr>
        </p:nvGraphicFramePr>
        <p:xfrm>
          <a:off x="457200" y="1600201"/>
          <a:ext cx="8147248" cy="3556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6" name="Rectangle 5"/>
          <p:cNvSpPr/>
          <p:nvPr/>
        </p:nvSpPr>
        <p:spPr>
          <a:xfrm>
            <a:off x="179512" y="5013176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/>
            <a:r>
              <a:rPr lang="cy-GB" sz="1200" b="1" dirty="0" smtClean="0"/>
              <a:t>Yn seiliedig ar adroddiad blynyddol Llywodraeth y Deyrnas Unedig Mawrth 2017; Llywodraeth Cymru 2017)</a:t>
            </a:r>
            <a:r>
              <a:rPr lang="cy-GB" sz="1200" b="1" dirty="0" smtClean="0">
                <a:solidFill>
                  <a:schemeClr val="accent2"/>
                </a:solidFill>
              </a:rPr>
              <a:t> </a:t>
            </a:r>
            <a:r>
              <a:rPr lang="cy-GB" sz="1200" b="1" dirty="0" smtClean="0"/>
              <a:t>a Mynegai Amddifadedd Lluosog Cymru 2016 </a:t>
            </a:r>
            <a:r>
              <a:rPr lang="en-GB" sz="1200" b="1" dirty="0" smtClean="0">
                <a:hlinkClick r:id="rId10"/>
              </a:rPr>
              <a:t>http</a:t>
            </a:r>
            <a:r>
              <a:rPr lang="en-GB" sz="1200" b="1" dirty="0">
                <a:hlinkClick r:id="rId10"/>
              </a:rPr>
              <a:t>://</a:t>
            </a:r>
            <a:r>
              <a:rPr lang="en-GB" sz="1200" b="1" dirty="0" smtClean="0">
                <a:hlinkClick r:id="rId10"/>
              </a:rPr>
              <a:t>gov.wales/statistics-and-research/economic-indicators/poverty_wealth?skip=1&amp;lang=cy</a:t>
            </a:r>
            <a:endParaRPr lang="en-GB" sz="1200" b="1" dirty="0"/>
          </a:p>
        </p:txBody>
      </p:sp>
      <p:pic>
        <p:nvPicPr>
          <p:cNvPr id="3" name="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280400" y="333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263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935"/>
    </mc:Choice>
    <mc:Fallback xmlns="">
      <p:transition spd="slow" advTm="339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41300"/>
            <a:ext cx="8229600" cy="1143000"/>
          </a:xfrm>
        </p:spPr>
        <p:txBody>
          <a:bodyPr/>
          <a:lstStyle/>
          <a:p>
            <a:r>
              <a:rPr lang="cy-GB" noProof="0" dirty="0" smtClean="0"/>
              <a:t>Cydraddoldeb</a:t>
            </a:r>
            <a:endParaRPr lang="cy-GB" noProof="0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2966951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8" name="Rectangle 7"/>
          <p:cNvSpPr/>
          <p:nvPr/>
        </p:nvSpPr>
        <p:spPr>
          <a:xfrm>
            <a:off x="611560" y="764703"/>
            <a:ext cx="8075240" cy="1107996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cy-GB" dirty="0" smtClean="0">
                <a:solidFill>
                  <a:schemeClr val="bg1"/>
                </a:solidFill>
              </a:rPr>
              <a:t>Ni ddylai pobl fod dan anfantais oherwydd unrhyw un o'r canlynol (a elwir yn 'nodweddion gwarchodedig'): </a:t>
            </a:r>
            <a:r>
              <a:rPr lang="cy-GB" sz="1200" dirty="0" smtClean="0">
                <a:solidFill>
                  <a:schemeClr val="bg1"/>
                </a:solidFill>
              </a:rPr>
              <a:t>(Rheoliadau Deddf Cydraddoldeb 2010 (Dyletswyddau Statudol) (Cymru) 2011)</a:t>
            </a:r>
          </a:p>
          <a:p>
            <a:endParaRPr lang="en-GB" dirty="0"/>
          </a:p>
        </p:txBody>
      </p:sp>
      <p:pic>
        <p:nvPicPr>
          <p:cNvPr id="3" name="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330619" y="-4809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8249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743"/>
    </mc:Choice>
    <mc:Fallback xmlns="">
      <p:transition spd="slow" advTm="50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4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Materion </a:t>
            </a:r>
            <a:br>
              <a:rPr lang="cy-GB" noProof="0" dirty="0" smtClean="0"/>
            </a:br>
            <a:r>
              <a:rPr lang="cy-GB" noProof="0" dirty="0" smtClean="0"/>
              <a:t>Cydraddoldeb      Cynaliadwyedd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solidFill>
            <a:srgbClr val="C00000"/>
          </a:solidFill>
          <a:ln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cy-GB" noProof="0" dirty="0" smtClean="0">
                <a:solidFill>
                  <a:schemeClr val="bg1"/>
                </a:solidFill>
              </a:rPr>
              <a:t>Mae pobl sydd ar y cyrion yn gymdeithasol, yn </a:t>
            </a:r>
            <a:r>
              <a:rPr lang="cy-GB" dirty="0" smtClean="0">
                <a:solidFill>
                  <a:schemeClr val="bg1"/>
                </a:solidFill>
              </a:rPr>
              <a:t>economaidd, yn ddiwylliannol, yn wleidyddol, yn sefydliadol neu fel arall, yn  agored iawn i niwed yn sgil newid yn yr hinsawdd</a:t>
            </a:r>
            <a:r>
              <a:rPr lang="cy-GB" noProof="0" dirty="0" smtClean="0">
                <a:solidFill>
                  <a:schemeClr val="bg1"/>
                </a:solidFill>
              </a:rPr>
              <a:t>, (Y Cenhedloedd Unedig, 2014)</a:t>
            </a:r>
          </a:p>
          <a:p>
            <a:pPr lvl="1"/>
            <a:endParaRPr lang="cy-GB" noProof="0" dirty="0"/>
          </a:p>
        </p:txBody>
      </p:sp>
      <p:pic>
        <p:nvPicPr>
          <p:cNvPr id="5" name="Dalfan Cynnwys 4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52120" y="3370399"/>
            <a:ext cx="3083915" cy="2052205"/>
          </a:xfrm>
        </p:spPr>
      </p:pic>
      <p:pic>
        <p:nvPicPr>
          <p:cNvPr id="9" name="Llun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6016" y="1484784"/>
            <a:ext cx="3485530" cy="1885615"/>
          </a:xfrm>
          <a:prstGeom prst="rect">
            <a:avLst/>
          </a:prstGeom>
        </p:spPr>
      </p:pic>
      <p:sp>
        <p:nvSpPr>
          <p:cNvPr id="8" name="Left-Right Arrow 7"/>
          <p:cNvSpPr/>
          <p:nvPr/>
        </p:nvSpPr>
        <p:spPr>
          <a:xfrm>
            <a:off x="4067944" y="929336"/>
            <a:ext cx="792088" cy="4126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201546" y="209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8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568"/>
    </mc:Choice>
    <mc:Fallback xmlns="">
      <p:transition spd="slow" advTm="225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7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3826768" cy="3989038"/>
          </a:xfrm>
          <a:solidFill>
            <a:srgbClr val="C00000"/>
          </a:solidFill>
          <a:ln>
            <a:solidFill>
              <a:srgbClr val="C00000"/>
            </a:solidFill>
          </a:ln>
        </p:spPr>
        <p:txBody>
          <a:bodyPr/>
          <a:lstStyle/>
          <a:p>
            <a:pPr marL="0" lvl="1" indent="0">
              <a:buNone/>
            </a:pPr>
            <a:r>
              <a:rPr lang="cy-GB" noProof="0" dirty="0" smtClean="0">
                <a:solidFill>
                  <a:schemeClr val="bg1"/>
                </a:solidFill>
              </a:rPr>
              <a:t>“Dangoswyd bod bygythiadau allanol i iechyd cymuned … yn effeithio’n anghymesur ar bobl liw ac incwm isel…” (</a:t>
            </a:r>
            <a:r>
              <a:rPr lang="cy-GB" noProof="0" dirty="0" err="1" smtClean="0">
                <a:solidFill>
                  <a:schemeClr val="bg1"/>
                </a:solidFill>
              </a:rPr>
              <a:t>Agyeman</a:t>
            </a:r>
            <a:r>
              <a:rPr lang="cy-GB" noProof="0" dirty="0" smtClean="0">
                <a:solidFill>
                  <a:schemeClr val="bg1"/>
                </a:solidFill>
              </a:rPr>
              <a:t>, 2005). </a:t>
            </a:r>
          </a:p>
          <a:p>
            <a:endParaRPr lang="cy-GB" noProof="0" dirty="0"/>
          </a:p>
        </p:txBody>
      </p:sp>
      <p:pic>
        <p:nvPicPr>
          <p:cNvPr id="5" name="Dalfan Cynnwys 4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83968" y="1600202"/>
            <a:ext cx="4807914" cy="3196950"/>
          </a:xfr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Materion </a:t>
            </a:r>
            <a:br>
              <a:rPr lang="cy-GB" dirty="0"/>
            </a:br>
            <a:r>
              <a:rPr lang="cy-GB" dirty="0"/>
              <a:t>Cydraddoldeb      Cynaliadwyedd</a:t>
            </a:r>
            <a:endParaRPr lang="cy-GB" noProof="0" dirty="0"/>
          </a:p>
        </p:txBody>
      </p:sp>
      <p:sp>
        <p:nvSpPr>
          <p:cNvPr id="7" name="Left-Right Arrow 6"/>
          <p:cNvSpPr/>
          <p:nvPr/>
        </p:nvSpPr>
        <p:spPr>
          <a:xfrm>
            <a:off x="4067944" y="980728"/>
            <a:ext cx="792088" cy="4126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80400" y="-468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6699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569"/>
    </mc:Choice>
    <mc:Fallback xmlns="">
      <p:transition spd="slow" advTm="135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Y Ddadl</a:t>
            </a:r>
            <a:endParaRPr lang="cy-GB" noProof="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y-GB" noProof="0" dirty="0" smtClean="0"/>
              <a:t>Nid gwaith pobl anwybodus sy’n gyfrifol am ddinistrio’r blaned. Yn hytrach mae’n ganlyniad yn bennaf i waith pobl â graddau BA, BSc, LLB, MBA a PhD </a:t>
            </a:r>
          </a:p>
          <a:p>
            <a:pPr marL="0" indent="0" algn="r">
              <a:buNone/>
            </a:pPr>
            <a:r>
              <a:rPr lang="cy-GB" noProof="0" dirty="0" smtClean="0"/>
              <a:t>(</a:t>
            </a:r>
            <a:r>
              <a:rPr lang="cy-GB" noProof="0" dirty="0" err="1" smtClean="0"/>
              <a:t>Orr</a:t>
            </a:r>
            <a:r>
              <a:rPr lang="cy-GB" noProof="0" dirty="0" smtClean="0"/>
              <a:t>, 1991).</a:t>
            </a:r>
          </a:p>
        </p:txBody>
      </p:sp>
      <p:pic>
        <p:nvPicPr>
          <p:cNvPr id="2" name="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12690" y="920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734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381"/>
    </mc:Choice>
    <mc:Fallback xmlns="">
      <p:transition spd="slow" advTm="24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8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Y Ddadl, parhad: </a:t>
            </a:r>
            <a:endParaRPr lang="cy-GB" noProof="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Diffiniad trechol? </a:t>
            </a:r>
            <a:r>
              <a:rPr lang="cy-GB" sz="1700" i="1" noProof="0" dirty="0" smtClean="0"/>
              <a:t>(</a:t>
            </a:r>
            <a:r>
              <a:rPr lang="cy-GB" sz="1700" i="1" noProof="0" dirty="0" err="1" smtClean="0"/>
              <a:t>dominant</a:t>
            </a:r>
            <a:r>
              <a:rPr lang="cy-GB" sz="1700" i="1" noProof="0" dirty="0" smtClean="0"/>
              <a:t>)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noProof="0" dirty="0" smtClean="0"/>
              <a:t>Rydym yn benderfynol o sicrhau bod pob bod dynol yn gallu mwynhau bywyd ffyniannus a phleserus a bod cynnydd economaidd, cymdeithasol a thechnolegol yn digwydd mewn cytgord â natur.</a:t>
            </a:r>
          </a:p>
          <a:p>
            <a:pPr lvl="3"/>
            <a:r>
              <a:rPr lang="cy-GB" noProof="0" dirty="0" smtClean="0"/>
              <a:t>(Y Cenhedloedd Unedig, ‘</a:t>
            </a:r>
            <a:r>
              <a:rPr lang="cy-GB" noProof="0" dirty="0" err="1" smtClean="0"/>
              <a:t>Sustainable</a:t>
            </a:r>
            <a:r>
              <a:rPr lang="cy-GB" noProof="0" dirty="0" smtClean="0"/>
              <a:t> Development </a:t>
            </a:r>
            <a:r>
              <a:rPr lang="cy-GB" noProof="0" dirty="0" err="1" smtClean="0"/>
              <a:t>Goals</a:t>
            </a:r>
            <a:r>
              <a:rPr lang="cy-GB" noProof="0" dirty="0" smtClean="0"/>
              <a:t>’, ar gael ar </a:t>
            </a:r>
            <a:r>
              <a:rPr lang="cy-GB" u="sng" noProof="0" dirty="0" smtClean="0">
                <a:hlinkClick r:id="rId5"/>
              </a:rPr>
              <a:t>http://www.un.org/sustainabledevelopment/</a:t>
            </a:r>
            <a:r>
              <a:rPr lang="cy-GB" u="sng" noProof="0" dirty="0" smtClean="0"/>
              <a:t>)</a:t>
            </a:r>
            <a:endParaRPr lang="cy-GB" noProof="0" dirty="0" smtClean="0"/>
          </a:p>
          <a:p>
            <a:endParaRPr lang="cy-GB" noProof="0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noProof="0" dirty="0" smtClean="0"/>
              <a:t>Paradeim Cyfiawnder Cymdeithasol?</a:t>
            </a:r>
            <a:endParaRPr lang="cy-GB" noProof="0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yr angen i sicrhau gwell ansawdd bywyd i bawb ar hyn o bryd ac yn y dyfodol, mewn modd cyfiawn a theg, gan fyw o fewn ein gallu i gefnogi ecosystemau</a:t>
            </a:r>
            <a:r>
              <a:rPr lang="cy-GB" noProof="0" dirty="0" smtClean="0"/>
              <a:t>”</a:t>
            </a:r>
          </a:p>
          <a:p>
            <a:pPr lvl="3"/>
            <a:r>
              <a:rPr lang="cy-GB" noProof="0" dirty="0" smtClean="0"/>
              <a:t>(</a:t>
            </a:r>
            <a:r>
              <a:rPr lang="cy-GB" noProof="0" dirty="0" err="1" smtClean="0"/>
              <a:t>Agyeman</a:t>
            </a:r>
            <a:r>
              <a:rPr lang="cy-GB" noProof="0" dirty="0" smtClean="0"/>
              <a:t>, 2005, t6). </a:t>
            </a:r>
          </a:p>
          <a:p>
            <a:pPr lvl="1"/>
            <a:endParaRPr lang="cy-GB" noProof="0" dirty="0"/>
          </a:p>
        </p:txBody>
      </p:sp>
      <p:pic>
        <p:nvPicPr>
          <p:cNvPr id="2" name="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280400" y="-396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361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451"/>
    </mc:Choice>
    <mc:Fallback xmlns="">
      <p:transition spd="slow" advTm="244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26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Yr Her. . .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3917032"/>
          </a:xfrm>
        </p:spPr>
        <p:txBody>
          <a:bodyPr>
            <a:normAutofit/>
          </a:bodyPr>
          <a:lstStyle/>
          <a:p>
            <a:r>
              <a:rPr lang="cy-GB" noProof="0" dirty="0" smtClean="0"/>
              <a:t>Er mwyn deall a chwestiynu’r cyswllt rhwng materion cydraddoldeb a chynaliadwyedd mae angen i ni ystyried : </a:t>
            </a:r>
          </a:p>
          <a:p>
            <a:pPr marL="1028700" lvl="1" indent="-571500">
              <a:buFont typeface="+mj-lt"/>
              <a:buAutoNum type="romanLcPeriod"/>
            </a:pPr>
            <a:r>
              <a:rPr lang="cy-GB" noProof="0" dirty="0" smtClean="0"/>
              <a:t>Modelau cynaliadwyedd</a:t>
            </a:r>
          </a:p>
          <a:p>
            <a:pPr marL="1028700" lvl="1" indent="-571500">
              <a:buFont typeface="+mj-lt"/>
              <a:buAutoNum type="romanLcPeriod"/>
            </a:pPr>
            <a:r>
              <a:rPr lang="cy-GB" noProof="0" dirty="0" smtClean="0"/>
              <a:t>a chwestiynu cyfyngiadau’r safbwyntiau gwleidyddol a pholisi cyfredol</a:t>
            </a:r>
          </a:p>
        </p:txBody>
      </p:sp>
      <p:pic>
        <p:nvPicPr>
          <p:cNvPr id="4" name="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80400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142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184"/>
    </mc:Choice>
    <mc:Fallback xmlns="">
      <p:transition spd="slow" advTm="181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22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7359090"/>
              </p:ext>
            </p:extLst>
          </p:nvPr>
        </p:nvGraphicFramePr>
        <p:xfrm>
          <a:off x="457200" y="404665"/>
          <a:ext cx="82296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mc:AlternateContent xmlns:mc="http://schemas.openxmlformats.org/markup-compatibility/2006" xmlns:p14="http://schemas.microsoft.com/office/powerpoint/2010/main" xmlns:iact="http://schemas.microsoft.com/office/powerpoint/2014/inkAction">
        <mc:Choice Requires="p14 iact">
          <p:contentPart p14:bwMode="auto" r:id="rId11">
            <p14:nvContentPartPr>
              <p14:cNvPr id="5" name="Ink 4"/>
              <p14:cNvContentPartPr/>
              <p14:nvPr>
                <p:custDataLst>
                  <p:tags r:id="rId1"/>
                </p:custDataLst>
                <p:extLst>
                  <p:ext uri="{42D2F446-02D8-4167-A562-619A0277C38B}">
                    <p15:isNarration xmlns:p15="http://schemas.microsoft.com/office/powerpoint/2012/main" val="1"/>
                  </p:ext>
                </p:extLst>
              </p14:nvPr>
            </p14:nvContentPartPr>
            <p14:xfrm>
              <a:off x="5591388" y="659708"/>
              <a:ext cx="27681" cy="27691"/>
            </p14:xfrm>
          </p:contentPart>
        </mc:Choice>
        <mc:Fallback xmlns="">
          <p:pic>
            <p:nvPicPr>
              <p:cNvPr id="5" name="Ink 4"/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5" cstate="print"/>
              <a:stretch>
                <a:fillRect/>
              </a:stretch>
            </p:blipFill>
            <p:spPr>
              <a:xfrm>
                <a:off x="5582401" y="650717"/>
                <a:ext cx="45656" cy="45672"/>
              </a:xfrm>
              <a:prstGeom prst="rect">
                <a:avLst/>
              </a:prstGeom>
            </p:spPr>
          </p:pic>
        </mc:Fallback>
      </mc:AlternateContent>
      <p:pic>
        <p:nvPicPr>
          <p:cNvPr id="2" name="11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8324506" y="-14594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5615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259"/>
    </mc:Choice>
    <mc:Fallback xmlns="">
      <p:transition spd="slow" advTm="642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cmd type="call" cmd="playFrom(0.0)">
                                      <p:cBhvr>
                                        <p:cTn id="7" dur="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7242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err="1" smtClean="0"/>
              <a:t>Techno</a:t>
            </a:r>
            <a:r>
              <a:rPr lang="cy-GB" noProof="0" dirty="0" smtClean="0"/>
              <a:t>-ganolog:</a:t>
            </a:r>
            <a:br>
              <a:rPr lang="cy-GB" noProof="0" dirty="0" smtClean="0"/>
            </a:br>
            <a:r>
              <a:rPr lang="cy-GB" noProof="0" dirty="0" err="1" smtClean="0"/>
              <a:t>Cyfaddaswyr</a:t>
            </a:r>
            <a:r>
              <a:rPr lang="cy-GB" noProof="0" dirty="0" smtClean="0"/>
              <a:t> </a:t>
            </a:r>
            <a:r>
              <a:rPr lang="cy-GB" sz="3600" i="1" noProof="0" dirty="0" smtClean="0"/>
              <a:t>(</a:t>
            </a:r>
            <a:r>
              <a:rPr lang="cy-GB" sz="3600" i="1" noProof="0" dirty="0" err="1" smtClean="0"/>
              <a:t>Accommodationists</a:t>
            </a:r>
            <a:r>
              <a:rPr lang="cy-GB" sz="3600" i="1" noProof="0" dirty="0" smtClean="0"/>
              <a:t>)</a:t>
            </a:r>
            <a:endParaRPr lang="cy-GB" sz="3600" i="1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y-GB" altLang="en-US" noProof="0" dirty="0" err="1" smtClean="0"/>
              <a:t>Cyfaddaswyr</a:t>
            </a:r>
            <a:r>
              <a:rPr lang="cy-GB" altLang="en-US" noProof="0" dirty="0" smtClean="0"/>
              <a:t> yw’r mwyafrif helaeth mewn cymdeithas</a:t>
            </a:r>
          </a:p>
          <a:p>
            <a:r>
              <a:rPr lang="cy-GB" altLang="en-US" noProof="0" dirty="0" smtClean="0"/>
              <a:t>Maen nhw eisiau amgylchedd sy’n parhau heb ei newid ond maen nhw hefyd eisiau car neis, tŷ a gwyliau dramor (</a:t>
            </a:r>
            <a:r>
              <a:rPr lang="cy-GB" altLang="en-US" noProof="0" dirty="0" err="1" smtClean="0"/>
              <a:t>Cudworth</a:t>
            </a:r>
            <a:r>
              <a:rPr lang="cy-GB" altLang="en-US" noProof="0" dirty="0" smtClean="0"/>
              <a:t>, 2003).</a:t>
            </a:r>
          </a:p>
          <a:p>
            <a:endParaRPr lang="cy-GB" altLang="en-US" noProof="0" dirty="0" smtClean="0"/>
          </a:p>
          <a:p>
            <a:endParaRPr lang="cy-GB" noProof="0" dirty="0"/>
          </a:p>
        </p:txBody>
      </p:sp>
      <p:pic>
        <p:nvPicPr>
          <p:cNvPr id="3" name="1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00392" y="333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966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25"/>
    </mc:Choice>
    <mc:Fallback xmlns="">
      <p:transition spd="slow" advTm="129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55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Eco-ganolog: </a:t>
            </a:r>
            <a:endParaRPr lang="cy-GB" noProof="0" dirty="0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55000" lnSpcReduction="20000"/>
          </a:bodyPr>
          <a:lstStyle/>
          <a:p>
            <a:r>
              <a:rPr lang="cy-GB" sz="6400" noProof="0" dirty="0" smtClean="0"/>
              <a:t>Mae modelau Eco-ganolog yn cwestiynu’r paradeim trechol: </a:t>
            </a:r>
          </a:p>
          <a:p>
            <a:endParaRPr lang="cy-GB" noProof="0" dirty="0" smtClean="0"/>
          </a:p>
          <a:p>
            <a:pPr lvl="1"/>
            <a:r>
              <a:rPr lang="cy-GB" sz="4100" noProof="0" dirty="0" smtClean="0"/>
              <a:t>er mwyn mynd i’r afael â thlodi / anghydraddoldeb a rhoi sylw i faterion cynaliadwyedd mae angen i ni ystyried y strwythurau mewn cymdeithas, oherwydd dyma sut rydym </a:t>
            </a:r>
            <a:r>
              <a:rPr lang="cy-GB" sz="4100" noProof="0" dirty="0" err="1" smtClean="0"/>
              <a:t>ni’n</a:t>
            </a:r>
            <a:r>
              <a:rPr lang="cy-GB" sz="4100" noProof="0" dirty="0" smtClean="0"/>
              <a:t>  ymwneud </a:t>
            </a:r>
            <a:r>
              <a:rPr lang="cy-GB" sz="4100" noProof="0" dirty="0" err="1" smtClean="0"/>
              <a:t>â’r</a:t>
            </a:r>
            <a:r>
              <a:rPr lang="cy-GB" sz="4100" noProof="0" dirty="0" smtClean="0"/>
              <a:t> amgylchedd yn ogystal…</a:t>
            </a:r>
          </a:p>
          <a:p>
            <a:pPr lvl="1"/>
            <a:endParaRPr lang="cy-GB" noProof="0" dirty="0" smtClean="0"/>
          </a:p>
          <a:p>
            <a:endParaRPr lang="cy-GB" noProof="0" dirty="0" smtClean="0"/>
          </a:p>
          <a:p>
            <a:endParaRPr lang="cy-GB" noProof="0" dirty="0" smtClean="0"/>
          </a:p>
          <a:p>
            <a:pPr marL="0" indent="0">
              <a:buNone/>
            </a:pPr>
            <a:r>
              <a:rPr lang="cy-GB" noProof="0" dirty="0" smtClean="0"/>
              <a:t> </a:t>
            </a:r>
            <a:endParaRPr lang="cy-GB" noProof="0" dirty="0"/>
          </a:p>
        </p:txBody>
      </p:sp>
      <p:pic>
        <p:nvPicPr>
          <p:cNvPr id="4" name="1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31200" y="33338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946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534"/>
    </mc:Choice>
    <mc:Fallback xmlns="">
      <p:transition spd="slow" advTm="28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76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Ecoleg gymdeithasol yn ddewis arall? </a:t>
            </a:r>
            <a:endParaRPr lang="cy-GB" noProof="0" dirty="0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62500" lnSpcReduction="20000"/>
          </a:bodyPr>
          <a:lstStyle/>
          <a:p>
            <a:r>
              <a:rPr lang="cy-GB" noProof="0" dirty="0" smtClean="0"/>
              <a:t>Mae ecoleg gymdeithasol yn seiliedig ar yr argyhoeddiad bod bron pob un o’n problemau ecolegol cyfredol yn deillio o broblemau cymdeithasol dwfn. Ar sail y </a:t>
            </a:r>
            <a:r>
              <a:rPr lang="cy-GB" noProof="0" dirty="0" err="1" smtClean="0"/>
              <a:t>farn</a:t>
            </a:r>
            <a:r>
              <a:rPr lang="cy-GB" noProof="0" dirty="0" smtClean="0"/>
              <a:t> hon mae’n dilyn na ellir deall y problemau ecolegol hyn, heb sôn am eu datrys, heb ddealltwriaeth ofalus o’n cymdeithas gyfredol a’r afresymoldeb sy’n flaenllaw ynddi.  </a:t>
            </a:r>
          </a:p>
          <a:p>
            <a:endParaRPr lang="cy-GB" noProof="0" dirty="0" smtClean="0"/>
          </a:p>
          <a:p>
            <a:r>
              <a:rPr lang="cy-GB" noProof="0" dirty="0" smtClean="0"/>
              <a:t>Er mwyn gwneud y pwynt hwn yn </a:t>
            </a:r>
            <a:r>
              <a:rPr lang="cy-GB" noProof="0" dirty="0" err="1" smtClean="0"/>
              <a:t>gliriach</a:t>
            </a:r>
            <a:r>
              <a:rPr lang="cy-GB" noProof="0" dirty="0" smtClean="0"/>
              <a:t>: mae gwrthdaro economaidd, </a:t>
            </a:r>
            <a:r>
              <a:rPr lang="cy-GB" b="1" u="sng" noProof="0" dirty="0" smtClean="0"/>
              <a:t>ethnig, diwylliannol ac o ran rhyw, ymhlith nifer o bethau eraill, wrth wraidd y trafferthion ecolegol mwyaf a wynebwn heddiw ---</a:t>
            </a:r>
            <a:r>
              <a:rPr lang="cy-GB" noProof="0" dirty="0" smtClean="0"/>
              <a:t>ac eithrio, wrth reswm, y trafferthion yn sgil trychinebau naturiol.</a:t>
            </a:r>
          </a:p>
          <a:p>
            <a:endParaRPr lang="cy-GB" noProof="0" dirty="0" smtClean="0"/>
          </a:p>
          <a:p>
            <a:r>
              <a:rPr lang="cy-GB" noProof="0" dirty="0" smtClean="0"/>
              <a:t>(</a:t>
            </a:r>
            <a:r>
              <a:rPr lang="cy-GB" noProof="0" dirty="0" err="1" smtClean="0"/>
              <a:t>Bookchin</a:t>
            </a:r>
            <a:r>
              <a:rPr lang="cy-GB" noProof="0" dirty="0" smtClean="0"/>
              <a:t>, 2005)</a:t>
            </a:r>
          </a:p>
          <a:p>
            <a:endParaRPr lang="cy-GB" noProof="0" dirty="0" smtClean="0"/>
          </a:p>
          <a:p>
            <a:endParaRPr lang="cy-GB" noProof="0" dirty="0"/>
          </a:p>
        </p:txBody>
      </p:sp>
      <p:pic>
        <p:nvPicPr>
          <p:cNvPr id="4" name="1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280400" y="9207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174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437"/>
    </mc:Choice>
    <mc:Fallback xmlns="">
      <p:transition spd="slow" advTm="57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Adfyfyrio</a:t>
            </a:r>
            <a:endParaRPr lang="cy-GB" noProof="0" dirty="0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425935" y="1268760"/>
            <a:ext cx="4038600" cy="3989040"/>
          </a:xfrm>
          <a:solidFill>
            <a:srgbClr val="C00000"/>
          </a:solidFill>
          <a:ln>
            <a:solidFill>
              <a:srgbClr val="C00000"/>
            </a:solidFill>
          </a:ln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noProof="0" dirty="0" smtClean="0">
                <a:solidFill>
                  <a:schemeClr val="bg1"/>
                </a:solidFill>
              </a:rPr>
              <a:t>Ble fyddech </a:t>
            </a:r>
            <a:r>
              <a:rPr lang="cy-GB" noProof="0" dirty="0" err="1" smtClean="0">
                <a:solidFill>
                  <a:schemeClr val="bg1"/>
                </a:solidFill>
              </a:rPr>
              <a:t>chi’n</a:t>
            </a:r>
            <a:r>
              <a:rPr lang="cy-GB" noProof="0" dirty="0" smtClean="0">
                <a:solidFill>
                  <a:schemeClr val="bg1"/>
                </a:solidFill>
              </a:rPr>
              <a:t> eich rhoi eich hun ar y continwwm o ddamcaniaethau cynaliadwyedd:</a:t>
            </a:r>
          </a:p>
          <a:p>
            <a:pPr lvl="1"/>
            <a:r>
              <a:rPr lang="cy-GB" noProof="0" dirty="0" smtClean="0">
                <a:solidFill>
                  <a:schemeClr val="bg1"/>
                </a:solidFill>
              </a:rPr>
              <a:t>Ydych </a:t>
            </a:r>
            <a:r>
              <a:rPr lang="cy-GB" noProof="0" dirty="0" err="1" smtClean="0">
                <a:solidFill>
                  <a:schemeClr val="bg1"/>
                </a:solidFill>
              </a:rPr>
              <a:t>chi’n</a:t>
            </a:r>
            <a:r>
              <a:rPr lang="cy-GB" noProof="0" dirty="0" smtClean="0">
                <a:solidFill>
                  <a:schemeClr val="bg1"/>
                </a:solidFill>
              </a:rPr>
              <a:t> </a:t>
            </a:r>
            <a:r>
              <a:rPr lang="cy-GB" noProof="0" dirty="0" err="1" smtClean="0">
                <a:solidFill>
                  <a:schemeClr val="bg1"/>
                </a:solidFill>
              </a:rPr>
              <a:t>dechno</a:t>
            </a:r>
            <a:r>
              <a:rPr lang="cy-GB" noProof="0" dirty="0" smtClean="0">
                <a:solidFill>
                  <a:schemeClr val="bg1"/>
                </a:solidFill>
              </a:rPr>
              <a:t>-ganolog?</a:t>
            </a:r>
          </a:p>
          <a:p>
            <a:pPr lvl="1"/>
            <a:r>
              <a:rPr lang="cy-GB" noProof="0" dirty="0" smtClean="0">
                <a:solidFill>
                  <a:schemeClr val="bg1"/>
                </a:solidFill>
              </a:rPr>
              <a:t>Ydych </a:t>
            </a:r>
            <a:r>
              <a:rPr lang="cy-GB" noProof="0" dirty="0" err="1" smtClean="0">
                <a:solidFill>
                  <a:schemeClr val="bg1"/>
                </a:solidFill>
              </a:rPr>
              <a:t>chi’n</a:t>
            </a:r>
            <a:r>
              <a:rPr lang="cy-GB" noProof="0" dirty="0" smtClean="0">
                <a:solidFill>
                  <a:schemeClr val="bg1"/>
                </a:solidFill>
              </a:rPr>
              <a:t> </a:t>
            </a:r>
            <a:r>
              <a:rPr lang="cy-GB" dirty="0" err="1" smtClean="0">
                <a:solidFill>
                  <a:schemeClr val="bg1"/>
                </a:solidFill>
              </a:rPr>
              <a:t>gyfaddaswr</a:t>
            </a:r>
            <a:r>
              <a:rPr lang="cy-GB" dirty="0" smtClean="0">
                <a:solidFill>
                  <a:schemeClr val="bg1"/>
                </a:solidFill>
              </a:rPr>
              <a:t> </a:t>
            </a:r>
            <a:r>
              <a:rPr lang="cy-GB" dirty="0" err="1">
                <a:solidFill>
                  <a:schemeClr val="bg1"/>
                </a:solidFill>
              </a:rPr>
              <a:t>t</a:t>
            </a:r>
            <a:r>
              <a:rPr lang="cy-GB" dirty="0" err="1" smtClean="0">
                <a:solidFill>
                  <a:schemeClr val="bg1"/>
                </a:solidFill>
              </a:rPr>
              <a:t>echno</a:t>
            </a:r>
            <a:r>
              <a:rPr lang="cy-GB" dirty="0" smtClean="0">
                <a:solidFill>
                  <a:schemeClr val="bg1"/>
                </a:solidFill>
              </a:rPr>
              <a:t>-ganolog</a:t>
            </a:r>
            <a:r>
              <a:rPr lang="cy-GB" noProof="0" dirty="0" smtClean="0">
                <a:solidFill>
                  <a:schemeClr val="bg1"/>
                </a:solidFill>
              </a:rPr>
              <a:t>?</a:t>
            </a:r>
          </a:p>
          <a:p>
            <a:pPr lvl="1"/>
            <a:r>
              <a:rPr lang="cy-GB" noProof="0" dirty="0" smtClean="0">
                <a:solidFill>
                  <a:schemeClr val="bg1"/>
                </a:solidFill>
              </a:rPr>
              <a:t>Ydych </a:t>
            </a:r>
            <a:r>
              <a:rPr lang="cy-GB" noProof="0" dirty="0" err="1" smtClean="0">
                <a:solidFill>
                  <a:schemeClr val="bg1"/>
                </a:solidFill>
              </a:rPr>
              <a:t>chi’n</a:t>
            </a:r>
            <a:r>
              <a:rPr lang="cy-GB" noProof="0" dirty="0" smtClean="0">
                <a:solidFill>
                  <a:schemeClr val="bg1"/>
                </a:solidFill>
              </a:rPr>
              <a:t> eco-ganolog? </a:t>
            </a:r>
            <a:endParaRPr lang="cy-GB" noProof="0" dirty="0">
              <a:solidFill>
                <a:schemeClr val="bg1"/>
              </a:solidFill>
            </a:endParaRPr>
          </a:p>
        </p:txBody>
      </p:sp>
      <p:pic>
        <p:nvPicPr>
          <p:cNvPr id="5" name="Dalfan Cynnwys 4"/>
          <p:cNvPicPr>
            <a:picLocks noGrp="1" noChangeAspect="1"/>
          </p:cNvPicPr>
          <p:nvPr>
            <p:ph sz="half" idx="2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16016" y="1916832"/>
            <a:ext cx="4320480" cy="2080231"/>
          </a:xfrm>
        </p:spPr>
      </p:pic>
      <p:pic>
        <p:nvPicPr>
          <p:cNvPr id="6" name="1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38533" y="6026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367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670"/>
    </mc:Choice>
    <mc:Fallback xmlns="">
      <p:transition spd="slow" advTm="236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3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3600" noProof="0" dirty="0" smtClean="0"/>
              <a:t>Casgliadau: Adeiladu Cymru sy’n fwy cyfartal? </a:t>
            </a:r>
            <a:endParaRPr lang="cy-GB" sz="3600" noProof="0" dirty="0"/>
          </a:p>
        </p:txBody>
      </p:sp>
      <p:sp>
        <p:nvSpPr>
          <p:cNvPr id="15" name="Content Placeholder 14"/>
          <p:cNvSpPr>
            <a:spLocks noGrp="1"/>
          </p:cNvSpPr>
          <p:nvPr>
            <p:ph sz="half" idx="1"/>
          </p:nvPr>
        </p:nvSpPr>
        <p:spPr>
          <a:xfrm>
            <a:off x="533400" y="1600201"/>
            <a:ext cx="4038600" cy="3989040"/>
          </a:xfrm>
        </p:spPr>
        <p:txBody>
          <a:bodyPr>
            <a:normAutofit/>
          </a:bodyPr>
          <a:lstStyle/>
          <a:p>
            <a:r>
              <a:rPr lang="cy-GB" sz="1800" noProof="0" dirty="0" smtClean="0"/>
              <a:t>Mae cydraddoldeb a chyfiawnder cymdeithasol yn allweddol i adeiladu Cymunedau </a:t>
            </a:r>
            <a:r>
              <a:rPr lang="cy-GB" sz="1800" dirty="0" smtClean="0"/>
              <a:t>Cydnerth</a:t>
            </a:r>
            <a:endParaRPr lang="cy-GB" sz="1800" b="1" i="1" noProof="0" dirty="0"/>
          </a:p>
        </p:txBody>
      </p:sp>
      <p:sp>
        <p:nvSpPr>
          <p:cNvPr id="16" name="Content Placeholder 15"/>
          <p:cNvSpPr>
            <a:spLocks noGrp="1"/>
          </p:cNvSpPr>
          <p:nvPr>
            <p:ph sz="half" idx="2"/>
          </p:nvPr>
        </p:nvSpPr>
        <p:spPr>
          <a:xfrm>
            <a:off x="4499992" y="1563612"/>
            <a:ext cx="4428108" cy="3989040"/>
          </a:xfrm>
        </p:spPr>
        <p:txBody>
          <a:bodyPr>
            <a:normAutofit/>
          </a:bodyPr>
          <a:lstStyle/>
          <a:p>
            <a:pPr lvl="0"/>
            <a:r>
              <a:rPr lang="cy-GB" sz="1800" noProof="0" dirty="0" smtClean="0"/>
              <a:t>Modelau Trechol o ran Cynaliadwyedd ---</a:t>
            </a:r>
            <a:r>
              <a:rPr lang="cy-GB" sz="1800" b="1" i="1" noProof="0" dirty="0" smtClean="0"/>
              <a:t>Beirniadol o fodelau </a:t>
            </a:r>
            <a:r>
              <a:rPr lang="cy-GB" sz="1800" b="1" i="1" dirty="0" smtClean="0">
                <a:solidFill>
                  <a:prstClr val="black"/>
                </a:solidFill>
              </a:rPr>
              <a:t>Cynaliadwyedd </a:t>
            </a:r>
            <a:r>
              <a:rPr lang="cy-GB" sz="1800" b="1" i="1" noProof="0" dirty="0" smtClean="0"/>
              <a:t>Lleihaol </a:t>
            </a:r>
            <a:r>
              <a:rPr lang="cy-GB" sz="1400" b="1" i="1" noProof="0" dirty="0" smtClean="0"/>
              <a:t>(</a:t>
            </a:r>
            <a:r>
              <a:rPr lang="cy-GB" sz="1400" b="1" i="1" noProof="0" dirty="0" err="1" smtClean="0"/>
              <a:t>Reductionist</a:t>
            </a:r>
            <a:r>
              <a:rPr lang="cy-GB" sz="1400" b="1" i="1" noProof="0" dirty="0" smtClean="0"/>
              <a:t>) </a:t>
            </a:r>
            <a:r>
              <a:rPr lang="cy-GB" sz="1800" b="1" i="1" noProof="0" dirty="0" smtClean="0"/>
              <a:t>/ Cyfrannol (</a:t>
            </a:r>
            <a:r>
              <a:rPr lang="cy-GB" sz="1400" b="1" i="1" noProof="0" dirty="0" err="1" smtClean="0"/>
              <a:t>Instrumental</a:t>
            </a:r>
            <a:r>
              <a:rPr lang="cy-GB" sz="1800" b="1" i="1" noProof="0" dirty="0" smtClean="0"/>
              <a:t>)</a:t>
            </a:r>
            <a:endParaRPr lang="cy-GB" sz="1800" b="1" i="1" noProof="0" dirty="0"/>
          </a:p>
        </p:txBody>
      </p:sp>
      <p:sp>
        <p:nvSpPr>
          <p:cNvPr id="10" name="Oval 9"/>
          <p:cNvSpPr/>
          <p:nvPr/>
        </p:nvSpPr>
        <p:spPr>
          <a:xfrm>
            <a:off x="924823" y="2759546"/>
            <a:ext cx="2162336" cy="1344031"/>
          </a:xfrm>
          <a:prstGeom prst="ellipse">
            <a:avLst/>
          </a:prstGeom>
          <a:solidFill>
            <a:schemeClr val="accent3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 smtClean="0"/>
              <a:t>Cymunedau Cydnerth</a:t>
            </a:r>
            <a:endParaRPr lang="cy-GB" dirty="0"/>
          </a:p>
        </p:txBody>
      </p:sp>
      <p:sp>
        <p:nvSpPr>
          <p:cNvPr id="12" name="Oval 11"/>
          <p:cNvSpPr/>
          <p:nvPr/>
        </p:nvSpPr>
        <p:spPr>
          <a:xfrm>
            <a:off x="5579576" y="2714213"/>
            <a:ext cx="2582263" cy="1309364"/>
          </a:xfrm>
          <a:prstGeom prst="ellips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 smtClean="0"/>
              <a:t>Cynaliadwyedd</a:t>
            </a:r>
            <a:endParaRPr lang="cy-GB" dirty="0"/>
          </a:p>
        </p:txBody>
      </p:sp>
      <p:sp>
        <p:nvSpPr>
          <p:cNvPr id="14" name="7-Point Star 13"/>
          <p:cNvSpPr/>
          <p:nvPr/>
        </p:nvSpPr>
        <p:spPr>
          <a:xfrm>
            <a:off x="2843808" y="2453720"/>
            <a:ext cx="2952328" cy="1830350"/>
          </a:xfrm>
          <a:prstGeom prst="star7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 smtClean="0"/>
              <a:t>Cyfiawnder Cymdeithasol</a:t>
            </a:r>
            <a:endParaRPr lang="cy-GB" dirty="0"/>
          </a:p>
        </p:txBody>
      </p:sp>
      <p:sp>
        <p:nvSpPr>
          <p:cNvPr id="17" name="Flowchart: Punched Tape 16"/>
          <p:cNvSpPr/>
          <p:nvPr/>
        </p:nvSpPr>
        <p:spPr>
          <a:xfrm>
            <a:off x="2483768" y="3640510"/>
            <a:ext cx="3672408" cy="1080120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 smtClean="0"/>
              <a:t>Paradeim Cynaliadwyedd Teg</a:t>
            </a:r>
            <a:r>
              <a:rPr lang="en-GB" dirty="0" smtClean="0"/>
              <a:t>? </a:t>
            </a:r>
            <a:endParaRPr lang="en-GB" dirty="0"/>
          </a:p>
        </p:txBody>
      </p:sp>
      <p:pic>
        <p:nvPicPr>
          <p:cNvPr id="4" name="1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72145" y="96136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986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67"/>
    </mc:Choice>
    <mc:Fallback xmlns="">
      <p:transition spd="slow" advTm="31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5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634470737"/>
              </p:ext>
            </p:extLst>
          </p:nvPr>
        </p:nvGraphicFramePr>
        <p:xfrm>
          <a:off x="0" y="0"/>
          <a:ext cx="8964488" cy="5589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1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331200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951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607"/>
    </mc:Choice>
    <mc:Fallback xmlns="">
      <p:transition spd="slow" advTm="256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6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smtClean="0"/>
              <a:t>Y Gair Olaf:</a:t>
            </a:r>
            <a:br>
              <a:rPr lang="cy-GB" noProof="0" dirty="0" smtClean="0"/>
            </a:br>
            <a:r>
              <a:rPr lang="cy-GB" noProof="0" dirty="0" smtClean="0"/>
              <a:t>David W </a:t>
            </a:r>
            <a:r>
              <a:rPr lang="cy-GB" noProof="0" dirty="0" err="1" smtClean="0"/>
              <a:t>Orr</a:t>
            </a:r>
            <a:r>
              <a:rPr lang="cy-GB" noProof="0" dirty="0" smtClean="0"/>
              <a:t>, 1991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i="1" noProof="0" dirty="0" smtClean="0"/>
              <a:t>Y gwir amdani yw nad oes angen rhagor o bobl lwyddiannus ar y blaned. Ond mae arni daer angen rhagor o heddychwyr, iachawyr, adferwyr, storïwyr a chariadon o bob math. Mae arni angen pobl sy'n byw’n dda yn eu hardaloedd. Mae arni angen pobl gwrol a moesol sy’n barod i ymuno yn y frwydr i wneud y byd yn lle dyngarol y </a:t>
            </a:r>
            <a:r>
              <a:rPr lang="cy-GB" i="1" noProof="0" dirty="0" err="1" smtClean="0"/>
              <a:t>gellir</a:t>
            </a:r>
            <a:r>
              <a:rPr lang="cy-GB" i="1" noProof="0" dirty="0" smtClean="0"/>
              <a:t> byw ynddo. A does a wnelo’r rhinweddau hyn fawr ddim â llwyddiant, fel yr ydym </a:t>
            </a:r>
            <a:r>
              <a:rPr lang="cy-GB" i="1" dirty="0" smtClean="0"/>
              <a:t>ni </a:t>
            </a:r>
            <a:r>
              <a:rPr lang="cy-GB" i="1" noProof="0" dirty="0" smtClean="0"/>
              <a:t>wedi’i ddiffinio</a:t>
            </a:r>
          </a:p>
          <a:p>
            <a:pPr marL="0" indent="0" algn="r">
              <a:buNone/>
            </a:pPr>
            <a:r>
              <a:rPr lang="cy-GB" noProof="0" dirty="0" smtClean="0"/>
              <a:t>(Stone </a:t>
            </a:r>
            <a:r>
              <a:rPr lang="cy-GB" i="1" noProof="0" dirty="0" err="1" smtClean="0"/>
              <a:t>et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al</a:t>
            </a:r>
            <a:r>
              <a:rPr lang="cy-GB" i="1" noProof="0" dirty="0" smtClean="0"/>
              <a:t>, </a:t>
            </a:r>
            <a:r>
              <a:rPr lang="cy-GB" noProof="0" dirty="0" smtClean="0"/>
              <a:t>2005)</a:t>
            </a:r>
            <a:endParaRPr lang="cy-GB" noProof="0" dirty="0"/>
          </a:p>
        </p:txBody>
      </p:sp>
      <p:pic>
        <p:nvPicPr>
          <p:cNvPr id="5" name="1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963210" y="14930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783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726"/>
    </mc:Choice>
    <mc:Fallback xmlns="">
      <p:transition spd="slow" advTm="407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8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Rhestr Gyfeiriadau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y-GB" noProof="0" dirty="0" err="1" smtClean="0"/>
              <a:t>Agyeman</a:t>
            </a:r>
            <a:r>
              <a:rPr lang="cy-GB" noProof="0" dirty="0" smtClean="0"/>
              <a:t>, J. (2005). </a:t>
            </a:r>
            <a:r>
              <a:rPr lang="cy-GB" b="1" noProof="0" dirty="0" err="1" smtClean="0"/>
              <a:t>Sustainable</a:t>
            </a:r>
            <a:r>
              <a:rPr lang="cy-GB" b="1" noProof="0" dirty="0" smtClean="0"/>
              <a:t> </a:t>
            </a:r>
            <a:r>
              <a:rPr lang="cy-GB" b="1" noProof="0" dirty="0" err="1" smtClean="0"/>
              <a:t>Communities</a:t>
            </a:r>
            <a:r>
              <a:rPr lang="cy-GB" b="1" noProof="0" dirty="0" smtClean="0"/>
              <a:t> </a:t>
            </a:r>
            <a:r>
              <a:rPr lang="cy-GB" b="1" noProof="0" dirty="0" err="1" smtClean="0"/>
              <a:t>and</a:t>
            </a:r>
            <a:r>
              <a:rPr lang="cy-GB" b="1" noProof="0" dirty="0" smtClean="0"/>
              <a:t> the </a:t>
            </a:r>
            <a:r>
              <a:rPr lang="cy-GB" b="1" noProof="0" dirty="0" err="1" smtClean="0"/>
              <a:t>Challenge</a:t>
            </a:r>
            <a:r>
              <a:rPr lang="cy-GB" b="1" noProof="0" dirty="0" smtClean="0"/>
              <a:t> of Environmental </a:t>
            </a:r>
            <a:r>
              <a:rPr lang="cy-GB" b="1" noProof="0" dirty="0" err="1" smtClean="0"/>
              <a:t>Justice</a:t>
            </a:r>
            <a:r>
              <a:rPr lang="cy-GB" noProof="0" dirty="0" smtClean="0"/>
              <a:t>. NY/London: New York </a:t>
            </a:r>
            <a:r>
              <a:rPr lang="cy-GB" noProof="0" dirty="0" err="1" smtClean="0"/>
              <a:t>University</a:t>
            </a:r>
            <a:r>
              <a:rPr lang="cy-GB" noProof="0" dirty="0" smtClean="0"/>
              <a:t> </a:t>
            </a:r>
            <a:r>
              <a:rPr lang="cy-GB" noProof="0" dirty="0" err="1" smtClean="0"/>
              <a:t>Press</a:t>
            </a:r>
            <a:r>
              <a:rPr lang="cy-GB" noProof="0" dirty="0" smtClean="0"/>
              <a:t>.</a:t>
            </a:r>
          </a:p>
          <a:p>
            <a:r>
              <a:rPr lang="cy-GB" noProof="0" dirty="0" err="1" smtClean="0"/>
              <a:t>Bookchin</a:t>
            </a:r>
            <a:r>
              <a:rPr lang="cy-GB" noProof="0" dirty="0" smtClean="0"/>
              <a:t>, M (2005). </a:t>
            </a:r>
            <a:r>
              <a:rPr lang="cy-GB" b="1" i="1" noProof="0" dirty="0" smtClean="0"/>
              <a:t>The </a:t>
            </a:r>
            <a:r>
              <a:rPr lang="cy-GB" b="1" i="1" noProof="0" dirty="0" err="1" smtClean="0"/>
              <a:t>Ecology</a:t>
            </a:r>
            <a:r>
              <a:rPr lang="cy-GB" b="1" i="1" noProof="0" dirty="0" smtClean="0"/>
              <a:t> of </a:t>
            </a:r>
            <a:r>
              <a:rPr lang="cy-GB" b="1" i="1" noProof="0" dirty="0" err="1" smtClean="0"/>
              <a:t>Freedom</a:t>
            </a:r>
            <a:r>
              <a:rPr lang="cy-GB" b="1" i="1" noProof="0" dirty="0" smtClean="0"/>
              <a:t>: The </a:t>
            </a:r>
            <a:r>
              <a:rPr lang="cy-GB" b="1" i="1" noProof="0" dirty="0" err="1" smtClean="0"/>
              <a:t>Emergence</a:t>
            </a:r>
            <a:r>
              <a:rPr lang="cy-GB" b="1" i="1" noProof="0" dirty="0" smtClean="0"/>
              <a:t> </a:t>
            </a:r>
            <a:r>
              <a:rPr lang="cy-GB" b="1" i="1" noProof="0" dirty="0" err="1" smtClean="0"/>
              <a:t>and</a:t>
            </a:r>
            <a:r>
              <a:rPr lang="cy-GB" b="1" i="1" noProof="0" dirty="0" smtClean="0"/>
              <a:t> </a:t>
            </a:r>
            <a:r>
              <a:rPr lang="cy-GB" b="1" i="1" noProof="0" dirty="0" err="1" smtClean="0"/>
              <a:t>dissolution</a:t>
            </a:r>
            <a:r>
              <a:rPr lang="cy-GB" b="1" i="1" noProof="0" dirty="0" smtClean="0"/>
              <a:t> of </a:t>
            </a:r>
            <a:r>
              <a:rPr lang="cy-GB" b="1" i="1" noProof="0" dirty="0" err="1" smtClean="0"/>
              <a:t>Hierachy</a:t>
            </a:r>
            <a:r>
              <a:rPr lang="cy-GB" noProof="0" dirty="0" smtClean="0"/>
              <a:t>. </a:t>
            </a:r>
            <a:r>
              <a:rPr lang="cy-GB" noProof="0" dirty="0" err="1" smtClean="0"/>
              <a:t>Oakland:AK</a:t>
            </a:r>
            <a:r>
              <a:rPr lang="cy-GB" noProof="0" dirty="0" smtClean="0"/>
              <a:t> </a:t>
            </a:r>
            <a:r>
              <a:rPr lang="cy-GB" noProof="0" dirty="0" err="1" smtClean="0"/>
              <a:t>Ress</a:t>
            </a:r>
            <a:endParaRPr lang="cy-GB" noProof="0" dirty="0" smtClean="0"/>
          </a:p>
          <a:p>
            <a:r>
              <a:rPr lang="cy-GB" noProof="0" dirty="0" err="1" smtClean="0"/>
              <a:t>Blacksell</a:t>
            </a:r>
            <a:r>
              <a:rPr lang="cy-GB" noProof="0" dirty="0" smtClean="0"/>
              <a:t> M (2006) </a:t>
            </a:r>
            <a:r>
              <a:rPr lang="cy-GB" i="1" noProof="0" dirty="0" err="1" smtClean="0"/>
              <a:t>Political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Geography</a:t>
            </a:r>
            <a:r>
              <a:rPr lang="cy-GB" i="1" noProof="0" dirty="0" smtClean="0"/>
              <a:t>, </a:t>
            </a:r>
            <a:r>
              <a:rPr lang="cy-GB" noProof="0" dirty="0" err="1" smtClean="0"/>
              <a:t>Abingdon</a:t>
            </a:r>
            <a:r>
              <a:rPr lang="cy-GB" noProof="0" dirty="0" smtClean="0"/>
              <a:t>, </a:t>
            </a:r>
            <a:r>
              <a:rPr lang="cy-GB" noProof="0" dirty="0" err="1" smtClean="0"/>
              <a:t>Oxon</a:t>
            </a:r>
            <a:r>
              <a:rPr lang="cy-GB" noProof="0" dirty="0" smtClean="0"/>
              <a:t>: Routledge.</a:t>
            </a:r>
          </a:p>
          <a:p>
            <a:r>
              <a:rPr lang="cy-GB" noProof="0" dirty="0" err="1" smtClean="0"/>
              <a:t>Cudworth</a:t>
            </a:r>
            <a:r>
              <a:rPr lang="cy-GB" noProof="0" dirty="0" smtClean="0"/>
              <a:t> E (2003) </a:t>
            </a:r>
            <a:r>
              <a:rPr lang="cy-GB" i="1" noProof="0" dirty="0" err="1" smtClean="0"/>
              <a:t>Environment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and</a:t>
            </a:r>
            <a:r>
              <a:rPr lang="cy-GB" i="1" noProof="0" dirty="0" smtClean="0"/>
              <a:t> Society, </a:t>
            </a:r>
            <a:r>
              <a:rPr lang="cy-GB" noProof="0" dirty="0" smtClean="0"/>
              <a:t>London: Routledge.</a:t>
            </a:r>
          </a:p>
          <a:p>
            <a:r>
              <a:rPr lang="cy-GB" noProof="0" dirty="0" err="1" smtClean="0"/>
              <a:t>Glover</a:t>
            </a:r>
            <a:r>
              <a:rPr lang="cy-GB" noProof="0" dirty="0" smtClean="0"/>
              <a:t> A, Jones Y, </a:t>
            </a:r>
            <a:r>
              <a:rPr lang="cy-GB" noProof="0" dirty="0" err="1" smtClean="0"/>
              <a:t>Claricoates</a:t>
            </a:r>
            <a:r>
              <a:rPr lang="cy-GB" noProof="0" dirty="0" smtClean="0"/>
              <a:t> J, Morgan J &amp; Peters C (2012) ‘</a:t>
            </a:r>
            <a:r>
              <a:rPr lang="cy-GB" noProof="0" dirty="0" err="1" smtClean="0"/>
              <a:t>Developing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Piloting</a:t>
            </a:r>
            <a:r>
              <a:rPr lang="cy-GB" noProof="0" dirty="0" smtClean="0"/>
              <a:t> a </a:t>
            </a:r>
            <a:r>
              <a:rPr lang="cy-GB" noProof="0" dirty="0" err="1" smtClean="0"/>
              <a:t>Baselining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Tool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Sustainable</a:t>
            </a:r>
            <a:r>
              <a:rPr lang="cy-GB" noProof="0" dirty="0" smtClean="0"/>
              <a:t> Development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Global</a:t>
            </a:r>
            <a:r>
              <a:rPr lang="cy-GB" noProof="0" dirty="0" smtClean="0"/>
              <a:t> </a:t>
            </a:r>
            <a:r>
              <a:rPr lang="cy-GB" noProof="0" dirty="0" err="1" smtClean="0"/>
              <a:t>Citizenship</a:t>
            </a:r>
            <a:r>
              <a:rPr lang="cy-GB" noProof="0" dirty="0" smtClean="0"/>
              <a:t> (ESDGC)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Welsh </a:t>
            </a:r>
            <a:r>
              <a:rPr lang="cy-GB" noProof="0" dirty="0" err="1" smtClean="0"/>
              <a:t>Higher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, </a:t>
            </a:r>
            <a:r>
              <a:rPr lang="cy-GB" i="1" noProof="0" dirty="0" err="1" smtClean="0"/>
              <a:t>Innovative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Higher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Education</a:t>
            </a:r>
            <a:r>
              <a:rPr lang="cy-GB" i="1" noProof="0" dirty="0" smtClean="0"/>
              <a:t>, </a:t>
            </a:r>
            <a:r>
              <a:rPr lang="cy-GB" noProof="0" dirty="0" err="1" smtClean="0"/>
              <a:t>Vol</a:t>
            </a:r>
            <a:r>
              <a:rPr lang="cy-GB" noProof="0" dirty="0" smtClean="0"/>
              <a:t>. 38, </a:t>
            </a:r>
            <a:r>
              <a:rPr lang="cy-GB" noProof="0" dirty="0" err="1" smtClean="0"/>
              <a:t>pp</a:t>
            </a:r>
            <a:r>
              <a:rPr lang="cy-GB" noProof="0" dirty="0" smtClean="0"/>
              <a:t>. 75-86</a:t>
            </a:r>
            <a:r>
              <a:rPr lang="cy-GB" i="1" noProof="0" dirty="0" smtClean="0"/>
              <a:t>.</a:t>
            </a:r>
            <a:endParaRPr lang="cy-GB" noProof="0" dirty="0" smtClean="0"/>
          </a:p>
          <a:p>
            <a:r>
              <a:rPr lang="cy-GB" noProof="0" dirty="0" smtClean="0"/>
              <a:t>HMSO (2015) ‘The </a:t>
            </a:r>
            <a:r>
              <a:rPr lang="cy-GB" noProof="0" dirty="0" err="1" smtClean="0"/>
              <a:t>Wellbeing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Future</a:t>
            </a:r>
            <a:r>
              <a:rPr lang="cy-GB" noProof="0" dirty="0" smtClean="0"/>
              <a:t> </a:t>
            </a:r>
            <a:r>
              <a:rPr lang="cy-GB" noProof="0" dirty="0" err="1" smtClean="0"/>
              <a:t>Generations</a:t>
            </a:r>
            <a:r>
              <a:rPr lang="cy-GB" noProof="0" dirty="0" smtClean="0"/>
              <a:t> Act (2015)’, London: HMSO.</a:t>
            </a:r>
          </a:p>
          <a:p>
            <a:r>
              <a:rPr lang="cy-GB" noProof="0" dirty="0" err="1" smtClean="0"/>
              <a:t>Mander</a:t>
            </a:r>
            <a:r>
              <a:rPr lang="cy-GB" noProof="0" dirty="0" smtClean="0"/>
              <a:t> U, </a:t>
            </a:r>
            <a:r>
              <a:rPr lang="cy-GB" noProof="0" dirty="0" err="1" smtClean="0"/>
              <a:t>Brebbia</a:t>
            </a:r>
            <a:r>
              <a:rPr lang="cy-GB" noProof="0" dirty="0" smtClean="0"/>
              <a:t> CA &amp; </a:t>
            </a:r>
            <a:r>
              <a:rPr lang="cy-GB" noProof="0" dirty="0" err="1" smtClean="0"/>
              <a:t>Tiezzi</a:t>
            </a:r>
            <a:r>
              <a:rPr lang="cy-GB" noProof="0" dirty="0" smtClean="0"/>
              <a:t> E (2006) </a:t>
            </a:r>
            <a:r>
              <a:rPr lang="cy-GB" i="1" noProof="0" dirty="0" smtClean="0"/>
              <a:t>The </a:t>
            </a:r>
            <a:r>
              <a:rPr lang="cy-GB" i="1" noProof="0" dirty="0" err="1" smtClean="0"/>
              <a:t>Sustainable</a:t>
            </a:r>
            <a:r>
              <a:rPr lang="cy-GB" i="1" noProof="0" dirty="0" smtClean="0"/>
              <a:t> Cit IV: </a:t>
            </a:r>
            <a:r>
              <a:rPr lang="cy-GB" i="1" noProof="0" dirty="0" err="1" smtClean="0"/>
              <a:t>Urban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Regeneration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and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Sustainability</a:t>
            </a:r>
            <a:r>
              <a:rPr lang="cy-GB" i="1" noProof="0" dirty="0" smtClean="0"/>
              <a:t>, </a:t>
            </a:r>
            <a:r>
              <a:rPr lang="cy-GB" noProof="0" dirty="0" err="1" smtClean="0"/>
              <a:t>Southampton</a:t>
            </a:r>
            <a:r>
              <a:rPr lang="cy-GB" noProof="0" dirty="0" smtClean="0"/>
              <a:t>: WIT </a:t>
            </a:r>
            <a:r>
              <a:rPr lang="cy-GB" noProof="0" dirty="0" err="1" smtClean="0"/>
              <a:t>Press.l</a:t>
            </a:r>
            <a:endParaRPr lang="cy-GB" noProof="0" dirty="0" smtClean="0"/>
          </a:p>
          <a:p>
            <a:r>
              <a:rPr lang="cy-GB" noProof="0" dirty="0" err="1" smtClean="0"/>
              <a:t>Orr</a:t>
            </a:r>
            <a:r>
              <a:rPr lang="cy-GB" noProof="0" dirty="0" smtClean="0"/>
              <a:t>  D (1991) ‘</a:t>
            </a:r>
            <a:r>
              <a:rPr lang="cy-GB" noProof="0" dirty="0" err="1" smtClean="0"/>
              <a:t>What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? </a:t>
            </a:r>
            <a:r>
              <a:rPr lang="cy-GB" noProof="0" dirty="0" err="1" smtClean="0"/>
              <a:t>Assessing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light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current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planetary</a:t>
            </a:r>
            <a:r>
              <a:rPr lang="cy-GB" noProof="0" dirty="0" smtClean="0"/>
              <a:t> </a:t>
            </a:r>
            <a:r>
              <a:rPr lang="cy-GB" noProof="0" dirty="0" err="1" smtClean="0"/>
              <a:t>reality</a:t>
            </a:r>
            <a:r>
              <a:rPr lang="cy-GB" noProof="0" dirty="0" smtClean="0"/>
              <a:t>, The </a:t>
            </a:r>
            <a:r>
              <a:rPr lang="cy-GB" noProof="0" dirty="0" err="1" smtClean="0"/>
              <a:t>Learning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Revolution</a:t>
            </a:r>
            <a:r>
              <a:rPr lang="cy-GB" noProof="0" dirty="0" smtClean="0"/>
              <a:t>: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Innovations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Global</a:t>
            </a:r>
            <a:r>
              <a:rPr lang="cy-GB" noProof="0" dirty="0" smtClean="0"/>
              <a:t> </a:t>
            </a:r>
            <a:r>
              <a:rPr lang="cy-GB" noProof="0" dirty="0" err="1" smtClean="0"/>
              <a:t>Citizens</a:t>
            </a:r>
            <a:r>
              <a:rPr lang="cy-GB" noProof="0" dirty="0" smtClean="0"/>
              <a:t>. </a:t>
            </a:r>
            <a:r>
              <a:rPr lang="cy-GB" noProof="0" dirty="0" err="1" smtClean="0"/>
              <a:t>Winter</a:t>
            </a:r>
            <a:r>
              <a:rPr lang="cy-GB" noProof="0" dirty="0" smtClean="0"/>
              <a:t>, 1991, p. 52.</a:t>
            </a:r>
          </a:p>
          <a:p>
            <a:r>
              <a:rPr lang="cy-GB" noProof="0" dirty="0" smtClean="0"/>
              <a:t>Stevens, C., Bullock, S. &amp; A, Scott (2001) </a:t>
            </a:r>
            <a:r>
              <a:rPr lang="cy-GB" i="1" noProof="0" dirty="0" smtClean="0"/>
              <a:t>Environmental </a:t>
            </a:r>
            <a:r>
              <a:rPr lang="cy-GB" i="1" noProof="0" dirty="0" err="1" smtClean="0"/>
              <a:t>justice</a:t>
            </a:r>
            <a:r>
              <a:rPr lang="cy-GB" i="1" noProof="0" dirty="0" smtClean="0"/>
              <a:t>: </a:t>
            </a:r>
            <a:r>
              <a:rPr lang="cy-GB" i="1" noProof="0" dirty="0" err="1" smtClean="0"/>
              <a:t>Rights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and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means</a:t>
            </a:r>
            <a:r>
              <a:rPr lang="cy-GB" i="1" noProof="0" dirty="0" smtClean="0"/>
              <a:t> to a </a:t>
            </a:r>
            <a:r>
              <a:rPr lang="cy-GB" i="1" noProof="0" dirty="0" err="1" smtClean="0"/>
              <a:t>healthy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environment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for</a:t>
            </a:r>
            <a:r>
              <a:rPr lang="cy-GB" i="1" noProof="0" dirty="0" smtClean="0"/>
              <a:t> all.</a:t>
            </a:r>
            <a:r>
              <a:rPr lang="cy-GB" noProof="0" dirty="0" smtClean="0"/>
              <a:t> ESRC: </a:t>
            </a:r>
            <a:r>
              <a:rPr lang="cy-GB" noProof="0" dirty="0" err="1" smtClean="0"/>
              <a:t>Special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Briefing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No</a:t>
            </a:r>
            <a:r>
              <a:rPr lang="cy-GB" noProof="0" dirty="0" smtClean="0"/>
              <a:t> 7 </a:t>
            </a:r>
            <a:r>
              <a:rPr lang="cy-GB" noProof="0" dirty="0" err="1" smtClean="0"/>
              <a:t>November</a:t>
            </a:r>
            <a:r>
              <a:rPr lang="cy-GB" noProof="0" dirty="0" smtClean="0"/>
              <a:t> 2001</a:t>
            </a:r>
          </a:p>
          <a:p>
            <a:r>
              <a:rPr lang="cy-GB" noProof="0" dirty="0" smtClean="0"/>
              <a:t>Stone MK, </a:t>
            </a:r>
            <a:r>
              <a:rPr lang="cy-GB" noProof="0" dirty="0" err="1" smtClean="0"/>
              <a:t>Orr</a:t>
            </a:r>
            <a:r>
              <a:rPr lang="cy-GB" noProof="0" dirty="0" smtClean="0"/>
              <a:t> DW &amp; </a:t>
            </a:r>
            <a:r>
              <a:rPr lang="cy-GB" noProof="0" dirty="0" err="1" smtClean="0"/>
              <a:t>Capra</a:t>
            </a:r>
            <a:r>
              <a:rPr lang="cy-GB" noProof="0" dirty="0" smtClean="0"/>
              <a:t> F (2005) </a:t>
            </a:r>
            <a:r>
              <a:rPr lang="cy-GB" i="1" noProof="0" dirty="0" err="1" smtClean="0"/>
              <a:t>Ecological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Literacy</a:t>
            </a:r>
            <a:r>
              <a:rPr lang="cy-GB" i="1" noProof="0" dirty="0" smtClean="0"/>
              <a:t>: </a:t>
            </a:r>
            <a:r>
              <a:rPr lang="cy-GB" i="1" noProof="0" dirty="0" err="1" smtClean="0"/>
              <a:t>Educating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our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Children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for</a:t>
            </a:r>
            <a:r>
              <a:rPr lang="cy-GB" i="1" noProof="0" dirty="0" smtClean="0"/>
              <a:t> a </a:t>
            </a:r>
            <a:r>
              <a:rPr lang="cy-GB" i="1" noProof="0" dirty="0" err="1" smtClean="0"/>
              <a:t>Sustainable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World</a:t>
            </a:r>
            <a:r>
              <a:rPr lang="cy-GB" i="1" noProof="0" dirty="0" smtClean="0"/>
              <a:t>, </a:t>
            </a:r>
            <a:r>
              <a:rPr lang="cy-GB" noProof="0" dirty="0" smtClean="0"/>
              <a:t>London: </a:t>
            </a:r>
            <a:r>
              <a:rPr lang="cy-GB" noProof="0" dirty="0" err="1" smtClean="0"/>
              <a:t>Random</a:t>
            </a:r>
            <a:r>
              <a:rPr lang="cy-GB" noProof="0" dirty="0" smtClean="0"/>
              <a:t> </a:t>
            </a:r>
            <a:r>
              <a:rPr lang="cy-GB" noProof="0" dirty="0" err="1" smtClean="0"/>
              <a:t>House</a:t>
            </a:r>
            <a:r>
              <a:rPr lang="cy-GB" noProof="0" dirty="0" smtClean="0"/>
              <a:t>.</a:t>
            </a:r>
          </a:p>
          <a:p>
            <a:r>
              <a:rPr lang="cy-GB" noProof="0" dirty="0" smtClean="0"/>
              <a:t>UNESCO (2014) </a:t>
            </a:r>
            <a:r>
              <a:rPr lang="cy-GB" i="1" noProof="0" dirty="0" err="1" smtClean="0"/>
              <a:t>Education</a:t>
            </a:r>
            <a:r>
              <a:rPr lang="cy-GB" i="1" noProof="0" dirty="0" smtClean="0"/>
              <a:t>,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Sustainable</a:t>
            </a:r>
            <a:r>
              <a:rPr lang="cy-GB" noProof="0" dirty="0" smtClean="0"/>
              <a:t> Development (ESD) </a:t>
            </a:r>
            <a:r>
              <a:rPr lang="cy-GB" u="sng" noProof="0" dirty="0" smtClean="0">
                <a:hlinkClick r:id="rId6"/>
              </a:rPr>
              <a:t>http://www.unesco.org/new/en/education/themes/leading-the-international-agenda/education-for-sustainable-development/</a:t>
            </a:r>
            <a:endParaRPr lang="cy-GB" u="sng" noProof="0" dirty="0" smtClean="0"/>
          </a:p>
          <a:p>
            <a:r>
              <a:rPr lang="cy-GB" noProof="0" dirty="0" smtClean="0"/>
              <a:t>Llywodraeth Cymru: </a:t>
            </a:r>
            <a:r>
              <a:rPr lang="cy-GB" dirty="0"/>
              <a:t>Cartrefi </a:t>
            </a:r>
            <a:r>
              <a:rPr lang="cy-GB" dirty="0" err="1"/>
              <a:t>Islaw'r</a:t>
            </a:r>
            <a:r>
              <a:rPr lang="cy-GB" dirty="0"/>
              <a:t> Incwm Cyfartalog</a:t>
            </a:r>
            <a:r>
              <a:rPr lang="cy-GB" noProof="0" dirty="0" smtClean="0"/>
              <a:t>. Ar gael o: </a:t>
            </a:r>
            <a:r>
              <a:rPr lang="cy-GB" noProof="0" dirty="0" err="1" smtClean="0"/>
              <a:t>gov.wales</a:t>
            </a:r>
            <a:r>
              <a:rPr lang="cy-GB" noProof="0" dirty="0" smtClean="0"/>
              <a:t> (</a:t>
            </a:r>
            <a:r>
              <a:rPr lang="cy-GB" noProof="0" dirty="0" err="1" smtClean="0"/>
              <a:t>mawrth</a:t>
            </a:r>
            <a:r>
              <a:rPr lang="cy-GB" noProof="0" dirty="0" smtClean="0"/>
              <a:t> 2017)</a:t>
            </a:r>
          </a:p>
          <a:p>
            <a:r>
              <a:rPr lang="cy-GB" noProof="0" dirty="0" smtClean="0"/>
              <a:t>Llywodraeth Cymru: Deddf Llesiant Cenedlaethau’r Dyfodol (Cymru) 2015: Caerdydd , Cymru. Ar gael o: </a:t>
            </a:r>
            <a:r>
              <a:rPr lang="cy-GB" noProof="0" dirty="0" err="1" smtClean="0"/>
              <a:t>gov.Wales</a:t>
            </a:r>
            <a:r>
              <a:rPr lang="cy-GB" noProof="0" dirty="0" smtClean="0"/>
              <a:t>. (Mawrth 2017)</a:t>
            </a:r>
          </a:p>
          <a:p>
            <a:r>
              <a:rPr lang="cy-GB" noProof="0" dirty="0" err="1" smtClean="0"/>
              <a:t>Government</a:t>
            </a:r>
            <a:r>
              <a:rPr lang="cy-GB" noProof="0" dirty="0" smtClean="0"/>
              <a:t> UK : </a:t>
            </a:r>
            <a:r>
              <a:rPr lang="cy-GB" noProof="0" dirty="0" err="1" smtClean="0"/>
              <a:t>Department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Pensions (March 2017) </a:t>
            </a:r>
            <a:r>
              <a:rPr lang="cy-GB" noProof="0" dirty="0" err="1" smtClean="0"/>
              <a:t>Households</a:t>
            </a:r>
            <a:r>
              <a:rPr lang="cy-GB" noProof="0" dirty="0" smtClean="0"/>
              <a:t> </a:t>
            </a:r>
            <a:r>
              <a:rPr lang="cy-GB" noProof="0" dirty="0" err="1" smtClean="0"/>
              <a:t>below</a:t>
            </a:r>
            <a:r>
              <a:rPr lang="cy-GB" noProof="0" dirty="0" smtClean="0"/>
              <a:t> </a:t>
            </a:r>
            <a:r>
              <a:rPr lang="cy-GB" noProof="0" dirty="0" err="1" smtClean="0"/>
              <a:t>average</a:t>
            </a:r>
            <a:r>
              <a:rPr lang="cy-GB" noProof="0" dirty="0" smtClean="0"/>
              <a:t> </a:t>
            </a:r>
            <a:r>
              <a:rPr lang="cy-GB" noProof="0" dirty="0" err="1" smtClean="0"/>
              <a:t>income</a:t>
            </a:r>
            <a:r>
              <a:rPr lang="cy-GB" noProof="0" dirty="0" smtClean="0"/>
              <a:t> (HBAI) </a:t>
            </a:r>
            <a:r>
              <a:rPr lang="cy-GB" noProof="0" dirty="0" err="1" smtClean="0"/>
              <a:t>Statistics</a:t>
            </a:r>
            <a:r>
              <a:rPr lang="cy-GB" noProof="0" dirty="0" smtClean="0"/>
              <a:t>. </a:t>
            </a:r>
            <a:r>
              <a:rPr lang="cy-GB" noProof="0" dirty="0" err="1" smtClean="0"/>
              <a:t>Available</a:t>
            </a:r>
            <a:r>
              <a:rPr lang="cy-GB" noProof="0" dirty="0" smtClean="0"/>
              <a:t>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 </a:t>
            </a:r>
            <a:r>
              <a:rPr lang="cy-GB" noProof="0" dirty="0" smtClean="0">
                <a:hlinkClick r:id="rId7"/>
              </a:rPr>
              <a:t>www.gov.uk</a:t>
            </a:r>
            <a:r>
              <a:rPr lang="cy-GB" noProof="0" dirty="0" smtClean="0"/>
              <a:t> (March 2017) </a:t>
            </a:r>
          </a:p>
          <a:p>
            <a:pPr marL="342900" lvl="1" indent="-342900">
              <a:buFont typeface="Arial" pitchFamily="34" charset="0"/>
              <a:buChar char="•"/>
            </a:pPr>
            <a:endParaRPr lang="cy-GB" sz="1800" noProof="0" dirty="0" smtClean="0"/>
          </a:p>
          <a:p>
            <a:endParaRPr lang="cy-GB" sz="1800" noProof="0" dirty="0"/>
          </a:p>
        </p:txBody>
      </p:sp>
      <p:pic>
        <p:nvPicPr>
          <p:cNvPr id="4" name="tmpC604">
            <a:hlinkClick r:id="" action="ppaction://media"/>
          </p:cNvPr>
          <p:cNvPicPr>
            <a:picLocks noChangeAspect="1"/>
          </p:cNvPicPr>
          <p:nvPr>
            <a:videoFile r:link="rId1"/>
            <p:custDataLst>
              <p:tags r:id="rId2"/>
            </p:custDataLst>
            <p:extLst>
              <p:ext uri="{DAA4B4D4-6D71-4841-9C94-3DE7FCFB9230}">
                <p14:media xmlns:p14="http://schemas.microsoft.com/office/powerpoint/2010/main" r:embed="rId3">
                  <p14:trim st="505105" end="57.4421"/>
                </p14:media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 cstate="print"/>
          <a:stretch>
            <a:fillRect/>
          </a:stretch>
        </p:blipFill>
        <p:spPr>
          <a:xfrm>
            <a:off x="8813800" y="101600"/>
            <a:ext cx="228600" cy="22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912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83"/>
    </mc:Choice>
    <mc:Fallback xmlns="">
      <p:transition spd="slow" advTm="26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1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8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AAEAAAD/////AQAAAAAAAAAMAgAAAE9BdXRob3JQUFQsIFZlcnNpb249MC4xLjU3MjAuMCwgQ3VsdHVyZT1uZXV0cmFsLCBQdWJsaWNLZXlUb2tlbj0zMWJmMzg1NmFkMzY0ZTM1BQEAAAALSW5rTWF0dGVyVjEEAAAABVNjYWxlDUxpc3RgMStfaXRlbXMMTGlzdGAxK19zaXplD0xpc3RgMStfdmVyc2lvbgAEAAALF1NoYXJlZC5JbmtpbmcuSW5rQXRvbVtdAgAAAAgIAgAAAHP+OT8JAwAAAAEAAAA5AAAABwMAAAAAAQAAAAQAAAAECUlua0F0b21WMQIAAAAJBAAAAA0DBQQAAAALUGVuU3Ryb2tlVjEEAAAACkF0dHJpYnV0ZXMFVHJhY2UJU3RhcnRUaW1lBFR5cGUEBAAED1BlbkF0dHJpYnV0ZXNWMQIAAAAKSW5rVHJhY2VWMQIAAAAQDEFjdGlvblR5cGVWMQIAAAACAAAACQUAAAAJBgAAADX0AAAAAAAABfn///8MQWN0aW9uVHlwZVYxAQAAAAd2YWx1ZV9fAAgCAAAAAAAAAAUFAAAAD1BlbkF0dHJpYnV0ZXNWMQoAAAAHX2NvbG9yQQdfY29sb3JSB19jb2xvckcHX2NvbG9yQgpGaXRUb0N1cnZlBkhlaWdodA5JZ25vcmVQcmVzc3VyZQ1Jc0hpZ2hsaWdodGVyBVNoYXBlBVdpZHRoAAAAAAAAAAAEAAICAgIBBgEBDEJydXNoU2hhcGVWMQIAAAAGAgAAAP8AAAAAAAAAAAAACEAAAAX4////DEJydXNoU2hhcGVWMQEAAAAHdmFsdWVfXwAIAgAAAAEAAAAAAAAAAAAIQAUGAAAACklua1RyYWNlVjEDAAAADUxpc3RgMStfaXRlbXMMTGlzdGAxK19zaXplD0xpc3RgMStfdmVyc2lvbgQAABhTaGFyZWQuSW5raW5nLklua1BvaW50W10CAAAACAgCAAAACQkAAAABAAAAAQAAAAcJAAAAAAEAAAAEAAAABApJbmtQb2ludFYxAgAAAAkKAAAADQMFCgAAAApJbmtQb2ludFYxBAAAAAFYAVkOUHJlc3N1cmVGYWN0b3IJVGltZVN0YW1wAAAAAAYGCxACAAAAAAAAAAAA4D8AAAAAAADgPwAAAD8AAAAAAAAAAAs=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MIXSHAPE" val="|streamable=true|audioOnly=true|recordStart=505105|recordEnd=507788|recordLength=507845|start=505105|end=507788|audioFormat={00001610-0000-0010-8000-00AA00389B71}|audioRate=44100|muted=false|volume=0.8|fadeIn=0|fadeOut=0|videoFormat={34363248-0000-0010-8000-00AA00389B71}|videoRate=15|videoWidth=256|videoHeight=256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4057</TotalTime>
  <Words>2273</Words>
  <Application>Microsoft Office PowerPoint</Application>
  <PresentationFormat>On-screen Show (4:3)</PresentationFormat>
  <Paragraphs>183</Paragraphs>
  <Slides>19</Slides>
  <Notes>19</Notes>
  <HiddenSlides>0</HiddenSlides>
  <MMClips>19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Myriad Pro</vt:lpstr>
      <vt:lpstr>20140311PresentationUWTSDTemplate</vt:lpstr>
      <vt:lpstr>Cymru sy’n fwy cyfartal… </vt:lpstr>
      <vt:lpstr>Nod</vt:lpstr>
      <vt:lpstr>Datblygu Cynaliadwy</vt:lpstr>
      <vt:lpstr>Tlodi yng Nghymru</vt:lpstr>
      <vt:lpstr>Cydraddoldeb</vt:lpstr>
      <vt:lpstr>Materion  Cydraddoldeb      Cynaliadwyedd</vt:lpstr>
      <vt:lpstr>Materion  Cydraddoldeb      Cynaliadwyedd</vt:lpstr>
      <vt:lpstr>Y Ddadl</vt:lpstr>
      <vt:lpstr>Y Ddadl, parhad: </vt:lpstr>
      <vt:lpstr>Yr Her. . .</vt:lpstr>
      <vt:lpstr>PowerPoint Presentation</vt:lpstr>
      <vt:lpstr>Techno-ganolog: Cyfaddaswyr (Accommodationists)</vt:lpstr>
      <vt:lpstr>Eco-ganolog: </vt:lpstr>
      <vt:lpstr>Ecoleg gymdeithasol yn ddewis arall? </vt:lpstr>
      <vt:lpstr>Adfyfyrio</vt:lpstr>
      <vt:lpstr>Casgliadau: Adeiladu Cymru sy’n fwy cyfartal? </vt:lpstr>
      <vt:lpstr>PowerPoint Presentation</vt:lpstr>
      <vt:lpstr>Y Gair Olaf: David W Orr, 1991</vt:lpstr>
      <vt:lpstr>Rhestr Gyfeiriadau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Carolyn Hayles</cp:lastModifiedBy>
  <cp:revision>146</cp:revision>
  <cp:lastPrinted>2017-11-30T15:02:15Z</cp:lastPrinted>
  <dcterms:created xsi:type="dcterms:W3CDTF">2015-04-14T15:21:28Z</dcterms:created>
  <dcterms:modified xsi:type="dcterms:W3CDTF">2018-01-08T16:20:22Z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