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4" r:id="rId4"/>
    <p:sldId id="261" r:id="rId5"/>
    <p:sldId id="269" r:id="rId6"/>
    <p:sldId id="268" r:id="rId7"/>
    <p:sldId id="262" r:id="rId8"/>
    <p:sldId id="257" r:id="rId9"/>
    <p:sldId id="265" r:id="rId10"/>
    <p:sldId id="266" r:id="rId11"/>
    <p:sldId id="267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166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75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96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3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89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751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727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9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352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9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36777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272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6930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936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79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92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9C1B7-67CC-44F8-A0BB-80440641C207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1829D9B-8011-44FE-B6DE-03088907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69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black-asian-and-minority-ethnic-education-report-welcomed-minister" TargetMode="External"/><Relationship Id="rId2" Type="http://schemas.openxmlformats.org/officeDocument/2006/relationships/hyperlink" Target="https://research.senedd.wales/research-articles/what-is-wales-doing-to-eliminate-racial-discrimina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gov.wales/race-equality-action-plan-anti-racist-wales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opulationmatters.org/overpopulation-uk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migrationobservatory.ox.ac.uk/resources/briefings/migration-to-the-uk-asylum/" TargetMode="External"/><Relationship Id="rId5" Type="http://schemas.openxmlformats.org/officeDocument/2006/relationships/hyperlink" Target="https://www.gov.uk/government/statistics/immigration-statistics-year-ending-september-2021/overview-of-the-immigration-system" TargetMode="External"/><Relationship Id="rId4" Type="http://schemas.openxmlformats.org/officeDocument/2006/relationships/hyperlink" Target="https://righttoremain.org.uk/toolkit/deten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a6UCBskqN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t0f5WyAoGU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vIO2GU8yT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I3wJ7pJUj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sldtV4jWA0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232" y="439737"/>
            <a:ext cx="4591170" cy="15208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0279" y="439737"/>
            <a:ext cx="5727032" cy="13858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Cymru</a:t>
            </a:r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Wrth-hiliol</a:t>
            </a:r>
            <a:r>
              <a:rPr lang="en-GB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Anti-racist Wales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57800" cy="46874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BA372A"/>
                </a:solidFill>
              </a:rPr>
              <a:t>Nod y </a:t>
            </a:r>
            <a:r>
              <a:rPr lang="en-GB" dirty="0" err="1">
                <a:solidFill>
                  <a:srgbClr val="BA372A"/>
                </a:solidFill>
              </a:rPr>
              <a:t>wers</a:t>
            </a:r>
            <a:r>
              <a:rPr lang="en-GB" dirty="0">
                <a:solidFill>
                  <a:srgbClr val="BA372A"/>
                </a:solidFill>
              </a:rPr>
              <a:t>:</a:t>
            </a:r>
            <a:endParaRPr lang="en-GB" dirty="0"/>
          </a:p>
          <a:p>
            <a:r>
              <a:rPr lang="en-GB" dirty="0" smtClean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datblygu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dealldwriaeth</a:t>
            </a:r>
            <a:r>
              <a:rPr lang="en-GB" dirty="0">
                <a:solidFill>
                  <a:srgbClr val="BA372A"/>
                </a:solidFill>
              </a:rPr>
              <a:t> o </a:t>
            </a:r>
            <a:r>
              <a:rPr lang="en-GB" dirty="0" err="1">
                <a:solidFill>
                  <a:srgbClr val="BA372A"/>
                </a:solidFill>
              </a:rPr>
              <a:t>amrywiaeth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a'r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angen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herio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mathau</a:t>
            </a:r>
            <a:r>
              <a:rPr lang="en-GB" dirty="0">
                <a:solidFill>
                  <a:srgbClr val="BA372A"/>
                </a:solidFill>
              </a:rPr>
              <a:t> of </a:t>
            </a:r>
            <a:r>
              <a:rPr lang="en-GB" dirty="0" err="1">
                <a:solidFill>
                  <a:srgbClr val="BA372A"/>
                </a:solidFill>
              </a:rPr>
              <a:t>ymddygiad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hiliol</a:t>
            </a:r>
            <a:r>
              <a:rPr lang="en-GB" dirty="0">
                <a:solidFill>
                  <a:srgbClr val="BA372A"/>
                </a:solidFill>
              </a:rPr>
              <a:t>.</a:t>
            </a:r>
            <a:endParaRPr lang="en-GB" dirty="0"/>
          </a:p>
          <a:p>
            <a:r>
              <a:rPr lang="en-GB" dirty="0" smtClean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feddwl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sut</a:t>
            </a:r>
            <a:r>
              <a:rPr lang="en-GB" dirty="0">
                <a:solidFill>
                  <a:srgbClr val="BA372A"/>
                </a:solidFill>
              </a:rPr>
              <a:t> y </a:t>
            </a:r>
            <a:r>
              <a:rPr lang="en-GB" dirty="0" err="1">
                <a:solidFill>
                  <a:srgbClr val="BA372A"/>
                </a:solidFill>
              </a:rPr>
              <a:t>byddwn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yn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helpu</a:t>
            </a:r>
            <a:r>
              <a:rPr lang="en-GB" dirty="0">
                <a:solidFill>
                  <a:srgbClr val="BA372A"/>
                </a:solidFill>
              </a:rPr>
              <a:t> plant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ymdrin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a'r</a:t>
            </a:r>
            <a:r>
              <a:rPr lang="en-GB" dirty="0">
                <a:solidFill>
                  <a:srgbClr val="BA372A"/>
                </a:solidFill>
              </a:rPr>
              <a:t>  </a:t>
            </a:r>
            <a:r>
              <a:rPr lang="en-GB" dirty="0" err="1">
                <a:solidFill>
                  <a:srgbClr val="BA372A"/>
                </a:solidFill>
              </a:rPr>
              <a:t>ymddygiad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wahaniaethu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anelu</a:t>
            </a:r>
            <a:r>
              <a:rPr lang="en-GB" dirty="0">
                <a:solidFill>
                  <a:srgbClr val="BA372A"/>
                </a:solidFill>
              </a:rPr>
              <a:t> at </a:t>
            </a:r>
            <a:r>
              <a:rPr lang="en-GB" dirty="0" err="1">
                <a:solidFill>
                  <a:srgbClr val="BA372A"/>
                </a:solidFill>
              </a:rPr>
              <a:t>hyrwyddo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tegwch</a:t>
            </a:r>
            <a:r>
              <a:rPr lang="en-GB" dirty="0">
                <a:solidFill>
                  <a:srgbClr val="BA372A"/>
                </a:solidFill>
              </a:rPr>
              <a:t>.</a:t>
            </a:r>
            <a:endParaRPr lang="en-GB" dirty="0"/>
          </a:p>
          <a:p>
            <a:r>
              <a:rPr lang="en-GB" dirty="0" smtClean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i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fyfyrio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agweddau</a:t>
            </a:r>
            <a:r>
              <a:rPr lang="en-GB" dirty="0">
                <a:solidFill>
                  <a:srgbClr val="BA372A"/>
                </a:solidFill>
              </a:rPr>
              <a:t> personal </a:t>
            </a:r>
            <a:r>
              <a:rPr lang="en-GB" dirty="0" err="1">
                <a:solidFill>
                  <a:srgbClr val="BA372A"/>
                </a:solidFill>
              </a:rPr>
              <a:t>a'r</a:t>
            </a:r>
            <a:r>
              <a:rPr lang="en-GB" dirty="0">
                <a:solidFill>
                  <a:srgbClr val="BA372A"/>
                </a:solidFill>
              </a:rPr>
              <a:t> </a:t>
            </a:r>
            <a:r>
              <a:rPr lang="en-GB" dirty="0" err="1">
                <a:solidFill>
                  <a:srgbClr val="BA372A"/>
                </a:solidFill>
              </a:rPr>
              <a:t>amrywiaeth</a:t>
            </a:r>
            <a:r>
              <a:rPr lang="en-GB" dirty="0">
                <a:solidFill>
                  <a:srgbClr val="BA372A"/>
                </a:solidFill>
              </a:rPr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16317" y="2324100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Learning objectives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to develop an understanding of diversity and the need to challenge discrimination.</a:t>
            </a:r>
          </a:p>
          <a:p>
            <a:r>
              <a:rPr lang="en-GB" dirty="0" smtClean="0"/>
              <a:t>to </a:t>
            </a:r>
            <a:r>
              <a:rPr lang="en-GB" dirty="0"/>
              <a:t>consider how to support children experiencing discrimination and promote equity.</a:t>
            </a:r>
          </a:p>
          <a:p>
            <a:r>
              <a:rPr lang="en-GB" dirty="0" smtClean="0"/>
              <a:t>to </a:t>
            </a:r>
            <a:r>
              <a:rPr lang="en-GB" dirty="0"/>
              <a:t>reflect on personal attitudes towards diversity.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65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Talking Point #31: BBC/YouGov poll forces a rethink of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830" y="1048464"/>
            <a:ext cx="4873925" cy="27394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57499" y="4111711"/>
            <a:ext cx="59349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are the challenges?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Beth </a:t>
            </a:r>
            <a:r>
              <a:rPr lang="en-GB" sz="2400" dirty="0" err="1" smtClean="0">
                <a:solidFill>
                  <a:srgbClr val="FF0000"/>
                </a:solidFill>
              </a:rPr>
              <a:t>yw’r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heriau</a:t>
            </a:r>
            <a:r>
              <a:rPr lang="en-GB" sz="2400" dirty="0" smtClean="0">
                <a:solidFill>
                  <a:srgbClr val="FF0000"/>
                </a:solidFill>
              </a:rPr>
              <a:t>?</a:t>
            </a:r>
          </a:p>
          <a:p>
            <a:endParaRPr lang="en-GB" sz="2400" dirty="0" smtClean="0">
              <a:solidFill>
                <a:srgbClr val="FF0000"/>
              </a:solidFill>
            </a:endParaRPr>
          </a:p>
          <a:p>
            <a:r>
              <a:rPr lang="en-GB" sz="2400" dirty="0" smtClean="0"/>
              <a:t>Why is it important? 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Pam </a:t>
            </a:r>
            <a:r>
              <a:rPr lang="en-GB" sz="2400" dirty="0" err="1" smtClean="0">
                <a:solidFill>
                  <a:srgbClr val="FF0000"/>
                </a:solidFill>
              </a:rPr>
              <a:t>mae’n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bwysig</a:t>
            </a:r>
            <a:r>
              <a:rPr lang="en-GB" sz="2400" dirty="0" smtClean="0">
                <a:solidFill>
                  <a:srgbClr val="FF0000"/>
                </a:solidFill>
              </a:rPr>
              <a:t>?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320287" y="1314332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Pam </a:t>
            </a:r>
            <a:r>
              <a:rPr lang="en-GB" dirty="0" err="1">
                <a:solidFill>
                  <a:srgbClr val="FF0000"/>
                </a:solidFill>
              </a:rPr>
              <a:t>mae’r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dyddiad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sylweddol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/>
              <a:t>Why is the date significant to Wales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Pa % </a:t>
            </a:r>
            <a:r>
              <a:rPr lang="en-GB" dirty="0" err="1">
                <a:solidFill>
                  <a:srgbClr val="FF0000"/>
                </a:solidFill>
              </a:rPr>
              <a:t>o’r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boblogaeth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mae’r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Llywodraeth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eisiau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cyfrannu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/>
              <a:t>What % of the population is it aimed at?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6596" y="1544128"/>
            <a:ext cx="26396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 smtClean="0">
                <a:solidFill>
                  <a:srgbClr val="FF0000"/>
                </a:solidFill>
              </a:rPr>
              <a:t>2050</a:t>
            </a:r>
            <a:endParaRPr lang="en-GB" sz="8000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59168" y="3392424"/>
            <a:ext cx="3817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2030</a:t>
            </a:r>
            <a:endParaRPr lang="en-GB" sz="8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54980" y="5081207"/>
            <a:ext cx="5321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https://gov.wales/welsh-government-sets-out-next-five-years-cymraeg-2050</a:t>
            </a:r>
          </a:p>
        </p:txBody>
      </p:sp>
    </p:spTree>
    <p:extLst>
      <p:ext uri="{BB962C8B-B14F-4D97-AF65-F5344CB8AC3E}">
        <p14:creationId xmlns:p14="http://schemas.microsoft.com/office/powerpoint/2010/main" val="292706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8" grpId="1" build="allAtOnce"/>
      <p:bldP spid="9" grpId="0" build="allAtOnce"/>
      <p:bldP spid="9" grpId="1" build="allAtOnce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 err="1" smtClean="0">
                <a:solidFill>
                  <a:srgbClr val="00B050"/>
                </a:solidFill>
              </a:rPr>
              <a:t>Cymru</a:t>
            </a:r>
            <a:r>
              <a:rPr lang="en-GB" sz="5400" b="1" dirty="0" smtClean="0">
                <a:solidFill>
                  <a:srgbClr val="00B050"/>
                </a:solidFill>
              </a:rPr>
              <a:t> </a:t>
            </a:r>
            <a:r>
              <a:rPr lang="en-GB" sz="5400" b="1" dirty="0" err="1" smtClean="0">
                <a:solidFill>
                  <a:srgbClr val="00B050"/>
                </a:solidFill>
              </a:rPr>
              <a:t>wrth-hiliol</a:t>
            </a:r>
            <a:endParaRPr lang="en-GB" sz="5400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075559"/>
          </a:xfrm>
        </p:spPr>
        <p:txBody>
          <a:bodyPr/>
          <a:lstStyle/>
          <a:p>
            <a:r>
              <a:rPr lang="en-GB" dirty="0" err="1" smtClean="0">
                <a:hlinkClick r:id="rId2"/>
              </a:rPr>
              <a:t>Cymru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wrth-hiliol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hlinkClick r:id="rId3"/>
              </a:rPr>
              <a:t>Cynefin</a:t>
            </a:r>
            <a:r>
              <a:rPr lang="en-GB" dirty="0" smtClean="0">
                <a:hlinkClick r:id="rId3"/>
              </a:rPr>
              <a:t> – BAME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REAP WALES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7448" y="2197489"/>
            <a:ext cx="6437588" cy="36130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58591" y="4239464"/>
            <a:ext cx="3817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2030</a:t>
            </a:r>
            <a:endParaRPr lang="en-GB" sz="8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35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874013"/>
              </p:ext>
            </p:extLst>
          </p:nvPr>
        </p:nvGraphicFramePr>
        <p:xfrm>
          <a:off x="2635504" y="2502746"/>
          <a:ext cx="6131224" cy="345914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65313">
                  <a:extLst>
                    <a:ext uri="{9D8B030D-6E8A-4147-A177-3AD203B41FA5}">
                      <a16:colId xmlns:a16="http://schemas.microsoft.com/office/drawing/2014/main" val="2304236408"/>
                    </a:ext>
                  </a:extLst>
                </a:gridCol>
                <a:gridCol w="1857365">
                  <a:extLst>
                    <a:ext uri="{9D8B030D-6E8A-4147-A177-3AD203B41FA5}">
                      <a16:colId xmlns:a16="http://schemas.microsoft.com/office/drawing/2014/main" val="384195212"/>
                    </a:ext>
                  </a:extLst>
                </a:gridCol>
                <a:gridCol w="2008546">
                  <a:extLst>
                    <a:ext uri="{9D8B030D-6E8A-4147-A177-3AD203B41FA5}">
                      <a16:colId xmlns:a16="http://schemas.microsoft.com/office/drawing/2014/main" val="3820755001"/>
                    </a:ext>
                  </a:extLst>
                </a:gridCol>
              </a:tblGrid>
              <a:tr h="432393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Common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Similar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379674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Black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Sikhs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0030065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Asian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Buddhist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Lesbian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0108859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Minority Ethnic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Hindu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Transgender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557379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Asylum seekers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Christian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Bi-racial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549315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Refugees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Muslim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Mixed-heritage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7201516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Migrants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Jewish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European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341132"/>
                  </a:ext>
                </a:extLst>
              </a:tr>
              <a:tr h="432393">
                <a:tc>
                  <a:txBody>
                    <a:bodyPr/>
                    <a:lstStyle/>
                    <a:p>
                      <a:r>
                        <a:rPr lang="en-GB" dirty="0" smtClean="0"/>
                        <a:t>Travellers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Gypsy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Disabled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9755648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2032000" y="448700"/>
            <a:ext cx="673472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Beth </a:t>
            </a:r>
            <a:r>
              <a:rPr lang="en-US" sz="54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sy’n</a:t>
            </a:r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54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cyffredinol</a:t>
            </a:r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?  </a:t>
            </a:r>
          </a:p>
          <a:p>
            <a:pPr algn="ctr"/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What is common?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4539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Immigration/</a:t>
            </a:r>
            <a:r>
              <a:rPr lang="en-GB" dirty="0" err="1" smtClean="0"/>
              <a:t>Mewnfudiad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6275" y="2994554"/>
            <a:ext cx="4184650" cy="2789766"/>
          </a:xfrm>
          <a:prstGeom prst="rect">
            <a:avLst/>
          </a:prstGeom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Websites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overpopulated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right to remain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Immigration Policy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Migration observatory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78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a6UCBskqN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25625" y="982663"/>
            <a:ext cx="8850313" cy="497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1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Descriptions/</a:t>
            </a:r>
            <a:r>
              <a:rPr lang="en-GB" dirty="0" err="1" smtClean="0"/>
              <a:t>Disgrifiadau</a:t>
            </a:r>
            <a:endParaRPr lang="en-GB" dirty="0"/>
          </a:p>
        </p:txBody>
      </p:sp>
      <p:pic>
        <p:nvPicPr>
          <p:cNvPr id="4" name="Jt0f5WyAoG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48013" y="3071813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50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https://www.menti.com/xw6tnqun9f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300" y="2160588"/>
            <a:ext cx="3881437" cy="3881437"/>
          </a:xfrm>
        </p:spPr>
      </p:pic>
    </p:spTree>
    <p:extLst>
      <p:ext uri="{BB962C8B-B14F-4D97-AF65-F5344CB8AC3E}">
        <p14:creationId xmlns:p14="http://schemas.microsoft.com/office/powerpoint/2010/main" val="356886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Privilege</a:t>
            </a:r>
            <a:endParaRPr lang="en-GB" dirty="0"/>
          </a:p>
        </p:txBody>
      </p:sp>
      <p:pic>
        <p:nvPicPr>
          <p:cNvPr id="4" name="YvIO2GU8yT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48013" y="3071813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95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I3wJ7pJUj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51013" y="539750"/>
            <a:ext cx="8424862" cy="473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46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sldtV4jWA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48013" y="3071813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Bibliography/</a:t>
            </a:r>
            <a:r>
              <a:rPr lang="en-GB" dirty="0" err="1" smtClean="0"/>
              <a:t>Llyfryddiaeth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Agarwal, P (2021) </a:t>
            </a:r>
            <a:r>
              <a:rPr lang="en-GB" i="1" dirty="0"/>
              <a:t>We wish we knew what to say. </a:t>
            </a:r>
            <a:r>
              <a:rPr lang="en-GB" dirty="0" err="1"/>
              <a:t>London:Dialogue</a:t>
            </a:r>
            <a:r>
              <a:rPr lang="en-GB" dirty="0"/>
              <a:t> books</a:t>
            </a:r>
            <a:r>
              <a:rPr lang="en-GB" i="1" dirty="0"/>
              <a:t>.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 err="1"/>
              <a:t>Akala</a:t>
            </a:r>
            <a:r>
              <a:rPr lang="en-GB" dirty="0"/>
              <a:t>. (2018)  </a:t>
            </a:r>
            <a:r>
              <a:rPr lang="en-GB" i="1" dirty="0"/>
              <a:t>Natives: Race and Class in the Ruins of Empire. </a:t>
            </a:r>
            <a:r>
              <a:rPr lang="en-GB" dirty="0"/>
              <a:t> England: Two Roads 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DiAngelo</a:t>
            </a:r>
            <a:r>
              <a:rPr lang="en-GB" dirty="0"/>
              <a:t>, R (2018) </a:t>
            </a:r>
            <a:r>
              <a:rPr lang="en-GB" i="1" dirty="0"/>
              <a:t>White Fragility.  </a:t>
            </a:r>
            <a:r>
              <a:rPr lang="en-GB" dirty="0" err="1"/>
              <a:t>UK:Penguin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Kara, B (2020) </a:t>
            </a:r>
            <a:r>
              <a:rPr lang="en-GB" i="1" dirty="0"/>
              <a:t>A little guide for teachers, Diversity in Schools. </a:t>
            </a:r>
            <a:r>
              <a:rPr lang="en-GB" dirty="0"/>
              <a:t>England: Corwin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Mckintosh</a:t>
            </a:r>
            <a:r>
              <a:rPr lang="en-GB" dirty="0"/>
              <a:t>, P (1988) </a:t>
            </a:r>
            <a:r>
              <a:rPr lang="en-GB" i="1" dirty="0"/>
              <a:t>White Privilege and Male Privilege: A Personal Account of Coming To See Correspondences through Work in Women's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Studies</a:t>
            </a:r>
            <a:r>
              <a:rPr lang="en-GB" dirty="0"/>
              <a:t>"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Olusoga</a:t>
            </a:r>
            <a:r>
              <a:rPr lang="en-GB" dirty="0"/>
              <a:t>, D (2020) </a:t>
            </a:r>
            <a:r>
              <a:rPr lang="en-GB" i="1" dirty="0"/>
              <a:t>Black and British: A short essential history.  </a:t>
            </a:r>
            <a:r>
              <a:rPr lang="en-GB" dirty="0"/>
              <a:t>London: McMillan Children's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70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5578</TotalTime>
  <Words>163</Words>
  <Application>Microsoft Office PowerPoint</Application>
  <PresentationFormat>Widescreen</PresentationFormat>
  <Paragraphs>77</Paragraphs>
  <Slides>12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Cymru Wrth-hiliol/ Anti-racist Wales</vt:lpstr>
      <vt:lpstr>PowerPoint Presentation</vt:lpstr>
      <vt:lpstr>Cymru wrth-hiliol</vt:lpstr>
      <vt:lpstr>PowerPoint Presentation</vt:lpstr>
      <vt:lpstr>Immigration/Mewnfudiad</vt:lpstr>
      <vt:lpstr>PowerPoint Presentation</vt:lpstr>
      <vt:lpstr>Descriptions/Disgrifiadau</vt:lpstr>
      <vt:lpstr>https://www.menti.com/xw6tnqun9f</vt:lpstr>
      <vt:lpstr>White Privilege</vt:lpstr>
      <vt:lpstr>PowerPoint Presentation</vt:lpstr>
      <vt:lpstr>PowerPoint Presentation</vt:lpstr>
      <vt:lpstr>Bibliography/Llyfryddiaeth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Sue</dc:creator>
  <cp:lastModifiedBy>Sue</cp:lastModifiedBy>
  <cp:revision>18</cp:revision>
  <dcterms:created xsi:type="dcterms:W3CDTF">2022-01-19T17:20:50Z</dcterms:created>
  <dcterms:modified xsi:type="dcterms:W3CDTF">2022-01-24T13:00:21Z</dcterms:modified>
</cp:coreProperties>
</file>