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sldIdLst>
    <p:sldId id="256" r:id="rId2"/>
    <p:sldId id="268" r:id="rId3"/>
    <p:sldId id="264" r:id="rId4"/>
    <p:sldId id="263" r:id="rId5"/>
    <p:sldId id="269" r:id="rId6"/>
    <p:sldId id="265" r:id="rId7"/>
    <p:sldId id="266" r:id="rId8"/>
    <p:sldId id="270" r:id="rId9"/>
    <p:sldId id="267" r:id="rId10"/>
    <p:sldId id="27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9" d="100"/>
          <a:sy n="99" d="100"/>
        </p:scale>
        <p:origin x="90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6BA9B-7931-40FB-D2A3-1470C560342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CA83BC0-12A5-86A8-A34F-032C8568971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7ECFA9-C5AD-0C69-F013-448F7DAEDB07}"/>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5" name="Footer Placeholder 4">
            <a:extLst>
              <a:ext uri="{FF2B5EF4-FFF2-40B4-BE49-F238E27FC236}">
                <a16:creationId xmlns:a16="http://schemas.microsoft.com/office/drawing/2014/main" id="{5C057C55-564C-30F6-637E-66E44DB2AB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6933429-39AD-15D1-A58A-3D21FFCC28A6}"/>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3277462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955EE-7695-C417-71B8-11BC9D3CE4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4DE0A8-488A-4809-9263-300272D8AB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5B0CB-687A-B4BB-DD76-C4FC410810AD}"/>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5" name="Footer Placeholder 4">
            <a:extLst>
              <a:ext uri="{FF2B5EF4-FFF2-40B4-BE49-F238E27FC236}">
                <a16:creationId xmlns:a16="http://schemas.microsoft.com/office/drawing/2014/main" id="{AD0C8D69-B9C7-F905-4C81-EE922DDC83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BAA4A1A-0955-1622-C359-A9606C76D3E8}"/>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1405845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BD91E-8B18-45A2-F5A2-0C7896F6C8F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E865A6-9E14-9EC9-CC3C-CE07F6331891}"/>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A0D07C-05D8-D84F-B05F-5F5FA79D0083}"/>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5" name="Footer Placeholder 4">
            <a:extLst>
              <a:ext uri="{FF2B5EF4-FFF2-40B4-BE49-F238E27FC236}">
                <a16:creationId xmlns:a16="http://schemas.microsoft.com/office/drawing/2014/main" id="{351F4684-21F9-3B1F-6842-B4ED09F0501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4FB150-4D63-C6E3-1452-489260AEBEAD}"/>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1932687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43B24-15A0-3009-AF91-04E4CEFB4E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ED6859-2060-25C7-8A92-F7243B61212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4A295E-E7BD-A478-0BF7-9430869A8C2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6EDDD0-55BE-4B65-3A24-9DCA0BEE7503}"/>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6" name="Footer Placeholder 5">
            <a:extLst>
              <a:ext uri="{FF2B5EF4-FFF2-40B4-BE49-F238E27FC236}">
                <a16:creationId xmlns:a16="http://schemas.microsoft.com/office/drawing/2014/main" id="{425B3735-5C8A-0C5B-E077-10AE23D44A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0C7EE6-62BF-32FA-E794-879FBA9F15BB}"/>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2028373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E007-4FD5-B856-01FF-81274D6F9118}"/>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E7614D-9DD8-1160-4541-6CD051BD49B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A382897-806D-E9AE-740F-3032132F9B2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B45C8-261F-4744-D4F5-5408A7D7093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1A77E2D-A522-5844-C05B-DF8C3334D21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48B43F-D3BB-B39C-1292-B5E0C9DFB456}"/>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8" name="Footer Placeholder 7">
            <a:extLst>
              <a:ext uri="{FF2B5EF4-FFF2-40B4-BE49-F238E27FC236}">
                <a16:creationId xmlns:a16="http://schemas.microsoft.com/office/drawing/2014/main" id="{E89C5960-9E9C-9A54-8201-3FBA88E86B8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AB00E2F-6AE7-A6EB-679D-99965B3CE8FD}"/>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1285696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A6196-CED5-B3B6-DD34-D5BDFFE965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34A04F-7081-0FD1-CC60-E99B6AA5C43E}"/>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4" name="Footer Placeholder 3">
            <a:extLst>
              <a:ext uri="{FF2B5EF4-FFF2-40B4-BE49-F238E27FC236}">
                <a16:creationId xmlns:a16="http://schemas.microsoft.com/office/drawing/2014/main" id="{F8CF5FFF-64BC-80DC-9AAE-9E689BCEA02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726B441-6DAE-29C3-F85F-0CD75F273AFE}"/>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1675855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4DD90D-85D5-1A40-1EAC-84653E9981A0}"/>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3" name="Footer Placeholder 2">
            <a:extLst>
              <a:ext uri="{FF2B5EF4-FFF2-40B4-BE49-F238E27FC236}">
                <a16:creationId xmlns:a16="http://schemas.microsoft.com/office/drawing/2014/main" id="{0E212FF1-FCDB-A40C-ECF4-078496EDB2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537AED1-0F89-2EB1-D170-A252C6A947C5}"/>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3881070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3ED5-096E-440E-3716-ADD707BE03A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52616A-C5B6-03EC-9247-3B1E81FF5FF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590D08-AD15-4DB1-4713-AF941D5921E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C5295A5-CE9E-3701-97F8-91F177107FFB}"/>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6" name="Footer Placeholder 5">
            <a:extLst>
              <a:ext uri="{FF2B5EF4-FFF2-40B4-BE49-F238E27FC236}">
                <a16:creationId xmlns:a16="http://schemas.microsoft.com/office/drawing/2014/main" id="{FB76366C-8DA5-728D-49CD-340D5B8A05D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8251AC-5C6D-2916-F8FC-9152173606A1}"/>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3269811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749-92BC-B2D1-9662-E6722E0EFF8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BD2B35-0C02-6F84-6589-1B2DD38E215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a:extLst>
              <a:ext uri="{FF2B5EF4-FFF2-40B4-BE49-F238E27FC236}">
                <a16:creationId xmlns:a16="http://schemas.microsoft.com/office/drawing/2014/main" id="{3CEC140D-2048-22F5-F2BE-C95BA21DDBA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103AE96-7A03-8425-133C-96BE80E5C687}"/>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6" name="Footer Placeholder 5">
            <a:extLst>
              <a:ext uri="{FF2B5EF4-FFF2-40B4-BE49-F238E27FC236}">
                <a16:creationId xmlns:a16="http://schemas.microsoft.com/office/drawing/2014/main" id="{E35B2160-6885-81FF-C5CA-773C7D7E3CA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7FF86E0-5EC2-8423-4139-1FF609FDCF14}"/>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61992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5F3EF-6CFA-4EFF-B30C-62AC3BB3B3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21998B-8977-776D-DECA-B0C21668A6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C8BDFC-FDCE-106E-2E75-0FDF7CDBA2AD}"/>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5" name="Footer Placeholder 4">
            <a:extLst>
              <a:ext uri="{FF2B5EF4-FFF2-40B4-BE49-F238E27FC236}">
                <a16:creationId xmlns:a16="http://schemas.microsoft.com/office/drawing/2014/main" id="{9E8259C6-B200-FE3C-0690-B9C3CCF378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945E4A-4379-34AB-9D27-A66F8CA80288}"/>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257654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BC759C-C8FE-265C-46D8-D982DB74962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344591-96A5-6D37-EF1F-232FEF0910E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73DB5A-95F8-CF60-087B-E87849378F1C}"/>
              </a:ext>
            </a:extLst>
          </p:cNvPr>
          <p:cNvSpPr>
            <a:spLocks noGrp="1"/>
          </p:cNvSpPr>
          <p:nvPr>
            <p:ph type="dt" sz="half" idx="10"/>
          </p:nvPr>
        </p:nvSpPr>
        <p:spPr/>
        <p:txBody>
          <a:bodyPr/>
          <a:lstStyle/>
          <a:p>
            <a:fld id="{B1A24CD3-204F-4468-8EE4-28A6668D006A}" type="datetimeFigureOut">
              <a:rPr lang="en-US" smtClean="0"/>
              <a:t>9/21/2022</a:t>
            </a:fld>
            <a:endParaRPr lang="en-US" dirty="0"/>
          </a:p>
        </p:txBody>
      </p:sp>
      <p:sp>
        <p:nvSpPr>
          <p:cNvPr id="5" name="Footer Placeholder 4">
            <a:extLst>
              <a:ext uri="{FF2B5EF4-FFF2-40B4-BE49-F238E27FC236}">
                <a16:creationId xmlns:a16="http://schemas.microsoft.com/office/drawing/2014/main" id="{02F9364A-7E08-EEF6-E39F-7D8E60270CF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5C5ED60-5929-6571-D53D-BB765A9F418C}"/>
              </a:ext>
            </a:extLst>
          </p:cNvPr>
          <p:cNvSpPr>
            <a:spLocks noGrp="1"/>
          </p:cNvSpPr>
          <p:nvPr>
            <p:ph type="sldNum" sz="quarter" idx="12"/>
          </p:nvPr>
        </p:nvSpPr>
        <p:spPr/>
        <p:txBody>
          <a:bodyPr/>
          <a:lstStyle/>
          <a:p>
            <a:fld id="{57AF16DE-A0D5-4438-950F-5B1E159C2C28}" type="slidenum">
              <a:rPr lang="en-US" smtClean="0"/>
              <a:t>‹#›</a:t>
            </a:fld>
            <a:endParaRPr lang="en-US" dirty="0"/>
          </a:p>
        </p:txBody>
      </p:sp>
    </p:spTree>
    <p:extLst>
      <p:ext uri="{BB962C8B-B14F-4D97-AF65-F5344CB8AC3E}">
        <p14:creationId xmlns:p14="http://schemas.microsoft.com/office/powerpoint/2010/main" val="389777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009E3E-9C2D-AA02-F946-E27E83E06F1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1AA263-6CCD-138C-A070-9FC01833BC7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B16B84-C65D-072F-A740-068DF303A90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1A24CD3-204F-4468-8EE4-28A6668D006A}" type="datetimeFigureOut">
              <a:rPr lang="en-US" smtClean="0"/>
              <a:t>9/21/2022</a:t>
            </a:fld>
            <a:endParaRPr lang="en-US" dirty="0"/>
          </a:p>
        </p:txBody>
      </p:sp>
      <p:sp>
        <p:nvSpPr>
          <p:cNvPr id="5" name="Footer Placeholder 4">
            <a:extLst>
              <a:ext uri="{FF2B5EF4-FFF2-40B4-BE49-F238E27FC236}">
                <a16:creationId xmlns:a16="http://schemas.microsoft.com/office/drawing/2014/main" id="{2B574900-5777-3247-2C08-16466296527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FC02AB7-26C9-60CE-08E9-B7B267E1CDB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AF16DE-A0D5-4438-950F-5B1E159C2C28}" type="slidenum">
              <a:rPr lang="en-US" smtClean="0"/>
              <a:t>‹#›</a:t>
            </a:fld>
            <a:endParaRPr lang="en-US" dirty="0"/>
          </a:p>
        </p:txBody>
      </p:sp>
    </p:spTree>
    <p:extLst>
      <p:ext uri="{BB962C8B-B14F-4D97-AF65-F5344CB8AC3E}">
        <p14:creationId xmlns:p14="http://schemas.microsoft.com/office/powerpoint/2010/main" val="117667691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news/soft-drinks-industry-levy-comes-into-effe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67753" y="640080"/>
            <a:ext cx="2800511" cy="3566160"/>
          </a:xfrm>
        </p:spPr>
        <p:txBody>
          <a:bodyPr anchor="b">
            <a:normAutofit/>
          </a:bodyPr>
          <a:lstStyle/>
          <a:p>
            <a:pPr algn="l"/>
            <a:r>
              <a:rPr lang="en-US" sz="4000" dirty="0"/>
              <a:t>Nutrition for Health (BMSS4010)</a:t>
            </a:r>
          </a:p>
        </p:txBody>
      </p:sp>
      <p:sp>
        <p:nvSpPr>
          <p:cNvPr id="3" name="Subtitle 2"/>
          <p:cNvSpPr>
            <a:spLocks noGrp="1"/>
          </p:cNvSpPr>
          <p:nvPr>
            <p:ph type="subTitle" idx="1"/>
          </p:nvPr>
        </p:nvSpPr>
        <p:spPr>
          <a:xfrm>
            <a:off x="667754" y="4636008"/>
            <a:ext cx="2800510" cy="1572768"/>
          </a:xfrm>
        </p:spPr>
        <p:txBody>
          <a:bodyPr>
            <a:normAutofit/>
          </a:bodyPr>
          <a:lstStyle/>
          <a:p>
            <a:pPr algn="l"/>
            <a:r>
              <a:rPr lang="en-US" dirty="0"/>
              <a:t>Sugar and free sugars</a:t>
            </a:r>
          </a:p>
        </p:txBody>
      </p:sp>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4" descr="Bowl of cereal">
            <a:extLst>
              <a:ext uri="{FF2B5EF4-FFF2-40B4-BE49-F238E27FC236}">
                <a16:creationId xmlns:a16="http://schemas.microsoft.com/office/drawing/2014/main" id="{6BAD8327-5253-4656-B822-5F6EA50C240B}"/>
              </a:ext>
            </a:extLst>
          </p:cNvPr>
          <p:cNvPicPr>
            <a:picLocks noChangeAspect="1"/>
          </p:cNvPicPr>
          <p:nvPr/>
        </p:nvPicPr>
        <p:blipFill rotWithShape="1">
          <a:blip r:embed="rId2"/>
          <a:srcRect l="20724" r="25489"/>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37271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DD573-7ECE-D159-322A-5139CFDE11E3}"/>
              </a:ext>
            </a:extLst>
          </p:cNvPr>
          <p:cNvSpPr>
            <a:spLocks noGrp="1"/>
          </p:cNvSpPr>
          <p:nvPr>
            <p:ph type="title"/>
          </p:nvPr>
        </p:nvSpPr>
        <p:spPr>
          <a:xfrm>
            <a:off x="486696" y="629266"/>
            <a:ext cx="2629122" cy="1622321"/>
          </a:xfrm>
        </p:spPr>
        <p:txBody>
          <a:bodyPr>
            <a:normAutofit/>
          </a:bodyPr>
          <a:lstStyle/>
          <a:p>
            <a:r>
              <a:rPr lang="en-GB" dirty="0"/>
              <a:t>Sugar </a:t>
            </a:r>
          </a:p>
        </p:txBody>
      </p:sp>
      <p:sp>
        <p:nvSpPr>
          <p:cNvPr id="3" name="Content Placeholder 2">
            <a:extLst>
              <a:ext uri="{FF2B5EF4-FFF2-40B4-BE49-F238E27FC236}">
                <a16:creationId xmlns:a16="http://schemas.microsoft.com/office/drawing/2014/main" id="{71BE8CE5-DA6B-F7FB-4CCF-0A88ED8CCE5D}"/>
              </a:ext>
            </a:extLst>
          </p:cNvPr>
          <p:cNvSpPr>
            <a:spLocks noGrp="1"/>
          </p:cNvSpPr>
          <p:nvPr>
            <p:ph idx="1"/>
          </p:nvPr>
        </p:nvSpPr>
        <p:spPr>
          <a:xfrm>
            <a:off x="486698" y="2438400"/>
            <a:ext cx="2629120" cy="3785419"/>
          </a:xfrm>
        </p:spPr>
        <p:txBody>
          <a:bodyPr>
            <a:normAutofit/>
          </a:bodyPr>
          <a:lstStyle/>
          <a:p>
            <a:r>
              <a:rPr lang="en-GB" sz="1600" dirty="0"/>
              <a:t>This is a problem nutrient as we consume so much – the last Diet and Nutrition Survey has shown a small reduction in some groups but it is still a issue</a:t>
            </a:r>
          </a:p>
          <a:p>
            <a:endParaRPr lang="en-GB" sz="1600" dirty="0"/>
          </a:p>
          <a:p>
            <a:r>
              <a:rPr lang="en-GB" sz="1600" dirty="0"/>
              <a:t>Sugar is often described as empty calories as it does not provide anything but carbohydrate</a:t>
            </a:r>
          </a:p>
          <a:p>
            <a:endParaRPr lang="en-GB" sz="1600" dirty="0"/>
          </a:p>
          <a:p>
            <a:r>
              <a:rPr lang="en-GB" sz="1600" dirty="0"/>
              <a:t>Brown sugar is no better !</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EC17818-A482-5455-60AF-1B556C6DB163}"/>
              </a:ext>
            </a:extLst>
          </p:cNvPr>
          <p:cNvPicPr>
            <a:picLocks noChangeAspect="1"/>
          </p:cNvPicPr>
          <p:nvPr/>
        </p:nvPicPr>
        <p:blipFill>
          <a:blip r:embed="rId2"/>
          <a:stretch>
            <a:fillRect/>
          </a:stretch>
        </p:blipFill>
        <p:spPr>
          <a:xfrm>
            <a:off x="4054396" y="1920663"/>
            <a:ext cx="4514498" cy="3013427"/>
          </a:xfrm>
          <a:prstGeom prst="rect">
            <a:avLst/>
          </a:prstGeom>
          <a:effectLst/>
        </p:spPr>
      </p:pic>
    </p:spTree>
    <p:extLst>
      <p:ext uri="{BB962C8B-B14F-4D97-AF65-F5344CB8AC3E}">
        <p14:creationId xmlns:p14="http://schemas.microsoft.com/office/powerpoint/2010/main" val="159870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6"/>
            <a:ext cx="2629122" cy="1622321"/>
          </a:xfrm>
        </p:spPr>
        <p:txBody>
          <a:bodyPr>
            <a:normAutofit/>
          </a:bodyPr>
          <a:lstStyle/>
          <a:p>
            <a:r>
              <a:rPr lang="en-US" dirty="0"/>
              <a:t>Free sugars - definition</a:t>
            </a:r>
          </a:p>
        </p:txBody>
      </p:sp>
      <p:sp>
        <p:nvSpPr>
          <p:cNvPr id="3" name="Content Placeholder 2"/>
          <p:cNvSpPr>
            <a:spLocks noGrp="1"/>
          </p:cNvSpPr>
          <p:nvPr>
            <p:ph idx="1"/>
          </p:nvPr>
        </p:nvSpPr>
        <p:spPr>
          <a:xfrm>
            <a:off x="486698" y="2438400"/>
            <a:ext cx="2629120" cy="3785419"/>
          </a:xfrm>
        </p:spPr>
        <p:txBody>
          <a:bodyPr>
            <a:normAutofit/>
          </a:bodyPr>
          <a:lstStyle/>
          <a:p>
            <a:r>
              <a:rPr lang="en-US" sz="1700" dirty="0"/>
              <a:t>Free sugars are those added to food (e.g. sucrose (table sugar), glucose) or those naturally present in honey, syrups and unsweetened fruit juices, but exclude lactose in milk and milk products and natural sugars found in fruit and vegetables. </a:t>
            </a:r>
          </a:p>
          <a:p>
            <a:endParaRPr lang="en-US" sz="1700" dirty="0"/>
          </a:p>
          <a:p>
            <a:endParaRPr lang="en-US" sz="17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E7D3078-8170-B76B-BB1D-3B4D1B8D7C0F}"/>
              </a:ext>
            </a:extLst>
          </p:cNvPr>
          <p:cNvPicPr>
            <a:picLocks noChangeAspect="1"/>
          </p:cNvPicPr>
          <p:nvPr/>
        </p:nvPicPr>
        <p:blipFill>
          <a:blip r:embed="rId2"/>
          <a:stretch>
            <a:fillRect/>
          </a:stretch>
        </p:blipFill>
        <p:spPr>
          <a:xfrm>
            <a:off x="4054396" y="2247964"/>
            <a:ext cx="4514498" cy="2358825"/>
          </a:xfrm>
          <a:prstGeom prst="rect">
            <a:avLst/>
          </a:prstGeom>
          <a:effectLst/>
        </p:spPr>
      </p:pic>
    </p:spTree>
    <p:extLst>
      <p:ext uri="{BB962C8B-B14F-4D97-AF65-F5344CB8AC3E}">
        <p14:creationId xmlns:p14="http://schemas.microsoft.com/office/powerpoint/2010/main" val="76185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15125" y="1153572"/>
            <a:ext cx="2400300" cy="4461163"/>
          </a:xfrm>
        </p:spPr>
        <p:txBody>
          <a:bodyPr>
            <a:normAutofit/>
          </a:bodyPr>
          <a:lstStyle/>
          <a:p>
            <a:r>
              <a:rPr lang="en-US" dirty="0">
                <a:solidFill>
                  <a:srgbClr val="FFFFFF"/>
                </a:solidFill>
              </a:rPr>
              <a:t>Free Sugars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US" dirty="0"/>
              <a:t>‘Free sugars’ replaces the term non- milk extrinsic sugars (sometimes referred to as NMES), which has been in use in the UK for almost 25 years, although the details of the definition are very similar. </a:t>
            </a:r>
          </a:p>
          <a:p>
            <a:endParaRPr lang="en-US" dirty="0"/>
          </a:p>
          <a:p>
            <a:r>
              <a:rPr lang="en-US" b="1" dirty="0"/>
              <a:t>The difference is that sugars provided by dried, stewed and canned fruit are not included in the free sugars definition. </a:t>
            </a:r>
          </a:p>
          <a:p>
            <a:endParaRPr lang="en-US" dirty="0"/>
          </a:p>
        </p:txBody>
      </p:sp>
    </p:spTree>
    <p:extLst>
      <p:ext uri="{BB962C8B-B14F-4D97-AF65-F5344CB8AC3E}">
        <p14:creationId xmlns:p14="http://schemas.microsoft.com/office/powerpoint/2010/main" val="3668762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D4F59E0-682E-39C5-EE64-F10D2DBBF411}"/>
              </a:ext>
            </a:extLst>
          </p:cNvPr>
          <p:cNvPicPr>
            <a:picLocks noChangeAspect="1"/>
          </p:cNvPicPr>
          <p:nvPr/>
        </p:nvPicPr>
        <p:blipFill rotWithShape="1">
          <a:blip r:embed="rId2"/>
          <a:srcRect l="2964" t="2793" r="35524" b="-1"/>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875523-505F-9E35-FF4C-6C8AF8548B77}"/>
              </a:ext>
            </a:extLst>
          </p:cNvPr>
          <p:cNvSpPr>
            <a:spLocks noGrp="1"/>
          </p:cNvSpPr>
          <p:nvPr>
            <p:ph type="title"/>
          </p:nvPr>
        </p:nvSpPr>
        <p:spPr>
          <a:xfrm>
            <a:off x="278320" y="1161288"/>
            <a:ext cx="2578608" cy="1124712"/>
          </a:xfrm>
        </p:spPr>
        <p:txBody>
          <a:bodyPr anchor="b">
            <a:normAutofit/>
          </a:bodyPr>
          <a:lstStyle/>
          <a:p>
            <a:r>
              <a:rPr lang="en-GB" sz="2400" dirty="0"/>
              <a:t>Sugar in Fruit Vegetables and Milk</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3F1B40-F986-6587-6ABC-1D8E20DF7CD9}"/>
              </a:ext>
            </a:extLst>
          </p:cNvPr>
          <p:cNvSpPr>
            <a:spLocks noGrp="1"/>
          </p:cNvSpPr>
          <p:nvPr>
            <p:ph idx="1"/>
          </p:nvPr>
        </p:nvSpPr>
        <p:spPr>
          <a:xfrm>
            <a:off x="278320" y="2718054"/>
            <a:ext cx="2579180" cy="3207258"/>
          </a:xfrm>
        </p:spPr>
        <p:txBody>
          <a:bodyPr anchor="t">
            <a:normAutofit/>
          </a:bodyPr>
          <a:lstStyle/>
          <a:p>
            <a:r>
              <a:rPr lang="en-GB" sz="1500" dirty="0"/>
              <a:t>These count as part of the total CHO </a:t>
            </a:r>
          </a:p>
          <a:p>
            <a:r>
              <a:rPr lang="en-GB" sz="1500" dirty="0"/>
              <a:t>Taker longer to digest </a:t>
            </a:r>
          </a:p>
          <a:p>
            <a:r>
              <a:rPr lang="en-GB" sz="1500" dirty="0"/>
              <a:t>But become free sugars when you smash them up – smoothies, juice etc.</a:t>
            </a:r>
          </a:p>
        </p:txBody>
      </p:sp>
    </p:spTree>
    <p:extLst>
      <p:ext uri="{BB962C8B-B14F-4D97-AF65-F5344CB8AC3E}">
        <p14:creationId xmlns:p14="http://schemas.microsoft.com/office/powerpoint/2010/main" val="3257360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US" sz="3200" dirty="0"/>
              <a:t>SACN Carbohydrates and Health Report (2015)</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p:cNvSpPr>
            <a:spLocks noGrp="1"/>
          </p:cNvSpPr>
          <p:nvPr>
            <p:ph idx="1"/>
          </p:nvPr>
        </p:nvSpPr>
        <p:spPr>
          <a:xfrm>
            <a:off x="4075611" y="932688"/>
            <a:ext cx="4437453" cy="4992624"/>
          </a:xfrm>
        </p:spPr>
        <p:txBody>
          <a:bodyPr anchor="ctr">
            <a:normAutofit/>
          </a:bodyPr>
          <a:lstStyle/>
          <a:p>
            <a:r>
              <a:rPr lang="en-US" sz="1700" b="1" dirty="0"/>
              <a:t>SACN –recommended free sugars account for no more than 5% of daily energy intake</a:t>
            </a:r>
            <a:r>
              <a:rPr lang="en-US" sz="1700" dirty="0"/>
              <a:t>. This is: </a:t>
            </a:r>
          </a:p>
          <a:p>
            <a:pPr lvl="1"/>
            <a:r>
              <a:rPr lang="en-US" sz="1700" dirty="0"/>
              <a:t>19g or 5 sugar cubes for children aged 4 to 6, </a:t>
            </a:r>
          </a:p>
          <a:p>
            <a:pPr lvl="1"/>
            <a:r>
              <a:rPr lang="en-US" sz="1700" dirty="0"/>
              <a:t>24g or 6 sugar cubes for children aged 7 to 10, </a:t>
            </a:r>
          </a:p>
          <a:p>
            <a:pPr lvl="1"/>
            <a:r>
              <a:rPr lang="en-US" sz="1700" dirty="0"/>
              <a:t>30g or 7 sugar cubes for 11 years and over, based on average population diets. </a:t>
            </a:r>
          </a:p>
          <a:p>
            <a:endParaRPr lang="en-US" sz="1700" dirty="0"/>
          </a:p>
        </p:txBody>
      </p:sp>
    </p:spTree>
    <p:extLst>
      <p:ext uri="{BB962C8B-B14F-4D97-AF65-F5344CB8AC3E}">
        <p14:creationId xmlns:p14="http://schemas.microsoft.com/office/powerpoint/2010/main" val="4218431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5"/>
            <a:ext cx="4168866" cy="1325563"/>
          </a:xfrm>
        </p:spPr>
        <p:txBody>
          <a:bodyPr>
            <a:normAutofit/>
          </a:bodyPr>
          <a:lstStyle/>
          <a:p>
            <a:r>
              <a:rPr lang="en-US" sz="3100" dirty="0"/>
              <a:t>SACN Carbohydrates and Health Report (2015)</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p:cNvSpPr>
            <a:spLocks noGrp="1"/>
          </p:cNvSpPr>
          <p:nvPr>
            <p:ph idx="1"/>
          </p:nvPr>
        </p:nvSpPr>
        <p:spPr>
          <a:xfrm>
            <a:off x="628650" y="1825625"/>
            <a:ext cx="4168866" cy="4351338"/>
          </a:xfrm>
        </p:spPr>
        <p:txBody>
          <a:bodyPr>
            <a:normAutofit/>
          </a:bodyPr>
          <a:lstStyle/>
          <a:p>
            <a:r>
              <a:rPr lang="en-US" sz="1800" dirty="0"/>
              <a:t>13% (1 in 8) of adults already achieve this 5% dietary energy recommendation. </a:t>
            </a:r>
          </a:p>
          <a:p>
            <a:r>
              <a:rPr lang="en-US" sz="1800" dirty="0"/>
              <a:t>Average intakes of free sugars across the age groups range from 49-64g/day in females and 63- </a:t>
            </a:r>
          </a:p>
          <a:p>
            <a:pPr marL="68580" indent="0">
              <a:buNone/>
            </a:pPr>
            <a:r>
              <a:rPr lang="en-US" sz="1800" dirty="0"/>
              <a:t>    84g/day in males. </a:t>
            </a:r>
          </a:p>
          <a:p>
            <a:r>
              <a:rPr lang="en-US" sz="1800" dirty="0"/>
              <a:t>Highest intakes are in children aged 4-10 years (14.7% of dietary energy intake) and 11-18 year- olds (15.4% of dietary energy, on average). </a:t>
            </a:r>
          </a:p>
          <a:p>
            <a:r>
              <a:rPr lang="en-US" sz="1800" dirty="0"/>
              <a:t>Sugars-sweetened drinks provide 30% of the free sugars intake of 11-18 year-olds, on average, and 16% in younger children and adults. </a:t>
            </a:r>
          </a:p>
          <a:p>
            <a:endParaRPr lang="en-US" sz="18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87594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80D555-4FD4-B955-6E74-1C93FDFDD606}"/>
              </a:ext>
            </a:extLst>
          </p:cNvPr>
          <p:cNvSpPr>
            <a:spLocks noGrp="1"/>
          </p:cNvSpPr>
          <p:nvPr>
            <p:ph type="title"/>
          </p:nvPr>
        </p:nvSpPr>
        <p:spPr>
          <a:xfrm>
            <a:off x="628650" y="365125"/>
            <a:ext cx="4168866" cy="1325563"/>
          </a:xfrm>
        </p:spPr>
        <p:txBody>
          <a:bodyPr>
            <a:normAutofit/>
          </a:bodyPr>
          <a:lstStyle/>
          <a:p>
            <a:r>
              <a:rPr lang="en-GB" dirty="0"/>
              <a:t>2019</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9231557-591D-7DEE-634A-790522101D03}"/>
              </a:ext>
            </a:extLst>
          </p:cNvPr>
          <p:cNvSpPr>
            <a:spLocks noGrp="1"/>
          </p:cNvSpPr>
          <p:nvPr>
            <p:ph idx="1"/>
          </p:nvPr>
        </p:nvSpPr>
        <p:spPr>
          <a:xfrm>
            <a:off x="628650" y="1825625"/>
            <a:ext cx="4168866" cy="4351338"/>
          </a:xfrm>
        </p:spPr>
        <p:txBody>
          <a:bodyPr>
            <a:normAutofit/>
          </a:bodyPr>
          <a:lstStyle/>
          <a:p>
            <a:r>
              <a:rPr lang="en-GB" dirty="0"/>
              <a:t>The Mean intake of sugar in adults is 106g/day – over 65 is 34g/day</a:t>
            </a:r>
          </a:p>
          <a:p>
            <a:endParaRPr lang="en-GB" dirty="0"/>
          </a:p>
          <a:p>
            <a:r>
              <a:rPr lang="en-GB" dirty="0"/>
              <a:t>In kids 12.5% of energy is from sugar – girls 11-18 and boys 4 -10</a:t>
            </a:r>
          </a:p>
          <a:p>
            <a:endParaRPr lang="en-GB" dirty="0"/>
          </a:p>
          <a:p>
            <a:r>
              <a:rPr lang="en-GB" dirty="0"/>
              <a:t>In Adults it is about 10%</a:t>
            </a:r>
          </a:p>
          <a:p>
            <a:endParaRPr lang="en-GB" dirty="0"/>
          </a:p>
          <a:p>
            <a:r>
              <a:rPr lang="en-GB" dirty="0"/>
              <a:t>In younger age groups it is falling but still around 7%</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95357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SACN Carbohydrates and Health Report (2015)</a:t>
            </a:r>
          </a:p>
        </p:txBody>
      </p:sp>
      <p:sp>
        <p:nvSpPr>
          <p:cNvPr id="3" name="Content Placeholder 2"/>
          <p:cNvSpPr>
            <a:spLocks noGrp="1"/>
          </p:cNvSpPr>
          <p:nvPr>
            <p:ph idx="1"/>
          </p:nvPr>
        </p:nvSpPr>
        <p:spPr/>
        <p:txBody>
          <a:bodyPr/>
          <a:lstStyle/>
          <a:p>
            <a:r>
              <a:rPr lang="en-US" dirty="0"/>
              <a:t>See BNF Sugar fact sheet for NDNS data on free sugar intakes.</a:t>
            </a:r>
          </a:p>
        </p:txBody>
      </p:sp>
    </p:spTree>
    <p:extLst>
      <p:ext uri="{BB962C8B-B14F-4D97-AF65-F5344CB8AC3E}">
        <p14:creationId xmlns:p14="http://schemas.microsoft.com/office/powerpoint/2010/main" val="3213836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13CA2D-0D82-5BA1-77C3-2F956FA3888F}"/>
              </a:ext>
            </a:extLst>
          </p:cNvPr>
          <p:cNvSpPr>
            <a:spLocks noGrp="1"/>
          </p:cNvSpPr>
          <p:nvPr>
            <p:ph type="title"/>
          </p:nvPr>
        </p:nvSpPr>
        <p:spPr>
          <a:xfrm>
            <a:off x="878305" y="1396686"/>
            <a:ext cx="2430380" cy="4064628"/>
          </a:xfrm>
        </p:spPr>
        <p:txBody>
          <a:bodyPr>
            <a:normAutofit/>
          </a:bodyPr>
          <a:lstStyle/>
          <a:p>
            <a:r>
              <a:rPr lang="en-GB" dirty="0">
                <a:solidFill>
                  <a:srgbClr val="FFFFFF"/>
                </a:solidFill>
              </a:rPr>
              <a:t>UK Sugar Tax</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1EC5FF6-4B15-DC7F-D69A-767FC5269919}"/>
              </a:ext>
            </a:extLst>
          </p:cNvPr>
          <p:cNvSpPr>
            <a:spLocks noGrp="1"/>
          </p:cNvSpPr>
          <p:nvPr>
            <p:ph idx="1"/>
          </p:nvPr>
        </p:nvSpPr>
        <p:spPr>
          <a:xfrm>
            <a:off x="4027614" y="1526033"/>
            <a:ext cx="4152298" cy="3935281"/>
          </a:xfrm>
        </p:spPr>
        <p:txBody>
          <a:bodyPr>
            <a:normAutofit/>
          </a:bodyPr>
          <a:lstStyle/>
          <a:p>
            <a:r>
              <a:rPr lang="en-GB" sz="1300" dirty="0"/>
              <a:t>Started in 2018 with the aim to tax high sugar drinks</a:t>
            </a:r>
          </a:p>
          <a:p>
            <a:r>
              <a:rPr lang="en-GB" sz="1300" dirty="0">
                <a:hlinkClick r:id="rId2"/>
              </a:rPr>
              <a:t>https://www.gov.uk/government/news/soft-drinks-industry-levy-comes-into-effect</a:t>
            </a:r>
            <a:endParaRPr lang="en-GB" sz="1300" dirty="0"/>
          </a:p>
          <a:p>
            <a:endParaRPr lang="en-GB" sz="1300" dirty="0"/>
          </a:p>
          <a:p>
            <a:pPr>
              <a:buFont typeface="Arial" panose="020B0604020202020204" pitchFamily="34" charset="0"/>
              <a:buChar char="•"/>
            </a:pPr>
            <a:r>
              <a:rPr lang="en-GB" sz="1300" b="0" i="0" dirty="0">
                <a:effectLst/>
                <a:latin typeface="GDS Transport"/>
              </a:rPr>
              <a:t>24p per litre of drink if it contains 8 grams of sugar per 100 millilitres</a:t>
            </a:r>
          </a:p>
          <a:p>
            <a:pPr>
              <a:buFont typeface="Arial" panose="020B0604020202020204" pitchFamily="34" charset="0"/>
              <a:buChar char="•"/>
            </a:pPr>
            <a:r>
              <a:rPr lang="en-GB" sz="1300" b="0" i="0" dirty="0">
                <a:effectLst/>
                <a:latin typeface="GDS Transport"/>
              </a:rPr>
              <a:t>18p per litre of drink if it contains between 5 – 8 grams of sugar per 100 millilitres</a:t>
            </a:r>
          </a:p>
          <a:p>
            <a:pPr>
              <a:buFont typeface="Arial" panose="020B0604020202020204" pitchFamily="34" charset="0"/>
              <a:buChar char="•"/>
            </a:pPr>
            <a:endParaRPr lang="en-GB" sz="1300" dirty="0">
              <a:latin typeface="GDS Transport"/>
            </a:endParaRPr>
          </a:p>
          <a:p>
            <a:pPr>
              <a:buFont typeface="Arial" panose="020B0604020202020204" pitchFamily="34" charset="0"/>
              <a:buChar char="•"/>
            </a:pPr>
            <a:r>
              <a:rPr lang="en-GB" sz="1300" b="0" i="0" dirty="0">
                <a:effectLst/>
                <a:latin typeface="GDS Transport"/>
              </a:rPr>
              <a:t>So manufacturers reduced the sugar in drinks to avoid it</a:t>
            </a:r>
          </a:p>
          <a:p>
            <a:pPr>
              <a:buFont typeface="Arial" panose="020B0604020202020204" pitchFamily="34" charset="0"/>
              <a:buChar char="•"/>
            </a:pPr>
            <a:endParaRPr lang="en-GB" sz="1300" dirty="0">
              <a:latin typeface="GDS Transport"/>
            </a:endParaRPr>
          </a:p>
          <a:p>
            <a:pPr>
              <a:buFont typeface="Arial" panose="020B0604020202020204" pitchFamily="34" charset="0"/>
              <a:buChar char="•"/>
            </a:pPr>
            <a:r>
              <a:rPr lang="en-GB" sz="1300" b="0" i="0" dirty="0">
                <a:effectLst/>
                <a:latin typeface="GDS Transport"/>
              </a:rPr>
              <a:t>Aim to raise 240K that would be used to tackle obesity</a:t>
            </a:r>
          </a:p>
          <a:p>
            <a:pPr>
              <a:buFont typeface="Arial" panose="020B0604020202020204" pitchFamily="34" charset="0"/>
              <a:buChar char="•"/>
            </a:pPr>
            <a:r>
              <a:rPr lang="en-GB" sz="1300" dirty="0">
                <a:latin typeface="GDS Transport"/>
              </a:rPr>
              <a:t>Not a lot of evidence it has changed anything – one study suggested we all reduced our overall calories per day by 1</a:t>
            </a:r>
            <a:endParaRPr lang="en-GB" sz="1300" b="0" i="0" dirty="0">
              <a:effectLst/>
              <a:latin typeface="GDS Transport"/>
            </a:endParaRPr>
          </a:p>
          <a:p>
            <a:endParaRPr lang="en-GB" sz="1300" dirty="0"/>
          </a:p>
        </p:txBody>
      </p:sp>
    </p:spTree>
    <p:extLst>
      <p:ext uri="{BB962C8B-B14F-4D97-AF65-F5344CB8AC3E}">
        <p14:creationId xmlns:p14="http://schemas.microsoft.com/office/powerpoint/2010/main" val="3316717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270</TotalTime>
  <Words>571</Words>
  <Application>Microsoft Office PowerPoint</Application>
  <PresentationFormat>On-screen Show (4:3)</PresentationFormat>
  <Paragraphs>50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GDS Transport</vt:lpstr>
      <vt:lpstr>Arial</vt:lpstr>
      <vt:lpstr>Calibri</vt:lpstr>
      <vt:lpstr>Calibri Light</vt:lpstr>
      <vt:lpstr>Office Theme</vt:lpstr>
      <vt:lpstr>Nutrition for Health (BMSS4010)</vt:lpstr>
      <vt:lpstr>Sugar </vt:lpstr>
      <vt:lpstr>Free sugars - definition</vt:lpstr>
      <vt:lpstr>Free Sugars</vt:lpstr>
      <vt:lpstr>Sugar in Fruit Vegetables and Milk</vt:lpstr>
      <vt:lpstr>SACN Carbohydrates and Health Report (2015)</vt:lpstr>
      <vt:lpstr>SACN Carbohydrates and Health Report (2015)</vt:lpstr>
      <vt:lpstr>2019</vt:lpstr>
      <vt:lpstr>SACN Carbohydrates and Health Report (2015)</vt:lpstr>
      <vt:lpstr>UK Sugar Tax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 (SHSS4067)</dc:title>
  <dc:creator>Hayley Herbert</dc:creator>
  <cp:lastModifiedBy>Chris Cashin</cp:lastModifiedBy>
  <cp:revision>9</cp:revision>
  <dcterms:created xsi:type="dcterms:W3CDTF">2015-10-05T12:29:59Z</dcterms:created>
  <dcterms:modified xsi:type="dcterms:W3CDTF">2022-09-21T11:15:33Z</dcterms:modified>
</cp:coreProperties>
</file>