
<file path=[Content_Types].xml><?xml version="1.0" encoding="utf-8"?>
<Types xmlns="http://schemas.openxmlformats.org/package/2006/content-types">
  <Default Extension="jfif" ContentType="image/jpeg"/>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68" r:id="rId2"/>
    <p:sldId id="271" r:id="rId3"/>
    <p:sldId id="272" r:id="rId4"/>
    <p:sldId id="273" r:id="rId5"/>
    <p:sldId id="260" r:id="rId6"/>
    <p:sldId id="261" r:id="rId7"/>
    <p:sldId id="262" r:id="rId8"/>
    <p:sldId id="264" r:id="rId9"/>
    <p:sldId id="265" r:id="rId10"/>
    <p:sldId id="266" r:id="rId11"/>
    <p:sldId id="267" r:id="rId12"/>
    <p:sldId id="269" r:id="rId13"/>
    <p:sldId id="270"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26339B-EF1E-480B-A3E6-F928225C321D}" v="15" dt="2026-03-22T22:10:41.9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snapToObjects="1">
      <p:cViewPr varScale="1">
        <p:scale>
          <a:sx n="74" d="100"/>
          <a:sy n="74" d="100"/>
        </p:scale>
        <p:origin x="1060" y="3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ia Perveen" userId="b06a1268902692e9" providerId="LiveId" clId="{AECEA8A6-BEB0-40D4-A451-E447CC2E6DAA}"/>
    <pc:docChg chg="modSld">
      <pc:chgData name="Salia Perveen" userId="b06a1268902692e9" providerId="LiveId" clId="{AECEA8A6-BEB0-40D4-A451-E447CC2E6DAA}" dt="2026-03-22T22:10:44.817" v="17" actId="1076"/>
      <pc:docMkLst>
        <pc:docMk/>
      </pc:docMkLst>
      <pc:sldChg chg="modSp mod">
        <pc:chgData name="Salia Perveen" userId="b06a1268902692e9" providerId="LiveId" clId="{AECEA8A6-BEB0-40D4-A451-E447CC2E6DAA}" dt="2026-03-22T22:01:52.132" v="4" actId="1076"/>
        <pc:sldMkLst>
          <pc:docMk/>
          <pc:sldMk cId="0" sldId="260"/>
        </pc:sldMkLst>
        <pc:picChg chg="mod">
          <ac:chgData name="Salia Perveen" userId="b06a1268902692e9" providerId="LiveId" clId="{AECEA8A6-BEB0-40D4-A451-E447CC2E6DAA}" dt="2026-03-22T22:01:52.132" v="4" actId="1076"/>
          <ac:picMkLst>
            <pc:docMk/>
            <pc:sldMk cId="0" sldId="260"/>
            <ac:picMk id="4" creationId="{CFBEEC79-0212-16FE-E5F8-E3703A40122C}"/>
          </ac:picMkLst>
        </pc:picChg>
      </pc:sldChg>
      <pc:sldChg chg="modSp mod">
        <pc:chgData name="Salia Perveen" userId="b06a1268902692e9" providerId="LiveId" clId="{AECEA8A6-BEB0-40D4-A451-E447CC2E6DAA}" dt="2026-03-22T22:03:52.893" v="5" actId="1076"/>
        <pc:sldMkLst>
          <pc:docMk/>
          <pc:sldMk cId="0" sldId="261"/>
        </pc:sldMkLst>
        <pc:picChg chg="mod">
          <ac:chgData name="Salia Perveen" userId="b06a1268902692e9" providerId="LiveId" clId="{AECEA8A6-BEB0-40D4-A451-E447CC2E6DAA}" dt="2026-03-22T22:03:52.893" v="5" actId="1076"/>
          <ac:picMkLst>
            <pc:docMk/>
            <pc:sldMk cId="0" sldId="261"/>
            <ac:picMk id="4" creationId="{1D855110-1C66-6C08-491E-C8DC832DC2B4}"/>
          </ac:picMkLst>
        </pc:picChg>
      </pc:sldChg>
      <pc:sldChg chg="modSp mod">
        <pc:chgData name="Salia Perveen" userId="b06a1268902692e9" providerId="LiveId" clId="{AECEA8A6-BEB0-40D4-A451-E447CC2E6DAA}" dt="2026-03-22T22:05:08.617" v="6" actId="1076"/>
        <pc:sldMkLst>
          <pc:docMk/>
          <pc:sldMk cId="0" sldId="262"/>
        </pc:sldMkLst>
        <pc:picChg chg="mod">
          <ac:chgData name="Salia Perveen" userId="b06a1268902692e9" providerId="LiveId" clId="{AECEA8A6-BEB0-40D4-A451-E447CC2E6DAA}" dt="2026-03-22T22:05:08.617" v="6" actId="1076"/>
          <ac:picMkLst>
            <pc:docMk/>
            <pc:sldMk cId="0" sldId="262"/>
            <ac:picMk id="4" creationId="{88F40693-B88E-2826-E436-D1F3FF9FF998}"/>
          </ac:picMkLst>
        </pc:picChg>
      </pc:sldChg>
      <pc:sldChg chg="modSp mod">
        <pc:chgData name="Salia Perveen" userId="b06a1268902692e9" providerId="LiveId" clId="{AECEA8A6-BEB0-40D4-A451-E447CC2E6DAA}" dt="2026-03-22T22:06:13.518" v="11" actId="1076"/>
        <pc:sldMkLst>
          <pc:docMk/>
          <pc:sldMk cId="0" sldId="264"/>
        </pc:sldMkLst>
        <pc:graphicFrameChg chg="mod">
          <ac:chgData name="Salia Perveen" userId="b06a1268902692e9" providerId="LiveId" clId="{AECEA8A6-BEB0-40D4-A451-E447CC2E6DAA}" dt="2026-03-22T22:06:08.919" v="10"/>
          <ac:graphicFrameMkLst>
            <pc:docMk/>
            <pc:sldMk cId="0" sldId="264"/>
            <ac:graphicFrameMk id="5" creationId="{240F61DB-6516-5A11-4987-61C6D83160E5}"/>
          </ac:graphicFrameMkLst>
        </pc:graphicFrameChg>
        <pc:picChg chg="mod">
          <ac:chgData name="Salia Perveen" userId="b06a1268902692e9" providerId="LiveId" clId="{AECEA8A6-BEB0-40D4-A451-E447CC2E6DAA}" dt="2026-03-22T22:06:13.518" v="11" actId="1076"/>
          <ac:picMkLst>
            <pc:docMk/>
            <pc:sldMk cId="0" sldId="264"/>
            <ac:picMk id="3" creationId="{DFF28E2A-482E-4C88-4231-8D8885012078}"/>
          </ac:picMkLst>
        </pc:picChg>
      </pc:sldChg>
      <pc:sldChg chg="modSp mod">
        <pc:chgData name="Salia Perveen" userId="b06a1268902692e9" providerId="LiveId" clId="{AECEA8A6-BEB0-40D4-A451-E447CC2E6DAA}" dt="2026-03-22T22:08:01.078" v="12" actId="1076"/>
        <pc:sldMkLst>
          <pc:docMk/>
          <pc:sldMk cId="0" sldId="265"/>
        </pc:sldMkLst>
        <pc:picChg chg="mod">
          <ac:chgData name="Salia Perveen" userId="b06a1268902692e9" providerId="LiveId" clId="{AECEA8A6-BEB0-40D4-A451-E447CC2E6DAA}" dt="2026-03-22T22:08:01.078" v="12" actId="1076"/>
          <ac:picMkLst>
            <pc:docMk/>
            <pc:sldMk cId="0" sldId="265"/>
            <ac:picMk id="3" creationId="{2A6BFDA1-C423-CC75-C53F-F0BB5320614C}"/>
          </ac:picMkLst>
        </pc:picChg>
      </pc:sldChg>
      <pc:sldChg chg="modSp mod">
        <pc:chgData name="Salia Perveen" userId="b06a1268902692e9" providerId="LiveId" clId="{AECEA8A6-BEB0-40D4-A451-E447CC2E6DAA}" dt="2026-03-22T22:09:02.892" v="13" actId="1076"/>
        <pc:sldMkLst>
          <pc:docMk/>
          <pc:sldMk cId="0" sldId="266"/>
        </pc:sldMkLst>
        <pc:picChg chg="mod">
          <ac:chgData name="Salia Perveen" userId="b06a1268902692e9" providerId="LiveId" clId="{AECEA8A6-BEB0-40D4-A451-E447CC2E6DAA}" dt="2026-03-22T22:09:02.892" v="13" actId="1076"/>
          <ac:picMkLst>
            <pc:docMk/>
            <pc:sldMk cId="0" sldId="266"/>
            <ac:picMk id="3" creationId="{6CDD4187-F1FE-FCE1-D58F-C76CC0A663C7}"/>
          </ac:picMkLst>
        </pc:picChg>
      </pc:sldChg>
      <pc:sldChg chg="modSp mod">
        <pc:chgData name="Salia Perveen" userId="b06a1268902692e9" providerId="LiveId" clId="{AECEA8A6-BEB0-40D4-A451-E447CC2E6DAA}" dt="2026-03-22T22:09:39.618" v="15" actId="1076"/>
        <pc:sldMkLst>
          <pc:docMk/>
          <pc:sldMk cId="0" sldId="267"/>
        </pc:sldMkLst>
        <pc:picChg chg="mod">
          <ac:chgData name="Salia Perveen" userId="b06a1268902692e9" providerId="LiveId" clId="{AECEA8A6-BEB0-40D4-A451-E447CC2E6DAA}" dt="2026-03-22T22:09:39.618" v="15" actId="1076"/>
          <ac:picMkLst>
            <pc:docMk/>
            <pc:sldMk cId="0" sldId="267"/>
            <ac:picMk id="4" creationId="{E0471F4C-688E-A123-EE16-B92BBAD8CD84}"/>
          </ac:picMkLst>
        </pc:picChg>
      </pc:sldChg>
      <pc:sldChg chg="modSp mod">
        <pc:chgData name="Salia Perveen" userId="b06a1268902692e9" providerId="LiveId" clId="{AECEA8A6-BEB0-40D4-A451-E447CC2E6DAA}" dt="2026-03-22T21:53:51.026" v="0" actId="1076"/>
        <pc:sldMkLst>
          <pc:docMk/>
          <pc:sldMk cId="696357591" sldId="268"/>
        </pc:sldMkLst>
        <pc:picChg chg="mod">
          <ac:chgData name="Salia Perveen" userId="b06a1268902692e9" providerId="LiveId" clId="{AECEA8A6-BEB0-40D4-A451-E447CC2E6DAA}" dt="2026-03-22T21:53:51.026" v="0" actId="1076"/>
          <ac:picMkLst>
            <pc:docMk/>
            <pc:sldMk cId="696357591" sldId="268"/>
            <ac:picMk id="4" creationId="{D3635DCD-F619-ECAA-846B-22C01BBE6E16}"/>
          </ac:picMkLst>
        </pc:picChg>
      </pc:sldChg>
      <pc:sldChg chg="modSp mod">
        <pc:chgData name="Salia Perveen" userId="b06a1268902692e9" providerId="LiveId" clId="{AECEA8A6-BEB0-40D4-A451-E447CC2E6DAA}" dt="2026-03-22T22:10:14.799" v="16" actId="1076"/>
        <pc:sldMkLst>
          <pc:docMk/>
          <pc:sldMk cId="1522979525" sldId="269"/>
        </pc:sldMkLst>
        <pc:picChg chg="mod">
          <ac:chgData name="Salia Perveen" userId="b06a1268902692e9" providerId="LiveId" clId="{AECEA8A6-BEB0-40D4-A451-E447CC2E6DAA}" dt="2026-03-22T22:10:14.799" v="16" actId="1076"/>
          <ac:picMkLst>
            <pc:docMk/>
            <pc:sldMk cId="1522979525" sldId="269"/>
            <ac:picMk id="3" creationId="{5811A5F0-7D81-C15F-071E-F5F86E416A6B}"/>
          </ac:picMkLst>
        </pc:picChg>
      </pc:sldChg>
      <pc:sldChg chg="modSp mod">
        <pc:chgData name="Salia Perveen" userId="b06a1268902692e9" providerId="LiveId" clId="{AECEA8A6-BEB0-40D4-A451-E447CC2E6DAA}" dt="2026-03-22T22:10:44.817" v="17" actId="1076"/>
        <pc:sldMkLst>
          <pc:docMk/>
          <pc:sldMk cId="2974113535" sldId="270"/>
        </pc:sldMkLst>
        <pc:picChg chg="mod">
          <ac:chgData name="Salia Perveen" userId="b06a1268902692e9" providerId="LiveId" clId="{AECEA8A6-BEB0-40D4-A451-E447CC2E6DAA}" dt="2026-03-22T22:10:44.817" v="17" actId="1076"/>
          <ac:picMkLst>
            <pc:docMk/>
            <pc:sldMk cId="2974113535" sldId="270"/>
            <ac:picMk id="3" creationId="{CF26A6AE-A04C-C538-4D77-6A7F7DAB407D}"/>
          </ac:picMkLst>
        </pc:picChg>
      </pc:sldChg>
      <pc:sldChg chg="modSp mod">
        <pc:chgData name="Salia Perveen" userId="b06a1268902692e9" providerId="LiveId" clId="{AECEA8A6-BEB0-40D4-A451-E447CC2E6DAA}" dt="2026-03-22T21:56:03.737" v="1" actId="1076"/>
        <pc:sldMkLst>
          <pc:docMk/>
          <pc:sldMk cId="1331095015" sldId="271"/>
        </pc:sldMkLst>
        <pc:picChg chg="mod">
          <ac:chgData name="Salia Perveen" userId="b06a1268902692e9" providerId="LiveId" clId="{AECEA8A6-BEB0-40D4-A451-E447CC2E6DAA}" dt="2026-03-22T21:56:03.737" v="1" actId="1076"/>
          <ac:picMkLst>
            <pc:docMk/>
            <pc:sldMk cId="1331095015" sldId="271"/>
            <ac:picMk id="6" creationId="{516D591D-BDCB-0D04-2807-56E1E2FB56FD}"/>
          </ac:picMkLst>
        </pc:picChg>
      </pc:sldChg>
      <pc:sldChg chg="modSp mod">
        <pc:chgData name="Salia Perveen" userId="b06a1268902692e9" providerId="LiveId" clId="{AECEA8A6-BEB0-40D4-A451-E447CC2E6DAA}" dt="2026-03-22T21:59:03.773" v="2" actId="1076"/>
        <pc:sldMkLst>
          <pc:docMk/>
          <pc:sldMk cId="3646894965" sldId="272"/>
        </pc:sldMkLst>
        <pc:picChg chg="mod">
          <ac:chgData name="Salia Perveen" userId="b06a1268902692e9" providerId="LiveId" clId="{AECEA8A6-BEB0-40D4-A451-E447CC2E6DAA}" dt="2026-03-22T21:59:03.773" v="2" actId="1076"/>
          <ac:picMkLst>
            <pc:docMk/>
            <pc:sldMk cId="3646894965" sldId="272"/>
            <ac:picMk id="5" creationId="{10900F57-E619-D0E7-F338-D3EC0FD31321}"/>
          </ac:picMkLst>
        </pc:picChg>
      </pc:sldChg>
      <pc:sldChg chg="modSp mod">
        <pc:chgData name="Salia Perveen" userId="b06a1268902692e9" providerId="LiveId" clId="{AECEA8A6-BEB0-40D4-A451-E447CC2E6DAA}" dt="2026-03-22T22:00:51.147" v="3" actId="1076"/>
        <pc:sldMkLst>
          <pc:docMk/>
          <pc:sldMk cId="1990505971" sldId="273"/>
        </pc:sldMkLst>
        <pc:picChg chg="mod">
          <ac:chgData name="Salia Perveen" userId="b06a1268902692e9" providerId="LiveId" clId="{AECEA8A6-BEB0-40D4-A451-E447CC2E6DAA}" dt="2026-03-22T22:00:51.147" v="3" actId="1076"/>
          <ac:picMkLst>
            <pc:docMk/>
            <pc:sldMk cId="1990505971" sldId="273"/>
            <ac:picMk id="4" creationId="{C3905827-657C-40CA-2CC2-23E20EEC487A}"/>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00D053-D74F-484B-B804-37D87234557C}" type="doc">
      <dgm:prSet loTypeId="urn:microsoft.com/office/officeart/2005/8/layout/matrix3" loCatId="matrix" qsTypeId="urn:microsoft.com/office/officeart/2005/8/quickstyle/simple4" qsCatId="simple" csTypeId="urn:microsoft.com/office/officeart/2005/8/colors/accent1_2" csCatId="accent1"/>
      <dgm:spPr/>
      <dgm:t>
        <a:bodyPr/>
        <a:lstStyle/>
        <a:p>
          <a:endParaRPr lang="en-US"/>
        </a:p>
      </dgm:t>
    </dgm:pt>
    <dgm:pt modelId="{45CDB8A9-23B0-4593-8440-25AEAB470B74}">
      <dgm:prSet/>
      <dgm:spPr/>
      <dgm:t>
        <a:bodyPr/>
        <a:lstStyle/>
        <a:p>
          <a:r>
            <a:rPr lang="en-US" dirty="0"/>
            <a:t>The treatment of David Brown is aimed at reducing pain, enhancing his mobility, and eliminating the progression of his joints. </a:t>
          </a:r>
        </a:p>
      </dgm:t>
    </dgm:pt>
    <dgm:pt modelId="{CC97AE64-6DB6-47AC-AEB8-8147AC0365AE}" type="parTrans" cxnId="{86191148-55CB-4697-87D1-2D6A4FF967FF}">
      <dgm:prSet/>
      <dgm:spPr/>
      <dgm:t>
        <a:bodyPr/>
        <a:lstStyle/>
        <a:p>
          <a:endParaRPr lang="en-US"/>
        </a:p>
      </dgm:t>
    </dgm:pt>
    <dgm:pt modelId="{AFB297C7-6E20-4194-A155-866606AE7F01}" type="sibTrans" cxnId="{86191148-55CB-4697-87D1-2D6A4FF967FF}">
      <dgm:prSet/>
      <dgm:spPr/>
      <dgm:t>
        <a:bodyPr/>
        <a:lstStyle/>
        <a:p>
          <a:endParaRPr lang="en-US"/>
        </a:p>
      </dgm:t>
    </dgm:pt>
    <dgm:pt modelId="{BEF5D238-B81E-4A91-A841-8B30A6FE37C6}">
      <dgm:prSet/>
      <dgm:spPr/>
      <dgm:t>
        <a:bodyPr/>
        <a:lstStyle/>
        <a:p>
          <a:r>
            <a:rPr lang="en-US"/>
            <a:t>Non-steroid anti-inflammatory drugs (NSAIDs) prescribed by the medical personnel can be part of pain management. </a:t>
          </a:r>
        </a:p>
      </dgm:t>
    </dgm:pt>
    <dgm:pt modelId="{DFC4700F-3A9F-4F09-AACB-80451972F2A8}" type="parTrans" cxnId="{DA8FDE22-5F2A-4F26-9159-D3A35AB1AED1}">
      <dgm:prSet/>
      <dgm:spPr/>
      <dgm:t>
        <a:bodyPr/>
        <a:lstStyle/>
        <a:p>
          <a:endParaRPr lang="en-US"/>
        </a:p>
      </dgm:t>
    </dgm:pt>
    <dgm:pt modelId="{63BBBE28-9631-4D78-BD04-E25316DA3130}" type="sibTrans" cxnId="{DA8FDE22-5F2A-4F26-9159-D3A35AB1AED1}">
      <dgm:prSet/>
      <dgm:spPr/>
      <dgm:t>
        <a:bodyPr/>
        <a:lstStyle/>
        <a:p>
          <a:endParaRPr lang="en-US"/>
        </a:p>
      </dgm:t>
    </dgm:pt>
    <dgm:pt modelId="{E9ADB772-F858-4930-99F4-CC5DE53872AC}">
      <dgm:prSet/>
      <dgm:spPr/>
      <dgm:t>
        <a:bodyPr/>
        <a:lstStyle/>
        <a:p>
          <a:r>
            <a:rPr lang="en-US"/>
            <a:t>Secondly, physiotherapy exercises to tighten the muscles around and enhance the joints.</a:t>
          </a:r>
        </a:p>
      </dgm:t>
    </dgm:pt>
    <dgm:pt modelId="{22731C1A-B5C8-4870-BDBF-B5DA60270D65}" type="parTrans" cxnId="{C32BF776-19A8-4CC3-8DF2-BC5A74ACC88C}">
      <dgm:prSet/>
      <dgm:spPr/>
      <dgm:t>
        <a:bodyPr/>
        <a:lstStyle/>
        <a:p>
          <a:endParaRPr lang="en-US"/>
        </a:p>
      </dgm:t>
    </dgm:pt>
    <dgm:pt modelId="{4B6D9CBD-EBEE-4BA6-8249-5B0BA8CE31FF}" type="sibTrans" cxnId="{C32BF776-19A8-4CC3-8DF2-BC5A74ACC88C}">
      <dgm:prSet/>
      <dgm:spPr/>
      <dgm:t>
        <a:bodyPr/>
        <a:lstStyle/>
        <a:p>
          <a:endParaRPr lang="en-US"/>
        </a:p>
      </dgm:t>
    </dgm:pt>
    <dgm:pt modelId="{C1F9EF08-0200-4A5E-B6AF-53A0DE5E9662}">
      <dgm:prSet/>
      <dgm:spPr/>
      <dgm:t>
        <a:bodyPr/>
        <a:lstStyle/>
        <a:p>
          <a:r>
            <a:rPr lang="en-US"/>
            <a:t>Moreover, weight control is highly recommended to ease the pressure on the knee joint and delay the development of the disease.</a:t>
          </a:r>
        </a:p>
      </dgm:t>
    </dgm:pt>
    <dgm:pt modelId="{973A4C2E-77B8-4EDD-9B33-A3C46A892F75}" type="parTrans" cxnId="{4A3D25E8-F990-4EE5-B10F-70B3B4FAA7C1}">
      <dgm:prSet/>
      <dgm:spPr/>
      <dgm:t>
        <a:bodyPr/>
        <a:lstStyle/>
        <a:p>
          <a:endParaRPr lang="en-US"/>
        </a:p>
      </dgm:t>
    </dgm:pt>
    <dgm:pt modelId="{857F1BAF-D69F-4EC9-BD33-8CCC23B647A6}" type="sibTrans" cxnId="{4A3D25E8-F990-4EE5-B10F-70B3B4FAA7C1}">
      <dgm:prSet/>
      <dgm:spPr/>
      <dgm:t>
        <a:bodyPr/>
        <a:lstStyle/>
        <a:p>
          <a:endParaRPr lang="en-US"/>
        </a:p>
      </dgm:t>
    </dgm:pt>
    <dgm:pt modelId="{A1971C4E-7F71-4B86-8479-D52F1CAD8961}" type="pres">
      <dgm:prSet presAssocID="{2400D053-D74F-484B-B804-37D87234557C}" presName="matrix" presStyleCnt="0">
        <dgm:presLayoutVars>
          <dgm:chMax val="1"/>
          <dgm:dir/>
          <dgm:resizeHandles val="exact"/>
        </dgm:presLayoutVars>
      </dgm:prSet>
      <dgm:spPr/>
    </dgm:pt>
    <dgm:pt modelId="{6CBC2EEE-D9E6-4CE8-8BBF-EF256CA6DFB8}" type="pres">
      <dgm:prSet presAssocID="{2400D053-D74F-484B-B804-37D87234557C}" presName="diamond" presStyleLbl="bgShp" presStyleIdx="0" presStyleCnt="1"/>
      <dgm:spPr/>
    </dgm:pt>
    <dgm:pt modelId="{B53B9CD2-DB12-427F-A83D-936DE1E42471}" type="pres">
      <dgm:prSet presAssocID="{2400D053-D74F-484B-B804-37D87234557C}" presName="quad1" presStyleLbl="node1" presStyleIdx="0" presStyleCnt="4" custLinFactNeighborX="-1622" custLinFactNeighborY="-3772">
        <dgm:presLayoutVars>
          <dgm:chMax val="0"/>
          <dgm:chPref val="0"/>
          <dgm:bulletEnabled val="1"/>
        </dgm:presLayoutVars>
      </dgm:prSet>
      <dgm:spPr/>
    </dgm:pt>
    <dgm:pt modelId="{3EF966AC-C487-4985-9A8F-ED75DC0EF2A1}" type="pres">
      <dgm:prSet presAssocID="{2400D053-D74F-484B-B804-37D87234557C}" presName="quad2" presStyleLbl="node1" presStyleIdx="1" presStyleCnt="4">
        <dgm:presLayoutVars>
          <dgm:chMax val="0"/>
          <dgm:chPref val="0"/>
          <dgm:bulletEnabled val="1"/>
        </dgm:presLayoutVars>
      </dgm:prSet>
      <dgm:spPr/>
    </dgm:pt>
    <dgm:pt modelId="{DF569B04-4699-4E97-B54F-F0301968ECC1}" type="pres">
      <dgm:prSet presAssocID="{2400D053-D74F-484B-B804-37D87234557C}" presName="quad3" presStyleLbl="node1" presStyleIdx="2" presStyleCnt="4">
        <dgm:presLayoutVars>
          <dgm:chMax val="0"/>
          <dgm:chPref val="0"/>
          <dgm:bulletEnabled val="1"/>
        </dgm:presLayoutVars>
      </dgm:prSet>
      <dgm:spPr/>
    </dgm:pt>
    <dgm:pt modelId="{A47CF91E-311C-42B7-9EDC-5C0B8AF520A0}" type="pres">
      <dgm:prSet presAssocID="{2400D053-D74F-484B-B804-37D87234557C}" presName="quad4" presStyleLbl="node1" presStyleIdx="3" presStyleCnt="4">
        <dgm:presLayoutVars>
          <dgm:chMax val="0"/>
          <dgm:chPref val="0"/>
          <dgm:bulletEnabled val="1"/>
        </dgm:presLayoutVars>
      </dgm:prSet>
      <dgm:spPr/>
    </dgm:pt>
  </dgm:ptLst>
  <dgm:cxnLst>
    <dgm:cxn modelId="{DA8FDE22-5F2A-4F26-9159-D3A35AB1AED1}" srcId="{2400D053-D74F-484B-B804-37D87234557C}" destId="{BEF5D238-B81E-4A91-A841-8B30A6FE37C6}" srcOrd="1" destOrd="0" parTransId="{DFC4700F-3A9F-4F09-AACB-80451972F2A8}" sibTransId="{63BBBE28-9631-4D78-BD04-E25316DA3130}"/>
    <dgm:cxn modelId="{D400FB28-6A59-42E4-88AB-F684BE0F41B8}" type="presOf" srcId="{45CDB8A9-23B0-4593-8440-25AEAB470B74}" destId="{B53B9CD2-DB12-427F-A83D-936DE1E42471}" srcOrd="0" destOrd="0" presId="urn:microsoft.com/office/officeart/2005/8/layout/matrix3"/>
    <dgm:cxn modelId="{0A999C45-8B8F-43BE-8C05-142A575E2459}" type="presOf" srcId="{2400D053-D74F-484B-B804-37D87234557C}" destId="{A1971C4E-7F71-4B86-8479-D52F1CAD8961}" srcOrd="0" destOrd="0" presId="urn:microsoft.com/office/officeart/2005/8/layout/matrix3"/>
    <dgm:cxn modelId="{86191148-55CB-4697-87D1-2D6A4FF967FF}" srcId="{2400D053-D74F-484B-B804-37D87234557C}" destId="{45CDB8A9-23B0-4593-8440-25AEAB470B74}" srcOrd="0" destOrd="0" parTransId="{CC97AE64-6DB6-47AC-AEB8-8147AC0365AE}" sibTransId="{AFB297C7-6E20-4194-A155-866606AE7F01}"/>
    <dgm:cxn modelId="{A256CD69-DE84-462D-9D62-6ECF1562452D}" type="presOf" srcId="{E9ADB772-F858-4930-99F4-CC5DE53872AC}" destId="{DF569B04-4699-4E97-B54F-F0301968ECC1}" srcOrd="0" destOrd="0" presId="urn:microsoft.com/office/officeart/2005/8/layout/matrix3"/>
    <dgm:cxn modelId="{C32BF776-19A8-4CC3-8DF2-BC5A74ACC88C}" srcId="{2400D053-D74F-484B-B804-37D87234557C}" destId="{E9ADB772-F858-4930-99F4-CC5DE53872AC}" srcOrd="2" destOrd="0" parTransId="{22731C1A-B5C8-4870-BDBF-B5DA60270D65}" sibTransId="{4B6D9CBD-EBEE-4BA6-8249-5B0BA8CE31FF}"/>
    <dgm:cxn modelId="{E2E19682-CC84-47B5-B684-C86880868A1D}" type="presOf" srcId="{BEF5D238-B81E-4A91-A841-8B30A6FE37C6}" destId="{3EF966AC-C487-4985-9A8F-ED75DC0EF2A1}" srcOrd="0" destOrd="0" presId="urn:microsoft.com/office/officeart/2005/8/layout/matrix3"/>
    <dgm:cxn modelId="{37FBB889-C012-4D07-A5C8-6C39296003FA}" type="presOf" srcId="{C1F9EF08-0200-4A5E-B6AF-53A0DE5E9662}" destId="{A47CF91E-311C-42B7-9EDC-5C0B8AF520A0}" srcOrd="0" destOrd="0" presId="urn:microsoft.com/office/officeart/2005/8/layout/matrix3"/>
    <dgm:cxn modelId="{4A3D25E8-F990-4EE5-B10F-70B3B4FAA7C1}" srcId="{2400D053-D74F-484B-B804-37D87234557C}" destId="{C1F9EF08-0200-4A5E-B6AF-53A0DE5E9662}" srcOrd="3" destOrd="0" parTransId="{973A4C2E-77B8-4EDD-9B33-A3C46A892F75}" sibTransId="{857F1BAF-D69F-4EC9-BD33-8CCC23B647A6}"/>
    <dgm:cxn modelId="{DE65965A-EFF1-4D72-B02D-6E7274C872EA}" type="presParOf" srcId="{A1971C4E-7F71-4B86-8479-D52F1CAD8961}" destId="{6CBC2EEE-D9E6-4CE8-8BBF-EF256CA6DFB8}" srcOrd="0" destOrd="0" presId="urn:microsoft.com/office/officeart/2005/8/layout/matrix3"/>
    <dgm:cxn modelId="{1DC02A16-ADFE-440D-AE72-F692441E5E5F}" type="presParOf" srcId="{A1971C4E-7F71-4B86-8479-D52F1CAD8961}" destId="{B53B9CD2-DB12-427F-A83D-936DE1E42471}" srcOrd="1" destOrd="0" presId="urn:microsoft.com/office/officeart/2005/8/layout/matrix3"/>
    <dgm:cxn modelId="{DA6217D7-94D9-4C66-B91B-993426EEF5B7}" type="presParOf" srcId="{A1971C4E-7F71-4B86-8479-D52F1CAD8961}" destId="{3EF966AC-C487-4985-9A8F-ED75DC0EF2A1}" srcOrd="2" destOrd="0" presId="urn:microsoft.com/office/officeart/2005/8/layout/matrix3"/>
    <dgm:cxn modelId="{EEC8A88F-A8F5-41B4-91F7-0E858E198845}" type="presParOf" srcId="{A1971C4E-7F71-4B86-8479-D52F1CAD8961}" destId="{DF569B04-4699-4E97-B54F-F0301968ECC1}" srcOrd="3" destOrd="0" presId="urn:microsoft.com/office/officeart/2005/8/layout/matrix3"/>
    <dgm:cxn modelId="{22299406-F436-444B-81B5-A415D9E8296B}" type="presParOf" srcId="{A1971C4E-7F71-4B86-8479-D52F1CAD8961}" destId="{A47CF91E-311C-42B7-9EDC-5C0B8AF520A0}"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3C7548-5D57-482A-94E5-52F2F42C12D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6B5B41-DF90-4192-913D-5A121F8C9CF9}">
      <dgm:prSet custT="1"/>
      <dgm:spPr/>
      <dgm:t>
        <a:bodyPr/>
        <a:lstStyle/>
        <a:p>
          <a:r>
            <a:rPr lang="en-US" sz="1600"/>
            <a:t>Treatment needs to be reviewed through continuous monitoring and redress the care plan in the case it is needed. </a:t>
          </a:r>
        </a:p>
      </dgm:t>
    </dgm:pt>
    <dgm:pt modelId="{580E738A-3521-44DA-9AA8-465BEE23C224}" type="parTrans" cxnId="{0BAD4235-7C2D-4572-B451-63DD89CFE93C}">
      <dgm:prSet/>
      <dgm:spPr/>
      <dgm:t>
        <a:bodyPr/>
        <a:lstStyle/>
        <a:p>
          <a:endParaRPr lang="en-US" sz="2000"/>
        </a:p>
      </dgm:t>
    </dgm:pt>
    <dgm:pt modelId="{A0475768-B925-4CDC-9F20-FC70659EDD22}" type="sibTrans" cxnId="{0BAD4235-7C2D-4572-B451-63DD89CFE93C}">
      <dgm:prSet/>
      <dgm:spPr/>
      <dgm:t>
        <a:bodyPr/>
        <a:lstStyle/>
        <a:p>
          <a:endParaRPr lang="en-US" sz="2000"/>
        </a:p>
      </dgm:t>
    </dgm:pt>
    <dgm:pt modelId="{110B8669-B08B-437D-9E54-B73790B4DA45}">
      <dgm:prSet custT="1"/>
      <dgm:spPr/>
      <dgm:t>
        <a:bodyPr/>
        <a:lstStyle/>
        <a:p>
          <a:r>
            <a:rPr lang="en-US" sz="1600" dirty="0"/>
            <a:t>Frequent review of the medical conditions and drugs enables the physician to maintain the suitability of medications and the success of physiotherapy programs. </a:t>
          </a:r>
        </a:p>
      </dgm:t>
    </dgm:pt>
    <dgm:pt modelId="{9EE4DB2B-CF73-4B42-B4C3-F0AE2CF88108}" type="parTrans" cxnId="{B46D35D4-454F-49AB-BFAE-74BCB2A6F532}">
      <dgm:prSet/>
      <dgm:spPr/>
      <dgm:t>
        <a:bodyPr/>
        <a:lstStyle/>
        <a:p>
          <a:endParaRPr lang="en-US" sz="2000"/>
        </a:p>
      </dgm:t>
    </dgm:pt>
    <dgm:pt modelId="{BE0C3075-E7FA-43DB-A0AF-5386C86D934C}" type="sibTrans" cxnId="{B46D35D4-454F-49AB-BFAE-74BCB2A6F532}">
      <dgm:prSet/>
      <dgm:spPr/>
      <dgm:t>
        <a:bodyPr/>
        <a:lstStyle/>
        <a:p>
          <a:endParaRPr lang="en-US" sz="2000"/>
        </a:p>
      </dgm:t>
    </dgm:pt>
    <dgm:pt modelId="{24A3BCE8-26E5-4473-B240-94324C98C27B}">
      <dgm:prSet custT="1"/>
      <dgm:spPr/>
      <dgm:t>
        <a:bodyPr/>
        <a:lstStyle/>
        <a:p>
          <a:r>
            <a:rPr lang="en-US" sz="1600" dirty="0"/>
            <a:t>Monitoring structural changes in the joint can also be done using diagnostic imaging including the use of X-rays (Gupta and Frey-Law, 2024).</a:t>
          </a:r>
        </a:p>
      </dgm:t>
    </dgm:pt>
    <dgm:pt modelId="{F640C2AE-5EE2-4736-8681-73F2769C512E}" type="parTrans" cxnId="{E60E021A-2A34-42FD-8CD4-817EE6911544}">
      <dgm:prSet/>
      <dgm:spPr/>
      <dgm:t>
        <a:bodyPr/>
        <a:lstStyle/>
        <a:p>
          <a:endParaRPr lang="en-US" sz="2000"/>
        </a:p>
      </dgm:t>
    </dgm:pt>
    <dgm:pt modelId="{65F619DC-B593-4FF6-826F-B7B59CAD241C}" type="sibTrans" cxnId="{E60E021A-2A34-42FD-8CD4-817EE6911544}">
      <dgm:prSet/>
      <dgm:spPr/>
      <dgm:t>
        <a:bodyPr/>
        <a:lstStyle/>
        <a:p>
          <a:endParaRPr lang="en-US" sz="2000"/>
        </a:p>
      </dgm:t>
    </dgm:pt>
    <dgm:pt modelId="{BB0B50E8-97F0-4230-964C-D965CD823E13}" type="pres">
      <dgm:prSet presAssocID="{683C7548-5D57-482A-94E5-52F2F42C12DC}" presName="root" presStyleCnt="0">
        <dgm:presLayoutVars>
          <dgm:dir/>
          <dgm:resizeHandles val="exact"/>
        </dgm:presLayoutVars>
      </dgm:prSet>
      <dgm:spPr/>
    </dgm:pt>
    <dgm:pt modelId="{689C10D5-FF2A-43E4-A17B-FBAA81A8A9CD}" type="pres">
      <dgm:prSet presAssocID="{E76B5B41-DF90-4192-913D-5A121F8C9CF9}" presName="compNode" presStyleCnt="0"/>
      <dgm:spPr/>
    </dgm:pt>
    <dgm:pt modelId="{4FFE9ADF-A362-4A32-B908-4F615FB5CA04}" type="pres">
      <dgm:prSet presAssocID="{E76B5B41-DF90-4192-913D-5A121F8C9CF9}" presName="bgRect" presStyleLbl="bgShp" presStyleIdx="0" presStyleCnt="3"/>
      <dgm:spPr/>
    </dgm:pt>
    <dgm:pt modelId="{E9E22C82-B597-4E8F-B210-FEE887A3AA61}" type="pres">
      <dgm:prSet presAssocID="{E76B5B41-DF90-4192-913D-5A121F8C9CF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mbulance"/>
        </a:ext>
      </dgm:extLst>
    </dgm:pt>
    <dgm:pt modelId="{7DB53E32-658E-4092-BABA-68770C2E04A6}" type="pres">
      <dgm:prSet presAssocID="{E76B5B41-DF90-4192-913D-5A121F8C9CF9}" presName="spaceRect" presStyleCnt="0"/>
      <dgm:spPr/>
    </dgm:pt>
    <dgm:pt modelId="{F4484DC6-45AA-4B23-8403-7CDE5A94B5A3}" type="pres">
      <dgm:prSet presAssocID="{E76B5B41-DF90-4192-913D-5A121F8C9CF9}" presName="parTx" presStyleLbl="revTx" presStyleIdx="0" presStyleCnt="3">
        <dgm:presLayoutVars>
          <dgm:chMax val="0"/>
          <dgm:chPref val="0"/>
        </dgm:presLayoutVars>
      </dgm:prSet>
      <dgm:spPr/>
    </dgm:pt>
    <dgm:pt modelId="{E4695DBB-2B9A-4DA3-9E77-4B2F241870F9}" type="pres">
      <dgm:prSet presAssocID="{A0475768-B925-4CDC-9F20-FC70659EDD22}" presName="sibTrans" presStyleCnt="0"/>
      <dgm:spPr/>
    </dgm:pt>
    <dgm:pt modelId="{7BD3BD9E-5AC3-41C0-B3D5-295DA699E651}" type="pres">
      <dgm:prSet presAssocID="{110B8669-B08B-437D-9E54-B73790B4DA45}" presName="compNode" presStyleCnt="0"/>
      <dgm:spPr/>
    </dgm:pt>
    <dgm:pt modelId="{FA1E77E9-C15F-40D4-935B-065AF52D9EA9}" type="pres">
      <dgm:prSet presAssocID="{110B8669-B08B-437D-9E54-B73790B4DA45}" presName="bgRect" presStyleLbl="bgShp" presStyleIdx="1" presStyleCnt="3"/>
      <dgm:spPr/>
    </dgm:pt>
    <dgm:pt modelId="{FC2FC8A2-2BA3-4BB5-96F2-5C2D04CF69EB}" type="pres">
      <dgm:prSet presAssocID="{110B8669-B08B-437D-9E54-B73790B4DA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DA5CBD48-EA9F-42BA-98F1-2754D3E7F48E}" type="pres">
      <dgm:prSet presAssocID="{110B8669-B08B-437D-9E54-B73790B4DA45}" presName="spaceRect" presStyleCnt="0"/>
      <dgm:spPr/>
    </dgm:pt>
    <dgm:pt modelId="{736B0E5E-7695-42D5-8683-6E6D11FAD373}" type="pres">
      <dgm:prSet presAssocID="{110B8669-B08B-437D-9E54-B73790B4DA45}" presName="parTx" presStyleLbl="revTx" presStyleIdx="1" presStyleCnt="3">
        <dgm:presLayoutVars>
          <dgm:chMax val="0"/>
          <dgm:chPref val="0"/>
        </dgm:presLayoutVars>
      </dgm:prSet>
      <dgm:spPr/>
    </dgm:pt>
    <dgm:pt modelId="{185BBFBF-BB70-44A3-8A57-8271C0AC1C72}" type="pres">
      <dgm:prSet presAssocID="{BE0C3075-E7FA-43DB-A0AF-5386C86D934C}" presName="sibTrans" presStyleCnt="0"/>
      <dgm:spPr/>
    </dgm:pt>
    <dgm:pt modelId="{85876398-29DD-42E7-8921-F21754A06251}" type="pres">
      <dgm:prSet presAssocID="{24A3BCE8-26E5-4473-B240-94324C98C27B}" presName="compNode" presStyleCnt="0"/>
      <dgm:spPr/>
    </dgm:pt>
    <dgm:pt modelId="{1CCD48C6-995C-41C0-9235-569FDAB5A61D}" type="pres">
      <dgm:prSet presAssocID="{24A3BCE8-26E5-4473-B240-94324C98C27B}" presName="bgRect" presStyleLbl="bgShp" presStyleIdx="2" presStyleCnt="3"/>
      <dgm:spPr/>
    </dgm:pt>
    <dgm:pt modelId="{4A5DF402-4F41-4A83-8B94-4991C01D3015}" type="pres">
      <dgm:prSet presAssocID="{24A3BCE8-26E5-4473-B240-94324C98C27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FDC7C50B-D4F6-4D3E-8AE5-31B4A0DEBC1D}" type="pres">
      <dgm:prSet presAssocID="{24A3BCE8-26E5-4473-B240-94324C98C27B}" presName="spaceRect" presStyleCnt="0"/>
      <dgm:spPr/>
    </dgm:pt>
    <dgm:pt modelId="{2C0AD043-2E7E-428A-8813-C0C58EF6E166}" type="pres">
      <dgm:prSet presAssocID="{24A3BCE8-26E5-4473-B240-94324C98C27B}" presName="parTx" presStyleLbl="revTx" presStyleIdx="2" presStyleCnt="3">
        <dgm:presLayoutVars>
          <dgm:chMax val="0"/>
          <dgm:chPref val="0"/>
        </dgm:presLayoutVars>
      </dgm:prSet>
      <dgm:spPr/>
    </dgm:pt>
  </dgm:ptLst>
  <dgm:cxnLst>
    <dgm:cxn modelId="{E60E021A-2A34-42FD-8CD4-817EE6911544}" srcId="{683C7548-5D57-482A-94E5-52F2F42C12DC}" destId="{24A3BCE8-26E5-4473-B240-94324C98C27B}" srcOrd="2" destOrd="0" parTransId="{F640C2AE-5EE2-4736-8681-73F2769C512E}" sibTransId="{65F619DC-B593-4FF6-826F-B7B59CAD241C}"/>
    <dgm:cxn modelId="{4B08FD1B-CF09-4AD6-B749-92643ABFC871}" type="presOf" srcId="{24A3BCE8-26E5-4473-B240-94324C98C27B}" destId="{2C0AD043-2E7E-428A-8813-C0C58EF6E166}" srcOrd="0" destOrd="0" presId="urn:microsoft.com/office/officeart/2018/2/layout/IconVerticalSolidList"/>
    <dgm:cxn modelId="{0BAD4235-7C2D-4572-B451-63DD89CFE93C}" srcId="{683C7548-5D57-482A-94E5-52F2F42C12DC}" destId="{E76B5B41-DF90-4192-913D-5A121F8C9CF9}" srcOrd="0" destOrd="0" parTransId="{580E738A-3521-44DA-9AA8-465BEE23C224}" sibTransId="{A0475768-B925-4CDC-9F20-FC70659EDD22}"/>
    <dgm:cxn modelId="{7B8DBE82-2376-427F-B2BD-877462AFD8C5}" type="presOf" srcId="{110B8669-B08B-437D-9E54-B73790B4DA45}" destId="{736B0E5E-7695-42D5-8683-6E6D11FAD373}" srcOrd="0" destOrd="0" presId="urn:microsoft.com/office/officeart/2018/2/layout/IconVerticalSolidList"/>
    <dgm:cxn modelId="{7B5BDAB2-CDAD-4BF2-B0D9-5DF29F2AFD86}" type="presOf" srcId="{683C7548-5D57-482A-94E5-52F2F42C12DC}" destId="{BB0B50E8-97F0-4230-964C-D965CD823E13}" srcOrd="0" destOrd="0" presId="urn:microsoft.com/office/officeart/2018/2/layout/IconVerticalSolidList"/>
    <dgm:cxn modelId="{B46D35D4-454F-49AB-BFAE-74BCB2A6F532}" srcId="{683C7548-5D57-482A-94E5-52F2F42C12DC}" destId="{110B8669-B08B-437D-9E54-B73790B4DA45}" srcOrd="1" destOrd="0" parTransId="{9EE4DB2B-CF73-4B42-B4C3-F0AE2CF88108}" sibTransId="{BE0C3075-E7FA-43DB-A0AF-5386C86D934C}"/>
    <dgm:cxn modelId="{975B6FDA-AF07-4F28-A289-0B8CBB268430}" type="presOf" srcId="{E76B5B41-DF90-4192-913D-5A121F8C9CF9}" destId="{F4484DC6-45AA-4B23-8403-7CDE5A94B5A3}" srcOrd="0" destOrd="0" presId="urn:microsoft.com/office/officeart/2018/2/layout/IconVerticalSolidList"/>
    <dgm:cxn modelId="{2C8BF072-8F05-4A50-9B32-21AC4F9E8FC1}" type="presParOf" srcId="{BB0B50E8-97F0-4230-964C-D965CD823E13}" destId="{689C10D5-FF2A-43E4-A17B-FBAA81A8A9CD}" srcOrd="0" destOrd="0" presId="urn:microsoft.com/office/officeart/2018/2/layout/IconVerticalSolidList"/>
    <dgm:cxn modelId="{11724671-F033-4D89-90F0-8B40607BF52B}" type="presParOf" srcId="{689C10D5-FF2A-43E4-A17B-FBAA81A8A9CD}" destId="{4FFE9ADF-A362-4A32-B908-4F615FB5CA04}" srcOrd="0" destOrd="0" presId="urn:microsoft.com/office/officeart/2018/2/layout/IconVerticalSolidList"/>
    <dgm:cxn modelId="{F37B2546-9956-4B5B-A9D2-7C91548B8A40}" type="presParOf" srcId="{689C10D5-FF2A-43E4-A17B-FBAA81A8A9CD}" destId="{E9E22C82-B597-4E8F-B210-FEE887A3AA61}" srcOrd="1" destOrd="0" presId="urn:microsoft.com/office/officeart/2018/2/layout/IconVerticalSolidList"/>
    <dgm:cxn modelId="{C913BBB0-9D3E-455F-A90B-46E996AA1D47}" type="presParOf" srcId="{689C10D5-FF2A-43E4-A17B-FBAA81A8A9CD}" destId="{7DB53E32-658E-4092-BABA-68770C2E04A6}" srcOrd="2" destOrd="0" presId="urn:microsoft.com/office/officeart/2018/2/layout/IconVerticalSolidList"/>
    <dgm:cxn modelId="{396C8607-E249-425C-8B2F-FDA7D65001AB}" type="presParOf" srcId="{689C10D5-FF2A-43E4-A17B-FBAA81A8A9CD}" destId="{F4484DC6-45AA-4B23-8403-7CDE5A94B5A3}" srcOrd="3" destOrd="0" presId="urn:microsoft.com/office/officeart/2018/2/layout/IconVerticalSolidList"/>
    <dgm:cxn modelId="{938E685F-3650-4B5C-913C-B4711EEA79EF}" type="presParOf" srcId="{BB0B50E8-97F0-4230-964C-D965CD823E13}" destId="{E4695DBB-2B9A-4DA3-9E77-4B2F241870F9}" srcOrd="1" destOrd="0" presId="urn:microsoft.com/office/officeart/2018/2/layout/IconVerticalSolidList"/>
    <dgm:cxn modelId="{ACC6FE62-0EA1-4D70-AFD6-FA0B83807015}" type="presParOf" srcId="{BB0B50E8-97F0-4230-964C-D965CD823E13}" destId="{7BD3BD9E-5AC3-41C0-B3D5-295DA699E651}" srcOrd="2" destOrd="0" presId="urn:microsoft.com/office/officeart/2018/2/layout/IconVerticalSolidList"/>
    <dgm:cxn modelId="{2D586333-605D-4153-A60D-BD0E9CCFE653}" type="presParOf" srcId="{7BD3BD9E-5AC3-41C0-B3D5-295DA699E651}" destId="{FA1E77E9-C15F-40D4-935B-065AF52D9EA9}" srcOrd="0" destOrd="0" presId="urn:microsoft.com/office/officeart/2018/2/layout/IconVerticalSolidList"/>
    <dgm:cxn modelId="{CA277C5D-57FB-4DFA-8D5F-3E055DF062D4}" type="presParOf" srcId="{7BD3BD9E-5AC3-41C0-B3D5-295DA699E651}" destId="{FC2FC8A2-2BA3-4BB5-96F2-5C2D04CF69EB}" srcOrd="1" destOrd="0" presId="urn:microsoft.com/office/officeart/2018/2/layout/IconVerticalSolidList"/>
    <dgm:cxn modelId="{E7EC33E6-3917-40BD-BE38-5ADCC4B98790}" type="presParOf" srcId="{7BD3BD9E-5AC3-41C0-B3D5-295DA699E651}" destId="{DA5CBD48-EA9F-42BA-98F1-2754D3E7F48E}" srcOrd="2" destOrd="0" presId="urn:microsoft.com/office/officeart/2018/2/layout/IconVerticalSolidList"/>
    <dgm:cxn modelId="{351EAB97-DDA4-4C90-9CAC-1AABC4966716}" type="presParOf" srcId="{7BD3BD9E-5AC3-41C0-B3D5-295DA699E651}" destId="{736B0E5E-7695-42D5-8683-6E6D11FAD373}" srcOrd="3" destOrd="0" presId="urn:microsoft.com/office/officeart/2018/2/layout/IconVerticalSolidList"/>
    <dgm:cxn modelId="{91D434E1-4B19-451B-BB2B-487A710AD6CE}" type="presParOf" srcId="{BB0B50E8-97F0-4230-964C-D965CD823E13}" destId="{185BBFBF-BB70-44A3-8A57-8271C0AC1C72}" srcOrd="3" destOrd="0" presId="urn:microsoft.com/office/officeart/2018/2/layout/IconVerticalSolidList"/>
    <dgm:cxn modelId="{2C630B55-B8D6-4F67-A3C7-C8BA34649729}" type="presParOf" srcId="{BB0B50E8-97F0-4230-964C-D965CD823E13}" destId="{85876398-29DD-42E7-8921-F21754A06251}" srcOrd="4" destOrd="0" presId="urn:microsoft.com/office/officeart/2018/2/layout/IconVerticalSolidList"/>
    <dgm:cxn modelId="{7AB07925-DADF-4767-8DA9-536502ECDB54}" type="presParOf" srcId="{85876398-29DD-42E7-8921-F21754A06251}" destId="{1CCD48C6-995C-41C0-9235-569FDAB5A61D}" srcOrd="0" destOrd="0" presId="urn:microsoft.com/office/officeart/2018/2/layout/IconVerticalSolidList"/>
    <dgm:cxn modelId="{3A6B05F2-EDC4-44AD-95D9-C43371160D73}" type="presParOf" srcId="{85876398-29DD-42E7-8921-F21754A06251}" destId="{4A5DF402-4F41-4A83-8B94-4991C01D3015}" srcOrd="1" destOrd="0" presId="urn:microsoft.com/office/officeart/2018/2/layout/IconVerticalSolidList"/>
    <dgm:cxn modelId="{099C1B6A-A46E-4E80-A05D-552A4869386C}" type="presParOf" srcId="{85876398-29DD-42E7-8921-F21754A06251}" destId="{FDC7C50B-D4F6-4D3E-8AE5-31B4A0DEBC1D}" srcOrd="2" destOrd="0" presId="urn:microsoft.com/office/officeart/2018/2/layout/IconVerticalSolidList"/>
    <dgm:cxn modelId="{EE0C77D3-A61D-4341-9E19-45442C796873}" type="presParOf" srcId="{85876398-29DD-42E7-8921-F21754A06251}" destId="{2C0AD043-2E7E-428A-8813-C0C58EF6E16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AD9269-4655-451A-975E-DDF25C3A298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751F863-738F-426F-BBCD-AACA59C9BC9B}">
      <dgm:prSet custT="1"/>
      <dgm:spPr/>
      <dgm:t>
        <a:bodyPr/>
        <a:lstStyle/>
        <a:p>
          <a:r>
            <a:rPr lang="en-US" sz="1600" dirty="0"/>
            <a:t>Clear explanations should be given to the patients about their condition, the treatment they should be exposed to, and self-management strategies.</a:t>
          </a:r>
        </a:p>
      </dgm:t>
    </dgm:pt>
    <dgm:pt modelId="{FC12F477-03AF-4143-80AE-9AD51CA47A43}" type="parTrans" cxnId="{B8ABDC45-2EBB-46A1-B560-BE7B8AE9A3AE}">
      <dgm:prSet/>
      <dgm:spPr/>
      <dgm:t>
        <a:bodyPr/>
        <a:lstStyle/>
        <a:p>
          <a:endParaRPr lang="en-US" sz="2000"/>
        </a:p>
      </dgm:t>
    </dgm:pt>
    <dgm:pt modelId="{59108433-A6B4-41C0-BFA8-46DD8516DDEA}" type="sibTrans" cxnId="{B8ABDC45-2EBB-46A1-B560-BE7B8AE9A3AE}">
      <dgm:prSet/>
      <dgm:spPr/>
      <dgm:t>
        <a:bodyPr/>
        <a:lstStyle/>
        <a:p>
          <a:endParaRPr lang="en-US" sz="2000"/>
        </a:p>
      </dgm:t>
    </dgm:pt>
    <dgm:pt modelId="{3793A17B-0A30-4565-9617-1AB91E33C671}">
      <dgm:prSet custT="1"/>
      <dgm:spPr/>
      <dgm:t>
        <a:bodyPr/>
        <a:lstStyle/>
        <a:p>
          <a:r>
            <a:rPr lang="en-US" sz="1600"/>
            <a:t>Respecting patient autonomy, upholding confidentiality, and obtaining informed consent before any treatment or intervention.</a:t>
          </a:r>
        </a:p>
      </dgm:t>
    </dgm:pt>
    <dgm:pt modelId="{7D7AB021-195E-4B96-AB6D-9862F03D7BF2}" type="parTrans" cxnId="{D7019E9A-F2F0-4CF3-B90C-AFF52D142D4C}">
      <dgm:prSet/>
      <dgm:spPr/>
      <dgm:t>
        <a:bodyPr/>
        <a:lstStyle/>
        <a:p>
          <a:endParaRPr lang="en-US" sz="2000"/>
        </a:p>
      </dgm:t>
    </dgm:pt>
    <dgm:pt modelId="{5E3A1003-0DDD-4271-AAB2-EC112359DB7B}" type="sibTrans" cxnId="{D7019E9A-F2F0-4CF3-B90C-AFF52D142D4C}">
      <dgm:prSet/>
      <dgm:spPr/>
      <dgm:t>
        <a:bodyPr/>
        <a:lstStyle/>
        <a:p>
          <a:endParaRPr lang="en-US" sz="2000"/>
        </a:p>
      </dgm:t>
    </dgm:pt>
    <dgm:pt modelId="{986910E0-F27E-4729-ABA7-5AE9D00ACA19}">
      <dgm:prSet custT="1"/>
      <dgm:spPr/>
      <dgm:t>
        <a:bodyPr/>
        <a:lstStyle/>
        <a:p>
          <a:r>
            <a:rPr lang="en-US" sz="1600"/>
            <a:t>Patient-centered care helps individuals engage actively in making health decisions (Teays, 2025).</a:t>
          </a:r>
        </a:p>
      </dgm:t>
    </dgm:pt>
    <dgm:pt modelId="{1F2C5A36-1194-476F-BDDD-D01FB3084E73}" type="parTrans" cxnId="{ED8550CD-7E4C-4E34-8872-954810236024}">
      <dgm:prSet/>
      <dgm:spPr/>
      <dgm:t>
        <a:bodyPr/>
        <a:lstStyle/>
        <a:p>
          <a:endParaRPr lang="en-US" sz="2000"/>
        </a:p>
      </dgm:t>
    </dgm:pt>
    <dgm:pt modelId="{05CBFC4A-47B9-4D3D-8676-85C0A5D7E721}" type="sibTrans" cxnId="{ED8550CD-7E4C-4E34-8872-954810236024}">
      <dgm:prSet/>
      <dgm:spPr/>
      <dgm:t>
        <a:bodyPr/>
        <a:lstStyle/>
        <a:p>
          <a:endParaRPr lang="en-US" sz="2000"/>
        </a:p>
      </dgm:t>
    </dgm:pt>
    <dgm:pt modelId="{8F457F8E-9C42-45BA-B998-36B1614F3937}" type="pres">
      <dgm:prSet presAssocID="{E6AD9269-4655-451A-975E-DDF25C3A2983}" presName="root" presStyleCnt="0">
        <dgm:presLayoutVars>
          <dgm:dir/>
          <dgm:resizeHandles val="exact"/>
        </dgm:presLayoutVars>
      </dgm:prSet>
      <dgm:spPr/>
    </dgm:pt>
    <dgm:pt modelId="{486ACD49-D3EE-4677-97F7-ED5BB6DE24E9}" type="pres">
      <dgm:prSet presAssocID="{D751F863-738F-426F-BBCD-AACA59C9BC9B}" presName="compNode" presStyleCnt="0"/>
      <dgm:spPr/>
    </dgm:pt>
    <dgm:pt modelId="{56C607E0-FF62-4B83-899C-F4EDFD6B4B78}" type="pres">
      <dgm:prSet presAssocID="{D751F863-738F-426F-BBCD-AACA59C9BC9B}" presName="bgRect" presStyleLbl="bgShp" presStyleIdx="0" presStyleCnt="3"/>
      <dgm:spPr/>
    </dgm:pt>
    <dgm:pt modelId="{165727E1-10F8-45DD-BD42-672E5BAD8A2C}" type="pres">
      <dgm:prSet presAssocID="{D751F863-738F-426F-BBCD-AACA59C9BC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Hierarchy"/>
        </a:ext>
      </dgm:extLst>
    </dgm:pt>
    <dgm:pt modelId="{70997C8B-AD0A-49F0-8D02-1B13D4D40879}" type="pres">
      <dgm:prSet presAssocID="{D751F863-738F-426F-BBCD-AACA59C9BC9B}" presName="spaceRect" presStyleCnt="0"/>
      <dgm:spPr/>
    </dgm:pt>
    <dgm:pt modelId="{51753A8B-8C68-4184-B2E0-F34A63CE774D}" type="pres">
      <dgm:prSet presAssocID="{D751F863-738F-426F-BBCD-AACA59C9BC9B}" presName="parTx" presStyleLbl="revTx" presStyleIdx="0" presStyleCnt="3">
        <dgm:presLayoutVars>
          <dgm:chMax val="0"/>
          <dgm:chPref val="0"/>
        </dgm:presLayoutVars>
      </dgm:prSet>
      <dgm:spPr/>
    </dgm:pt>
    <dgm:pt modelId="{3E8BFC87-2C81-434D-B019-1F9F8B433B68}" type="pres">
      <dgm:prSet presAssocID="{59108433-A6B4-41C0-BFA8-46DD8516DDEA}" presName="sibTrans" presStyleCnt="0"/>
      <dgm:spPr/>
    </dgm:pt>
    <dgm:pt modelId="{C4739763-B02B-4438-B06D-B232D658F281}" type="pres">
      <dgm:prSet presAssocID="{3793A17B-0A30-4565-9617-1AB91E33C671}" presName="compNode" presStyleCnt="0"/>
      <dgm:spPr/>
    </dgm:pt>
    <dgm:pt modelId="{96C1CE58-5050-48B3-8167-A296AB9370AF}" type="pres">
      <dgm:prSet presAssocID="{3793A17B-0A30-4565-9617-1AB91E33C671}" presName="bgRect" presStyleLbl="bgShp" presStyleIdx="1" presStyleCnt="3"/>
      <dgm:spPr/>
    </dgm:pt>
    <dgm:pt modelId="{D821AB5F-007A-43F8-9AB6-290C8644CC32}" type="pres">
      <dgm:prSet presAssocID="{3793A17B-0A30-4565-9617-1AB91E33C671}" presName="iconRect"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Handshake"/>
        </a:ext>
      </dgm:extLst>
    </dgm:pt>
    <dgm:pt modelId="{21A9E750-AE4C-4B60-A81B-A130961E3B0E}" type="pres">
      <dgm:prSet presAssocID="{3793A17B-0A30-4565-9617-1AB91E33C671}" presName="spaceRect" presStyleCnt="0"/>
      <dgm:spPr/>
    </dgm:pt>
    <dgm:pt modelId="{DEBE3AA1-B614-49A1-8844-E9D354BF3FEE}" type="pres">
      <dgm:prSet presAssocID="{3793A17B-0A30-4565-9617-1AB91E33C671}" presName="parTx" presStyleLbl="revTx" presStyleIdx="1" presStyleCnt="3">
        <dgm:presLayoutVars>
          <dgm:chMax val="0"/>
          <dgm:chPref val="0"/>
        </dgm:presLayoutVars>
      </dgm:prSet>
      <dgm:spPr/>
    </dgm:pt>
    <dgm:pt modelId="{BAE019AB-F813-482F-9A27-B1B980471F57}" type="pres">
      <dgm:prSet presAssocID="{5E3A1003-0DDD-4271-AAB2-EC112359DB7B}" presName="sibTrans" presStyleCnt="0"/>
      <dgm:spPr/>
    </dgm:pt>
    <dgm:pt modelId="{D20ED494-EE7C-4EA7-AEA1-B6D7779722D3}" type="pres">
      <dgm:prSet presAssocID="{986910E0-F27E-4729-ABA7-5AE9D00ACA19}" presName="compNode" presStyleCnt="0"/>
      <dgm:spPr/>
    </dgm:pt>
    <dgm:pt modelId="{281514C2-28EB-4FC6-A48F-6ECD3916174C}" type="pres">
      <dgm:prSet presAssocID="{986910E0-F27E-4729-ABA7-5AE9D00ACA19}" presName="bgRect" presStyleLbl="bgShp" presStyleIdx="2" presStyleCnt="3"/>
      <dgm:spPr/>
    </dgm:pt>
    <dgm:pt modelId="{040A43DD-1D2D-46DD-B039-6C15FCDD67E4}" type="pres">
      <dgm:prSet presAssocID="{986910E0-F27E-4729-ABA7-5AE9D00ACA19}"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Open Hand with Plant"/>
        </a:ext>
      </dgm:extLst>
    </dgm:pt>
    <dgm:pt modelId="{75F40EB9-620D-4C6F-A27D-854612C2C930}" type="pres">
      <dgm:prSet presAssocID="{986910E0-F27E-4729-ABA7-5AE9D00ACA19}" presName="spaceRect" presStyleCnt="0"/>
      <dgm:spPr/>
    </dgm:pt>
    <dgm:pt modelId="{CA56682B-E0FD-46E5-9FBA-4D9E9C04FE69}" type="pres">
      <dgm:prSet presAssocID="{986910E0-F27E-4729-ABA7-5AE9D00ACA19}" presName="parTx" presStyleLbl="revTx" presStyleIdx="2" presStyleCnt="3">
        <dgm:presLayoutVars>
          <dgm:chMax val="0"/>
          <dgm:chPref val="0"/>
        </dgm:presLayoutVars>
      </dgm:prSet>
      <dgm:spPr/>
    </dgm:pt>
  </dgm:ptLst>
  <dgm:cxnLst>
    <dgm:cxn modelId="{CAF4A610-6066-4D0D-916D-A69140721031}" type="presOf" srcId="{986910E0-F27E-4729-ABA7-5AE9D00ACA19}" destId="{CA56682B-E0FD-46E5-9FBA-4D9E9C04FE69}" srcOrd="0" destOrd="0" presId="urn:microsoft.com/office/officeart/2018/2/layout/IconVerticalSolidList"/>
    <dgm:cxn modelId="{3BDB1717-4948-4DDF-954E-B86C75B4F67D}" type="presOf" srcId="{E6AD9269-4655-451A-975E-DDF25C3A2983}" destId="{8F457F8E-9C42-45BA-B998-36B1614F3937}" srcOrd="0" destOrd="0" presId="urn:microsoft.com/office/officeart/2018/2/layout/IconVerticalSolidList"/>
    <dgm:cxn modelId="{B8ABDC45-2EBB-46A1-B560-BE7B8AE9A3AE}" srcId="{E6AD9269-4655-451A-975E-DDF25C3A2983}" destId="{D751F863-738F-426F-BBCD-AACA59C9BC9B}" srcOrd="0" destOrd="0" parTransId="{FC12F477-03AF-4143-80AE-9AD51CA47A43}" sibTransId="{59108433-A6B4-41C0-BFA8-46DD8516DDEA}"/>
    <dgm:cxn modelId="{8B9E2973-DA23-4C9D-AD56-35E2E5833441}" type="presOf" srcId="{D751F863-738F-426F-BBCD-AACA59C9BC9B}" destId="{51753A8B-8C68-4184-B2E0-F34A63CE774D}" srcOrd="0" destOrd="0" presId="urn:microsoft.com/office/officeart/2018/2/layout/IconVerticalSolidList"/>
    <dgm:cxn modelId="{E6B57393-A706-4A1F-8B85-914DCFB06D27}" type="presOf" srcId="{3793A17B-0A30-4565-9617-1AB91E33C671}" destId="{DEBE3AA1-B614-49A1-8844-E9D354BF3FEE}" srcOrd="0" destOrd="0" presId="urn:microsoft.com/office/officeart/2018/2/layout/IconVerticalSolidList"/>
    <dgm:cxn modelId="{D7019E9A-F2F0-4CF3-B90C-AFF52D142D4C}" srcId="{E6AD9269-4655-451A-975E-DDF25C3A2983}" destId="{3793A17B-0A30-4565-9617-1AB91E33C671}" srcOrd="1" destOrd="0" parTransId="{7D7AB021-195E-4B96-AB6D-9862F03D7BF2}" sibTransId="{5E3A1003-0DDD-4271-AAB2-EC112359DB7B}"/>
    <dgm:cxn modelId="{ED8550CD-7E4C-4E34-8872-954810236024}" srcId="{E6AD9269-4655-451A-975E-DDF25C3A2983}" destId="{986910E0-F27E-4729-ABA7-5AE9D00ACA19}" srcOrd="2" destOrd="0" parTransId="{1F2C5A36-1194-476F-BDDD-D01FB3084E73}" sibTransId="{05CBFC4A-47B9-4D3D-8676-85C0A5D7E721}"/>
    <dgm:cxn modelId="{7E44AAE6-F2AC-43A1-84CE-C5BC782A81A8}" type="presParOf" srcId="{8F457F8E-9C42-45BA-B998-36B1614F3937}" destId="{486ACD49-D3EE-4677-97F7-ED5BB6DE24E9}" srcOrd="0" destOrd="0" presId="urn:microsoft.com/office/officeart/2018/2/layout/IconVerticalSolidList"/>
    <dgm:cxn modelId="{04511097-929A-4E8F-B534-8A8330DE5A03}" type="presParOf" srcId="{486ACD49-D3EE-4677-97F7-ED5BB6DE24E9}" destId="{56C607E0-FF62-4B83-899C-F4EDFD6B4B78}" srcOrd="0" destOrd="0" presId="urn:microsoft.com/office/officeart/2018/2/layout/IconVerticalSolidList"/>
    <dgm:cxn modelId="{52E8EFF2-E5C5-41FF-A3CD-771C0C01304B}" type="presParOf" srcId="{486ACD49-D3EE-4677-97F7-ED5BB6DE24E9}" destId="{165727E1-10F8-45DD-BD42-672E5BAD8A2C}" srcOrd="1" destOrd="0" presId="urn:microsoft.com/office/officeart/2018/2/layout/IconVerticalSolidList"/>
    <dgm:cxn modelId="{94FFA7F3-6995-4E43-B13D-F001465908EB}" type="presParOf" srcId="{486ACD49-D3EE-4677-97F7-ED5BB6DE24E9}" destId="{70997C8B-AD0A-49F0-8D02-1B13D4D40879}" srcOrd="2" destOrd="0" presId="urn:microsoft.com/office/officeart/2018/2/layout/IconVerticalSolidList"/>
    <dgm:cxn modelId="{A92C3297-CDEC-4EFC-95C3-8ABA1D260BE4}" type="presParOf" srcId="{486ACD49-D3EE-4677-97F7-ED5BB6DE24E9}" destId="{51753A8B-8C68-4184-B2E0-F34A63CE774D}" srcOrd="3" destOrd="0" presId="urn:microsoft.com/office/officeart/2018/2/layout/IconVerticalSolidList"/>
    <dgm:cxn modelId="{BAE807DF-5687-45C9-87AB-A1F04B3D8625}" type="presParOf" srcId="{8F457F8E-9C42-45BA-B998-36B1614F3937}" destId="{3E8BFC87-2C81-434D-B019-1F9F8B433B68}" srcOrd="1" destOrd="0" presId="urn:microsoft.com/office/officeart/2018/2/layout/IconVerticalSolidList"/>
    <dgm:cxn modelId="{2358E1BB-8E44-43AB-A350-AC53DB4573AB}" type="presParOf" srcId="{8F457F8E-9C42-45BA-B998-36B1614F3937}" destId="{C4739763-B02B-4438-B06D-B232D658F281}" srcOrd="2" destOrd="0" presId="urn:microsoft.com/office/officeart/2018/2/layout/IconVerticalSolidList"/>
    <dgm:cxn modelId="{29B64B94-156F-49A6-A367-FDF741B47B40}" type="presParOf" srcId="{C4739763-B02B-4438-B06D-B232D658F281}" destId="{96C1CE58-5050-48B3-8167-A296AB9370AF}" srcOrd="0" destOrd="0" presId="urn:microsoft.com/office/officeart/2018/2/layout/IconVerticalSolidList"/>
    <dgm:cxn modelId="{7A3A3E17-68D3-4F9E-8C3C-AE73B86CA2BD}" type="presParOf" srcId="{C4739763-B02B-4438-B06D-B232D658F281}" destId="{D821AB5F-007A-43F8-9AB6-290C8644CC32}" srcOrd="1" destOrd="0" presId="urn:microsoft.com/office/officeart/2018/2/layout/IconVerticalSolidList"/>
    <dgm:cxn modelId="{C1A669E0-5589-413C-BEA4-27EE8205FF66}" type="presParOf" srcId="{C4739763-B02B-4438-B06D-B232D658F281}" destId="{21A9E750-AE4C-4B60-A81B-A130961E3B0E}" srcOrd="2" destOrd="0" presId="urn:microsoft.com/office/officeart/2018/2/layout/IconVerticalSolidList"/>
    <dgm:cxn modelId="{F852D45B-BEA1-4A84-BA1A-84004ABC25C4}" type="presParOf" srcId="{C4739763-B02B-4438-B06D-B232D658F281}" destId="{DEBE3AA1-B614-49A1-8844-E9D354BF3FEE}" srcOrd="3" destOrd="0" presId="urn:microsoft.com/office/officeart/2018/2/layout/IconVerticalSolidList"/>
    <dgm:cxn modelId="{A9262DD8-5579-4E14-B0DF-3A6B9A65FBF8}" type="presParOf" srcId="{8F457F8E-9C42-45BA-B998-36B1614F3937}" destId="{BAE019AB-F813-482F-9A27-B1B980471F57}" srcOrd="3" destOrd="0" presId="urn:microsoft.com/office/officeart/2018/2/layout/IconVerticalSolidList"/>
    <dgm:cxn modelId="{91C7EEB3-CE37-4133-855A-FFB3EEF5B7EC}" type="presParOf" srcId="{8F457F8E-9C42-45BA-B998-36B1614F3937}" destId="{D20ED494-EE7C-4EA7-AEA1-B6D7779722D3}" srcOrd="4" destOrd="0" presId="urn:microsoft.com/office/officeart/2018/2/layout/IconVerticalSolidList"/>
    <dgm:cxn modelId="{AEE4C4BC-08F0-4D26-8CD1-6531B2809DA5}" type="presParOf" srcId="{D20ED494-EE7C-4EA7-AEA1-B6D7779722D3}" destId="{281514C2-28EB-4FC6-A48F-6ECD3916174C}" srcOrd="0" destOrd="0" presId="urn:microsoft.com/office/officeart/2018/2/layout/IconVerticalSolidList"/>
    <dgm:cxn modelId="{47E1D496-5522-4FFB-A182-9AC37902CABB}" type="presParOf" srcId="{D20ED494-EE7C-4EA7-AEA1-B6D7779722D3}" destId="{040A43DD-1D2D-46DD-B039-6C15FCDD67E4}" srcOrd="1" destOrd="0" presId="urn:microsoft.com/office/officeart/2018/2/layout/IconVerticalSolidList"/>
    <dgm:cxn modelId="{2F904CC8-0EB7-46E8-8776-95720155BFC0}" type="presParOf" srcId="{D20ED494-EE7C-4EA7-AEA1-B6D7779722D3}" destId="{75F40EB9-620D-4C6F-A27D-854612C2C930}" srcOrd="2" destOrd="0" presId="urn:microsoft.com/office/officeart/2018/2/layout/IconVerticalSolidList"/>
    <dgm:cxn modelId="{08277324-3AD4-4204-A368-3DF91E1BC9C1}" type="presParOf" srcId="{D20ED494-EE7C-4EA7-AEA1-B6D7779722D3}" destId="{CA56682B-E0FD-46E5-9FBA-4D9E9C04FE6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C2EEE-D9E6-4CE8-8BBF-EF256CA6DFB8}">
      <dsp:nvSpPr>
        <dsp:cNvPr id="0" name=""/>
        <dsp:cNvSpPr/>
      </dsp:nvSpPr>
      <dsp:spPr>
        <a:xfrm>
          <a:off x="0" y="70309"/>
          <a:ext cx="5124159" cy="5124159"/>
        </a:xfrm>
        <a:prstGeom prst="diamond">
          <a:avLst/>
        </a:prstGeom>
        <a:solidFill>
          <a:schemeClr val="accent1">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B53B9CD2-DB12-427F-A83D-936DE1E42471}">
      <dsp:nvSpPr>
        <dsp:cNvPr id="0" name=""/>
        <dsp:cNvSpPr/>
      </dsp:nvSpPr>
      <dsp:spPr>
        <a:xfrm>
          <a:off x="454380" y="481724"/>
          <a:ext cx="1998422" cy="199842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 treatment of David Brown is aimed at reducing pain, enhancing his mobility, and eliminating the progression of his joints. </a:t>
          </a:r>
        </a:p>
      </dsp:txBody>
      <dsp:txXfrm>
        <a:off x="551935" y="579279"/>
        <a:ext cx="1803312" cy="1803312"/>
      </dsp:txXfrm>
    </dsp:sp>
    <dsp:sp modelId="{3EF966AC-C487-4985-9A8F-ED75DC0EF2A1}">
      <dsp:nvSpPr>
        <dsp:cNvPr id="0" name=""/>
        <dsp:cNvSpPr/>
      </dsp:nvSpPr>
      <dsp:spPr>
        <a:xfrm>
          <a:off x="2638941" y="557105"/>
          <a:ext cx="1998422" cy="199842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Non-steroid anti-inflammatory drugs (NSAIDs) prescribed by the medical personnel can be part of pain management. </a:t>
          </a:r>
        </a:p>
      </dsp:txBody>
      <dsp:txXfrm>
        <a:off x="2736496" y="654660"/>
        <a:ext cx="1803312" cy="1803312"/>
      </dsp:txXfrm>
    </dsp:sp>
    <dsp:sp modelId="{DF569B04-4699-4E97-B54F-F0301968ECC1}">
      <dsp:nvSpPr>
        <dsp:cNvPr id="0" name=""/>
        <dsp:cNvSpPr/>
      </dsp:nvSpPr>
      <dsp:spPr>
        <a:xfrm>
          <a:off x="486795" y="2709251"/>
          <a:ext cx="1998422" cy="199842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Secondly, physiotherapy exercises to tighten the muscles around and enhance the joints.</a:t>
          </a:r>
        </a:p>
      </dsp:txBody>
      <dsp:txXfrm>
        <a:off x="584350" y="2806806"/>
        <a:ext cx="1803312" cy="1803312"/>
      </dsp:txXfrm>
    </dsp:sp>
    <dsp:sp modelId="{A47CF91E-311C-42B7-9EDC-5C0B8AF520A0}">
      <dsp:nvSpPr>
        <dsp:cNvPr id="0" name=""/>
        <dsp:cNvSpPr/>
      </dsp:nvSpPr>
      <dsp:spPr>
        <a:xfrm>
          <a:off x="2638941" y="2709251"/>
          <a:ext cx="1998422" cy="199842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Moreover, weight control is highly recommended to ease the pressure on the knee joint and delay the development of the disease.</a:t>
          </a:r>
        </a:p>
      </dsp:txBody>
      <dsp:txXfrm>
        <a:off x="2736496" y="2806806"/>
        <a:ext cx="1803312" cy="18033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FE9ADF-A362-4A32-B908-4F615FB5CA04}">
      <dsp:nvSpPr>
        <dsp:cNvPr id="0" name=""/>
        <dsp:cNvSpPr/>
      </dsp:nvSpPr>
      <dsp:spPr>
        <a:xfrm>
          <a:off x="0" y="4604"/>
          <a:ext cx="5504639" cy="15773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E22C82-B597-4E8F-B210-FEE887A3AA61}">
      <dsp:nvSpPr>
        <dsp:cNvPr id="0" name=""/>
        <dsp:cNvSpPr/>
      </dsp:nvSpPr>
      <dsp:spPr>
        <a:xfrm>
          <a:off x="477147" y="359507"/>
          <a:ext cx="868389" cy="8675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484DC6-45AA-4B23-8403-7CDE5A94B5A3}">
      <dsp:nvSpPr>
        <dsp:cNvPr id="0" name=""/>
        <dsp:cNvSpPr/>
      </dsp:nvSpPr>
      <dsp:spPr>
        <a:xfrm>
          <a:off x="1822685" y="4604"/>
          <a:ext cx="3586206" cy="1578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099" tIns="167099" rIns="167099" bIns="167099" numCol="1" spcCol="1270" anchor="ctr" anchorCtr="0">
          <a:noAutofit/>
        </a:bodyPr>
        <a:lstStyle/>
        <a:p>
          <a:pPr marL="0" lvl="0" indent="0" algn="l" defTabSz="711200">
            <a:lnSpc>
              <a:spcPct val="90000"/>
            </a:lnSpc>
            <a:spcBef>
              <a:spcPct val="0"/>
            </a:spcBef>
            <a:spcAft>
              <a:spcPct val="35000"/>
            </a:spcAft>
            <a:buNone/>
          </a:pPr>
          <a:r>
            <a:rPr lang="en-US" sz="1600" kern="1200"/>
            <a:t>Treatment needs to be reviewed through continuous monitoring and redress the care plan in the case it is needed. </a:t>
          </a:r>
        </a:p>
      </dsp:txBody>
      <dsp:txXfrm>
        <a:off x="1822685" y="4604"/>
        <a:ext cx="3586206" cy="1578889"/>
      </dsp:txXfrm>
    </dsp:sp>
    <dsp:sp modelId="{FA1E77E9-C15F-40D4-935B-065AF52D9EA9}">
      <dsp:nvSpPr>
        <dsp:cNvPr id="0" name=""/>
        <dsp:cNvSpPr/>
      </dsp:nvSpPr>
      <dsp:spPr>
        <a:xfrm>
          <a:off x="0" y="1954998"/>
          <a:ext cx="5504639" cy="15773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2FC8A2-2BA3-4BB5-96F2-5C2D04CF69EB}">
      <dsp:nvSpPr>
        <dsp:cNvPr id="0" name=""/>
        <dsp:cNvSpPr/>
      </dsp:nvSpPr>
      <dsp:spPr>
        <a:xfrm>
          <a:off x="477147" y="2309901"/>
          <a:ext cx="868389" cy="8675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36B0E5E-7695-42D5-8683-6E6D11FAD373}">
      <dsp:nvSpPr>
        <dsp:cNvPr id="0" name=""/>
        <dsp:cNvSpPr/>
      </dsp:nvSpPr>
      <dsp:spPr>
        <a:xfrm>
          <a:off x="1822685" y="1954998"/>
          <a:ext cx="3586206" cy="1578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099" tIns="167099" rIns="167099" bIns="167099" numCol="1" spcCol="1270" anchor="ctr" anchorCtr="0">
          <a:noAutofit/>
        </a:bodyPr>
        <a:lstStyle/>
        <a:p>
          <a:pPr marL="0" lvl="0" indent="0" algn="l" defTabSz="711200">
            <a:lnSpc>
              <a:spcPct val="90000"/>
            </a:lnSpc>
            <a:spcBef>
              <a:spcPct val="0"/>
            </a:spcBef>
            <a:spcAft>
              <a:spcPct val="35000"/>
            </a:spcAft>
            <a:buNone/>
          </a:pPr>
          <a:r>
            <a:rPr lang="en-US" sz="1600" kern="1200" dirty="0"/>
            <a:t>Frequent review of the medical conditions and drugs enables the physician to maintain the suitability of medications and the success of physiotherapy programs. </a:t>
          </a:r>
        </a:p>
      </dsp:txBody>
      <dsp:txXfrm>
        <a:off x="1822685" y="1954998"/>
        <a:ext cx="3586206" cy="1578889"/>
      </dsp:txXfrm>
    </dsp:sp>
    <dsp:sp modelId="{1CCD48C6-995C-41C0-9235-569FDAB5A61D}">
      <dsp:nvSpPr>
        <dsp:cNvPr id="0" name=""/>
        <dsp:cNvSpPr/>
      </dsp:nvSpPr>
      <dsp:spPr>
        <a:xfrm>
          <a:off x="0" y="3905391"/>
          <a:ext cx="5504639" cy="157734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5DF402-4F41-4A83-8B94-4991C01D3015}">
      <dsp:nvSpPr>
        <dsp:cNvPr id="0" name=""/>
        <dsp:cNvSpPr/>
      </dsp:nvSpPr>
      <dsp:spPr>
        <a:xfrm>
          <a:off x="477147" y="4260294"/>
          <a:ext cx="868389" cy="8675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0AD043-2E7E-428A-8813-C0C58EF6E166}">
      <dsp:nvSpPr>
        <dsp:cNvPr id="0" name=""/>
        <dsp:cNvSpPr/>
      </dsp:nvSpPr>
      <dsp:spPr>
        <a:xfrm>
          <a:off x="1822685" y="3905391"/>
          <a:ext cx="3586206" cy="15788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099" tIns="167099" rIns="167099" bIns="167099" numCol="1" spcCol="1270" anchor="ctr" anchorCtr="0">
          <a:noAutofit/>
        </a:bodyPr>
        <a:lstStyle/>
        <a:p>
          <a:pPr marL="0" lvl="0" indent="0" algn="l" defTabSz="711200">
            <a:lnSpc>
              <a:spcPct val="90000"/>
            </a:lnSpc>
            <a:spcBef>
              <a:spcPct val="0"/>
            </a:spcBef>
            <a:spcAft>
              <a:spcPct val="35000"/>
            </a:spcAft>
            <a:buNone/>
          </a:pPr>
          <a:r>
            <a:rPr lang="en-US" sz="1600" kern="1200" dirty="0"/>
            <a:t>Monitoring structural changes in the joint can also be done using diagnostic imaging including the use of X-rays (Gupta and Frey-Law, 2024).</a:t>
          </a:r>
        </a:p>
      </dsp:txBody>
      <dsp:txXfrm>
        <a:off x="1822685" y="3905391"/>
        <a:ext cx="3586206" cy="15788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607E0-FF62-4B83-899C-F4EDFD6B4B78}">
      <dsp:nvSpPr>
        <dsp:cNvPr id="0" name=""/>
        <dsp:cNvSpPr/>
      </dsp:nvSpPr>
      <dsp:spPr>
        <a:xfrm>
          <a:off x="0" y="642"/>
          <a:ext cx="7074936" cy="15038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5727E1-10F8-45DD-BD42-672E5BAD8A2C}">
      <dsp:nvSpPr>
        <dsp:cNvPr id="0" name=""/>
        <dsp:cNvSpPr/>
      </dsp:nvSpPr>
      <dsp:spPr>
        <a:xfrm>
          <a:off x="454916" y="339010"/>
          <a:ext cx="827120" cy="82712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753A8B-8C68-4184-B2E0-F34A63CE774D}">
      <dsp:nvSpPr>
        <dsp:cNvPr id="0" name=""/>
        <dsp:cNvSpPr/>
      </dsp:nvSpPr>
      <dsp:spPr>
        <a:xfrm>
          <a:off x="1736952" y="642"/>
          <a:ext cx="5337983" cy="150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158" tIns="159158" rIns="159158" bIns="159158" numCol="1" spcCol="1270" anchor="ctr" anchorCtr="0">
          <a:noAutofit/>
        </a:bodyPr>
        <a:lstStyle/>
        <a:p>
          <a:pPr marL="0" lvl="0" indent="0" algn="l" defTabSz="711200">
            <a:lnSpc>
              <a:spcPct val="90000"/>
            </a:lnSpc>
            <a:spcBef>
              <a:spcPct val="0"/>
            </a:spcBef>
            <a:spcAft>
              <a:spcPct val="35000"/>
            </a:spcAft>
            <a:buNone/>
          </a:pPr>
          <a:r>
            <a:rPr lang="en-US" sz="1600" kern="1200" dirty="0"/>
            <a:t>Clear explanations should be given to the patients about their condition, the treatment they should be exposed to, and self-management strategies.</a:t>
          </a:r>
        </a:p>
      </dsp:txBody>
      <dsp:txXfrm>
        <a:off x="1736952" y="642"/>
        <a:ext cx="5337983" cy="1503855"/>
      </dsp:txXfrm>
    </dsp:sp>
    <dsp:sp modelId="{96C1CE58-5050-48B3-8167-A296AB9370AF}">
      <dsp:nvSpPr>
        <dsp:cNvPr id="0" name=""/>
        <dsp:cNvSpPr/>
      </dsp:nvSpPr>
      <dsp:spPr>
        <a:xfrm>
          <a:off x="0" y="1880461"/>
          <a:ext cx="7074936" cy="15038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21AB5F-007A-43F8-9AB6-290C8644CC32}">
      <dsp:nvSpPr>
        <dsp:cNvPr id="0" name=""/>
        <dsp:cNvSpPr/>
      </dsp:nvSpPr>
      <dsp:spPr>
        <a:xfrm>
          <a:off x="454916" y="2218829"/>
          <a:ext cx="827120" cy="82712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EBE3AA1-B614-49A1-8844-E9D354BF3FEE}">
      <dsp:nvSpPr>
        <dsp:cNvPr id="0" name=""/>
        <dsp:cNvSpPr/>
      </dsp:nvSpPr>
      <dsp:spPr>
        <a:xfrm>
          <a:off x="1736952" y="1880461"/>
          <a:ext cx="5337983" cy="150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158" tIns="159158" rIns="159158" bIns="159158" numCol="1" spcCol="1270" anchor="ctr" anchorCtr="0">
          <a:noAutofit/>
        </a:bodyPr>
        <a:lstStyle/>
        <a:p>
          <a:pPr marL="0" lvl="0" indent="0" algn="l" defTabSz="711200">
            <a:lnSpc>
              <a:spcPct val="90000"/>
            </a:lnSpc>
            <a:spcBef>
              <a:spcPct val="0"/>
            </a:spcBef>
            <a:spcAft>
              <a:spcPct val="35000"/>
            </a:spcAft>
            <a:buNone/>
          </a:pPr>
          <a:r>
            <a:rPr lang="en-US" sz="1600" kern="1200"/>
            <a:t>Respecting patient autonomy, upholding confidentiality, and obtaining informed consent before any treatment or intervention.</a:t>
          </a:r>
        </a:p>
      </dsp:txBody>
      <dsp:txXfrm>
        <a:off x="1736952" y="1880461"/>
        <a:ext cx="5337983" cy="1503855"/>
      </dsp:txXfrm>
    </dsp:sp>
    <dsp:sp modelId="{281514C2-28EB-4FC6-A48F-6ECD3916174C}">
      <dsp:nvSpPr>
        <dsp:cNvPr id="0" name=""/>
        <dsp:cNvSpPr/>
      </dsp:nvSpPr>
      <dsp:spPr>
        <a:xfrm>
          <a:off x="0" y="3760280"/>
          <a:ext cx="7074936" cy="15038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A43DD-1D2D-46DD-B039-6C15FCDD67E4}">
      <dsp:nvSpPr>
        <dsp:cNvPr id="0" name=""/>
        <dsp:cNvSpPr/>
      </dsp:nvSpPr>
      <dsp:spPr>
        <a:xfrm>
          <a:off x="454916" y="4098648"/>
          <a:ext cx="827120" cy="827120"/>
        </a:xfrm>
        <a:prstGeom prst="rect">
          <a:avLst/>
        </a:prstGeom>
        <a:blipFill>
          <a:blip xmlns:r="http://schemas.openxmlformats.org/officeDocument/2006/relationships" r:embed="rId3">
            <a:extLst>
              <a:ext uri="{28A0092B-C50C-407E-A947-70E740481C1C}">
                <a14:useLocalDpi xmlns:a14="http://schemas.microsoft.com/office/drawing/2010/main" val="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A56682B-E0FD-46E5-9FBA-4D9E9C04FE69}">
      <dsp:nvSpPr>
        <dsp:cNvPr id="0" name=""/>
        <dsp:cNvSpPr/>
      </dsp:nvSpPr>
      <dsp:spPr>
        <a:xfrm>
          <a:off x="1736952" y="3760280"/>
          <a:ext cx="5337983" cy="15038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158" tIns="159158" rIns="159158" bIns="159158" numCol="1" spcCol="1270" anchor="ctr" anchorCtr="0">
          <a:noAutofit/>
        </a:bodyPr>
        <a:lstStyle/>
        <a:p>
          <a:pPr marL="0" lvl="0" indent="0" algn="l" defTabSz="711200">
            <a:lnSpc>
              <a:spcPct val="90000"/>
            </a:lnSpc>
            <a:spcBef>
              <a:spcPct val="0"/>
            </a:spcBef>
            <a:spcAft>
              <a:spcPct val="35000"/>
            </a:spcAft>
            <a:buNone/>
          </a:pPr>
          <a:r>
            <a:rPr lang="en-US" sz="1600" kern="1200"/>
            <a:t>Patient-centered care helps individuals engage actively in making health decisions (Teays, 2025).</a:t>
          </a:r>
        </a:p>
      </dsp:txBody>
      <dsp:txXfrm>
        <a:off x="1736952" y="3760280"/>
        <a:ext cx="5337983" cy="1503855"/>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C898E2-A6AD-4D3C-8747-7DAFA807F40C}" type="datetimeFigureOut">
              <a:rPr lang="en-GB" smtClean="0"/>
              <a:t>22/03/2026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EB1A0D-9FD1-41F7-9EFE-D405C43D0411}" type="slidenum">
              <a:rPr lang="en-GB" smtClean="0"/>
              <a:t>‹#›</a:t>
            </a:fld>
            <a:endParaRPr lang="en-GB"/>
          </a:p>
        </p:txBody>
      </p:sp>
    </p:spTree>
    <p:extLst>
      <p:ext uri="{BB962C8B-B14F-4D97-AF65-F5344CB8AC3E}">
        <p14:creationId xmlns:p14="http://schemas.microsoft.com/office/powerpoint/2010/main" val="4191726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B1A0D-9FD1-41F7-9EFE-D405C43D0411}" type="slidenum">
              <a:rPr lang="en-GB" smtClean="0"/>
              <a:t>12</a:t>
            </a:fld>
            <a:endParaRPr lang="en-GB"/>
          </a:p>
        </p:txBody>
      </p:sp>
    </p:spTree>
    <p:extLst>
      <p:ext uri="{BB962C8B-B14F-4D97-AF65-F5344CB8AC3E}">
        <p14:creationId xmlns:p14="http://schemas.microsoft.com/office/powerpoint/2010/main" val="2313078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423334" y="4529541"/>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68229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15952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98464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58196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3/22/2026</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22226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03839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3/22/2026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05620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17208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96001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5285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C1FF6DA9-008F-8B48-92A6-B652298478BF}" type="slidenum">
              <a:rPr lang="en-US" smtClean="0"/>
              <a:t>‹#›</a:t>
            </a:fld>
            <a:endParaRPr 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830007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502583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C1FF6DA9-008F-8B48-92A6-B652298478BF}" type="slidenum">
              <a:rPr lang="en-US" smtClean="0"/>
              <a:t>‹#›</a:t>
            </a:fld>
            <a:endParaRPr 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176308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92665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597041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95222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3/22/2026</a:t>
            </a:fld>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1057569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4.jfif"/></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archive.org/details/tortorasprincipl0001tort"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webmd.com/osteoarthritis/ostearthritis-of-the-knee-degenerative-arthritis-of-the-knee" TargetMode="External"/><Relationship Id="rId5" Type="http://schemas.openxmlformats.org/officeDocument/2006/relationships/hyperlink" Target="https://www.arthritis-uk.org/information-and-support/understanding-arthritis/conditions/osteoarthritis/" TargetMode="External"/><Relationship Id="rId4" Type="http://schemas.openxmlformats.org/officeDocument/2006/relationships/notesSlide" Target="../notesSlides/notesSlide1.xml"/></Relationships>
</file>

<file path=ppt/slides/_rels/slide13.xml.rels><?xml version="1.0" encoding="UTF-8" standalone="yes"?>
<Relationships xmlns="http://schemas.openxmlformats.org/package/2006/relationships"><Relationship Id="rId8" Type="http://schemas.openxmlformats.org/officeDocument/2006/relationships/hyperlink" Target="https://www.veturotherapy.com/joint-pain-inflammation-relief-infrared-sports-medical-supports/" TargetMode="External"/><Relationship Id="rId3" Type="http://schemas.openxmlformats.org/officeDocument/2006/relationships/slideLayout" Target="../slideLayouts/slideLayout2.xml"/><Relationship Id="rId7" Type="http://schemas.openxmlformats.org/officeDocument/2006/relationships/hyperlink" Target="https://philpapers.org/rec/TEABAC-2"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kenhub.com/en/library/anatomy/the-musculoskeletal-system" TargetMode="External"/><Relationship Id="rId5" Type="http://schemas.openxmlformats.org/officeDocument/2006/relationships/hyperlink" Target="https://www.ncbi.nlm.nih.gov/books/NBK588843/" TargetMode="External"/><Relationship Id="rId4" Type="http://schemas.openxmlformats.org/officeDocument/2006/relationships/hyperlink" Target="https://www.nhs.uk/conditions/osteoarthritis/" TargetMode="Externa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2ED1D-9F70-B1A9-1E30-DAE1CE8685E3}"/>
              </a:ext>
            </a:extLst>
          </p:cNvPr>
          <p:cNvSpPr>
            <a:spLocks noGrp="1"/>
          </p:cNvSpPr>
          <p:nvPr>
            <p:ph type="ctrTitle"/>
          </p:nvPr>
        </p:nvSpPr>
        <p:spPr>
          <a:xfrm>
            <a:off x="986452" y="225695"/>
            <a:ext cx="8066108" cy="1903551"/>
          </a:xfrm>
        </p:spPr>
        <p:txBody>
          <a:bodyPr>
            <a:normAutofit/>
          </a:bodyPr>
          <a:lstStyle/>
          <a:p>
            <a:r>
              <a:rPr lang="en-US" b="1" dirty="0"/>
              <a:t>Care Plan for a Patient with Osteoarthritis</a:t>
            </a:r>
            <a:endParaRPr lang="en-US" dirty="0"/>
          </a:p>
        </p:txBody>
      </p:sp>
      <p:sp>
        <p:nvSpPr>
          <p:cNvPr id="3" name="Subtitle 2">
            <a:extLst>
              <a:ext uri="{FF2B5EF4-FFF2-40B4-BE49-F238E27FC236}">
                <a16:creationId xmlns:a16="http://schemas.microsoft.com/office/drawing/2014/main" id="{6BF4D790-7C7E-C5B9-218A-E44C38218657}"/>
              </a:ext>
            </a:extLst>
          </p:cNvPr>
          <p:cNvSpPr>
            <a:spLocks noGrp="1"/>
          </p:cNvSpPr>
          <p:nvPr>
            <p:ph type="subTitle" idx="1"/>
          </p:nvPr>
        </p:nvSpPr>
        <p:spPr>
          <a:xfrm>
            <a:off x="1991694" y="3734789"/>
            <a:ext cx="6055624" cy="2535382"/>
          </a:xfrm>
        </p:spPr>
        <p:txBody>
          <a:bodyPr>
            <a:normAutofit/>
          </a:bodyPr>
          <a:lstStyle/>
          <a:p>
            <a:r>
              <a:rPr lang="en-US" b="1" dirty="0"/>
              <a:t>Student Name: 	Salia Perveen</a:t>
            </a:r>
          </a:p>
          <a:p>
            <a:r>
              <a:rPr lang="en-US" b="1" dirty="0"/>
              <a:t>Student ID: 		2407699</a:t>
            </a:r>
          </a:p>
          <a:p>
            <a:r>
              <a:rPr lang="en-US" b="1" dirty="0"/>
              <a:t>Module Name:	Introduction to Physiology</a:t>
            </a:r>
          </a:p>
          <a:p>
            <a:r>
              <a:rPr lang="en-US" b="1" dirty="0"/>
              <a:t>Module Code:	BMHP5023</a:t>
            </a:r>
          </a:p>
          <a:p>
            <a:r>
              <a:rPr lang="en-US" b="1" dirty="0"/>
              <a:t>Assignment Title:	Component 2: Presentation</a:t>
            </a:r>
          </a:p>
          <a:p>
            <a:r>
              <a:rPr lang="en-US" b="1" dirty="0"/>
              <a:t>				(PowerPoint with Voice-Over)</a:t>
            </a:r>
          </a:p>
          <a:p>
            <a:endParaRPr lang="en-US" b="1" dirty="0"/>
          </a:p>
        </p:txBody>
      </p:sp>
      <p:pic>
        <p:nvPicPr>
          <p:cNvPr id="4" name="Recorded Sound">
            <a:hlinkClick r:id="" action="ppaction://media"/>
            <a:extLst>
              <a:ext uri="{FF2B5EF4-FFF2-40B4-BE49-F238E27FC236}">
                <a16:creationId xmlns:a16="http://schemas.microsoft.com/office/drawing/2014/main" id="{D3635DCD-F619-ECAA-846B-22C01BBE6E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258649" y="2920011"/>
            <a:ext cx="406400" cy="406400"/>
          </a:xfrm>
          <a:prstGeom prst="rect">
            <a:avLst/>
          </a:prstGeom>
        </p:spPr>
      </p:pic>
    </p:spTree>
    <p:extLst>
      <p:ext uri="{BB962C8B-B14F-4D97-AF65-F5344CB8AC3E}">
        <p14:creationId xmlns:p14="http://schemas.microsoft.com/office/powerpoint/2010/main" val="696357591"/>
      </p:ext>
    </p:extLst>
  </p:cSld>
  <p:clrMapOvr>
    <a:masterClrMapping/>
  </p:clrMapOvr>
  <mc:AlternateContent xmlns:mc="http://schemas.openxmlformats.org/markup-compatibility/2006">
    <mc:Choice xmlns:p14="http://schemas.microsoft.com/office/powerpoint/2010/main" Requires="p14">
      <p:transition spd="slow" p14:dur="2000" advTm="36391"/>
    </mc:Choice>
    <mc:Fallback>
      <p:transition spd="slow" advTm="36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3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0506" y="281859"/>
            <a:ext cx="4019768" cy="726494"/>
          </a:xfrm>
        </p:spPr>
        <p:txBody>
          <a:bodyPr>
            <a:normAutofit/>
          </a:bodyPr>
          <a:lstStyle/>
          <a:p>
            <a:r>
              <a:rPr lang="en-US" sz="3300" b="1" dirty="0"/>
              <a:t>Introduction</a:t>
            </a:r>
          </a:p>
        </p:txBody>
      </p:sp>
      <p:sp>
        <p:nvSpPr>
          <p:cNvPr id="3" name="Content Placeholder 2"/>
          <p:cNvSpPr>
            <a:spLocks noGrp="1"/>
          </p:cNvSpPr>
          <p:nvPr>
            <p:ph idx="1"/>
          </p:nvPr>
        </p:nvSpPr>
        <p:spPr>
          <a:xfrm>
            <a:off x="486918" y="1596788"/>
            <a:ext cx="4371685" cy="5130583"/>
          </a:xfrm>
        </p:spPr>
        <p:txBody>
          <a:bodyPr>
            <a:noAutofit/>
          </a:bodyPr>
          <a:lstStyle/>
          <a:p>
            <a:pPr>
              <a:lnSpc>
                <a:spcPct val="90000"/>
              </a:lnSpc>
            </a:pPr>
            <a:r>
              <a:rPr lang="en-GB" b="1" dirty="0"/>
              <a:t>Osteoarthritis is among the most common musculoskeletal diseases that occur in the adult population of any country across the world. </a:t>
            </a:r>
          </a:p>
          <a:p>
            <a:pPr>
              <a:lnSpc>
                <a:spcPct val="90000"/>
              </a:lnSpc>
            </a:pPr>
            <a:r>
              <a:rPr lang="en-GB" b="1" dirty="0"/>
              <a:t>Typified by the progressive loss of joint cartilage leading to pain, stiffness, and reduced mobility. </a:t>
            </a:r>
          </a:p>
          <a:p>
            <a:pPr>
              <a:lnSpc>
                <a:spcPct val="90000"/>
              </a:lnSpc>
            </a:pPr>
            <a:r>
              <a:rPr lang="en-GB" b="1" dirty="0"/>
              <a:t>The major cause of disability and utilization of health services among the elderly in the United Kingdom. </a:t>
            </a:r>
          </a:p>
          <a:p>
            <a:pPr>
              <a:lnSpc>
                <a:spcPct val="90000"/>
              </a:lnSpc>
            </a:pPr>
            <a:r>
              <a:rPr lang="en-GB" b="1" dirty="0"/>
              <a:t>The National Health Service notes that the most common causes of osteoarthritis are the knees, hips, and small joints of the hands (NHS, 2023).</a:t>
            </a:r>
          </a:p>
        </p:txBody>
      </p:sp>
      <p:pic>
        <p:nvPicPr>
          <p:cNvPr id="4" name="Picture 3">
            <a:extLst>
              <a:ext uri="{FF2B5EF4-FFF2-40B4-BE49-F238E27FC236}">
                <a16:creationId xmlns:a16="http://schemas.microsoft.com/office/drawing/2014/main" id="{A8525787-4EAC-DEFC-4C3F-F1847EF299B0}"/>
              </a:ext>
            </a:extLst>
          </p:cNvPr>
          <p:cNvPicPr>
            <a:picLocks noChangeAspect="1"/>
          </p:cNvPicPr>
          <p:nvPr/>
        </p:nvPicPr>
        <p:blipFill>
          <a:blip r:embed="rId4"/>
          <a:stretch>
            <a:fillRect/>
          </a:stretch>
        </p:blipFill>
        <p:spPr>
          <a:xfrm>
            <a:off x="5132241" y="859809"/>
            <a:ext cx="3547599" cy="5201414"/>
          </a:xfrm>
          <a:prstGeom prst="rect">
            <a:avLst/>
          </a:prstGeom>
        </p:spPr>
      </p:pic>
      <p:sp>
        <p:nvSpPr>
          <p:cNvPr id="5" name="Rectangle 4"/>
          <p:cNvSpPr/>
          <p:nvPr/>
        </p:nvSpPr>
        <p:spPr>
          <a:xfrm>
            <a:off x="5132241" y="6061223"/>
            <a:ext cx="4011759" cy="523220"/>
          </a:xfrm>
          <a:prstGeom prst="rect">
            <a:avLst/>
          </a:prstGeom>
        </p:spPr>
        <p:txBody>
          <a:bodyPr wrap="square">
            <a:spAutoFit/>
          </a:bodyPr>
          <a:lstStyle/>
          <a:p>
            <a:r>
              <a:rPr lang="en-GB" sz="1400" dirty="0">
                <a:solidFill>
                  <a:srgbClr val="1B1B1B"/>
                </a:solidFill>
                <a:latin typeface="Source Sans Pro"/>
              </a:rPr>
              <a:t>Picture 1: Healthy Knee Vs. Osteoarthritis Knee</a:t>
            </a:r>
          </a:p>
          <a:p>
            <a:r>
              <a:rPr lang="en-GB" sz="1400" i="0" dirty="0" err="1">
                <a:solidFill>
                  <a:srgbClr val="1B1B1B"/>
                </a:solidFill>
                <a:effectLst/>
                <a:latin typeface="Source Sans Pro"/>
              </a:rPr>
              <a:t>Durning</a:t>
            </a:r>
            <a:r>
              <a:rPr lang="en-GB" sz="1400" i="0" dirty="0">
                <a:solidFill>
                  <a:srgbClr val="1B1B1B"/>
                </a:solidFill>
                <a:effectLst/>
                <a:latin typeface="Source Sans Pro"/>
              </a:rPr>
              <a:t> (2025)</a:t>
            </a:r>
          </a:p>
        </p:txBody>
      </p:sp>
      <p:pic>
        <p:nvPicPr>
          <p:cNvPr id="6" name="Recorded Sound">
            <a:hlinkClick r:id="" action="ppaction://media"/>
            <a:extLst>
              <a:ext uri="{FF2B5EF4-FFF2-40B4-BE49-F238E27FC236}">
                <a16:creationId xmlns:a16="http://schemas.microsoft.com/office/drawing/2014/main" id="{516D591D-BDCB-0D04-2807-56E1E2FB56F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572000" y="859809"/>
            <a:ext cx="406400" cy="406400"/>
          </a:xfrm>
          <a:prstGeom prst="rect">
            <a:avLst/>
          </a:prstGeom>
        </p:spPr>
      </p:pic>
    </p:spTree>
    <p:extLst>
      <p:ext uri="{BB962C8B-B14F-4D97-AF65-F5344CB8AC3E}">
        <p14:creationId xmlns:p14="http://schemas.microsoft.com/office/powerpoint/2010/main" val="1331095015"/>
      </p:ext>
    </p:extLst>
  </p:cSld>
  <p:clrMapOvr>
    <a:masterClrMapping/>
  </p:clrMapOvr>
  <mc:AlternateContent xmlns:mc="http://schemas.openxmlformats.org/markup-compatibility/2006">
    <mc:Choice xmlns:p14="http://schemas.microsoft.com/office/powerpoint/2010/main" Requires="p14">
      <p:transition spd="slow" p14:dur="2000" advTm="24457"/>
    </mc:Choice>
    <mc:Fallback>
      <p:transition spd="slow" advTm="24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45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4539" y="34104"/>
            <a:ext cx="3766137" cy="997862"/>
          </a:xfrm>
        </p:spPr>
        <p:txBody>
          <a:bodyPr>
            <a:normAutofit fontScale="90000"/>
          </a:bodyPr>
          <a:lstStyle/>
          <a:p>
            <a:r>
              <a:rPr lang="en-US" sz="3300" b="1" dirty="0"/>
              <a:t>Musculoskeletal System Anatomy</a:t>
            </a:r>
            <a:endParaRPr lang="en-US" sz="3300" dirty="0"/>
          </a:p>
        </p:txBody>
      </p:sp>
      <p:sp>
        <p:nvSpPr>
          <p:cNvPr id="3" name="Content Placeholder 2"/>
          <p:cNvSpPr>
            <a:spLocks noGrp="1"/>
          </p:cNvSpPr>
          <p:nvPr>
            <p:ph idx="1"/>
          </p:nvPr>
        </p:nvSpPr>
        <p:spPr>
          <a:xfrm>
            <a:off x="1188719" y="1190896"/>
            <a:ext cx="3985633" cy="5667103"/>
          </a:xfrm>
        </p:spPr>
        <p:txBody>
          <a:bodyPr>
            <a:noAutofit/>
          </a:bodyPr>
          <a:lstStyle/>
          <a:p>
            <a:pPr>
              <a:lnSpc>
                <a:spcPct val="90000"/>
              </a:lnSpc>
            </a:pPr>
            <a:r>
              <a:rPr lang="en-US" sz="1500" dirty="0"/>
              <a:t>The musculoskeletal system plays the role of supporting the body, facilitating movement, and safeguarding the major body organs. </a:t>
            </a:r>
          </a:p>
          <a:p>
            <a:pPr>
              <a:lnSpc>
                <a:spcPct val="90000"/>
              </a:lnSpc>
            </a:pPr>
            <a:r>
              <a:rPr lang="en-US" sz="1500" dirty="0"/>
              <a:t>It is composed of bones, muscles, joints, ligaments, tendons, and cartilage. Joints are of special interest as they provide the chance to move bones in relation to one another and remain stationary.</a:t>
            </a:r>
          </a:p>
          <a:p>
            <a:pPr>
              <a:lnSpc>
                <a:spcPct val="90000"/>
              </a:lnSpc>
            </a:pPr>
            <a:r>
              <a:rPr lang="en-US" sz="1500" dirty="0"/>
              <a:t>Cartilage is critical to the functioning of joints. It is a gelatinous interstitial tissue that lines the bone ends and minimizes the friction during movement. </a:t>
            </a:r>
          </a:p>
          <a:p>
            <a:pPr>
              <a:lnSpc>
                <a:spcPct val="90000"/>
              </a:lnSpc>
            </a:pPr>
            <a:r>
              <a:rPr lang="en-US" sz="1500" dirty="0"/>
              <a:t>The synovial fluid in the joint capsule is a lubricating fluid that supplies cartilage cells with nutrients (</a:t>
            </a:r>
            <a:r>
              <a:rPr lang="en-US" sz="1500" dirty="0" err="1"/>
              <a:t>Khonsary</a:t>
            </a:r>
            <a:r>
              <a:rPr lang="en-US" sz="1500" dirty="0"/>
              <a:t>, 2017).</a:t>
            </a:r>
          </a:p>
          <a:p>
            <a:pPr>
              <a:lnSpc>
                <a:spcPct val="90000"/>
              </a:lnSpc>
            </a:pPr>
            <a:r>
              <a:rPr lang="en-US" sz="1500" dirty="0"/>
              <a:t>These structures together allow one to move freely and without any pain when undertaking daily endeavors like walking, bending, and lifting.</a:t>
            </a:r>
          </a:p>
        </p:txBody>
      </p:sp>
      <p:sp>
        <p:nvSpPr>
          <p:cNvPr id="4" name="Rectangle 3"/>
          <p:cNvSpPr/>
          <p:nvPr/>
        </p:nvSpPr>
        <p:spPr>
          <a:xfrm>
            <a:off x="5596209" y="6050783"/>
            <a:ext cx="3547791" cy="646331"/>
          </a:xfrm>
          <a:prstGeom prst="rect">
            <a:avLst/>
          </a:prstGeom>
        </p:spPr>
        <p:txBody>
          <a:bodyPr wrap="square">
            <a:spAutoFit/>
          </a:bodyPr>
          <a:lstStyle/>
          <a:p>
            <a:r>
              <a:rPr lang="en-GB" dirty="0"/>
              <a:t>Picture 2: Musculoskeletal system (</a:t>
            </a:r>
            <a:r>
              <a:rPr lang="en-GB" dirty="0" err="1"/>
              <a:t>Sendic</a:t>
            </a:r>
            <a:r>
              <a:rPr lang="en-GB" dirty="0"/>
              <a:t>, 2023)</a:t>
            </a:r>
          </a:p>
        </p:txBody>
      </p:sp>
      <p:pic>
        <p:nvPicPr>
          <p:cNvPr id="6" name="Picture 5"/>
          <p:cNvPicPr>
            <a:picLocks noChangeAspect="1"/>
          </p:cNvPicPr>
          <p:nvPr/>
        </p:nvPicPr>
        <p:blipFill>
          <a:blip r:embed="rId4"/>
          <a:stretch>
            <a:fillRect/>
          </a:stretch>
        </p:blipFill>
        <p:spPr>
          <a:xfrm>
            <a:off x="5596209" y="506908"/>
            <a:ext cx="2724831" cy="5404809"/>
          </a:xfrm>
          <a:prstGeom prst="rect">
            <a:avLst/>
          </a:prstGeom>
        </p:spPr>
      </p:pic>
      <p:pic>
        <p:nvPicPr>
          <p:cNvPr id="5" name="Recorded Sound">
            <a:hlinkClick r:id="" action="ppaction://media"/>
            <a:extLst>
              <a:ext uri="{FF2B5EF4-FFF2-40B4-BE49-F238E27FC236}">
                <a16:creationId xmlns:a16="http://schemas.microsoft.com/office/drawing/2014/main" id="{10900F57-E619-D0E7-F338-D3EC0FD313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041661" y="4024447"/>
            <a:ext cx="406400" cy="406400"/>
          </a:xfrm>
          <a:prstGeom prst="rect">
            <a:avLst/>
          </a:prstGeom>
        </p:spPr>
      </p:pic>
    </p:spTree>
    <p:extLst>
      <p:ext uri="{BB962C8B-B14F-4D97-AF65-F5344CB8AC3E}">
        <p14:creationId xmlns:p14="http://schemas.microsoft.com/office/powerpoint/2010/main" val="3646894965"/>
      </p:ext>
    </p:extLst>
  </p:cSld>
  <p:clrMapOvr>
    <a:masterClrMapping/>
  </p:clrMapOvr>
  <mc:AlternateContent xmlns:mc="http://schemas.openxmlformats.org/markup-compatibility/2006">
    <mc:Choice xmlns:p14="http://schemas.microsoft.com/office/powerpoint/2010/main" Requires="p14">
      <p:transition spd="slow" p14:dur="2000" advTm="24285"/>
    </mc:Choice>
    <mc:Fallback>
      <p:transition spd="slow" advTm="24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2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5192" y="252230"/>
            <a:ext cx="5247676" cy="862972"/>
          </a:xfrm>
        </p:spPr>
        <p:txBody>
          <a:bodyPr>
            <a:normAutofit/>
          </a:bodyPr>
          <a:lstStyle/>
          <a:p>
            <a:r>
              <a:rPr lang="en-US" dirty="0"/>
              <a:t>Normal Joint Function</a:t>
            </a:r>
          </a:p>
        </p:txBody>
      </p:sp>
      <p:sp>
        <p:nvSpPr>
          <p:cNvPr id="3" name="Content Placeholder 2"/>
          <p:cNvSpPr>
            <a:spLocks noGrp="1"/>
          </p:cNvSpPr>
          <p:nvPr>
            <p:ph idx="1"/>
          </p:nvPr>
        </p:nvSpPr>
        <p:spPr>
          <a:xfrm>
            <a:off x="814465" y="1209920"/>
            <a:ext cx="4781744" cy="5653929"/>
          </a:xfrm>
        </p:spPr>
        <p:txBody>
          <a:bodyPr>
            <a:noAutofit/>
          </a:bodyPr>
          <a:lstStyle/>
          <a:p>
            <a:pPr>
              <a:lnSpc>
                <a:spcPct val="90000"/>
              </a:lnSpc>
            </a:pPr>
            <a:r>
              <a:rPr lang="en-US" sz="1900" dirty="0"/>
              <a:t>The joints are in good working condition due to healthy cartilage and sufficient synovial fluid. </a:t>
            </a:r>
          </a:p>
          <a:p>
            <a:pPr>
              <a:lnSpc>
                <a:spcPct val="90000"/>
              </a:lnSpc>
            </a:pPr>
            <a:r>
              <a:rPr lang="en-US" sz="1900" dirty="0"/>
              <a:t>Cartilage absorbs mechanical shock and evenly distributes pressure across the surface of the joints.</a:t>
            </a:r>
          </a:p>
          <a:p>
            <a:pPr>
              <a:lnSpc>
                <a:spcPct val="90000"/>
              </a:lnSpc>
            </a:pPr>
            <a:r>
              <a:rPr lang="en-US" sz="1900" dirty="0"/>
              <a:t>This eliminates direct bone-to-bone contact during movement.</a:t>
            </a:r>
          </a:p>
          <a:p>
            <a:pPr>
              <a:lnSpc>
                <a:spcPct val="90000"/>
              </a:lnSpc>
            </a:pPr>
            <a:r>
              <a:rPr lang="en-US" sz="1900" dirty="0"/>
              <a:t>The muscles around the joint provide strength and stability, and the ligaments ensure the joint is in the right position. Under normal functioning, these parts move smoothly without inflammation or pain (Tortora and Derrickson, 2022).</a:t>
            </a:r>
          </a:p>
          <a:p>
            <a:pPr>
              <a:lnSpc>
                <a:spcPct val="90000"/>
              </a:lnSpc>
            </a:pPr>
            <a:r>
              <a:rPr lang="en-US" sz="1900" dirty="0"/>
              <a:t>The functionality of joints is the key to being mobile and independent in life.</a:t>
            </a:r>
          </a:p>
        </p:txBody>
      </p:sp>
      <p:pic>
        <p:nvPicPr>
          <p:cNvPr id="5" name="Picture 4">
            <a:extLst>
              <a:ext uri="{FF2B5EF4-FFF2-40B4-BE49-F238E27FC236}">
                <a16:creationId xmlns:a16="http://schemas.microsoft.com/office/drawing/2014/main" id="{CBE09860-D0B5-00A5-57C4-59F2A10AE6D3}"/>
              </a:ext>
            </a:extLst>
          </p:cNvPr>
          <p:cNvPicPr>
            <a:picLocks noChangeAspect="1"/>
          </p:cNvPicPr>
          <p:nvPr/>
        </p:nvPicPr>
        <p:blipFill>
          <a:blip r:embed="rId4"/>
          <a:stretch>
            <a:fillRect/>
          </a:stretch>
        </p:blipFill>
        <p:spPr>
          <a:xfrm>
            <a:off x="5691117" y="946375"/>
            <a:ext cx="3452883" cy="5010345"/>
          </a:xfrm>
          <a:prstGeom prst="rect">
            <a:avLst/>
          </a:prstGeom>
        </p:spPr>
      </p:pic>
      <p:sp>
        <p:nvSpPr>
          <p:cNvPr id="8" name="Rectangle 7"/>
          <p:cNvSpPr/>
          <p:nvPr/>
        </p:nvSpPr>
        <p:spPr>
          <a:xfrm>
            <a:off x="5596209" y="6146157"/>
            <a:ext cx="3547791" cy="584775"/>
          </a:xfrm>
          <a:prstGeom prst="rect">
            <a:avLst/>
          </a:prstGeom>
        </p:spPr>
        <p:txBody>
          <a:bodyPr wrap="square">
            <a:spAutoFit/>
          </a:bodyPr>
          <a:lstStyle/>
          <a:p>
            <a:r>
              <a:rPr lang="en-GB" sz="1600" dirty="0"/>
              <a:t>Picture 3: Structure of a Normal Joint (</a:t>
            </a:r>
            <a:r>
              <a:rPr lang="en-GB" sz="1600" dirty="0" err="1"/>
              <a:t>Veturo</a:t>
            </a:r>
            <a:r>
              <a:rPr lang="en-GB" sz="1600" dirty="0"/>
              <a:t> Therapy, 2026)</a:t>
            </a:r>
          </a:p>
        </p:txBody>
      </p:sp>
      <p:pic>
        <p:nvPicPr>
          <p:cNvPr id="4" name="Recorded Sound">
            <a:hlinkClick r:id="" action="ppaction://media"/>
            <a:extLst>
              <a:ext uri="{FF2B5EF4-FFF2-40B4-BE49-F238E27FC236}">
                <a16:creationId xmlns:a16="http://schemas.microsoft.com/office/drawing/2014/main" id="{C3905827-657C-40CA-2CC2-23E20EEC48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025437" y="2819400"/>
            <a:ext cx="406400" cy="406400"/>
          </a:xfrm>
          <a:prstGeom prst="rect">
            <a:avLst/>
          </a:prstGeom>
        </p:spPr>
      </p:pic>
    </p:spTree>
    <p:extLst>
      <p:ext uri="{BB962C8B-B14F-4D97-AF65-F5344CB8AC3E}">
        <p14:creationId xmlns:p14="http://schemas.microsoft.com/office/powerpoint/2010/main" val="1990505971"/>
      </p:ext>
    </p:extLst>
  </p:cSld>
  <p:clrMapOvr>
    <a:masterClrMapping/>
  </p:clrMapOvr>
  <mc:AlternateContent xmlns:mc="http://schemas.openxmlformats.org/markup-compatibility/2006">
    <mc:Choice xmlns:p14="http://schemas.microsoft.com/office/powerpoint/2010/main" Requires="p14">
      <p:transition spd="slow" p14:dur="2000" advTm="11754"/>
    </mc:Choice>
    <mc:Fallback>
      <p:transition spd="slow" advTm="11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5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4514" y="942108"/>
            <a:ext cx="2442412" cy="4969113"/>
          </a:xfrm>
        </p:spPr>
        <p:txBody>
          <a:bodyPr anchor="ctr">
            <a:normAutofit/>
          </a:bodyPr>
          <a:lstStyle/>
          <a:p>
            <a:r>
              <a:rPr lang="en-US" sz="2800" b="1" dirty="0">
                <a:solidFill>
                  <a:schemeClr val="tx2">
                    <a:lumMod val="75000"/>
                  </a:schemeClr>
                </a:solidFill>
              </a:rPr>
              <a:t>Osteoarthritis &amp; Its Impact on the Body</a:t>
            </a:r>
            <a:endParaRPr lang="en-US" sz="2800" dirty="0">
              <a:solidFill>
                <a:schemeClr val="tx2">
                  <a:lumMod val="75000"/>
                </a:schemeClr>
              </a:solidFill>
            </a:endParaRP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507495" y="0"/>
            <a:ext cx="4632727"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US"/>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US"/>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US"/>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US"/>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US"/>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US"/>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US"/>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US"/>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US"/>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US"/>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US"/>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US"/>
            </a:p>
          </p:txBody>
        </p:sp>
      </p:grpSp>
      <p:sp>
        <p:nvSpPr>
          <p:cNvPr id="3" name="Content Placeholder 2"/>
          <p:cNvSpPr>
            <a:spLocks noGrp="1"/>
          </p:cNvSpPr>
          <p:nvPr>
            <p:ph idx="1"/>
          </p:nvPr>
        </p:nvSpPr>
        <p:spPr>
          <a:xfrm>
            <a:off x="3786796" y="391887"/>
            <a:ext cx="5140720" cy="6159292"/>
          </a:xfrm>
        </p:spPr>
        <p:txBody>
          <a:bodyPr anchor="ctr">
            <a:noAutofit/>
          </a:bodyPr>
          <a:lstStyle/>
          <a:p>
            <a:pPr>
              <a:lnSpc>
                <a:spcPct val="90000"/>
              </a:lnSpc>
            </a:pPr>
            <a:r>
              <a:rPr lang="en-US" dirty="0">
                <a:solidFill>
                  <a:schemeClr val="tx2">
                    <a:lumMod val="75000"/>
                  </a:schemeClr>
                </a:solidFill>
              </a:rPr>
              <a:t>Osteoarthritis is a disorder that is caused by the ageing, mechanical force, or damage of cartilage. When cartilage is thinned, bones start grinding together, and this leads to inflammation, pain, and stiffness (Arthritis UK, 2024).</a:t>
            </a:r>
          </a:p>
          <a:p>
            <a:pPr>
              <a:lnSpc>
                <a:spcPct val="90000"/>
              </a:lnSpc>
            </a:pPr>
            <a:r>
              <a:rPr lang="en-US" dirty="0">
                <a:solidFill>
                  <a:schemeClr val="tx2">
                    <a:lumMod val="75000"/>
                  </a:schemeClr>
                </a:solidFill>
              </a:rPr>
              <a:t>Structural changes can occur in the joint over time, such as the bone spurs and narrowing of the joint space. Such changes decrease the flexibility of the joints and reduce movements. </a:t>
            </a:r>
          </a:p>
          <a:p>
            <a:pPr>
              <a:lnSpc>
                <a:spcPct val="90000"/>
              </a:lnSpc>
            </a:pPr>
            <a:r>
              <a:rPr lang="en-US" dirty="0">
                <a:solidFill>
                  <a:schemeClr val="tx2">
                    <a:lumMod val="75000"/>
                  </a:schemeClr>
                </a:solidFill>
              </a:rPr>
              <a:t>Osteoarthritis patients often complain of pain during exercise and stiffness due to the impossibility of remaining inactive (Hunter and Bierma-Zeinstra, 2019).</a:t>
            </a:r>
          </a:p>
          <a:p>
            <a:pPr>
              <a:lnSpc>
                <a:spcPct val="90000"/>
              </a:lnSpc>
            </a:pPr>
            <a:r>
              <a:rPr lang="en-US" dirty="0">
                <a:solidFill>
                  <a:schemeClr val="tx2">
                    <a:lumMod val="75000"/>
                  </a:schemeClr>
                </a:solidFill>
              </a:rPr>
              <a:t>The cause of the disease may have a great influence on the quality of life and functional activity.</a:t>
            </a:r>
          </a:p>
        </p:txBody>
      </p:sp>
      <p:pic>
        <p:nvPicPr>
          <p:cNvPr id="4" name="Recorded Sound">
            <a:hlinkClick r:id="" action="ppaction://media"/>
            <a:extLst>
              <a:ext uri="{FF2B5EF4-FFF2-40B4-BE49-F238E27FC236}">
                <a16:creationId xmlns:a16="http://schemas.microsoft.com/office/drawing/2014/main" id="{CFBEEC79-0212-16FE-E5F8-E3703A4012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76083" y="1008811"/>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620"/>
    </mc:Choice>
    <mc:Fallback>
      <p:transition spd="slow" advTm="9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7987" y="166910"/>
            <a:ext cx="6589199" cy="678217"/>
          </a:xfrm>
        </p:spPr>
        <p:txBody>
          <a:bodyPr/>
          <a:lstStyle/>
          <a:p>
            <a:r>
              <a:rPr lang="en-US" b="1" dirty="0"/>
              <a:t>Fictional Patient Profile</a:t>
            </a:r>
            <a:endParaRPr dirty="0"/>
          </a:p>
        </p:txBody>
      </p:sp>
      <p:sp>
        <p:nvSpPr>
          <p:cNvPr id="3" name="Content Placeholder 2"/>
          <p:cNvSpPr>
            <a:spLocks noGrp="1"/>
          </p:cNvSpPr>
          <p:nvPr>
            <p:ph idx="1"/>
          </p:nvPr>
        </p:nvSpPr>
        <p:spPr>
          <a:xfrm>
            <a:off x="1945201" y="1052945"/>
            <a:ext cx="6591985" cy="5527963"/>
          </a:xfrm>
        </p:spPr>
        <p:txBody>
          <a:bodyPr>
            <a:noAutofit/>
          </a:bodyPr>
          <a:lstStyle/>
          <a:p>
            <a:r>
              <a:rPr lang="en-US" sz="2400" dirty="0"/>
              <a:t>The fictional patient of this care plan is a 62-year-old retired warehouse supervisor from Manchester, UK named David Brown. He has osteoarthritis in his right knee, which was recently diagnosed.</a:t>
            </a:r>
          </a:p>
          <a:p>
            <a:r>
              <a:rPr lang="en-US" sz="2400" dirty="0"/>
              <a:t>David complains of chronic knee pain during periods of walking or walking up the stairs. His health history shows that he once had a physically demanding job, whereby he had to engage in repetitive lifting and lengthy standing.</a:t>
            </a:r>
          </a:p>
          <a:p>
            <a:r>
              <a:rPr lang="en-US" sz="2400" dirty="0"/>
              <a:t>His condition has started to impact his movement and prevent him from doing some of the daily activities on his own.</a:t>
            </a:r>
          </a:p>
        </p:txBody>
      </p:sp>
      <p:pic>
        <p:nvPicPr>
          <p:cNvPr id="4" name="Recorded Sound">
            <a:hlinkClick r:id="" action="ppaction://media"/>
            <a:extLst>
              <a:ext uri="{FF2B5EF4-FFF2-40B4-BE49-F238E27FC236}">
                <a16:creationId xmlns:a16="http://schemas.microsoft.com/office/drawing/2014/main" id="{1D855110-1C66-6C08-491E-C8DC832DC2B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3510" y="175931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3653"/>
    </mc:Choice>
    <mc:Fallback>
      <p:transition spd="slow" advTm="33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6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0072" y="228600"/>
            <a:ext cx="2138628"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60794" y="-786"/>
            <a:ext cx="176750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p:cNvSpPr>
            <a:spLocks noGrp="1"/>
          </p:cNvSpPr>
          <p:nvPr>
            <p:ph type="title"/>
          </p:nvPr>
        </p:nvSpPr>
        <p:spPr>
          <a:xfrm>
            <a:off x="3364495" y="211597"/>
            <a:ext cx="5649360" cy="1280890"/>
          </a:xfrm>
        </p:spPr>
        <p:txBody>
          <a:bodyPr>
            <a:normAutofit/>
          </a:bodyPr>
          <a:lstStyle/>
          <a:p>
            <a:r>
              <a:rPr lang="en-US" b="1" dirty="0"/>
              <a:t>Risk Factors of Osteoarthritis</a:t>
            </a:r>
            <a:endParaRPr dirty="0"/>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3724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037240" y="714375"/>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pic>
        <p:nvPicPr>
          <p:cNvPr id="5" name="Picture 4" descr="Colorful pills stacked to make a bar graph">
            <a:extLst>
              <a:ext uri="{FF2B5EF4-FFF2-40B4-BE49-F238E27FC236}">
                <a16:creationId xmlns:a16="http://schemas.microsoft.com/office/drawing/2014/main" id="{25DFDC04-78C4-443A-2539-5F425D827078}"/>
              </a:ext>
            </a:extLst>
          </p:cNvPr>
          <p:cNvPicPr>
            <a:picLocks noChangeAspect="1"/>
          </p:cNvPicPr>
          <p:nvPr/>
        </p:nvPicPr>
        <p:blipFill>
          <a:blip r:embed="rId4"/>
          <a:srcRect l="49311" r="30234" b="-1"/>
          <a:stretch>
            <a:fillRect/>
          </a:stretch>
        </p:blipFill>
        <p:spPr>
          <a:xfrm>
            <a:off x="20" y="1730"/>
            <a:ext cx="2040388" cy="6858000"/>
          </a:xfrm>
          <a:prstGeom prst="rect">
            <a:avLst/>
          </a:prstGeom>
        </p:spPr>
      </p:pic>
      <p:sp>
        <p:nvSpPr>
          <p:cNvPr id="3" name="Content Placeholder 2"/>
          <p:cNvSpPr>
            <a:spLocks noGrp="1"/>
          </p:cNvSpPr>
          <p:nvPr>
            <p:ph idx="1"/>
          </p:nvPr>
        </p:nvSpPr>
        <p:spPr>
          <a:xfrm>
            <a:off x="3458393" y="1534231"/>
            <a:ext cx="5555462" cy="5199078"/>
          </a:xfrm>
        </p:spPr>
        <p:txBody>
          <a:bodyPr>
            <a:noAutofit/>
          </a:bodyPr>
          <a:lstStyle/>
          <a:p>
            <a:r>
              <a:rPr lang="en-US" sz="2200" dirty="0"/>
              <a:t>Some risk factors cannot be modified, i.e., ageing and genetic predisposition. </a:t>
            </a:r>
          </a:p>
          <a:p>
            <a:r>
              <a:rPr lang="en-US" sz="2200" dirty="0"/>
              <a:t>An ageing process predisposes cartilage degeneration and damage to the joint.</a:t>
            </a:r>
          </a:p>
          <a:p>
            <a:r>
              <a:rPr lang="en-US" sz="2200" dirty="0"/>
              <a:t>Adjustable Risk factors include obesity, past joint traumas, the joints being subject to repetitive physical stress, and inactive lifestyles. </a:t>
            </a:r>
          </a:p>
          <a:p>
            <a:r>
              <a:rPr lang="en-US" sz="2200" dirty="0"/>
              <a:t>The overweight condition puts stress on weight-bearing joints, especially the knees and hips (NICE, 2022).</a:t>
            </a:r>
          </a:p>
        </p:txBody>
      </p:sp>
      <p:pic>
        <p:nvPicPr>
          <p:cNvPr id="4" name="Recorded Sound">
            <a:hlinkClick r:id="" action="ppaction://media"/>
            <a:extLst>
              <a:ext uri="{FF2B5EF4-FFF2-40B4-BE49-F238E27FC236}">
                <a16:creationId xmlns:a16="http://schemas.microsoft.com/office/drawing/2014/main" id="{88F40693-B88E-2826-E436-D1F3FF9FF9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6944" y="1534231"/>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051"/>
    </mc:Choice>
    <mc:Fallback>
      <p:transition spd="slow" advTm="80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4919" y="3101093"/>
            <a:ext cx="1840539" cy="3029344"/>
          </a:xfrm>
        </p:spPr>
        <p:txBody>
          <a:bodyPr>
            <a:normAutofit/>
          </a:bodyPr>
          <a:lstStyle/>
          <a:p>
            <a:r>
              <a:rPr lang="en-US" sz="2600" b="1">
                <a:solidFill>
                  <a:schemeClr val="bg1"/>
                </a:solidFill>
              </a:rPr>
              <a:t>Evidence-Based Care Plan</a:t>
            </a:r>
            <a:endParaRPr lang="en-US" sz="2600">
              <a:solidFill>
                <a:schemeClr val="bg1"/>
              </a:solidFill>
            </a:endParaRP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US"/>
          </a:p>
        </p:txBody>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40F61DB-6516-5A11-4987-61C6D83160E5}"/>
              </a:ext>
            </a:extLst>
          </p:cNvPr>
          <p:cNvGraphicFramePr>
            <a:graphicFrameLocks noGrp="1"/>
          </p:cNvGraphicFramePr>
          <p:nvPr>
            <p:ph idx="1"/>
            <p:extLst>
              <p:ext uri="{D42A27DB-BD31-4B8C-83A1-F6EECF244321}">
                <p14:modId xmlns:p14="http://schemas.microsoft.com/office/powerpoint/2010/main" val="1832523607"/>
              </p:ext>
            </p:extLst>
          </p:nvPr>
        </p:nvGraphicFramePr>
        <p:xfrm>
          <a:off x="3534858" y="641551"/>
          <a:ext cx="5124159" cy="52647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DFF28E2A-482E-4C88-4231-8D888501207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146105" y="1662502"/>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438"/>
    </mc:Choice>
    <mc:Fallback>
      <p:transition spd="slow" advTm="9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4919" y="3101093"/>
            <a:ext cx="1840539" cy="3029344"/>
          </a:xfrm>
        </p:spPr>
        <p:txBody>
          <a:bodyPr>
            <a:normAutofit/>
          </a:bodyPr>
          <a:lstStyle/>
          <a:p>
            <a:r>
              <a:rPr lang="en-US" sz="1800" b="1">
                <a:solidFill>
                  <a:schemeClr val="bg1"/>
                </a:solidFill>
              </a:rPr>
              <a:t>Surveillance and Continued Management</a:t>
            </a:r>
            <a:endParaRPr lang="en-US" sz="1800">
              <a:solidFill>
                <a:schemeClr val="bg1"/>
              </a:solidFill>
            </a:endParaRP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US"/>
          </a:p>
        </p:txBody>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A4FA4D2-1781-FD50-39F9-2244B8C30A8D}"/>
              </a:ext>
            </a:extLst>
          </p:cNvPr>
          <p:cNvGraphicFramePr>
            <a:graphicFrameLocks noGrp="1"/>
          </p:cNvGraphicFramePr>
          <p:nvPr>
            <p:ph idx="1"/>
            <p:extLst>
              <p:ext uri="{D42A27DB-BD31-4B8C-83A1-F6EECF244321}">
                <p14:modId xmlns:p14="http://schemas.microsoft.com/office/powerpoint/2010/main" val="3525837454"/>
              </p:ext>
            </p:extLst>
          </p:nvPr>
        </p:nvGraphicFramePr>
        <p:xfrm>
          <a:off x="3534858" y="641551"/>
          <a:ext cx="5504639" cy="548888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2A6BFDA1-C423-CC75-C53F-F0BB5320614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661988" y="1836947"/>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0846"/>
    </mc:Choice>
    <mc:Fallback>
      <p:transition spd="slow" advTm="30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8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5201" y="0"/>
            <a:ext cx="6589199" cy="1280890"/>
          </a:xfrm>
        </p:spPr>
        <p:txBody>
          <a:bodyPr>
            <a:normAutofit/>
          </a:bodyPr>
          <a:lstStyle/>
          <a:p>
            <a:r>
              <a:rPr lang="en-US" b="1" dirty="0"/>
              <a:t>Communication and Ethical Considerations</a:t>
            </a:r>
            <a:endParaRPr dirty="0"/>
          </a:p>
        </p:txBody>
      </p:sp>
      <p:graphicFrame>
        <p:nvGraphicFramePr>
          <p:cNvPr id="5" name="Content Placeholder 2">
            <a:extLst>
              <a:ext uri="{FF2B5EF4-FFF2-40B4-BE49-F238E27FC236}">
                <a16:creationId xmlns:a16="http://schemas.microsoft.com/office/drawing/2014/main" id="{957B5B61-94C5-249C-234D-8C28BDBA939E}"/>
              </a:ext>
            </a:extLst>
          </p:cNvPr>
          <p:cNvGraphicFramePr>
            <a:graphicFrameLocks/>
          </p:cNvGraphicFramePr>
          <p:nvPr>
            <p:extLst>
              <p:ext uri="{D42A27DB-BD31-4B8C-83A1-F6EECF244321}">
                <p14:modId xmlns:p14="http://schemas.microsoft.com/office/powerpoint/2010/main" val="3691454312"/>
              </p:ext>
            </p:extLst>
          </p:nvPr>
        </p:nvGraphicFramePr>
        <p:xfrm>
          <a:off x="1651053" y="1306310"/>
          <a:ext cx="7074936" cy="52647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6CDD4187-F1FE-FCE1-D58F-C76CC0A663C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205355" y="2440796"/>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760"/>
    </mc:Choice>
    <mc:Fallback>
      <p:transition spd="slow" advTm="7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Conclusion</a:t>
            </a:r>
          </a:p>
        </p:txBody>
      </p:sp>
      <p:sp>
        <p:nvSpPr>
          <p:cNvPr id="3" name="Content Placeholder 2"/>
          <p:cNvSpPr>
            <a:spLocks noGrp="1"/>
          </p:cNvSpPr>
          <p:nvPr>
            <p:ph idx="1"/>
          </p:nvPr>
        </p:nvSpPr>
        <p:spPr>
          <a:xfrm>
            <a:off x="1942415" y="1454726"/>
            <a:ext cx="6591985" cy="5209309"/>
          </a:xfrm>
        </p:spPr>
        <p:txBody>
          <a:bodyPr>
            <a:noAutofit/>
          </a:bodyPr>
          <a:lstStyle/>
          <a:p>
            <a:r>
              <a:rPr lang="en-US" sz="2000" dirty="0"/>
              <a:t>Osteoarthritis is a degenerative joint disease that is widespread, has a severe impact on mobility and quality of life. </a:t>
            </a:r>
          </a:p>
          <a:p>
            <a:r>
              <a:rPr lang="en-US" sz="2000" dirty="0"/>
              <a:t>Knowledge of the anatomy and physiology of the musculoskeletal system can be used to understand how joint pain and stiffness develop due to cartilage degeneration.</a:t>
            </a:r>
          </a:p>
          <a:p>
            <a:r>
              <a:rPr lang="en-US" sz="2000" dirty="0"/>
              <a:t>Proper management needs to have a well-rounded care plan involving medicine, physiotherapy, lifestyle modification, and constant monitoring. </a:t>
            </a:r>
          </a:p>
          <a:p>
            <a:r>
              <a:rPr lang="en-US" sz="2000" dirty="0"/>
              <a:t>Through proper management and education of patients, people with osteoarthritis can live an independent life and have a better quality of life.</a:t>
            </a:r>
          </a:p>
          <a:p>
            <a:pPr marL="0" indent="0">
              <a:buNone/>
            </a:pPr>
            <a:br>
              <a:rPr lang="en-US" sz="2000" dirty="0"/>
            </a:br>
            <a:endParaRPr lang="en-US" sz="2000" dirty="0"/>
          </a:p>
        </p:txBody>
      </p:sp>
      <p:pic>
        <p:nvPicPr>
          <p:cNvPr id="4" name="Recorded Sound">
            <a:hlinkClick r:id="" action="ppaction://media"/>
            <a:extLst>
              <a:ext uri="{FF2B5EF4-FFF2-40B4-BE49-F238E27FC236}">
                <a16:creationId xmlns:a16="http://schemas.microsoft.com/office/drawing/2014/main" id="{E0471F4C-688E-A123-EE16-B92BBAD8CD8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flipH="1">
            <a:off x="905773" y="2509808"/>
            <a:ext cx="806091"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877"/>
    </mc:Choice>
    <mc:Fallback>
      <p:transition spd="slow" advTm="7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98EBA-F7C3-0F6D-6362-44BA84A258C3}"/>
              </a:ext>
            </a:extLst>
          </p:cNvPr>
          <p:cNvSpPr>
            <a:spLocks noGrp="1"/>
          </p:cNvSpPr>
          <p:nvPr>
            <p:ph type="title"/>
          </p:nvPr>
        </p:nvSpPr>
        <p:spPr>
          <a:xfrm>
            <a:off x="1945201" y="264219"/>
            <a:ext cx="6589199" cy="719781"/>
          </a:xfrm>
        </p:spPr>
        <p:txBody>
          <a:bodyPr>
            <a:normAutofit fontScale="90000"/>
          </a:bodyPr>
          <a:lstStyle/>
          <a:p>
            <a:pPr algn="ctr"/>
            <a:r>
              <a:rPr lang="en-US" altLang="en-US" b="1" dirty="0">
                <a:solidFill>
                  <a:schemeClr val="tx1"/>
                </a:solidFill>
                <a:latin typeface="Calibri" panose="020F0502020204030204" pitchFamily="34" charset="0"/>
                <a:cs typeface="Calibri" panose="020F0502020204030204" pitchFamily="34" charset="0"/>
              </a:rPr>
              <a:t>Reference</a:t>
            </a:r>
            <a:br>
              <a:rPr lang="en-US" altLang="en-US" b="1" dirty="0">
                <a:solidFill>
                  <a:schemeClr val="tx1"/>
                </a:solidFill>
                <a:latin typeface="Times New Roman" panose="02020603050405020304" pitchFamily="18" charset="0"/>
                <a:cs typeface="Times New Roman" panose="02020603050405020304" pitchFamily="18" charset="0"/>
              </a:rPr>
            </a:br>
            <a:endParaRPr lang="en-US" dirty="0"/>
          </a:p>
        </p:txBody>
      </p:sp>
      <p:sp>
        <p:nvSpPr>
          <p:cNvPr id="4" name="Rectangle 1">
            <a:extLst>
              <a:ext uri="{FF2B5EF4-FFF2-40B4-BE49-F238E27FC236}">
                <a16:creationId xmlns:a16="http://schemas.microsoft.com/office/drawing/2014/main" id="{B034F942-95F8-4BE4-C79E-4D7783AB4784}"/>
              </a:ext>
            </a:extLst>
          </p:cNvPr>
          <p:cNvSpPr>
            <a:spLocks noGrp="1" noChangeArrowheads="1"/>
          </p:cNvSpPr>
          <p:nvPr>
            <p:ph idx="1"/>
          </p:nvPr>
        </p:nvSpPr>
        <p:spPr bwMode="auto">
          <a:xfrm>
            <a:off x="946688" y="1336661"/>
            <a:ext cx="8027495" cy="44691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Arthritis UK. (2024) </a:t>
            </a:r>
            <a:r>
              <a:rPr kumimoji="0" lang="en-US" altLang="en-US" sz="20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Osteoarthritis</a:t>
            </a:r>
            <a: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Available at: </a:t>
            </a:r>
            <a: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5"/>
              </a:rPr>
              <a:t>https://www.arthritis-uk.org/information-and-support/understanding-arthritis/conditions/osteoarthritis/</a:t>
            </a:r>
            <a:r>
              <a:rPr kumimoji="0" lang="en-US" altLang="en-US" sz="2000" b="0" i="0" u="none" strike="noStrike" cap="none" normalizeH="0" dirty="0">
                <a:ln>
                  <a:noFill/>
                </a:ln>
                <a:solidFill>
                  <a:schemeClr val="tx1"/>
                </a:solidFill>
                <a:effectLst/>
                <a:latin typeface="Calibri" panose="020F0502020204030204" pitchFamily="34" charset="0"/>
                <a:cs typeface="Calibri" panose="020F0502020204030204" pitchFamily="34" charset="0"/>
              </a:rPr>
              <a:t> (Accessed: 11 March 2026).</a:t>
            </a:r>
            <a:endParaRPr kumimoji="0" lang="en-US" altLang="en-US" sz="11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indent="0" algn="just" defTabSz="914400" eaLnBrk="0" fontAlgn="base" hangingPunct="0">
              <a:spcBef>
                <a:spcPct val="0"/>
              </a:spcBef>
              <a:spcAft>
                <a:spcPct val="0"/>
              </a:spcAft>
              <a:buClrTx/>
              <a:buNone/>
            </a:pPr>
            <a:r>
              <a:rPr lang="en-US" sz="2000" dirty="0" err="1">
                <a:latin typeface="Calibri" panose="020F0502020204030204" pitchFamily="34" charset="0"/>
                <a:cs typeface="Calibri" panose="020F0502020204030204" pitchFamily="34" charset="0"/>
              </a:rPr>
              <a:t>Durning</a:t>
            </a:r>
            <a:r>
              <a:rPr lang="en-US" sz="2000" dirty="0">
                <a:latin typeface="Calibri" panose="020F0502020204030204" pitchFamily="34" charset="0"/>
                <a:cs typeface="Calibri" panose="020F0502020204030204" pitchFamily="34" charset="0"/>
              </a:rPr>
              <a:t>, M.V. (2025) </a:t>
            </a:r>
            <a:r>
              <a:rPr lang="en-US" sz="2000" i="1" dirty="0">
                <a:latin typeface="Calibri" panose="020F0502020204030204" pitchFamily="34" charset="0"/>
                <a:cs typeface="Calibri" panose="020F0502020204030204" pitchFamily="34" charset="0"/>
              </a:rPr>
              <a:t>What Is Knee Osteoarthritis? [Image]. Available at: </a:t>
            </a:r>
            <a:r>
              <a:rPr lang="en-US" sz="2000" u="sng" dirty="0">
                <a:latin typeface="Calibri" panose="020F0502020204030204" pitchFamily="34" charset="0"/>
                <a:cs typeface="Calibri" panose="020F0502020204030204" pitchFamily="34" charset="0"/>
                <a:hlinkClick r:id="rId6"/>
              </a:rPr>
              <a:t>https://www.webmd.com/osteoarthritis/ostearthritis-of-the-knee-degenerative-arthritis-of-the-knee</a:t>
            </a:r>
            <a:r>
              <a:rPr lang="en-US" sz="2000" u="sng" dirty="0">
                <a:latin typeface="Calibri" panose="020F0502020204030204" pitchFamily="34" charset="0"/>
                <a:cs typeface="Calibri" panose="020F0502020204030204" pitchFamily="34" charset="0"/>
              </a:rPr>
              <a:t> (Accessed: 15 March 2026).</a:t>
            </a:r>
            <a:endParaRPr lang="en-GB" sz="2000" dirty="0">
              <a:latin typeface="Calibri" panose="020F0502020204030204" pitchFamily="34" charset="0"/>
              <a:cs typeface="Calibri" panose="020F0502020204030204" pitchFamily="34" charset="0"/>
            </a:endParaRPr>
          </a:p>
          <a:p>
            <a:pPr marL="0" lvl="0" indent="0" algn="just" defTabSz="914400" eaLnBrk="0" fontAlgn="base" hangingPunct="0">
              <a:spcBef>
                <a:spcPct val="0"/>
              </a:spcBef>
              <a:spcAft>
                <a:spcPct val="0"/>
              </a:spcAft>
              <a:buClrTx/>
              <a:buNone/>
            </a:pPr>
            <a:r>
              <a:rPr lang="en-US" altLang="en-US" sz="2000" dirty="0">
                <a:solidFill>
                  <a:schemeClr val="tx1"/>
                </a:solidFill>
                <a:latin typeface="Calibri" panose="020F0502020204030204" pitchFamily="34" charset="0"/>
                <a:cs typeface="Calibri" panose="020F0502020204030204" pitchFamily="34" charset="0"/>
              </a:rPr>
              <a:t>Gupta, A., and Frey-Law, L. A. (2024) ‘Editorial: Insight in musculoskeletal pain-2023’, </a:t>
            </a:r>
            <a:r>
              <a:rPr lang="en-US" altLang="en-US" sz="2000" i="1" dirty="0">
                <a:solidFill>
                  <a:schemeClr val="tx1"/>
                </a:solidFill>
                <a:latin typeface="Calibri" panose="020F0502020204030204" pitchFamily="34" charset="0"/>
                <a:cs typeface="Calibri" panose="020F0502020204030204" pitchFamily="34" charset="0"/>
              </a:rPr>
              <a:t>Frontiers in pain research (Lausanne, Switzerland)</a:t>
            </a:r>
            <a:r>
              <a:rPr lang="en-US" altLang="en-US" sz="2000" dirty="0">
                <a:solidFill>
                  <a:schemeClr val="tx1"/>
                </a:solidFill>
                <a:latin typeface="Calibri" panose="020F0502020204030204" pitchFamily="34" charset="0"/>
                <a:cs typeface="Calibri" panose="020F0502020204030204" pitchFamily="34" charset="0"/>
              </a:rPr>
              <a:t>, 5, 1411879.</a:t>
            </a:r>
            <a:endParaRPr kumimoji="0" lang="en-US" altLang="en-US" sz="11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lvl="0" indent="0" defTabSz="914400" eaLnBrk="0" fontAlgn="base" hangingPunct="0">
              <a:spcBef>
                <a:spcPct val="0"/>
              </a:spcBef>
              <a:spcAft>
                <a:spcPct val="0"/>
              </a:spcAft>
              <a:buClrTx/>
              <a:buNone/>
            </a:pPr>
            <a:r>
              <a:rPr lang="en-US" altLang="en-US" sz="2000" dirty="0">
                <a:solidFill>
                  <a:schemeClr val="tx1"/>
                </a:solidFill>
                <a:latin typeface="Calibri" panose="020F0502020204030204" pitchFamily="34" charset="0"/>
                <a:cs typeface="Calibri" panose="020F0502020204030204" pitchFamily="34" charset="0"/>
              </a:rPr>
              <a:t>Hunter, D. J., and </a:t>
            </a:r>
            <a:r>
              <a:rPr lang="en-US" altLang="en-US" sz="2000" dirty="0" err="1">
                <a:solidFill>
                  <a:schemeClr val="tx1"/>
                </a:solidFill>
                <a:latin typeface="Calibri" panose="020F0502020204030204" pitchFamily="34" charset="0"/>
                <a:cs typeface="Calibri" panose="020F0502020204030204" pitchFamily="34" charset="0"/>
              </a:rPr>
              <a:t>Bierma-Zeinstra</a:t>
            </a:r>
            <a:r>
              <a:rPr lang="en-US" altLang="en-US" sz="2000" dirty="0">
                <a:solidFill>
                  <a:schemeClr val="tx1"/>
                </a:solidFill>
                <a:latin typeface="Calibri" panose="020F0502020204030204" pitchFamily="34" charset="0"/>
                <a:cs typeface="Calibri" panose="020F0502020204030204" pitchFamily="34" charset="0"/>
              </a:rPr>
              <a:t>, S. (2019) Osteoarthritis. </a:t>
            </a:r>
            <a:r>
              <a:rPr lang="en-US" altLang="en-US" sz="2000" i="1" dirty="0">
                <a:solidFill>
                  <a:schemeClr val="tx1"/>
                </a:solidFill>
                <a:latin typeface="Calibri" panose="020F0502020204030204" pitchFamily="34" charset="0"/>
                <a:cs typeface="Calibri" panose="020F0502020204030204" pitchFamily="34" charset="0"/>
              </a:rPr>
              <a:t>Lancet (London, England), </a:t>
            </a:r>
            <a:r>
              <a:rPr lang="en-US" altLang="en-US" sz="2000" dirty="0">
                <a:solidFill>
                  <a:schemeClr val="tx1"/>
                </a:solidFill>
                <a:latin typeface="Calibri" panose="020F0502020204030204" pitchFamily="34" charset="0"/>
                <a:cs typeface="Calibri" panose="020F0502020204030204" pitchFamily="34" charset="0"/>
              </a:rPr>
              <a:t>393(10182), 1745–1759</a:t>
            </a:r>
            <a: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a:t>
            </a:r>
            <a:endParaRPr kumimoji="0" lang="en-US" altLang="en-US" sz="11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lvl="0" indent="0" defTabSz="914400" eaLnBrk="0" fontAlgn="base" hangingPunct="0">
              <a:spcBef>
                <a:spcPct val="0"/>
              </a:spcBef>
              <a:spcAft>
                <a:spcPct val="0"/>
              </a:spcAft>
              <a:buClrTx/>
              <a:buNone/>
            </a:pPr>
            <a: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Internet Archive (2017) </a:t>
            </a:r>
            <a:r>
              <a:rPr kumimoji="0" lang="en-US" altLang="en-US" sz="2000" b="0" i="1" u="none" strike="noStrike" cap="none" normalizeH="0" baseline="0" dirty="0">
                <a:ln>
                  <a:noFill/>
                </a:ln>
                <a:solidFill>
                  <a:schemeClr val="tx1"/>
                </a:solidFill>
                <a:effectLst/>
                <a:latin typeface="Calibri" panose="020F0502020204030204" pitchFamily="34" charset="0"/>
                <a:cs typeface="Calibri" panose="020F0502020204030204" pitchFamily="34" charset="0"/>
              </a:rPr>
              <a:t>Tortora’s principles of anatomy &amp; physiology : Tortora, Gerard J., author: Free Download, Borrow, and Streaming : Internet Archive</a:t>
            </a:r>
            <a: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Available at: </a:t>
            </a:r>
            <a:r>
              <a:rPr kumimoji="0" lang="en-US" altLang="en-US" sz="2000" b="0" i="0" u="none" strike="noStrike" cap="none" normalizeH="0" baseline="0" dirty="0">
                <a:ln>
                  <a:noFill/>
                </a:ln>
                <a:solidFill>
                  <a:schemeClr val="tx1"/>
                </a:solidFill>
                <a:effectLst/>
                <a:latin typeface="Calibri" panose="020F0502020204030204" pitchFamily="34" charset="0"/>
                <a:cs typeface="Calibri" panose="020F0502020204030204" pitchFamily="34" charset="0"/>
                <a:hlinkClick r:id="rId7"/>
              </a:rPr>
              <a:t>https://archive.org/details/tortorasprincipl0001tort</a:t>
            </a:r>
            <a:r>
              <a:rPr lang="en-US" altLang="en-US" sz="2000" dirty="0">
                <a:solidFill>
                  <a:schemeClr val="tx1"/>
                </a:solidFill>
                <a:latin typeface="Calibri" panose="020F0502020204030204" pitchFamily="34" charset="0"/>
                <a:cs typeface="Calibri" panose="020F0502020204030204" pitchFamily="34" charset="0"/>
              </a:rPr>
              <a:t> (Accessed: 14 March 2026).</a:t>
            </a:r>
            <a:endParaRPr kumimoji="0" lang="en-US" altLang="en-US" sz="1100"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p:txBody>
      </p:sp>
      <p:pic>
        <p:nvPicPr>
          <p:cNvPr id="3" name="Recorded Sound">
            <a:hlinkClick r:id="" action="ppaction://media"/>
            <a:extLst>
              <a:ext uri="{FF2B5EF4-FFF2-40B4-BE49-F238E27FC236}">
                <a16:creationId xmlns:a16="http://schemas.microsoft.com/office/drawing/2014/main" id="{5811A5F0-7D81-C15F-071E-F5F86E416A6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128589" y="5752044"/>
            <a:ext cx="406400" cy="406400"/>
          </a:xfrm>
          <a:prstGeom prst="rect">
            <a:avLst/>
          </a:prstGeom>
        </p:spPr>
      </p:pic>
    </p:spTree>
    <p:extLst>
      <p:ext uri="{BB962C8B-B14F-4D97-AF65-F5344CB8AC3E}">
        <p14:creationId xmlns:p14="http://schemas.microsoft.com/office/powerpoint/2010/main" val="1522979525"/>
      </p:ext>
    </p:extLst>
  </p:cSld>
  <p:clrMapOvr>
    <a:masterClrMapping/>
  </p:clrMapOvr>
  <mc:AlternateContent xmlns:mc="http://schemas.openxmlformats.org/markup-compatibility/2006">
    <mc:Choice xmlns:p14="http://schemas.microsoft.com/office/powerpoint/2010/main" Requires="p14">
      <p:transition spd="slow" p14:dur="2000" advTm="6511"/>
    </mc:Choice>
    <mc:Fallback>
      <p:transition spd="slow" advTm="6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98EBA-F7C3-0F6D-6362-44BA84A258C3}"/>
              </a:ext>
            </a:extLst>
          </p:cNvPr>
          <p:cNvSpPr>
            <a:spLocks noGrp="1"/>
          </p:cNvSpPr>
          <p:nvPr>
            <p:ph type="title"/>
          </p:nvPr>
        </p:nvSpPr>
        <p:spPr>
          <a:xfrm>
            <a:off x="1945201" y="374728"/>
            <a:ext cx="6589199" cy="719781"/>
          </a:xfrm>
        </p:spPr>
        <p:txBody>
          <a:bodyPr>
            <a:normAutofit fontScale="90000"/>
          </a:bodyPr>
          <a:lstStyle/>
          <a:p>
            <a:pPr algn="ctr"/>
            <a:r>
              <a:rPr lang="en-US" altLang="en-US" b="1" dirty="0">
                <a:solidFill>
                  <a:schemeClr val="tx1"/>
                </a:solidFill>
                <a:latin typeface="Calibri" panose="020F0502020204030204" pitchFamily="34" charset="0"/>
                <a:cs typeface="Calibri" panose="020F0502020204030204" pitchFamily="34" charset="0"/>
              </a:rPr>
              <a:t>Reference</a:t>
            </a:r>
            <a:br>
              <a:rPr lang="en-US" altLang="en-US" b="1" dirty="0">
                <a:solidFill>
                  <a:schemeClr val="tx1"/>
                </a:solidFill>
                <a:latin typeface="Times New Roman" panose="02020603050405020304" pitchFamily="18" charset="0"/>
                <a:cs typeface="Times New Roman" panose="02020603050405020304" pitchFamily="18" charset="0"/>
              </a:rPr>
            </a:br>
            <a:endParaRPr lang="en-US" dirty="0"/>
          </a:p>
        </p:txBody>
      </p:sp>
      <p:sp>
        <p:nvSpPr>
          <p:cNvPr id="4" name="Rectangle 1">
            <a:extLst>
              <a:ext uri="{FF2B5EF4-FFF2-40B4-BE49-F238E27FC236}">
                <a16:creationId xmlns:a16="http://schemas.microsoft.com/office/drawing/2014/main" id="{B034F942-95F8-4BE4-C79E-4D7783AB4784}"/>
              </a:ext>
            </a:extLst>
          </p:cNvPr>
          <p:cNvSpPr>
            <a:spLocks noGrp="1" noChangeArrowheads="1"/>
          </p:cNvSpPr>
          <p:nvPr>
            <p:ph idx="1"/>
          </p:nvPr>
        </p:nvSpPr>
        <p:spPr bwMode="auto">
          <a:xfrm>
            <a:off x="1116505" y="1035520"/>
            <a:ext cx="8027495" cy="5710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lvl="0" indent="0" defTabSz="914400" eaLnBrk="0" fontAlgn="base" hangingPunct="0">
              <a:spcBef>
                <a:spcPct val="0"/>
              </a:spcBef>
              <a:spcAft>
                <a:spcPct val="0"/>
              </a:spcAft>
              <a:buClrTx/>
              <a:buNone/>
            </a:pPr>
            <a:r>
              <a:rPr lang="en-US" altLang="en-US" sz="2000" dirty="0" err="1">
                <a:solidFill>
                  <a:schemeClr val="tx1"/>
                </a:solidFill>
                <a:latin typeface="Calibri" panose="020F0502020204030204" pitchFamily="34" charset="0"/>
                <a:cs typeface="Calibri" panose="020F0502020204030204" pitchFamily="34" charset="0"/>
              </a:rPr>
              <a:t>Khonsary</a:t>
            </a:r>
            <a:r>
              <a:rPr lang="en-US" altLang="en-US" sz="2000" dirty="0">
                <a:solidFill>
                  <a:schemeClr val="tx1"/>
                </a:solidFill>
                <a:latin typeface="Calibri" panose="020F0502020204030204" pitchFamily="34" charset="0"/>
                <a:cs typeface="Calibri" panose="020F0502020204030204" pitchFamily="34" charset="0"/>
              </a:rPr>
              <a:t> S. A. (2017) ‘Guyton and Hall: Textbook of Medical Physiology’, </a:t>
            </a:r>
            <a:r>
              <a:rPr lang="en-US" altLang="en-US" sz="2000" i="1" dirty="0">
                <a:solidFill>
                  <a:schemeClr val="tx1"/>
                </a:solidFill>
                <a:latin typeface="Calibri" panose="020F0502020204030204" pitchFamily="34" charset="0"/>
                <a:cs typeface="Calibri" panose="020F0502020204030204" pitchFamily="34" charset="0"/>
              </a:rPr>
              <a:t>Surgical Neurology International</a:t>
            </a:r>
            <a:r>
              <a:rPr lang="en-US" altLang="en-US" sz="2000" dirty="0">
                <a:solidFill>
                  <a:schemeClr val="tx1"/>
                </a:solidFill>
                <a:latin typeface="Calibri" panose="020F0502020204030204" pitchFamily="34" charset="0"/>
                <a:cs typeface="Calibri" panose="020F0502020204030204" pitchFamily="34" charset="0"/>
              </a:rPr>
              <a:t>, 8, 275. </a:t>
            </a:r>
          </a:p>
          <a:p>
            <a:pPr marL="0" lvl="0" indent="0" defTabSz="914400" eaLnBrk="0" fontAlgn="base" hangingPunct="0">
              <a:spcBef>
                <a:spcPct val="0"/>
              </a:spcBef>
              <a:spcAft>
                <a:spcPct val="0"/>
              </a:spcAft>
              <a:buClrTx/>
              <a:buNone/>
            </a:pPr>
            <a:r>
              <a:rPr lang="en-US" altLang="en-US" sz="2000" dirty="0">
                <a:solidFill>
                  <a:schemeClr val="tx1"/>
                </a:solidFill>
                <a:latin typeface="Calibri" panose="020F0502020204030204" pitchFamily="34" charset="0"/>
                <a:cs typeface="Calibri" panose="020F0502020204030204" pitchFamily="34" charset="0"/>
              </a:rPr>
              <a:t>NHS (2023) </a:t>
            </a:r>
            <a:r>
              <a:rPr lang="en-US" altLang="en-US" sz="2000" i="1" dirty="0">
                <a:solidFill>
                  <a:schemeClr val="tx1"/>
                </a:solidFill>
                <a:latin typeface="Calibri" panose="020F0502020204030204" pitchFamily="34" charset="0"/>
                <a:cs typeface="Calibri" panose="020F0502020204030204" pitchFamily="34" charset="0"/>
              </a:rPr>
              <a:t>Overview Osteoarthritis</a:t>
            </a:r>
            <a:r>
              <a:rPr lang="en-US" altLang="en-US" sz="2000" dirty="0">
                <a:solidFill>
                  <a:schemeClr val="tx1"/>
                </a:solidFill>
                <a:latin typeface="Calibri" panose="020F0502020204030204" pitchFamily="34" charset="0"/>
                <a:cs typeface="Calibri" panose="020F0502020204030204" pitchFamily="34" charset="0"/>
              </a:rPr>
              <a:t>. Available at: </a:t>
            </a:r>
            <a:r>
              <a:rPr lang="en-US" altLang="en-US" sz="2000" dirty="0">
                <a:solidFill>
                  <a:schemeClr val="tx1"/>
                </a:solidFill>
                <a:latin typeface="Calibri" panose="020F0502020204030204" pitchFamily="34" charset="0"/>
                <a:cs typeface="Calibri" panose="020F0502020204030204" pitchFamily="34" charset="0"/>
                <a:hlinkClick r:id="rId4"/>
              </a:rPr>
              <a:t>https://www.nhs.uk/conditions/osteoarthritis/</a:t>
            </a:r>
            <a:r>
              <a:rPr lang="en-US" altLang="en-US" sz="2000" dirty="0">
                <a:solidFill>
                  <a:schemeClr val="tx1"/>
                </a:solidFill>
                <a:latin typeface="Calibri" panose="020F0502020204030204" pitchFamily="34" charset="0"/>
                <a:cs typeface="Calibri" panose="020F0502020204030204" pitchFamily="34" charset="0"/>
              </a:rPr>
              <a:t> (Accessed: 13 March 2026).</a:t>
            </a:r>
            <a:endParaRPr lang="en-US" altLang="en-US" sz="1100" dirty="0">
              <a:solidFill>
                <a:schemeClr val="tx1"/>
              </a:solidFill>
              <a:latin typeface="Calibri" panose="020F0502020204030204" pitchFamily="34" charset="0"/>
              <a:cs typeface="Calibri" panose="020F0502020204030204" pitchFamily="34" charset="0"/>
            </a:endParaRPr>
          </a:p>
          <a:p>
            <a:pPr marL="0" lvl="0" indent="0" defTabSz="914400" eaLnBrk="0" fontAlgn="base" hangingPunct="0">
              <a:spcBef>
                <a:spcPct val="0"/>
              </a:spcBef>
              <a:spcAft>
                <a:spcPct val="0"/>
              </a:spcAft>
              <a:buClrTx/>
              <a:buNone/>
            </a:pPr>
            <a:r>
              <a:rPr lang="en-US" altLang="en-US" sz="2000" dirty="0">
                <a:solidFill>
                  <a:schemeClr val="tx1"/>
                </a:solidFill>
                <a:latin typeface="Calibri" panose="020F0502020204030204" pitchFamily="34" charset="0"/>
                <a:cs typeface="Calibri" panose="020F0502020204030204" pitchFamily="34" charset="0"/>
              </a:rPr>
              <a:t>National Institute for Health and Care Excellence (NICE) (2022) </a:t>
            </a:r>
            <a:r>
              <a:rPr lang="en-US" altLang="en-US" sz="2000" i="1" dirty="0">
                <a:solidFill>
                  <a:schemeClr val="tx1"/>
                </a:solidFill>
                <a:latin typeface="Calibri" panose="020F0502020204030204" pitchFamily="34" charset="0"/>
                <a:cs typeface="Calibri" panose="020F0502020204030204" pitchFamily="34" charset="0"/>
              </a:rPr>
              <a:t>Osteoarthritis in over 16s: diagnosis and management</a:t>
            </a:r>
            <a:r>
              <a:rPr lang="en-US" altLang="en-US" sz="2000" dirty="0">
                <a:solidFill>
                  <a:schemeClr val="tx1"/>
                </a:solidFill>
                <a:latin typeface="Calibri" panose="020F0502020204030204" pitchFamily="34" charset="0"/>
                <a:cs typeface="Calibri" panose="020F0502020204030204" pitchFamily="34" charset="0"/>
              </a:rPr>
              <a:t>,, (978-1-4731-4740-9). Available at: </a:t>
            </a:r>
            <a:r>
              <a:rPr lang="en-US" altLang="en-US" sz="2000" dirty="0">
                <a:solidFill>
                  <a:schemeClr val="tx1"/>
                </a:solidFill>
                <a:latin typeface="Calibri" panose="020F0502020204030204" pitchFamily="34" charset="0"/>
                <a:cs typeface="Calibri" panose="020F0502020204030204" pitchFamily="34" charset="0"/>
                <a:hlinkClick r:id="rId5"/>
              </a:rPr>
              <a:t>https://www.ncbi.nlm.nih.gov/books/NBK588843/</a:t>
            </a:r>
            <a:r>
              <a:rPr lang="en-US" altLang="en-US" sz="2000" dirty="0">
                <a:solidFill>
                  <a:schemeClr val="tx1"/>
                </a:solidFill>
                <a:latin typeface="Calibri" panose="020F0502020204030204" pitchFamily="34" charset="0"/>
                <a:cs typeface="Calibri" panose="020F0502020204030204" pitchFamily="34" charset="0"/>
              </a:rPr>
              <a:t> (Accessed: 14 March 2026).</a:t>
            </a:r>
          </a:p>
          <a:p>
            <a:pPr marL="0" indent="0" defTabSz="914400" eaLnBrk="0" fontAlgn="base" hangingPunct="0">
              <a:spcBef>
                <a:spcPct val="0"/>
              </a:spcBef>
              <a:spcAft>
                <a:spcPct val="0"/>
              </a:spcAft>
              <a:buClrTx/>
              <a:buNone/>
            </a:pPr>
            <a:r>
              <a:rPr lang="en-US" sz="2000" dirty="0" err="1">
                <a:latin typeface="Calibri" panose="020F0502020204030204" pitchFamily="34" charset="0"/>
                <a:cs typeface="Calibri" panose="020F0502020204030204" pitchFamily="34" charset="0"/>
              </a:rPr>
              <a:t>Sendic</a:t>
            </a:r>
            <a:r>
              <a:rPr lang="en-US" sz="2000" dirty="0">
                <a:latin typeface="Calibri" panose="020F0502020204030204" pitchFamily="34" charset="0"/>
                <a:cs typeface="Calibri" panose="020F0502020204030204" pitchFamily="34" charset="0"/>
              </a:rPr>
              <a:t>, G. (2023) </a:t>
            </a:r>
            <a:r>
              <a:rPr lang="en-US" sz="2000" i="1" dirty="0">
                <a:latin typeface="Calibri" panose="020F0502020204030204" pitchFamily="34" charset="0"/>
                <a:cs typeface="Calibri" panose="020F0502020204030204" pitchFamily="34" charset="0"/>
              </a:rPr>
              <a:t>Musculoskeletal System. </a:t>
            </a:r>
            <a:r>
              <a:rPr lang="en-US" sz="2000" dirty="0">
                <a:latin typeface="Calibri" panose="020F0502020204030204" pitchFamily="34" charset="0"/>
                <a:cs typeface="Calibri" panose="020F0502020204030204" pitchFamily="34" charset="0"/>
              </a:rPr>
              <a:t>[Image]. </a:t>
            </a:r>
            <a:r>
              <a:rPr lang="en-US" sz="2000" u="sng" dirty="0">
                <a:latin typeface="Calibri" panose="020F0502020204030204" pitchFamily="34" charset="0"/>
                <a:cs typeface="Calibri" panose="020F0502020204030204" pitchFamily="34" charset="0"/>
                <a:hlinkClick r:id="rId6"/>
              </a:rPr>
              <a:t>https://www.kenhub.com/en/library/anatomy/the-musculoskeletal-system</a:t>
            </a:r>
            <a:r>
              <a:rPr lang="en-US" sz="2000" u="sng" dirty="0">
                <a:latin typeface="Calibri" panose="020F0502020204030204" pitchFamily="34" charset="0"/>
                <a:cs typeface="Calibri" panose="020F0502020204030204" pitchFamily="34" charset="0"/>
              </a:rPr>
              <a:t> (Accessed: 15 March 2026).</a:t>
            </a:r>
            <a:endParaRPr lang="en-GB" sz="2000" dirty="0">
              <a:latin typeface="Calibri" panose="020F0502020204030204" pitchFamily="34" charset="0"/>
              <a:cs typeface="Calibri" panose="020F0502020204030204" pitchFamily="34" charset="0"/>
            </a:endParaRPr>
          </a:p>
          <a:p>
            <a:pPr marL="0" lvl="0" indent="0" defTabSz="914400" eaLnBrk="0" fontAlgn="base" hangingPunct="0">
              <a:spcBef>
                <a:spcPct val="0"/>
              </a:spcBef>
              <a:spcAft>
                <a:spcPct val="0"/>
              </a:spcAft>
              <a:buClrTx/>
              <a:buNone/>
            </a:pPr>
            <a:r>
              <a:rPr lang="en-US" altLang="en-US" sz="2000" dirty="0" err="1">
                <a:solidFill>
                  <a:schemeClr val="tx1"/>
                </a:solidFill>
                <a:latin typeface="Calibri" panose="020F0502020204030204" pitchFamily="34" charset="0"/>
                <a:cs typeface="Calibri" panose="020F0502020204030204" pitchFamily="34" charset="0"/>
              </a:rPr>
              <a:t>Teays</a:t>
            </a:r>
            <a:r>
              <a:rPr lang="en-US" altLang="en-US" sz="2000" dirty="0">
                <a:solidFill>
                  <a:schemeClr val="tx1"/>
                </a:solidFill>
                <a:latin typeface="Calibri" panose="020F0502020204030204" pitchFamily="34" charset="0"/>
                <a:cs typeface="Calibri" panose="020F0502020204030204" pitchFamily="34" charset="0"/>
              </a:rPr>
              <a:t>, W. (2025) Beauchamp and Childress: Principles of Biomedical Ethics. </a:t>
            </a:r>
            <a:r>
              <a:rPr lang="en-US" altLang="en-US" sz="2000" i="1" dirty="0">
                <a:solidFill>
                  <a:schemeClr val="tx1"/>
                </a:solidFill>
                <a:latin typeface="Calibri" panose="020F0502020204030204" pitchFamily="34" charset="0"/>
                <a:cs typeface="Calibri" panose="020F0502020204030204" pitchFamily="34" charset="0"/>
              </a:rPr>
              <a:t>Library of Public Policy and Public Administration</a:t>
            </a:r>
            <a:r>
              <a:rPr lang="en-US" altLang="en-US" sz="2000" dirty="0">
                <a:solidFill>
                  <a:schemeClr val="tx1"/>
                </a:solidFill>
                <a:latin typeface="Calibri" panose="020F0502020204030204" pitchFamily="34" charset="0"/>
                <a:cs typeface="Calibri" panose="020F0502020204030204" pitchFamily="34" charset="0"/>
              </a:rPr>
              <a:t>, 20, pp.115–127. Available at: </a:t>
            </a:r>
            <a:r>
              <a:rPr lang="en-US" altLang="en-US" sz="2000" dirty="0">
                <a:solidFill>
                  <a:schemeClr val="tx1"/>
                </a:solidFill>
                <a:latin typeface="Calibri" panose="020F0502020204030204" pitchFamily="34" charset="0"/>
                <a:cs typeface="Calibri" panose="020F0502020204030204" pitchFamily="34" charset="0"/>
                <a:hlinkClick r:id="rId7"/>
              </a:rPr>
              <a:t>https://philpapers.org/rec/TEABAC-2</a:t>
            </a:r>
            <a:r>
              <a:rPr lang="en-US" altLang="en-US" sz="2000" dirty="0">
                <a:solidFill>
                  <a:schemeClr val="tx1"/>
                </a:solidFill>
                <a:latin typeface="Calibri" panose="020F0502020204030204" pitchFamily="34" charset="0"/>
                <a:cs typeface="Calibri" panose="020F0502020204030204" pitchFamily="34" charset="0"/>
              </a:rPr>
              <a:t> (Accessed: 15 March 2026).</a:t>
            </a:r>
          </a:p>
          <a:p>
            <a:pPr marL="0" indent="0">
              <a:buNone/>
            </a:pPr>
            <a:r>
              <a:rPr lang="en-US" sz="1600" dirty="0" err="1">
                <a:latin typeface="Calibri" panose="020F0502020204030204" pitchFamily="34" charset="0"/>
                <a:cs typeface="Calibri" panose="020F0502020204030204" pitchFamily="34" charset="0"/>
              </a:rPr>
              <a:t>Veturo</a:t>
            </a:r>
            <a:r>
              <a:rPr lang="en-US" sz="1600" dirty="0">
                <a:latin typeface="Calibri" panose="020F0502020204030204" pitchFamily="34" charset="0"/>
                <a:cs typeface="Calibri" panose="020F0502020204030204" pitchFamily="34" charset="0"/>
              </a:rPr>
              <a:t> Therapy, (2026) </a:t>
            </a:r>
            <a:r>
              <a:rPr lang="en-US" sz="1600" i="1" dirty="0">
                <a:latin typeface="Calibri" panose="020F0502020204030204" pitchFamily="34" charset="0"/>
                <a:cs typeface="Calibri" panose="020F0502020204030204" pitchFamily="34" charset="0"/>
              </a:rPr>
              <a:t>Joint Structure and Function: An Overview. </a:t>
            </a:r>
            <a:r>
              <a:rPr lang="en-US" sz="1600" dirty="0">
                <a:latin typeface="Calibri" panose="020F0502020204030204" pitchFamily="34" charset="0"/>
                <a:cs typeface="Calibri" panose="020F0502020204030204" pitchFamily="34" charset="0"/>
              </a:rPr>
              <a:t>[Image]. Available at:  </a:t>
            </a:r>
            <a:r>
              <a:rPr lang="en-US" sz="1600" u="sng" dirty="0">
                <a:latin typeface="Calibri" panose="020F0502020204030204" pitchFamily="34" charset="0"/>
                <a:cs typeface="Calibri" panose="020F0502020204030204" pitchFamily="34" charset="0"/>
                <a:hlinkClick r:id="rId8"/>
              </a:rPr>
              <a:t>https://www.veturotherapy.com/joint-pain-inflammation-relief-infrared-sports-medical-supports/</a:t>
            </a:r>
            <a:r>
              <a:rPr lang="en-US" sz="1600" u="sng" dirty="0">
                <a:latin typeface="Calibri" panose="020F0502020204030204" pitchFamily="34" charset="0"/>
                <a:cs typeface="Calibri" panose="020F0502020204030204" pitchFamily="34" charset="0"/>
              </a:rPr>
              <a:t> (Accessed: 14 March 2026).</a:t>
            </a:r>
          </a:p>
          <a:p>
            <a:pPr marL="0" indent="0">
              <a:buNone/>
            </a:pPr>
            <a:endParaRPr lang="en-GB" sz="1600" dirty="0">
              <a:latin typeface="Calibri" panose="020F0502020204030204" pitchFamily="34" charset="0"/>
              <a:cs typeface="Calibri" panose="020F0502020204030204" pitchFamily="34" charset="0"/>
            </a:endParaRPr>
          </a:p>
        </p:txBody>
      </p:sp>
      <p:pic>
        <p:nvPicPr>
          <p:cNvPr id="3" name="Recorded Sound">
            <a:hlinkClick r:id="" action="ppaction://media"/>
            <a:extLst>
              <a:ext uri="{FF2B5EF4-FFF2-40B4-BE49-F238E27FC236}">
                <a16:creationId xmlns:a16="http://schemas.microsoft.com/office/drawing/2014/main" id="{CF26A6AE-A04C-C538-4D77-6A7F7DAB407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6447766" y="6280072"/>
            <a:ext cx="406400" cy="406400"/>
          </a:xfrm>
          <a:prstGeom prst="rect">
            <a:avLst/>
          </a:prstGeom>
        </p:spPr>
      </p:pic>
    </p:spTree>
    <p:extLst>
      <p:ext uri="{BB962C8B-B14F-4D97-AF65-F5344CB8AC3E}">
        <p14:creationId xmlns:p14="http://schemas.microsoft.com/office/powerpoint/2010/main" val="2974113535"/>
      </p:ext>
    </p:extLst>
  </p:cSld>
  <p:clrMapOvr>
    <a:masterClrMapping/>
  </p:clrMapOvr>
  <mc:AlternateContent xmlns:mc="http://schemas.openxmlformats.org/markup-compatibility/2006">
    <mc:Choice xmlns:p14="http://schemas.microsoft.com/office/powerpoint/2010/main" Requires="p14">
      <p:transition spd="slow" p14:dur="2000" advTm="11046"/>
    </mc:Choice>
    <mc:Fallback>
      <p:transition spd="slow" advTm="11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4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176</TotalTime>
  <Words>1431</Words>
  <Application>Microsoft Office PowerPoint</Application>
  <PresentationFormat>On-screen Show (4:3)</PresentationFormat>
  <Paragraphs>75</Paragraphs>
  <Slides>13</Slides>
  <Notes>1</Notes>
  <HiddenSlides>0</HiddenSlides>
  <MMClips>13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Source Sans Pro</vt:lpstr>
      <vt:lpstr>Times New Roman</vt:lpstr>
      <vt:lpstr>Wingdings 3</vt:lpstr>
      <vt:lpstr>Wisp</vt:lpstr>
      <vt:lpstr>Care Plan for a Patient with Osteoarthritis</vt:lpstr>
      <vt:lpstr>Introduction</vt:lpstr>
      <vt:lpstr>Musculoskeletal System Anatomy</vt:lpstr>
      <vt:lpstr>Normal Joint Function</vt:lpstr>
      <vt:lpstr>Osteoarthritis &amp; Its Impact on the Body</vt:lpstr>
      <vt:lpstr>Fictional Patient Profile</vt:lpstr>
      <vt:lpstr>Risk Factors of Osteoarthritis</vt:lpstr>
      <vt:lpstr>Evidence-Based Care Plan</vt:lpstr>
      <vt:lpstr>Surveillance and Continued Management</vt:lpstr>
      <vt:lpstr>Communication and Ethical Considerations</vt:lpstr>
      <vt:lpstr>Conclusion</vt:lpstr>
      <vt:lpstr>Reference </vt:lpstr>
      <vt:lpstr>Reference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Patient with Osteoarthritis</dc:title>
  <dc:subject/>
  <dc:creator>Salia Parveen</dc:creator>
  <cp:keywords/>
  <dc:description>generated using python-pptx</dc:description>
  <cp:lastModifiedBy>Salia Perveen</cp:lastModifiedBy>
  <cp:revision>31</cp:revision>
  <dcterms:created xsi:type="dcterms:W3CDTF">2013-01-27T09:14:16Z</dcterms:created>
  <dcterms:modified xsi:type="dcterms:W3CDTF">2026-03-22T22:10:50Z</dcterms:modified>
  <cp:category/>
</cp:coreProperties>
</file>