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660"/>
  </p:normalViewPr>
  <p:slideViewPr>
    <p:cSldViewPr snapToGrid="0">
      <p:cViewPr varScale="1">
        <p:scale>
          <a:sx n="68" d="100"/>
          <a:sy n="68" d="100"/>
        </p:scale>
        <p:origin x="73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88379CDE-2833-4A3D-B59C-DABBD458393F}" type="datetimeFigureOut">
              <a:rPr lang="en-IN" smtClean="0"/>
              <a:t>21-11-2025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33C04E-9E26-460D-AB91-C759EA5D093F}" type="slidenum">
              <a:rPr lang="en-IN" smtClean="0"/>
              <a:t>‹#›</a:t>
            </a:fld>
            <a:endParaRPr lang="en-IN"/>
          </a:p>
        </p:txBody>
      </p:sp>
    </p:spTree>
    <p:extLst>
      <p:ext uri="{BB962C8B-B14F-4D97-AF65-F5344CB8AC3E}">
        <p14:creationId xmlns:p14="http://schemas.microsoft.com/office/powerpoint/2010/main" val="4178144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88379CDE-2833-4A3D-B59C-DABBD458393F}" type="datetimeFigureOut">
              <a:rPr lang="en-IN" smtClean="0"/>
              <a:t>21-11-2025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33C04E-9E26-460D-AB91-C759EA5D093F}" type="slidenum">
              <a:rPr lang="en-IN" smtClean="0"/>
              <a:t>‹#›</a:t>
            </a:fld>
            <a:endParaRPr lang="en-IN"/>
          </a:p>
        </p:txBody>
      </p:sp>
    </p:spTree>
    <p:extLst>
      <p:ext uri="{BB962C8B-B14F-4D97-AF65-F5344CB8AC3E}">
        <p14:creationId xmlns:p14="http://schemas.microsoft.com/office/powerpoint/2010/main" val="1547654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8379CDE-2833-4A3D-B59C-DABBD458393F}" type="datetimeFigureOut">
              <a:rPr lang="en-IN" smtClean="0"/>
              <a:t>21-11-2025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33C04E-9E26-460D-AB91-C759EA5D093F}" type="slidenum">
              <a:rPr lang="en-IN" smtClean="0"/>
              <a:t>‹#›</a:t>
            </a:fld>
            <a:endParaRPr lang="en-IN"/>
          </a:p>
        </p:txBody>
      </p:sp>
    </p:spTree>
    <p:extLst>
      <p:ext uri="{BB962C8B-B14F-4D97-AF65-F5344CB8AC3E}">
        <p14:creationId xmlns:p14="http://schemas.microsoft.com/office/powerpoint/2010/main" val="3678513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88379CDE-2833-4A3D-B59C-DABBD458393F}" type="datetimeFigureOut">
              <a:rPr lang="en-IN" smtClean="0"/>
              <a:t>21-11-2025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333C04E-9E26-460D-AB91-C759EA5D093F}" type="slidenum">
              <a:rPr lang="en-IN" smtClean="0"/>
              <a:t>‹#›</a:t>
            </a:fld>
            <a:endParaRPr lang="en-IN"/>
          </a:p>
        </p:txBody>
      </p:sp>
    </p:spTree>
    <p:extLst>
      <p:ext uri="{BB962C8B-B14F-4D97-AF65-F5344CB8AC3E}">
        <p14:creationId xmlns:p14="http://schemas.microsoft.com/office/powerpoint/2010/main" val="2252477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88379CDE-2833-4A3D-B59C-DABBD458393F}" type="datetimeFigureOut">
              <a:rPr lang="en-IN" smtClean="0"/>
              <a:t>21-11-2025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333C04E-9E26-460D-AB91-C759EA5D093F}" type="slidenum">
              <a:rPr lang="en-IN" smtClean="0"/>
              <a:t>‹#›</a:t>
            </a:fld>
            <a:endParaRPr lang="en-IN"/>
          </a:p>
        </p:txBody>
      </p:sp>
    </p:spTree>
    <p:extLst>
      <p:ext uri="{BB962C8B-B14F-4D97-AF65-F5344CB8AC3E}">
        <p14:creationId xmlns:p14="http://schemas.microsoft.com/office/powerpoint/2010/main" val="45176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88379CDE-2833-4A3D-B59C-DABBD458393F}" type="datetimeFigureOut">
              <a:rPr lang="en-IN" smtClean="0"/>
              <a:t>21-11-2025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333C04E-9E26-460D-AB91-C759EA5D093F}" type="slidenum">
              <a:rPr lang="en-IN" smtClean="0"/>
              <a:t>‹#›</a:t>
            </a:fld>
            <a:endParaRPr lang="en-IN"/>
          </a:p>
        </p:txBody>
      </p:sp>
    </p:spTree>
    <p:extLst>
      <p:ext uri="{BB962C8B-B14F-4D97-AF65-F5344CB8AC3E}">
        <p14:creationId xmlns:p14="http://schemas.microsoft.com/office/powerpoint/2010/main" val="2409981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379CDE-2833-4A3D-B59C-DABBD458393F}" type="datetimeFigureOut">
              <a:rPr lang="en-IN" smtClean="0"/>
              <a:t>21-11-2025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333C04E-9E26-460D-AB91-C759EA5D093F}" type="slidenum">
              <a:rPr lang="en-IN" smtClean="0"/>
              <a:t>‹#›</a:t>
            </a:fld>
            <a:endParaRPr lang="en-IN"/>
          </a:p>
        </p:txBody>
      </p:sp>
    </p:spTree>
    <p:extLst>
      <p:ext uri="{BB962C8B-B14F-4D97-AF65-F5344CB8AC3E}">
        <p14:creationId xmlns:p14="http://schemas.microsoft.com/office/powerpoint/2010/main" val="1902027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8379CDE-2833-4A3D-B59C-DABBD458393F}" type="datetimeFigureOut">
              <a:rPr lang="en-IN" smtClean="0"/>
              <a:t>21-11-2025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333C04E-9E26-460D-AB91-C759EA5D093F}" type="slidenum">
              <a:rPr lang="en-IN" smtClean="0"/>
              <a:t>‹#›</a:t>
            </a:fld>
            <a:endParaRPr lang="en-IN"/>
          </a:p>
        </p:txBody>
      </p:sp>
    </p:spTree>
    <p:extLst>
      <p:ext uri="{BB962C8B-B14F-4D97-AF65-F5344CB8AC3E}">
        <p14:creationId xmlns:p14="http://schemas.microsoft.com/office/powerpoint/2010/main" val="3327491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8379CDE-2833-4A3D-B59C-DABBD458393F}" type="datetimeFigureOut">
              <a:rPr lang="en-IN" smtClean="0"/>
              <a:t>21-11-2025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333C04E-9E26-460D-AB91-C759EA5D093F}" type="slidenum">
              <a:rPr lang="en-IN" smtClean="0"/>
              <a:t>‹#›</a:t>
            </a:fld>
            <a:endParaRPr lang="en-IN"/>
          </a:p>
        </p:txBody>
      </p:sp>
    </p:spTree>
    <p:extLst>
      <p:ext uri="{BB962C8B-B14F-4D97-AF65-F5344CB8AC3E}">
        <p14:creationId xmlns:p14="http://schemas.microsoft.com/office/powerpoint/2010/main" val="597286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88379CDE-2833-4A3D-B59C-DABBD458393F}" type="datetimeFigureOut">
              <a:rPr lang="en-IN" smtClean="0"/>
              <a:t>21-11-2025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33C04E-9E26-460D-AB91-C759EA5D093F}" type="slidenum">
              <a:rPr lang="en-IN" smtClean="0"/>
              <a:t>‹#›</a:t>
            </a:fld>
            <a:endParaRPr lang="en-IN"/>
          </a:p>
        </p:txBody>
      </p:sp>
    </p:spTree>
    <p:extLst>
      <p:ext uri="{BB962C8B-B14F-4D97-AF65-F5344CB8AC3E}">
        <p14:creationId xmlns:p14="http://schemas.microsoft.com/office/powerpoint/2010/main" val="1113690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88379CDE-2833-4A3D-B59C-DABBD458393F}" type="datetimeFigureOut">
              <a:rPr lang="en-IN" smtClean="0"/>
              <a:t>21-11-2025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33C04E-9E26-460D-AB91-C759EA5D093F}" type="slidenum">
              <a:rPr lang="en-IN" smtClean="0"/>
              <a:t>‹#›</a:t>
            </a:fld>
            <a:endParaRPr lang="en-IN"/>
          </a:p>
        </p:txBody>
      </p:sp>
    </p:spTree>
    <p:extLst>
      <p:ext uri="{BB962C8B-B14F-4D97-AF65-F5344CB8AC3E}">
        <p14:creationId xmlns:p14="http://schemas.microsoft.com/office/powerpoint/2010/main" val="4003088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379CDE-2833-4A3D-B59C-DABBD458393F}" type="datetimeFigureOut">
              <a:rPr lang="en-IN" smtClean="0"/>
              <a:t>21-11-2025</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33C04E-9E26-460D-AB91-C759EA5D093F}" type="slidenum">
              <a:rPr lang="en-IN" smtClean="0"/>
              <a:t>‹#›</a:t>
            </a:fld>
            <a:endParaRPr lang="en-IN"/>
          </a:p>
        </p:txBody>
      </p:sp>
    </p:spTree>
    <p:extLst>
      <p:ext uri="{BB962C8B-B14F-4D97-AF65-F5344CB8AC3E}">
        <p14:creationId xmlns:p14="http://schemas.microsoft.com/office/powerpoint/2010/main" val="299963971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oapub.org/edu/index.php/ejse/article/download/2448/5086" TargetMode="External"/><Relationship Id="rId3" Type="http://schemas.openxmlformats.org/officeDocument/2006/relationships/hyperlink" Target="https://www.cambridge.org/core/services/aop-cambridge-core/content/view/A8C832B2E38619BFECCEDBB5968A30C6/S1759287925100422a.pdf/div-class-title-the-inclusion-or-exclusion-of-studies-based-on-critical-appraisal-results-in-jbi-qualitative-systematic-reviews-an-analysis-of-practices-div.pdf" TargetMode="External"/><Relationship Id="rId7" Type="http://schemas.openxmlformats.org/officeDocument/2006/relationships/hyperlink" Target="https://www.researchgate.net/figure/Research-onion-Saunders-et-al-2019-p-108_fig1_349083776" TargetMode="External"/><Relationship Id="rId2" Type="http://schemas.openxmlformats.org/officeDocument/2006/relationships/hyperlink" Target="https://dergipark.org.tr/en/download/article-file/816027" TargetMode="External"/><Relationship Id="rId1" Type="http://schemas.openxmlformats.org/officeDocument/2006/relationships/slideLayout" Target="../slideLayouts/slideLayout7.xml"/><Relationship Id="rId6" Type="http://schemas.openxmlformats.org/officeDocument/2006/relationships/hyperlink" Target="https://www.researchgate.net/profile/Aleksandras-Melnikovas/publication/333388233_Towards_an_explicit_research_methodology_Adapting_research_onion_model_for_futures_studies/links/5d47c8404585153e593cfbec/Towards-an-explicit-research-methodology-Adapting-research-onion-model-for-futures-studies.pdf?_sg%5b0%5d=started_experiment_milestone&amp;origin=journalDetail&amp;_rtd=e30%3D" TargetMode="External"/><Relationship Id="rId5" Type="http://schemas.openxmlformats.org/officeDocument/2006/relationships/hyperlink" Target="https://pgwritinghub.net/wp-content/uploads/2024/09/Conducting-thematic-analysis-with-qualitative-data.pdf" TargetMode="External"/><Relationship Id="rId4" Type="http://schemas.openxmlformats.org/officeDocument/2006/relationships/hyperlink" Target="https://www.theseus.fi/handle/10024/147898" TargetMode="External"/><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53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87086" y="54808"/>
            <a:ext cx="12013525" cy="405989"/>
          </a:xfrm>
          <a:solidFill>
            <a:schemeClr val="accent4">
              <a:lumMod val="40000"/>
              <a:lumOff val="60000"/>
            </a:schemeClr>
          </a:solidFill>
        </p:spPr>
        <p:txBody>
          <a:bodyPr>
            <a:normAutofit fontScale="90000"/>
          </a:bodyPr>
          <a:lstStyle/>
          <a:p>
            <a:pPr algn="ctr"/>
            <a:r>
              <a:rPr lang="en-GB" sz="3200" b="1" dirty="0" smtClean="0">
                <a:latin typeface="Times New Roman" panose="02020603050405020304" pitchFamily="18" charset="0"/>
                <a:cs typeface="Times New Roman" panose="02020603050405020304" pitchFamily="18" charset="0"/>
              </a:rPr>
              <a:t>Methodology Poster</a:t>
            </a:r>
            <a:endParaRPr lang="en-IN" sz="3200" b="1" dirty="0">
              <a:latin typeface="Times New Roman" panose="02020603050405020304" pitchFamily="18" charset="0"/>
              <a:cs typeface="Times New Roman" panose="02020603050405020304" pitchFamily="18" charset="0"/>
            </a:endParaRPr>
          </a:p>
        </p:txBody>
      </p:sp>
      <p:sp>
        <p:nvSpPr>
          <p:cNvPr id="5" name="Rectangle 4"/>
          <p:cNvSpPr/>
          <p:nvPr/>
        </p:nvSpPr>
        <p:spPr>
          <a:xfrm>
            <a:off x="87086" y="593510"/>
            <a:ext cx="5042262" cy="203132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spcBef>
                <a:spcPts val="2400"/>
              </a:spcBef>
              <a:spcAft>
                <a:spcPts val="0"/>
              </a:spcAft>
            </a:pPr>
            <a:r>
              <a:rPr lang="en-GB" sz="900" b="1" kern="0" dirty="0" smtClean="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Research Aim</a:t>
            </a:r>
            <a:endParaRPr lang="en-IN" sz="900" b="1" kern="0" dirty="0" smtClean="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900" b="1" dirty="0" smtClean="0">
                <a:effectLst/>
                <a:latin typeface="Times New Roman" panose="02020603050405020304" pitchFamily="18" charset="0"/>
                <a:ea typeface="Calibri" panose="020F0502020204030204" pitchFamily="34" charset="0"/>
                <a:cs typeface="Times New Roman" panose="02020603050405020304" pitchFamily="18" charset="0"/>
              </a:rPr>
              <a:t>Aim: </a:t>
            </a:r>
            <a:r>
              <a:rPr lang="en-GB" sz="900" dirty="0" smtClean="0">
                <a:effectLst/>
                <a:latin typeface="Times New Roman" panose="02020603050405020304" pitchFamily="18" charset="0"/>
                <a:ea typeface="Calibri" panose="020F0502020204030204" pitchFamily="34" charset="0"/>
                <a:cs typeface="Times New Roman" panose="02020603050405020304" pitchFamily="18" charset="0"/>
              </a:rPr>
              <a:t>What is the effectiveness of change management models in enabling digital transformation at Barclays, and what role does leadership play in ensuring their successful </a:t>
            </a:r>
            <a:r>
              <a:rPr lang="en-GB" sz="900" dirty="0" smtClean="0">
                <a:effectLst/>
                <a:latin typeface="Times New Roman" panose="02020603050405020304" pitchFamily="18" charset="0"/>
                <a:ea typeface="Calibri" panose="020F0502020204030204" pitchFamily="34" charset="0"/>
                <a:cs typeface="Times New Roman" panose="02020603050405020304" pitchFamily="18" charset="0"/>
              </a:rPr>
              <a:t>implementation?</a:t>
            </a:r>
          </a:p>
          <a:p>
            <a:pPr algn="just"/>
            <a:r>
              <a:rPr lang="en-GB" sz="900" b="1" kern="0" dirty="0" smtClean="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rPr>
              <a:t>Research </a:t>
            </a:r>
            <a:r>
              <a:rPr lang="en-GB" sz="900" b="1" kern="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rPr>
              <a:t>Design</a:t>
            </a:r>
            <a:endParaRPr lang="en-IN" sz="900" b="1" kern="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ea typeface="Calibri" panose="020F0502020204030204" pitchFamily="34" charset="0"/>
                <a:cs typeface="Times New Roman" panose="02020603050405020304" pitchFamily="18" charset="0"/>
              </a:rPr>
              <a:t>The research design applied in this study was a qualitative and secondary research, which allowed conducting an impeccable examination of publicly released documents, namely annual reports, strategic disclosures, industry publications, case studies, and peer-reviewed literature. Qualitative approach was adopted so that an intricate organisational behaviours, cultural considerations and leadership practices which cannot be quantified numerically could be interpreted (</a:t>
            </a:r>
            <a:r>
              <a:rPr lang="en-IN" sz="9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Turhan</a:t>
            </a:r>
            <a:r>
              <a:rPr lang="en-IN" sz="9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2019</a:t>
            </a:r>
            <a:r>
              <a:rPr lang="en-GB" sz="900" dirty="0" smtClean="0">
                <a:latin typeface="Times New Roman" panose="02020603050405020304" pitchFamily="18" charset="0"/>
                <a:ea typeface="Calibri" panose="020F0502020204030204" pitchFamily="34" charset="0"/>
                <a:cs typeface="Times New Roman" panose="02020603050405020304" pitchFamily="18" charset="0"/>
              </a:rPr>
              <a:t>).</a:t>
            </a:r>
            <a:endParaRPr lang="en-IN" sz="900" dirty="0" smtClean="0">
              <a:latin typeface="Times New Roman" panose="02020603050405020304" pitchFamily="18" charset="0"/>
              <a:cs typeface="Times New Roman" panose="02020603050405020304" pitchFamily="18" charset="0"/>
            </a:endParaRPr>
          </a:p>
          <a:p>
            <a:pPr algn="just"/>
            <a:r>
              <a:rPr lang="en-GB" sz="900" b="1" kern="0" dirty="0" smtClean="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rPr>
              <a:t>Research </a:t>
            </a:r>
            <a:r>
              <a:rPr lang="en-GB" sz="900" b="1" kern="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rPr>
              <a:t>Philosophy</a:t>
            </a:r>
            <a:endParaRPr lang="en-IN" sz="900" b="1" kern="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ea typeface="Calibri" panose="020F0502020204030204" pitchFamily="34" charset="0"/>
                <a:cs typeface="Times New Roman" panose="02020603050405020304" pitchFamily="18" charset="0"/>
              </a:rPr>
              <a:t>The study was based on an </a:t>
            </a:r>
            <a:r>
              <a:rPr lang="en-GB" sz="900" dirty="0" err="1">
                <a:latin typeface="Times New Roman" panose="02020603050405020304" pitchFamily="18" charset="0"/>
                <a:ea typeface="Calibri" panose="020F0502020204030204" pitchFamily="34" charset="0"/>
                <a:cs typeface="Times New Roman" panose="02020603050405020304" pitchFamily="18" charset="0"/>
              </a:rPr>
              <a:t>interpretivist</a:t>
            </a:r>
            <a:r>
              <a:rPr lang="en-GB" sz="900" dirty="0">
                <a:latin typeface="Times New Roman" panose="02020603050405020304" pitchFamily="18" charset="0"/>
                <a:ea typeface="Calibri" panose="020F0502020204030204" pitchFamily="34" charset="0"/>
                <a:cs typeface="Times New Roman" panose="02020603050405020304" pitchFamily="18" charset="0"/>
              </a:rPr>
              <a:t> philosophy which is appropriate in studying the question of human behaviour, the role of leadership, and organisational change. This philosophical position focuses more on subjective interpretation that lets the researcher identify what the employees, leaders and organisational systems contribute towards the transformation process (</a:t>
            </a:r>
            <a:r>
              <a:rPr lang="en-IN" sz="9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Melnikovas</a:t>
            </a:r>
            <a:r>
              <a:rPr lang="en-IN" sz="9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2018</a:t>
            </a:r>
            <a:r>
              <a:rPr lang="en-GB" sz="900" dirty="0" smtClean="0">
                <a:latin typeface="Times New Roman" panose="02020603050405020304" pitchFamily="18" charset="0"/>
                <a:ea typeface="Calibri" panose="020F0502020204030204" pitchFamily="34" charset="0"/>
                <a:cs typeface="Times New Roman" panose="02020603050405020304" pitchFamily="18" charset="0"/>
              </a:rPr>
              <a:t>).</a:t>
            </a:r>
            <a:endParaRPr lang="en-IN" sz="900" dirty="0">
              <a:latin typeface="Times New Roman" panose="02020603050405020304" pitchFamily="18" charset="0"/>
              <a:cs typeface="Times New Roman" panose="02020603050405020304" pitchFamily="18" charset="0"/>
            </a:endParaRPr>
          </a:p>
        </p:txBody>
      </p:sp>
      <p:sp>
        <p:nvSpPr>
          <p:cNvPr id="8" name="Rectangle 7"/>
          <p:cNvSpPr/>
          <p:nvPr/>
        </p:nvSpPr>
        <p:spPr>
          <a:xfrm>
            <a:off x="87086" y="2731839"/>
            <a:ext cx="5024846" cy="2754600"/>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just">
              <a:spcBef>
                <a:spcPts val="2400"/>
              </a:spcBef>
              <a:spcAft>
                <a:spcPts val="0"/>
              </a:spcAft>
            </a:pPr>
            <a:r>
              <a:rPr lang="en-GB" sz="900" b="1" kern="0" dirty="0" smtClean="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Systematic Literature Review Process</a:t>
            </a:r>
            <a:endParaRPr lang="en-IN" sz="900" b="1" kern="0" dirty="0" smtClean="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800"/>
              </a:spcAft>
            </a:pPr>
            <a:r>
              <a:rPr lang="en-GB" sz="900" b="1" dirty="0" smtClean="0">
                <a:effectLst/>
                <a:latin typeface="Times New Roman" panose="02020603050405020304" pitchFamily="18" charset="0"/>
                <a:ea typeface="Calibri" panose="020F0502020204030204" pitchFamily="34" charset="0"/>
                <a:cs typeface="Times New Roman" panose="02020603050405020304" pitchFamily="18" charset="0"/>
              </a:rPr>
              <a:t>Research Strategy</a:t>
            </a:r>
            <a:endParaRPr lang="en-IN" sz="900" dirty="0" smtClean="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900" dirty="0" smtClean="0">
                <a:effectLst/>
                <a:latin typeface="Times New Roman" panose="02020603050405020304" pitchFamily="18" charset="0"/>
                <a:ea typeface="Times New Roman" panose="02020603050405020304" pitchFamily="18" charset="0"/>
                <a:cs typeface="Times New Roman" panose="02020603050405020304" pitchFamily="18" charset="0"/>
              </a:rPr>
              <a:t>A focused search in the Google Scholar database was performed with the key words connected with the digital transformation, leadership and management of changes in banking. The literature search was limited to 2018 -2025 to be relevant and current, as well as closely related to the research questions of the study.</a:t>
            </a:r>
            <a:endParaRPr lang="en-IN" sz="90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800"/>
              </a:spcAft>
            </a:pPr>
            <a:r>
              <a:rPr lang="en-GB" sz="900" b="1" dirty="0" smtClean="0">
                <a:effectLst/>
                <a:latin typeface="Times New Roman" panose="02020603050405020304" pitchFamily="18" charset="0"/>
                <a:ea typeface="Calibri" panose="020F0502020204030204" pitchFamily="34" charset="0"/>
                <a:cs typeface="Times New Roman" panose="02020603050405020304" pitchFamily="18" charset="0"/>
              </a:rPr>
              <a:t>Inclusion Criteria</a:t>
            </a:r>
            <a:endParaRPr lang="en-IN" sz="900" dirty="0" smtClean="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900" dirty="0" smtClean="0">
                <a:effectLst/>
                <a:latin typeface="Times New Roman" panose="02020603050405020304" pitchFamily="18" charset="0"/>
                <a:ea typeface="Times New Roman" panose="02020603050405020304" pitchFamily="18" charset="0"/>
                <a:cs typeface="Times New Roman" panose="02020603050405020304" pitchFamily="18" charset="0"/>
              </a:rPr>
              <a:t>It was considered only those sources that studied digital transformation, leadership performance, or models of change management in financial institutions and were published in the English language in 20182025. A priority was provided to peer-reviewed articles, legitimate reports, and believable case studies that would be applicable to the context of transformation at Barclays.</a:t>
            </a:r>
            <a:endParaRPr lang="en-IN" sz="90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800"/>
              </a:spcAft>
            </a:pPr>
            <a:r>
              <a:rPr lang="en-GB" sz="900" b="1" dirty="0" smtClean="0">
                <a:effectLst/>
                <a:latin typeface="Times New Roman" panose="02020603050405020304" pitchFamily="18" charset="0"/>
                <a:ea typeface="Calibri" panose="020F0502020204030204" pitchFamily="34" charset="0"/>
                <a:cs typeface="Times New Roman" panose="02020603050405020304" pitchFamily="18" charset="0"/>
              </a:rPr>
              <a:t>Exclusion Criteria</a:t>
            </a:r>
            <a:endParaRPr lang="en-IN" sz="900" dirty="0" smtClean="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900" dirty="0" smtClean="0">
                <a:effectLst/>
                <a:latin typeface="Times New Roman" panose="02020603050405020304" pitchFamily="18" charset="0"/>
                <a:ea typeface="Calibri" panose="020F0502020204030204" pitchFamily="34" charset="0"/>
                <a:cs typeface="Times New Roman" panose="02020603050405020304" pitchFamily="18" charset="0"/>
              </a:rPr>
              <a:t>The available sources were filtered out based on a lack of academic credibility, the studies were about irrelevant industries, presented outdated information, or were not regarding leadership, organisational change, and digital transformation. Publications that do not have an empirical or conceptual basis and publications that are not conducted in English were also shunned off to ensure quality research (</a:t>
            </a:r>
            <a:r>
              <a:rPr lang="en-IN" sz="900" dirty="0" err="1" smtClean="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Jia</a:t>
            </a:r>
            <a:r>
              <a:rPr lang="en-IN" sz="900" dirty="0" smtClean="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Stern, 2025</a:t>
            </a:r>
            <a:r>
              <a:rPr lang="en-GB" sz="900" dirty="0" smtClean="0">
                <a:effectLst/>
                <a:latin typeface="Times New Roman" panose="02020603050405020304" pitchFamily="18" charset="0"/>
                <a:ea typeface="Calibri" panose="020F0502020204030204" pitchFamily="34" charset="0"/>
                <a:cs typeface="Times New Roman" panose="02020603050405020304" pitchFamily="18" charset="0"/>
              </a:rPr>
              <a:t>).</a:t>
            </a:r>
            <a:endParaRPr lang="en-IN" sz="900" dirty="0">
              <a:latin typeface="Times New Roman" panose="02020603050405020304" pitchFamily="18" charset="0"/>
              <a:cs typeface="Times New Roman" panose="02020603050405020304" pitchFamily="18" charset="0"/>
            </a:endParaRPr>
          </a:p>
        </p:txBody>
      </p:sp>
      <p:sp>
        <p:nvSpPr>
          <p:cNvPr id="9" name="Rectangle 8"/>
          <p:cNvSpPr/>
          <p:nvPr/>
        </p:nvSpPr>
        <p:spPr>
          <a:xfrm>
            <a:off x="8164747" y="593510"/>
            <a:ext cx="3935864" cy="2377574"/>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just">
              <a:lnSpc>
                <a:spcPct val="150000"/>
              </a:lnSpc>
              <a:spcBef>
                <a:spcPts val="2400"/>
              </a:spcBef>
              <a:spcAft>
                <a:spcPts val="0"/>
              </a:spcAft>
            </a:pPr>
            <a:r>
              <a:rPr lang="en-GB" sz="900" b="1" kern="0" dirty="0" smtClean="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Data Analysis Method</a:t>
            </a:r>
            <a:endParaRPr lang="en-IN" sz="900" b="1" kern="0" dirty="0" smtClean="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900" dirty="0" smtClean="0">
                <a:effectLst/>
                <a:latin typeface="Times New Roman" panose="02020603050405020304" pitchFamily="18" charset="0"/>
                <a:ea typeface="Calibri" panose="020F0502020204030204" pitchFamily="34" charset="0"/>
                <a:cs typeface="Times New Roman" panose="02020603050405020304" pitchFamily="18" charset="0"/>
              </a:rPr>
              <a:t>The thematic analysis method was applied to draw common trends in the literature. Some of the themes were change model application, change model leadership, resistance, skills gaps and regulatory barriers. These themes were juxtaposed to what Barclays has recorded in its practices so as to assess the adherence of theory and practice (</a:t>
            </a:r>
            <a:r>
              <a:rPr lang="en-IN" sz="900" dirty="0" err="1" smtClean="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Lochmiller</a:t>
            </a:r>
            <a:r>
              <a:rPr lang="en-IN" sz="900" dirty="0" smtClean="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2021</a:t>
            </a:r>
            <a:r>
              <a:rPr lang="en-GB" sz="900" dirty="0" smtClean="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pPr>
            <a:r>
              <a:rPr lang="en-GB" sz="900" b="1" kern="0" dirty="0" smtClean="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rPr>
              <a:t>Ethical </a:t>
            </a:r>
            <a:r>
              <a:rPr lang="en-GB" sz="900" b="1" kern="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rPr>
              <a:t>Considerations</a:t>
            </a:r>
            <a:endParaRPr lang="en-IN" sz="900" b="1" kern="0" dirty="0">
              <a:solidFill>
                <a:srgbClr val="2E74B5"/>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900" dirty="0">
                <a:latin typeface="Times New Roman" panose="02020603050405020304" pitchFamily="18" charset="0"/>
                <a:ea typeface="Calibri" panose="020F0502020204030204" pitchFamily="34" charset="0"/>
                <a:cs typeface="Times New Roman" panose="02020603050405020304" pitchFamily="18" charset="0"/>
              </a:rPr>
              <a:t>Only secondary data that was publicly available was utilized. No human subjects or personal information was used. The research consistency and integrity were facilitated by proper use and interpretation of references (</a:t>
            </a:r>
            <a:r>
              <a:rPr lang="en-IN" sz="900" dirty="0" err="1">
                <a:solidFill>
                  <a:srgbClr val="222222"/>
                </a:solidFill>
                <a:latin typeface="Times New Roman" panose="02020603050405020304" pitchFamily="18" charset="0"/>
                <a:ea typeface="Calibri" panose="020F0502020204030204" pitchFamily="34" charset="0"/>
                <a:cs typeface="Times New Roman" panose="02020603050405020304" pitchFamily="18" charset="0"/>
              </a:rPr>
              <a:t>Pietilä</a:t>
            </a:r>
            <a:r>
              <a:rPr lang="en-IN" sz="9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et al., 2019</a:t>
            </a:r>
            <a:r>
              <a:rPr lang="en-GB" sz="900" dirty="0">
                <a:latin typeface="Times New Roman" panose="02020603050405020304" pitchFamily="18" charset="0"/>
                <a:ea typeface="Calibri" panose="020F0502020204030204" pitchFamily="34" charset="0"/>
                <a:cs typeface="Times New Roman" panose="02020603050405020304" pitchFamily="18" charset="0"/>
              </a:rPr>
              <a:t>).</a:t>
            </a:r>
            <a:endParaRPr lang="en-IN" sz="900" dirty="0">
              <a:latin typeface="Times New Roman" panose="02020603050405020304" pitchFamily="18" charset="0"/>
              <a:cs typeface="Times New Roman" panose="02020603050405020304" pitchFamily="18" charset="0"/>
            </a:endParaRPr>
          </a:p>
          <a:p>
            <a:pPr algn="just">
              <a:lnSpc>
                <a:spcPct val="150000"/>
              </a:lnSpc>
            </a:pPr>
            <a:endParaRPr lang="en-IN" sz="900" dirty="0">
              <a:latin typeface="Times New Roman" panose="02020603050405020304" pitchFamily="18" charset="0"/>
              <a:cs typeface="Times New Roman" panose="02020603050405020304" pitchFamily="18" charset="0"/>
            </a:endParaRPr>
          </a:p>
        </p:txBody>
      </p:sp>
      <p:sp>
        <p:nvSpPr>
          <p:cNvPr id="11" name="Rectangle 10"/>
          <p:cNvSpPr/>
          <p:nvPr/>
        </p:nvSpPr>
        <p:spPr>
          <a:xfrm>
            <a:off x="5192735" y="3221677"/>
            <a:ext cx="6888480" cy="2250424"/>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just">
              <a:spcBef>
                <a:spcPts val="2400"/>
              </a:spcBef>
              <a:spcAft>
                <a:spcPts val="0"/>
              </a:spcAft>
            </a:pPr>
            <a:r>
              <a:rPr lang="en-GB" sz="900" b="1" kern="0" dirty="0" smtClean="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Key Findings </a:t>
            </a:r>
            <a:endParaRPr lang="en-IN" sz="900" b="1" kern="0" dirty="0" smtClean="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800"/>
              </a:spcAft>
            </a:pPr>
            <a:r>
              <a:rPr lang="en-GB" sz="900" b="1" dirty="0" smtClean="0">
                <a:effectLst/>
                <a:latin typeface="Times New Roman" panose="02020603050405020304" pitchFamily="18" charset="0"/>
                <a:ea typeface="Calibri" panose="020F0502020204030204" pitchFamily="34" charset="0"/>
                <a:cs typeface="Times New Roman" panose="02020603050405020304" pitchFamily="18" charset="0"/>
              </a:rPr>
              <a:t>Reviewing Change Management and Leadership Effectiveness in the Banking Industry </a:t>
            </a:r>
            <a:endParaRPr lang="en-IN" sz="900" dirty="0" smtClean="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900" dirty="0" smtClean="0">
                <a:effectLst/>
                <a:latin typeface="Times New Roman" panose="02020603050405020304" pitchFamily="18" charset="0"/>
                <a:ea typeface="Times New Roman" panose="02020603050405020304" pitchFamily="18" charset="0"/>
                <a:cs typeface="Times New Roman" panose="02020603050405020304" pitchFamily="18" charset="0"/>
              </a:rPr>
              <a:t>The results demonstrate that banks are heavily relying on ordered model and transformational leadership to deal with digital disruption. Adoption is enhanced by efficient communication, cultural alignment and empowerment of the staff whereas resistance and hierarchical dogma have been chronic sector-wide problems (</a:t>
            </a:r>
            <a:r>
              <a:rPr lang="en-GB" sz="900" dirty="0" err="1" smtClean="0">
                <a:effectLst/>
                <a:latin typeface="Times New Roman" panose="02020603050405020304" pitchFamily="18" charset="0"/>
                <a:ea typeface="Times New Roman" panose="02020603050405020304" pitchFamily="18" charset="0"/>
                <a:cs typeface="Times New Roman" panose="02020603050405020304" pitchFamily="18" charset="0"/>
              </a:rPr>
              <a:t>Demir</a:t>
            </a:r>
            <a:r>
              <a:rPr lang="en-GB" sz="900" dirty="0" smtClean="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GB" sz="900" dirty="0" err="1" smtClean="0">
                <a:effectLst/>
                <a:latin typeface="Times New Roman" panose="02020603050405020304" pitchFamily="18" charset="0"/>
                <a:ea typeface="Times New Roman" panose="02020603050405020304" pitchFamily="18" charset="0"/>
                <a:cs typeface="Times New Roman" panose="02020603050405020304" pitchFamily="18" charset="0"/>
              </a:rPr>
              <a:t>Kocaoglu</a:t>
            </a:r>
            <a:r>
              <a:rPr lang="en-GB" sz="900" dirty="0" smtClean="0">
                <a:effectLst/>
                <a:latin typeface="Times New Roman" panose="02020603050405020304" pitchFamily="18" charset="0"/>
                <a:ea typeface="Times New Roman" panose="02020603050405020304" pitchFamily="18" charset="0"/>
                <a:cs typeface="Times New Roman" panose="02020603050405020304" pitchFamily="18" charset="0"/>
              </a:rPr>
              <a:t>, 2019).</a:t>
            </a:r>
            <a:endParaRPr lang="en-IN" sz="90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800"/>
              </a:spcAft>
            </a:pPr>
            <a:r>
              <a:rPr lang="en-GB" sz="900" b="1" dirty="0" smtClean="0">
                <a:effectLst/>
                <a:latin typeface="Times New Roman" panose="02020603050405020304" pitchFamily="18" charset="0"/>
                <a:ea typeface="Calibri" panose="020F0502020204030204" pitchFamily="34" charset="0"/>
                <a:cs typeface="Times New Roman" panose="02020603050405020304" pitchFamily="18" charset="0"/>
              </a:rPr>
              <a:t>Barclays’ Digital Transformation </a:t>
            </a:r>
            <a:endParaRPr lang="en-IN" sz="900" dirty="0" smtClean="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900" dirty="0" smtClean="0">
                <a:effectLst/>
                <a:latin typeface="Times New Roman" panose="02020603050405020304" pitchFamily="18" charset="0"/>
                <a:ea typeface="Times New Roman" panose="02020603050405020304" pitchFamily="18" charset="0"/>
                <a:cs typeface="Times New Roman" panose="02020603050405020304" pitchFamily="18" charset="0"/>
              </a:rPr>
              <a:t>Barclays made significant progress in terms of strategic technological development, culture change, and online training. Old systems, regulatory restrictions, and employee resistance established a pattern of repeated problems and involved all the necessities of good leadership guidance and permeated organisational dedication.</a:t>
            </a:r>
            <a:endParaRPr lang="en-IN" sz="900"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Aft>
                <a:spcPts val="800"/>
              </a:spcAft>
            </a:pPr>
            <a:r>
              <a:rPr lang="en-GB" sz="900" b="1" dirty="0" smtClean="0">
                <a:effectLst/>
                <a:latin typeface="Times New Roman" panose="02020603050405020304" pitchFamily="18" charset="0"/>
                <a:ea typeface="Calibri" panose="020F0502020204030204" pitchFamily="34" charset="0"/>
                <a:cs typeface="Times New Roman" panose="02020603050405020304" pitchFamily="18" charset="0"/>
              </a:rPr>
              <a:t>Evaluating Leadership Effectiveness in Driving Transformation at Barclays </a:t>
            </a:r>
            <a:endParaRPr lang="en-IN" sz="900" dirty="0" smtClean="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900" dirty="0" smtClean="0">
                <a:effectLst/>
                <a:latin typeface="Times New Roman" panose="02020603050405020304" pitchFamily="18" charset="0"/>
                <a:ea typeface="Calibri" panose="020F0502020204030204" pitchFamily="34" charset="0"/>
                <a:cs typeface="Times New Roman" panose="02020603050405020304" pitchFamily="18" charset="0"/>
              </a:rPr>
              <a:t>Leadership played a major involvement in transforming Barclays as it gave it vision, clarity, and sustained interaction. Transformational behaviours increased employee preparedness and confidence but the intermittent support by the middle managers slowed the pace and uneven spread at organisational levels </a:t>
            </a:r>
            <a:r>
              <a:rPr lang="en-IN" sz="900" dirty="0" smtClean="0">
                <a:effectLst/>
                <a:latin typeface="Times New Roman" panose="02020603050405020304" pitchFamily="18" charset="0"/>
                <a:ea typeface="Calibri" panose="020F0502020204030204" pitchFamily="34" charset="0"/>
                <a:cs typeface="Times New Roman" panose="02020603050405020304" pitchFamily="18" charset="0"/>
              </a:rPr>
              <a:t>(</a:t>
            </a:r>
            <a:r>
              <a:rPr lang="en-IN" sz="900" dirty="0" err="1" smtClean="0">
                <a:effectLst/>
                <a:latin typeface="Times New Roman" panose="02020603050405020304" pitchFamily="18" charset="0"/>
                <a:ea typeface="Calibri" panose="020F0502020204030204" pitchFamily="34" charset="0"/>
                <a:cs typeface="Times New Roman" panose="02020603050405020304" pitchFamily="18" charset="0"/>
              </a:rPr>
              <a:t>Karpik</a:t>
            </a:r>
            <a:r>
              <a:rPr lang="en-IN" sz="900" dirty="0" smtClean="0">
                <a:effectLst/>
                <a:latin typeface="Times New Roman" panose="02020603050405020304" pitchFamily="18" charset="0"/>
                <a:ea typeface="Calibri" panose="020F0502020204030204" pitchFamily="34" charset="0"/>
                <a:cs typeface="Times New Roman" panose="02020603050405020304" pitchFamily="18" charset="0"/>
              </a:rPr>
              <a:t>, 2018)</a:t>
            </a:r>
            <a:r>
              <a:rPr lang="en-GB" sz="900" dirty="0" smtClean="0">
                <a:effectLst/>
                <a:latin typeface="Times New Roman" panose="02020603050405020304" pitchFamily="18" charset="0"/>
                <a:ea typeface="Calibri" panose="020F0502020204030204" pitchFamily="34" charset="0"/>
                <a:cs typeface="Times New Roman" panose="02020603050405020304" pitchFamily="18" charset="0"/>
              </a:rPr>
              <a:t>.</a:t>
            </a:r>
            <a:endParaRPr lang="en-IN" sz="900" dirty="0">
              <a:latin typeface="Times New Roman" panose="02020603050405020304" pitchFamily="18" charset="0"/>
              <a:cs typeface="Times New Roman" panose="02020603050405020304" pitchFamily="18" charset="0"/>
            </a:endParaRPr>
          </a:p>
        </p:txBody>
      </p:sp>
      <p:sp>
        <p:nvSpPr>
          <p:cNvPr id="12" name="Rectangle 11"/>
          <p:cNvSpPr/>
          <p:nvPr/>
        </p:nvSpPr>
        <p:spPr>
          <a:xfrm>
            <a:off x="87085" y="5538223"/>
            <a:ext cx="12013525" cy="129343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just">
              <a:lnSpc>
                <a:spcPct val="115000"/>
              </a:lnSpc>
              <a:spcBef>
                <a:spcPts val="2400"/>
              </a:spcBef>
              <a:spcAft>
                <a:spcPts val="0"/>
              </a:spcAft>
            </a:pPr>
            <a:r>
              <a:rPr lang="en-US" sz="700" b="1" kern="0" dirty="0" smtClean="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IN" sz="700" b="1" kern="0" dirty="0" smtClean="0">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700" dirty="0" err="1">
                <a:latin typeface="Times New Roman" panose="02020603050405020304" pitchFamily="18" charset="0"/>
                <a:cs typeface="Times New Roman" panose="02020603050405020304" pitchFamily="18" charset="0"/>
              </a:rPr>
              <a:t>Demir</a:t>
            </a:r>
            <a:r>
              <a:rPr lang="en-GB" sz="700" dirty="0">
                <a:latin typeface="Times New Roman" panose="02020603050405020304" pitchFamily="18" charset="0"/>
                <a:cs typeface="Times New Roman" panose="02020603050405020304" pitchFamily="18" charset="0"/>
              </a:rPr>
              <a:t>, E. and </a:t>
            </a:r>
            <a:r>
              <a:rPr lang="en-GB" sz="700" dirty="0" err="1">
                <a:latin typeface="Times New Roman" panose="02020603050405020304" pitchFamily="18" charset="0"/>
                <a:cs typeface="Times New Roman" panose="02020603050405020304" pitchFamily="18" charset="0"/>
              </a:rPr>
              <a:t>Kocaoglu</a:t>
            </a:r>
            <a:r>
              <a:rPr lang="en-GB" sz="700" dirty="0">
                <a:latin typeface="Times New Roman" panose="02020603050405020304" pitchFamily="18" charset="0"/>
                <a:cs typeface="Times New Roman" panose="02020603050405020304" pitchFamily="18" charset="0"/>
              </a:rPr>
              <a:t>, B. (2019) ‘Maturity assessment in the technology business within the </a:t>
            </a:r>
            <a:r>
              <a:rPr lang="en-GB" sz="700" dirty="0" err="1">
                <a:latin typeface="Times New Roman" panose="02020603050405020304" pitchFamily="18" charset="0"/>
                <a:cs typeface="Times New Roman" panose="02020603050405020304" pitchFamily="18" charset="0"/>
              </a:rPr>
              <a:t>Mckinsey’s</a:t>
            </a:r>
            <a:r>
              <a:rPr lang="en-GB" sz="700" dirty="0">
                <a:latin typeface="Times New Roman" panose="02020603050405020304" pitchFamily="18" charset="0"/>
                <a:cs typeface="Times New Roman" panose="02020603050405020304" pitchFamily="18" charset="0"/>
              </a:rPr>
              <a:t> 7S framework’ </a:t>
            </a:r>
            <a:r>
              <a:rPr lang="en-GB" sz="700" i="1" dirty="0">
                <a:latin typeface="Times New Roman" panose="02020603050405020304" pitchFamily="18" charset="0"/>
                <a:cs typeface="Times New Roman" panose="02020603050405020304" pitchFamily="18" charset="0"/>
              </a:rPr>
              <a:t>Research Journal of Business and Management</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6</a:t>
            </a:r>
            <a:r>
              <a:rPr lang="en-GB" sz="700" dirty="0">
                <a:latin typeface="Times New Roman" panose="02020603050405020304" pitchFamily="18" charset="0"/>
                <a:cs typeface="Times New Roman" panose="02020603050405020304" pitchFamily="18" charset="0"/>
              </a:rPr>
              <a:t>(3), pp.158-166. Available at: </a:t>
            </a:r>
            <a:r>
              <a:rPr lang="en-GB" sz="700" u="sng" dirty="0">
                <a:latin typeface="Times New Roman" panose="02020603050405020304" pitchFamily="18" charset="0"/>
                <a:cs typeface="Times New Roman" panose="02020603050405020304" pitchFamily="18" charset="0"/>
                <a:hlinkClick r:id="rId2"/>
              </a:rPr>
              <a:t>https://dergipark.org.tr/en/download/article-file/816027</a:t>
            </a:r>
            <a:r>
              <a:rPr lang="en-GB" sz="700" dirty="0">
                <a:latin typeface="Times New Roman" panose="02020603050405020304" pitchFamily="18" charset="0"/>
                <a:cs typeface="Times New Roman" panose="02020603050405020304" pitchFamily="18" charset="0"/>
              </a:rPr>
              <a:t> </a:t>
            </a:r>
            <a:endParaRPr lang="en-IN" sz="7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700" dirty="0" err="1">
                <a:latin typeface="Times New Roman" panose="02020603050405020304" pitchFamily="18" charset="0"/>
                <a:cs typeface="Times New Roman" panose="02020603050405020304" pitchFamily="18" charset="0"/>
              </a:rPr>
              <a:t>Jia</a:t>
            </a:r>
            <a:r>
              <a:rPr lang="en-IN" sz="700" dirty="0">
                <a:latin typeface="Times New Roman" panose="02020603050405020304" pitchFamily="18" charset="0"/>
                <a:cs typeface="Times New Roman" panose="02020603050405020304" pitchFamily="18" charset="0"/>
              </a:rPr>
              <a:t>, R.M. and Stern, C. (2025) ‘The inclusion or exclusion of studies based on critical appraisal results in JBI qualitative systematic reviews: An analysis of practices’ </a:t>
            </a:r>
            <a:r>
              <a:rPr lang="en-IN" sz="700" i="1" dirty="0">
                <a:latin typeface="Times New Roman" panose="02020603050405020304" pitchFamily="18" charset="0"/>
                <a:cs typeface="Times New Roman" panose="02020603050405020304" pitchFamily="18" charset="0"/>
              </a:rPr>
              <a:t>Research Synthesis Methods</a:t>
            </a:r>
            <a:r>
              <a:rPr lang="en-IN" sz="700" dirty="0">
                <a:latin typeface="Times New Roman" panose="02020603050405020304" pitchFamily="18" charset="0"/>
                <a:cs typeface="Times New Roman" panose="02020603050405020304" pitchFamily="18" charset="0"/>
              </a:rPr>
              <a:t>, pp.1-16. Available at: </a:t>
            </a:r>
            <a:r>
              <a:rPr lang="en-IN" sz="700" u="sng" dirty="0">
                <a:latin typeface="Times New Roman" panose="02020603050405020304" pitchFamily="18" charset="0"/>
                <a:cs typeface="Times New Roman" panose="02020603050405020304" pitchFamily="18" charset="0"/>
                <a:hlinkClick r:id="rId3"/>
              </a:rPr>
              <a:t>https://www.cambridge.org/core/services/aop-cambridge-core/content/view/A8C832B2E38619BFECCEDBB5968A30C6/S1759287925100422a.pdf/div-class-title-the-inclusion-or-exclusion-of-studies-based-on-critical-appraisal-results-in-jbi-qualitative-systematic-reviews-an-analysis-of-practices-div.pdf</a:t>
            </a:r>
            <a:r>
              <a:rPr lang="en-IN" sz="700" dirty="0">
                <a:latin typeface="Times New Roman" panose="02020603050405020304" pitchFamily="18" charset="0"/>
                <a:cs typeface="Times New Roman" panose="02020603050405020304" pitchFamily="18" charset="0"/>
              </a:rPr>
              <a:t> </a:t>
            </a:r>
          </a:p>
          <a:p>
            <a:pPr marL="171450" indent="-171450" algn="just">
              <a:buFont typeface="Arial" panose="020B0604020202020204" pitchFamily="34" charset="0"/>
              <a:buChar char="•"/>
            </a:pPr>
            <a:r>
              <a:rPr lang="en-GB" sz="700" dirty="0" err="1">
                <a:latin typeface="Times New Roman" panose="02020603050405020304" pitchFamily="18" charset="0"/>
                <a:cs typeface="Times New Roman" panose="02020603050405020304" pitchFamily="18" charset="0"/>
              </a:rPr>
              <a:t>Karpik</a:t>
            </a:r>
            <a:r>
              <a:rPr lang="en-GB" sz="700" dirty="0">
                <a:latin typeface="Times New Roman" panose="02020603050405020304" pitchFamily="18" charset="0"/>
                <a:cs typeface="Times New Roman" panose="02020603050405020304" pitchFamily="18" charset="0"/>
              </a:rPr>
              <a:t>, K. (2018) ‘Large Scale Agile Transformation: Challenges and Success Factors of Talent Management in Large Financial Institutions’.  Available at: </a:t>
            </a:r>
            <a:r>
              <a:rPr lang="en-GB" sz="700" u="sng" dirty="0">
                <a:latin typeface="Times New Roman" panose="02020603050405020304" pitchFamily="18" charset="0"/>
                <a:cs typeface="Times New Roman" panose="02020603050405020304" pitchFamily="18" charset="0"/>
                <a:hlinkClick r:id="rId4"/>
              </a:rPr>
              <a:t>https://www.theseus.fi/handle/10024/147898</a:t>
            </a:r>
            <a:r>
              <a:rPr lang="en-GB" sz="700" dirty="0">
                <a:latin typeface="Times New Roman" panose="02020603050405020304" pitchFamily="18" charset="0"/>
                <a:cs typeface="Times New Roman" panose="02020603050405020304" pitchFamily="18" charset="0"/>
              </a:rPr>
              <a:t> </a:t>
            </a:r>
            <a:endParaRPr lang="en-IN" sz="7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700" dirty="0" err="1">
                <a:latin typeface="Times New Roman" panose="02020603050405020304" pitchFamily="18" charset="0"/>
                <a:cs typeface="Times New Roman" panose="02020603050405020304" pitchFamily="18" charset="0"/>
              </a:rPr>
              <a:t>Lochmiller</a:t>
            </a:r>
            <a:r>
              <a:rPr lang="en-IN" sz="700" dirty="0">
                <a:latin typeface="Times New Roman" panose="02020603050405020304" pitchFamily="18" charset="0"/>
                <a:cs typeface="Times New Roman" panose="02020603050405020304" pitchFamily="18" charset="0"/>
              </a:rPr>
              <a:t>, C.R. (2021) ‘Conducting thematic analysis with qualitative data’ </a:t>
            </a:r>
            <a:r>
              <a:rPr lang="en-IN" sz="700" i="1" dirty="0">
                <a:latin typeface="Times New Roman" panose="02020603050405020304" pitchFamily="18" charset="0"/>
                <a:cs typeface="Times New Roman" panose="02020603050405020304" pitchFamily="18" charset="0"/>
              </a:rPr>
              <a:t>The qualitative report</a:t>
            </a:r>
            <a:r>
              <a:rPr lang="en-IN" sz="700" dirty="0">
                <a:latin typeface="Times New Roman" panose="02020603050405020304" pitchFamily="18" charset="0"/>
                <a:cs typeface="Times New Roman" panose="02020603050405020304" pitchFamily="18" charset="0"/>
              </a:rPr>
              <a:t>, </a:t>
            </a:r>
            <a:r>
              <a:rPr lang="en-IN" sz="700" i="1" dirty="0">
                <a:latin typeface="Times New Roman" panose="02020603050405020304" pitchFamily="18" charset="0"/>
                <a:cs typeface="Times New Roman" panose="02020603050405020304" pitchFamily="18" charset="0"/>
              </a:rPr>
              <a:t>26</a:t>
            </a:r>
            <a:r>
              <a:rPr lang="en-IN" sz="700" dirty="0">
                <a:latin typeface="Times New Roman" panose="02020603050405020304" pitchFamily="18" charset="0"/>
                <a:cs typeface="Times New Roman" panose="02020603050405020304" pitchFamily="18" charset="0"/>
              </a:rPr>
              <a:t>(6), pp.2029-2044. Available at: </a:t>
            </a:r>
            <a:r>
              <a:rPr lang="en-IN" sz="700" u="sng" dirty="0">
                <a:latin typeface="Times New Roman" panose="02020603050405020304" pitchFamily="18" charset="0"/>
                <a:cs typeface="Times New Roman" panose="02020603050405020304" pitchFamily="18" charset="0"/>
                <a:hlinkClick r:id="rId5"/>
              </a:rPr>
              <a:t>https://pgwritinghub.net/wp-content/uploads/2024/09/Conducting-thematic-analysis-with-qualitative-data.pdf</a:t>
            </a:r>
            <a:r>
              <a:rPr lang="en-IN" sz="700" dirty="0">
                <a:latin typeface="Times New Roman" panose="02020603050405020304" pitchFamily="18" charset="0"/>
                <a:cs typeface="Times New Roman" panose="02020603050405020304" pitchFamily="18" charset="0"/>
              </a:rPr>
              <a:t> </a:t>
            </a:r>
          </a:p>
          <a:p>
            <a:pPr marL="171450" indent="-171450" algn="just">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Melnikovas, A. (2018) ‘Towards an Explicit Research Methodology: Adapting Research Onion Model for Futures Studies’ </a:t>
            </a:r>
            <a:r>
              <a:rPr lang="en-IN" sz="700" i="1" dirty="0">
                <a:latin typeface="Times New Roman" panose="02020603050405020304" pitchFamily="18" charset="0"/>
                <a:cs typeface="Times New Roman" panose="02020603050405020304" pitchFamily="18" charset="0"/>
              </a:rPr>
              <a:t>Journal of futures Studies</a:t>
            </a:r>
            <a:r>
              <a:rPr lang="en-IN" sz="700" dirty="0">
                <a:latin typeface="Times New Roman" panose="02020603050405020304" pitchFamily="18" charset="0"/>
                <a:cs typeface="Times New Roman" panose="02020603050405020304" pitchFamily="18" charset="0"/>
              </a:rPr>
              <a:t>, </a:t>
            </a:r>
            <a:r>
              <a:rPr lang="en-IN" sz="700" i="1" dirty="0">
                <a:latin typeface="Times New Roman" panose="02020603050405020304" pitchFamily="18" charset="0"/>
                <a:cs typeface="Times New Roman" panose="02020603050405020304" pitchFamily="18" charset="0"/>
              </a:rPr>
              <a:t>23</a:t>
            </a:r>
            <a:r>
              <a:rPr lang="en-IN" sz="700" dirty="0">
                <a:latin typeface="Times New Roman" panose="02020603050405020304" pitchFamily="18" charset="0"/>
                <a:cs typeface="Times New Roman" panose="02020603050405020304" pitchFamily="18" charset="0"/>
              </a:rPr>
              <a:t>(2). Available at: </a:t>
            </a:r>
            <a:r>
              <a:rPr lang="en-IN" sz="700" u="sng" dirty="0">
                <a:latin typeface="Times New Roman" panose="02020603050405020304" pitchFamily="18" charset="0"/>
                <a:cs typeface="Times New Roman" panose="02020603050405020304" pitchFamily="18" charset="0"/>
                <a:hlinkClick r:id="rId6"/>
              </a:rPr>
              <a:t>https://www.researchgate.net/profile/Aleksandras-Melnikovas/publication/333388233_Towards_an_explicit_research_methodology_Adapting_research_onion_model_for_futures_studies/links/5d47c8404585153e593cfbec/Towards-an-explicit-research-methodology-Adapting-research-onion-model-for-futures-studies.pdf?_sg%5B0%5D=started_experiment_milestone&amp;origin=journalDetail&amp;_rtd=e30%3D</a:t>
            </a:r>
            <a:endParaRPr lang="en-IN" sz="7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Saunders (2019). </a:t>
            </a:r>
            <a:r>
              <a:rPr lang="en-IN" sz="700" i="1" dirty="0">
                <a:latin typeface="Times New Roman" panose="02020603050405020304" pitchFamily="18" charset="0"/>
                <a:cs typeface="Times New Roman" panose="02020603050405020304" pitchFamily="18" charset="0"/>
              </a:rPr>
              <a:t>Research onion </a:t>
            </a:r>
            <a:r>
              <a:rPr lang="en-IN" sz="700" dirty="0">
                <a:latin typeface="Times New Roman" panose="02020603050405020304" pitchFamily="18" charset="0"/>
                <a:cs typeface="Times New Roman" panose="02020603050405020304" pitchFamily="18" charset="0"/>
              </a:rPr>
              <a:t>. [online] </a:t>
            </a:r>
            <a:r>
              <a:rPr lang="en-IN" sz="700" dirty="0" err="1">
                <a:latin typeface="Times New Roman" panose="02020603050405020304" pitchFamily="18" charset="0"/>
                <a:cs typeface="Times New Roman" panose="02020603050405020304" pitchFamily="18" charset="0"/>
              </a:rPr>
              <a:t>ResearchGate</a:t>
            </a:r>
            <a:r>
              <a:rPr lang="en-IN" sz="700" dirty="0">
                <a:latin typeface="Times New Roman" panose="02020603050405020304" pitchFamily="18" charset="0"/>
                <a:cs typeface="Times New Roman" panose="02020603050405020304" pitchFamily="18" charset="0"/>
              </a:rPr>
              <a:t>. Available at: </a:t>
            </a:r>
            <a:r>
              <a:rPr lang="en-IN" sz="700" u="sng" dirty="0">
                <a:latin typeface="Times New Roman" panose="02020603050405020304" pitchFamily="18" charset="0"/>
                <a:cs typeface="Times New Roman" panose="02020603050405020304" pitchFamily="18" charset="0"/>
                <a:hlinkClick r:id="rId7"/>
              </a:rPr>
              <a:t>https://www.researchgate.net/figure/Research-onion-Saunders-et-al-2019-p-108_fig1_349083776</a:t>
            </a:r>
            <a:r>
              <a:rPr lang="en-IN" sz="700" dirty="0">
                <a:latin typeface="Times New Roman" panose="02020603050405020304" pitchFamily="18" charset="0"/>
                <a:cs typeface="Times New Roman" panose="02020603050405020304" pitchFamily="18" charset="0"/>
              </a:rPr>
              <a:t> [Accessed at: 20 Nov 2025]</a:t>
            </a:r>
          </a:p>
          <a:p>
            <a:pPr marL="171450" indent="-171450" algn="just">
              <a:buFont typeface="Arial" panose="020B0604020202020204" pitchFamily="34" charset="0"/>
              <a:buChar char="•"/>
            </a:pPr>
            <a:r>
              <a:rPr lang="en-IN" sz="700" dirty="0" err="1">
                <a:latin typeface="Times New Roman" panose="02020603050405020304" pitchFamily="18" charset="0"/>
                <a:cs typeface="Times New Roman" panose="02020603050405020304" pitchFamily="18" charset="0"/>
              </a:rPr>
              <a:t>Turhan</a:t>
            </a:r>
            <a:r>
              <a:rPr lang="en-IN" sz="700" dirty="0">
                <a:latin typeface="Times New Roman" panose="02020603050405020304" pitchFamily="18" charset="0"/>
                <a:cs typeface="Times New Roman" panose="02020603050405020304" pitchFamily="18" charset="0"/>
              </a:rPr>
              <a:t>, N.S. (2019) ‘Qualitative Research Designs: Which one is the best for your research?’ </a:t>
            </a:r>
            <a:r>
              <a:rPr lang="en-IN" sz="700" i="1" dirty="0">
                <a:latin typeface="Times New Roman" panose="02020603050405020304" pitchFamily="18" charset="0"/>
                <a:cs typeface="Times New Roman" panose="02020603050405020304" pitchFamily="18" charset="0"/>
              </a:rPr>
              <a:t>European Journal of Special Education Research</a:t>
            </a:r>
            <a:r>
              <a:rPr lang="en-IN" sz="700" dirty="0">
                <a:latin typeface="Times New Roman" panose="02020603050405020304" pitchFamily="18" charset="0"/>
                <a:cs typeface="Times New Roman" panose="02020603050405020304" pitchFamily="18" charset="0"/>
              </a:rPr>
              <a:t>. Available at: </a:t>
            </a:r>
            <a:r>
              <a:rPr lang="en-IN" sz="700" u="sng" dirty="0">
                <a:latin typeface="Times New Roman" panose="02020603050405020304" pitchFamily="18" charset="0"/>
                <a:cs typeface="Times New Roman" panose="02020603050405020304" pitchFamily="18" charset="0"/>
                <a:hlinkClick r:id="rId8"/>
              </a:rPr>
              <a:t>https://oapub.org/edu/index.php/ejse/article/download/2448/5086</a:t>
            </a:r>
            <a:r>
              <a:rPr lang="en-IN" sz="700" dirty="0">
                <a:latin typeface="Times New Roman" panose="02020603050405020304" pitchFamily="18" charset="0"/>
                <a:cs typeface="Times New Roman" panose="02020603050405020304" pitchFamily="18" charset="0"/>
              </a:rPr>
              <a:t> </a:t>
            </a:r>
          </a:p>
        </p:txBody>
      </p:sp>
      <p:pic>
        <p:nvPicPr>
          <p:cNvPr id="3" name="Picture 2"/>
          <p:cNvPicPr>
            <a:picLocks noChangeAspect="1"/>
          </p:cNvPicPr>
          <p:nvPr/>
        </p:nvPicPr>
        <p:blipFill>
          <a:blip r:embed="rId9"/>
          <a:stretch>
            <a:fillRect/>
          </a:stretch>
        </p:blipFill>
        <p:spPr>
          <a:xfrm>
            <a:off x="5192736" y="621645"/>
            <a:ext cx="2897094" cy="1843355"/>
          </a:xfrm>
          <a:prstGeom prst="rect">
            <a:avLst/>
          </a:prstGeom>
          <a:ln>
            <a:solidFill>
              <a:schemeClr val="tx1"/>
            </a:solidFill>
          </a:ln>
        </p:spPr>
      </p:pic>
      <p:sp>
        <p:nvSpPr>
          <p:cNvPr id="4" name="Rectangle 3"/>
          <p:cNvSpPr/>
          <p:nvPr/>
        </p:nvSpPr>
        <p:spPr>
          <a:xfrm>
            <a:off x="5903094" y="2650140"/>
            <a:ext cx="1487908" cy="246221"/>
          </a:xfrm>
          <a:prstGeom prst="rect">
            <a:avLst/>
          </a:prstGeom>
        </p:spPr>
        <p:txBody>
          <a:bodyPr wrap="none">
            <a:spAutoFit/>
          </a:bodyPr>
          <a:lstStyle/>
          <a:p>
            <a:pPr algn="just"/>
            <a:r>
              <a:rPr lang="en-IN" sz="10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(Source: Saunders</a:t>
            </a:r>
            <a:r>
              <a:rPr lang="en-IN" sz="10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2019)</a:t>
            </a:r>
            <a:endParaRPr lang="en-IN"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953628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TotalTime>
  <Words>675</Words>
  <Application>Microsoft Office PowerPoint</Application>
  <PresentationFormat>Widescreen</PresentationFormat>
  <Paragraphs>34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Methodology Poster</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Methodology Poster</dc:title>
  <dc:creator>Admin</dc:creator>
  <cp:lastModifiedBy>SRC</cp:lastModifiedBy>
  <cp:revision>7</cp:revision>
  <dcterms:created xsi:type="dcterms:W3CDTF">2025-11-20T19:09:01Z</dcterms:created>
  <dcterms:modified xsi:type="dcterms:W3CDTF">2025-11-21T09:28:39Z</dcterms:modified>
</cp:coreProperties>
</file>