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0" r:id="rId2"/>
  </p:sldMasterIdLst>
  <p:handoutMasterIdLst>
    <p:handoutMasterId r:id="rId20"/>
  </p:handoutMasterIdLst>
  <p:sldIdLst>
    <p:sldId id="357" r:id="rId3"/>
    <p:sldId id="321" r:id="rId4"/>
    <p:sldId id="355" r:id="rId5"/>
    <p:sldId id="354" r:id="rId6"/>
    <p:sldId id="338" r:id="rId7"/>
    <p:sldId id="353" r:id="rId8"/>
    <p:sldId id="322" r:id="rId9"/>
    <p:sldId id="332" r:id="rId10"/>
    <p:sldId id="358" r:id="rId11"/>
    <p:sldId id="356" r:id="rId12"/>
    <p:sldId id="323" r:id="rId13"/>
    <p:sldId id="324" r:id="rId14"/>
    <p:sldId id="327" r:id="rId15"/>
    <p:sldId id="330" r:id="rId16"/>
    <p:sldId id="328" r:id="rId17"/>
    <p:sldId id="331" r:id="rId18"/>
    <p:sldId id="359" r:id="rId19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0" autoAdjust="0"/>
    <p:restoredTop sz="94660"/>
  </p:normalViewPr>
  <p:slideViewPr>
    <p:cSldViewPr snapToGrid="0">
      <p:cViewPr varScale="1">
        <p:scale>
          <a:sx n="80" d="100"/>
          <a:sy n="80" d="100"/>
        </p:scale>
        <p:origin x="120" y="7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FA0DF-49F7-44B6-A19F-638A306CBD36}" type="datetimeFigureOut">
              <a:rPr lang="en-GB" smtClean="0"/>
              <a:t>02/11/2018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A38DD9-E18E-49F9-B39E-0EECBFF426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0150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11/2/2018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11/2/2018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16390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84987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39290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9602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42607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734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9918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9364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80479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81768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353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11/2/2018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55EACA9D-9591-402E-AA9B-176517277CF9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914400"/>
              <a:t>02/11/2018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400"/>
            <a:fld id="{0CEBA532-CB56-45E6-8148-E4FDF393CA0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 defTabSz="914400"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9934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youtube.com/watch?list=PLQaRHDf2ZPyH5bsMiJF-zNAlJuGNTr_u4&amp;v=S7H8QQIYsQs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Qp2VzkBltD8" TargetMode="External"/><Relationship Id="rId2" Type="http://schemas.openxmlformats.org/officeDocument/2006/relationships/hyperlink" Target="https://www.youtube.com/watch?v=AI2jL8JxNbY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ga.co.uk/magazine/travel/cruises/new-to-cruising/who-goes-on-a-cruise" TargetMode="External"/><Relationship Id="rId2" Type="http://schemas.openxmlformats.org/officeDocument/2006/relationships/hyperlink" Target="https://www.bbc.co.uk/news/uk-england-40030147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UtjjyqcBjdg&amp;feature=youtu.b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dependent.co.uk/environment/cruise-ships-air-pollution-dirty-fuel-heavy-oil-europe-ports-nabu-a8502771.html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ponsibletravel.com/copy/blog-post-thirty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773" y="2009274"/>
            <a:ext cx="10178322" cy="20333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it-IT" dirty="0" smtClean="0">
                <a:hlinkClick r:id="rId2"/>
              </a:rPr>
              <a:t>Responsible Tourism Developments October 2018</a:t>
            </a:r>
            <a:endParaRPr lang="it-IT" dirty="0" smtClean="0">
              <a:hlinkClick r:id="rId2"/>
            </a:endParaRPr>
          </a:p>
          <a:p>
            <a:pPr marL="0" indent="0">
              <a:buNone/>
            </a:pPr>
            <a:endParaRPr lang="it-IT" dirty="0" smtClean="0">
              <a:hlinkClick r:id="rId2"/>
            </a:endParaRPr>
          </a:p>
          <a:p>
            <a:pPr marL="0" indent="0">
              <a:buNone/>
            </a:pPr>
            <a:r>
              <a:rPr lang="it-IT" dirty="0">
                <a:hlinkClick r:id="rId2"/>
              </a:rPr>
              <a:t>M</a:t>
            </a:r>
            <a:r>
              <a:rPr lang="it-IT" dirty="0" smtClean="0">
                <a:hlinkClick r:id="rId2"/>
              </a:rPr>
              <a:t>aking Tourism Sustainable - Rimini</a:t>
            </a:r>
            <a:endParaRPr lang="it-IT" dirty="0">
              <a:hlinkClick r:id="rId2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4999" y="2009274"/>
            <a:ext cx="2200275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12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Cruise tourism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issues of cruise tourism and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279239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/>
              <a:t>Cruise Destinations &amp; Ports - Carnival Cruise Line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it-IT" dirty="0" smtClean="0">
                <a:hlinkClick r:id="rId2"/>
              </a:rPr>
              <a:t>Rob Brydon PO Cruise advert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Carnival Cruise Line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896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000" y="693644"/>
            <a:ext cx="6731754" cy="5563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5987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pillars of sustainability and cruise ships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Economic Impact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Environment Impact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Socio-Cultural Impact</a:t>
            </a:r>
          </a:p>
        </p:txBody>
      </p:sp>
    </p:spTree>
    <p:extLst>
      <p:ext uri="{BB962C8B-B14F-4D97-AF65-F5344CB8AC3E}">
        <p14:creationId xmlns:p14="http://schemas.microsoft.com/office/powerpoint/2010/main" val="3216349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5464" y="2302933"/>
            <a:ext cx="9144000" cy="2624667"/>
          </a:xfrm>
        </p:spPr>
        <p:txBody>
          <a:bodyPr/>
          <a:lstStyle/>
          <a:p>
            <a:pPr algn="l"/>
            <a:r>
              <a:rPr lang="en-GB" dirty="0" smtClean="0">
                <a:hlinkClick r:id="rId2"/>
              </a:rPr>
              <a:t>Why are more under 45s choosing cruise holidays? - BBC News</a:t>
            </a:r>
            <a:endParaRPr lang="en-GB" dirty="0" smtClean="0"/>
          </a:p>
          <a:p>
            <a:pPr algn="l"/>
            <a:endParaRPr lang="en-GB" dirty="0" smtClean="0"/>
          </a:p>
          <a:p>
            <a:pPr algn="l"/>
            <a:r>
              <a:rPr lang="en-GB" dirty="0" smtClean="0">
                <a:hlinkClick r:id="rId3"/>
              </a:rPr>
              <a:t>Who goes on a cruise? – Saga</a:t>
            </a:r>
            <a:endParaRPr lang="en-GB" dirty="0" smtClean="0"/>
          </a:p>
          <a:p>
            <a:pPr algn="l"/>
            <a:endParaRPr lang="en-GB" dirty="0"/>
          </a:p>
          <a:p>
            <a:pPr algn="l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405464" y="1059966"/>
            <a:ext cx="55880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/>
            <a:r>
              <a:rPr lang="en-GB" sz="3600" dirty="0" smtClean="0">
                <a:solidFill>
                  <a:prstClr val="black"/>
                </a:solidFill>
              </a:rPr>
              <a:t>Some interesting links….</a:t>
            </a:r>
            <a:endParaRPr lang="en-GB" sz="3600" dirty="0">
              <a:solidFill>
                <a:prstClr val="black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b="9752"/>
          <a:stretch/>
        </p:blipFill>
        <p:spPr>
          <a:xfrm>
            <a:off x="7131580" y="3265838"/>
            <a:ext cx="3096154" cy="2039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747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environmental costs of your cruise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075935"/>
            <a:ext cx="10178322" cy="4720281"/>
          </a:xfrm>
        </p:spPr>
        <p:txBody>
          <a:bodyPr>
            <a:normAutofit fontScale="92500" lnSpcReduction="20000"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Cruise tourism is the fastest growing segment of leisure tourism 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With its growth has come concern about the impact of cruise tourism on coastal and marine environments, local economies, and on the sociocultural nature of port communities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2200" dirty="0" smtClean="0">
                <a:latin typeface="Arial" panose="020B0604020202020204" pitchFamily="34" charset="0"/>
                <a:cs typeface="Arial" panose="020B0604020202020204" pitchFamily="34" charset="0"/>
              </a:rPr>
              <a:t>trategies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to ensure the sustainable development of cruise tourism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Building bigger and better ships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New ports have been established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Existing ports have found ever-growing numbers of day-visitors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Carnival Cruise Lines' and Royal Caribbean's first ships carried 1,024 and 724 passengers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Their newest ships carry 4,000 and 6,000 passengers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Price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Cruise Vacations C</a:t>
            </a:r>
            <a:r>
              <a:rPr lang="en-GB" b="1" dirty="0"/>
              <a:t>ost has become increasingly accessible to the masses!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098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ruise ships impac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481" y="0"/>
            <a:ext cx="11204294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3524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Managing cruise visitors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24001"/>
            <a:ext cx="10178322" cy="3851564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Tourist behaviour is a concern for all destinations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Because cruise tourism is in many ways day tourism, the impacts of large numbers of tourists can be concentrated in a few places in a short time period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study of tourist behaviour in Dominica (Christian 2001) concluded that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“cruise ship excursionists are less likely than stay over ecotourists to be sensitive to the environmental consequences of their actions”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Visitor numbers; Clustering and Crowding, Litter, and Loss of ground vegetation, Soil Erosion and Damage to Trees in sites targeted by tours</a:t>
            </a:r>
          </a:p>
        </p:txBody>
      </p:sp>
    </p:spTree>
    <p:extLst>
      <p:ext uri="{BB962C8B-B14F-4D97-AF65-F5344CB8AC3E}">
        <p14:creationId xmlns:p14="http://schemas.microsoft.com/office/powerpoint/2010/main" val="1651731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8798" y="829299"/>
            <a:ext cx="3605980" cy="25499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7648" y="829299"/>
            <a:ext cx="4091434" cy="254994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/>
          <a:srcRect b="9625"/>
          <a:stretch/>
        </p:blipFill>
        <p:spPr>
          <a:xfrm>
            <a:off x="5726530" y="3946357"/>
            <a:ext cx="3742323" cy="2478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90325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environmental costs of your cruise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084173"/>
            <a:ext cx="10178322" cy="3795419"/>
          </a:xfrm>
        </p:spPr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the Footprint 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Responsible Tourism has three broad areas of concern: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(a)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Negative Impacts on the Environment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(b) Equal distribution of Economic Benefits to all segments of a Tourist Destination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(c) Minimising Negative Sociocultural Impacts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Cruise Ship Tourism is no different in conforming to the 3 pillars of sustainability we have seen with Land Based Tourism</a:t>
            </a:r>
          </a:p>
        </p:txBody>
      </p:sp>
    </p:spTree>
    <p:extLst>
      <p:ext uri="{BB962C8B-B14F-4D97-AF65-F5344CB8AC3E}">
        <p14:creationId xmlns:p14="http://schemas.microsoft.com/office/powerpoint/2010/main" val="1701510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5425" y="1371601"/>
            <a:ext cx="10178322" cy="2695074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8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cap="none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cap="none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cap="none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What goes in must come out…cruise ships polluted oceans with one billion gallons of sewage in 2014</a:t>
            </a:r>
            <a:endParaRPr lang="en-GB" sz="32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6531" y="4162926"/>
            <a:ext cx="10178322" cy="62564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Cruise ships pollution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4128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Cruise sewage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88655"/>
            <a:ext cx="10178322" cy="5033818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enormous amounts of food and drink consumed on cruise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ships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Water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laundry, pool, medical facilities, photo labs, spas, and dry cleaning stations - has to go somewhere!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3 Nautical Miles from Shore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umped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untreated into the ocean to contaminate fish and other marine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life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sewage contains pollutants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which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 be harmful to human health and aquatic life</a:t>
            </a:r>
          </a:p>
        </p:txBody>
      </p:sp>
    </p:spTree>
    <p:extLst>
      <p:ext uri="{BB962C8B-B14F-4D97-AF65-F5344CB8AC3E}">
        <p14:creationId xmlns:p14="http://schemas.microsoft.com/office/powerpoint/2010/main" val="4055725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Cruise Sewage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782619"/>
            <a:ext cx="10178322" cy="4096974"/>
          </a:xfrm>
        </p:spPr>
        <p:txBody>
          <a:bodyPr>
            <a:normAutofit/>
          </a:bodyPr>
          <a:lstStyle/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The U.S. EPA estimates that a 3,000-person cruise ship generates 210,000 gallons of sewage weekly — enough to fill 10 backyard swimming pools, and 1 million gallons of greywater — another 40 swimming pools full of waste </a:t>
            </a:r>
          </a:p>
          <a:p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One cruise ship equals 50 swimming pools full of highly polluted waste which can be dumped into our oceans each week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2480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548" y="2720389"/>
            <a:ext cx="5848852" cy="364799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56646" y="1111211"/>
            <a:ext cx="3364174" cy="223662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3800" y="326104"/>
            <a:ext cx="4072817" cy="1723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96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437803"/>
            <a:ext cx="10178322" cy="693165"/>
          </a:xfrm>
        </p:spPr>
        <p:txBody>
          <a:bodyPr>
            <a:normAutofit/>
          </a:bodyPr>
          <a:lstStyle/>
          <a:p>
            <a:r>
              <a:rPr lang="en-GB" sz="4000" b="1" dirty="0"/>
              <a:t>Cruise ships pollute the air we breathe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263317"/>
            <a:ext cx="10178322" cy="3092115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Cruise ships are also responsible for significant air pollution from the dirty fuel they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burn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The Independent August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2018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Could cause serious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human health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problems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ruise ship pollution while docked 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Emissions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from cruise ship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engines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2542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98032"/>
            <a:ext cx="3320322" cy="19852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hlinkClick r:id="rId2"/>
              </a:rPr>
              <a:t>Sustainable cruise tourism?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Economic impacts</a:t>
            </a:r>
          </a:p>
          <a:p>
            <a:pPr marL="0" indent="0">
              <a:buNone/>
            </a:pPr>
            <a:r>
              <a:rPr lang="en-GB" dirty="0" smtClean="0"/>
              <a:t>Cultural impacts</a:t>
            </a:r>
            <a:endParaRPr lang="en-GB" dirty="0"/>
          </a:p>
          <a:p>
            <a:endParaRPr lang="en-GB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251678" y="1140374"/>
            <a:ext cx="10178322" cy="929057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So, what is the solution?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312140171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Badge</Template>
  <TotalTime>955</TotalTime>
  <Words>542</Words>
  <Application>Microsoft Office PowerPoint</Application>
  <PresentationFormat>Widescreen</PresentationFormat>
  <Paragraphs>60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Calibri Light</vt:lpstr>
      <vt:lpstr>Gill Sans MT</vt:lpstr>
      <vt:lpstr>Impact</vt:lpstr>
      <vt:lpstr>Badge</vt:lpstr>
      <vt:lpstr>Office Theme</vt:lpstr>
      <vt:lpstr>PowerPoint Presentation</vt:lpstr>
      <vt:lpstr>Cruise tourism</vt:lpstr>
      <vt:lpstr>Cruise Destinations &amp; Ports - Carnival Cruise Line</vt:lpstr>
      <vt:lpstr>PowerPoint Presentation</vt:lpstr>
      <vt:lpstr>3 pillars of sustainability and cruise ships </vt:lpstr>
      <vt:lpstr>PowerPoint Presentation</vt:lpstr>
      <vt:lpstr>the environmental costs of your cruise</vt:lpstr>
      <vt:lpstr>PowerPoint Presentation</vt:lpstr>
      <vt:lpstr>Managing cruise visitors</vt:lpstr>
      <vt:lpstr>PowerPoint Presentation</vt:lpstr>
      <vt:lpstr>the environmental costs of your cruise</vt:lpstr>
      <vt:lpstr>  What goes in must come out…cruise ships polluted oceans with one billion gallons of sewage in 2014</vt:lpstr>
      <vt:lpstr>Cruise sewage </vt:lpstr>
      <vt:lpstr>Cruise Sewage </vt:lpstr>
      <vt:lpstr>PowerPoint Presentation</vt:lpstr>
      <vt:lpstr>Cruise ships pollute the air we breathe</vt:lpstr>
      <vt:lpstr>So, what is the solution?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 transportation</dc:title>
  <dc:creator>Samantha Birdsell</dc:creator>
  <cp:lastModifiedBy>Huw Thomas (Business &amp; Management)</cp:lastModifiedBy>
  <cp:revision>51</cp:revision>
  <cp:lastPrinted>2017-11-02T11:31:05Z</cp:lastPrinted>
  <dcterms:created xsi:type="dcterms:W3CDTF">2017-03-07T14:48:00Z</dcterms:created>
  <dcterms:modified xsi:type="dcterms:W3CDTF">2018-11-02T12:20:17Z</dcterms:modified>
</cp:coreProperties>
</file>