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3" r:id="rId3"/>
    <p:sldId id="387" r:id="rId4"/>
    <p:sldId id="394"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582" autoAdjust="0"/>
  </p:normalViewPr>
  <p:slideViewPr>
    <p:cSldViewPr snapToGrid="0" showGuides="1">
      <p:cViewPr varScale="1">
        <p:scale>
          <a:sx n="72" d="100"/>
          <a:sy n="72" d="100"/>
        </p:scale>
        <p:origin x="432"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C58B96-D763-4C54-88B2-5F6F395FC3A7}" type="datetimeFigureOut">
              <a:rPr lang="en-US" smtClean="0"/>
              <a:t>7/12/2026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73EBC-4A17-4C52-AEAF-25A8CFD6A9AD}" type="slidenum">
              <a:rPr lang="en-US" smtClean="0"/>
              <a:t>‹#›</a:t>
            </a:fld>
            <a:endParaRPr lang="en-US"/>
          </a:p>
        </p:txBody>
      </p:sp>
    </p:spTree>
    <p:extLst>
      <p:ext uri="{BB962C8B-B14F-4D97-AF65-F5344CB8AC3E}">
        <p14:creationId xmlns:p14="http://schemas.microsoft.com/office/powerpoint/2010/main" val="630819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 my presentation is on Communication. I selected this skill as it is very important for a social care worker as they communicate a lot. My career aspiration is to be a Residential Home </a:t>
            </a:r>
            <a:r>
              <a:rPr lang="en-US" dirty="0" err="1"/>
              <a:t>Carer</a:t>
            </a:r>
            <a:r>
              <a:rPr lang="en-US" dirty="0"/>
              <a:t>. As a member of this role, I will need to be aware of individuals' needs, listen to them carefully and report concerns clearly. In this presentation, I will be explaining the meaning of communication, why it is important in social care, how it can be applied in a care-home, and how I can enhance my communication.</a:t>
            </a:r>
          </a:p>
        </p:txBody>
      </p:sp>
      <p:sp>
        <p:nvSpPr>
          <p:cNvPr id="4" name="Slide Number Placeholder 3"/>
          <p:cNvSpPr>
            <a:spLocks noGrp="1"/>
          </p:cNvSpPr>
          <p:nvPr>
            <p:ph type="sldNum" sz="quarter" idx="5"/>
          </p:nvPr>
        </p:nvSpPr>
        <p:spPr/>
        <p:txBody>
          <a:bodyPr/>
          <a:lstStyle/>
          <a:p>
            <a:fld id="{1FD73EBC-4A17-4C52-AEAF-25A8CFD6A9AD}" type="slidenum">
              <a:rPr lang="en-US" smtClean="0"/>
              <a:t>3</a:t>
            </a:fld>
            <a:endParaRPr lang="en-US"/>
          </a:p>
        </p:txBody>
      </p:sp>
    </p:spTree>
    <p:extLst>
      <p:ext uri="{BB962C8B-B14F-4D97-AF65-F5344CB8AC3E}">
        <p14:creationId xmlns:p14="http://schemas.microsoft.com/office/powerpoint/2010/main" val="2842957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means sharing information with another person so both people understand each other. It is not only about speaking. It also includes listening, body language, asking questions and writing clear care notes. In social care, workers should communicate respectfully and keep personal information private. Communication should also be changed to meet each person’s needs, such as their language, culture, hearing or understanding. I have developed this skill through classroom discussions and group work. Good communication is successful only when the service user understands the message.</a:t>
            </a:r>
          </a:p>
        </p:txBody>
      </p:sp>
      <p:sp>
        <p:nvSpPr>
          <p:cNvPr id="4" name="Slide Number Placeholder 3"/>
          <p:cNvSpPr>
            <a:spLocks noGrp="1"/>
          </p:cNvSpPr>
          <p:nvPr>
            <p:ph type="sldNum" sz="quarter" idx="5"/>
          </p:nvPr>
        </p:nvSpPr>
        <p:spPr/>
        <p:txBody>
          <a:bodyPr/>
          <a:lstStyle/>
          <a:p>
            <a:fld id="{1FD73EBC-4A17-4C52-AEAF-25A8CFD6A9AD}" type="slidenum">
              <a:rPr lang="en-US" smtClean="0"/>
              <a:t>4</a:t>
            </a:fld>
            <a:endParaRPr lang="en-US"/>
          </a:p>
        </p:txBody>
      </p:sp>
    </p:spTree>
    <p:extLst>
      <p:ext uri="{BB962C8B-B14F-4D97-AF65-F5344CB8AC3E}">
        <p14:creationId xmlns:p14="http://schemas.microsoft.com/office/powerpoint/2010/main" val="3533588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is important because it helps service users explain what they need, what they prefer and what is worrying them. When workers listen carefully, they can notice signs of distress or changes in a person’s condition. Clear communication between staff also supports teamwork, safeguarding and continuity of care. However, communication should be adapted to each person. Poor communication can cause delays, mistakes, distress and loss of trust.</a:t>
            </a:r>
          </a:p>
        </p:txBody>
      </p:sp>
      <p:sp>
        <p:nvSpPr>
          <p:cNvPr id="4" name="Slide Number Placeholder 3"/>
          <p:cNvSpPr>
            <a:spLocks noGrp="1"/>
          </p:cNvSpPr>
          <p:nvPr>
            <p:ph type="sldNum" sz="quarter" idx="5"/>
          </p:nvPr>
        </p:nvSpPr>
        <p:spPr/>
        <p:txBody>
          <a:bodyPr/>
          <a:lstStyle/>
          <a:p>
            <a:fld id="{1FD73EBC-4A17-4C52-AEAF-25A8CFD6A9AD}" type="slidenum">
              <a:rPr lang="en-US" smtClean="0"/>
              <a:t>5</a:t>
            </a:fld>
            <a:endParaRPr lang="en-US"/>
          </a:p>
        </p:txBody>
      </p:sp>
    </p:spTree>
    <p:extLst>
      <p:ext uri="{BB962C8B-B14F-4D97-AF65-F5344CB8AC3E}">
        <p14:creationId xmlns:p14="http://schemas.microsoft.com/office/powerpoint/2010/main" val="35303456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SBAR is a simple method used to share important information clearly, especially during handovers or when reporting a concern. Situation means explaining what is happening now. Background means giving useful information about the person’s history. Assessment means describing what I have noticed and why I am concerned. Recommendation means saying what action or support is needed. SBAR helps staff give information in the correct order and reduces the chance of missing important details. However, it should still be used with active listening, accurate observation, professional judgement and person-centred communication.</a:t>
            </a:r>
          </a:p>
        </p:txBody>
      </p:sp>
      <p:sp>
        <p:nvSpPr>
          <p:cNvPr id="4" name="Slide Number Placeholder 3"/>
          <p:cNvSpPr>
            <a:spLocks noGrp="1"/>
          </p:cNvSpPr>
          <p:nvPr>
            <p:ph type="sldNum" sz="quarter" idx="5"/>
          </p:nvPr>
        </p:nvSpPr>
        <p:spPr/>
        <p:txBody>
          <a:bodyPr/>
          <a:lstStyle/>
          <a:p>
            <a:fld id="{1FD73EBC-4A17-4C52-AEAF-25A8CFD6A9AD}" type="slidenum">
              <a:rPr lang="en-US" smtClean="0"/>
              <a:t>6</a:t>
            </a:fld>
            <a:endParaRPr lang="en-US"/>
          </a:p>
        </p:txBody>
      </p:sp>
    </p:spTree>
    <p:extLst>
      <p:ext uri="{BB962C8B-B14F-4D97-AF65-F5344CB8AC3E}">
        <p14:creationId xmlns:p14="http://schemas.microsoft.com/office/powerpoint/2010/main" val="20213858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this example, I am working in a residential care home with </a:t>
            </a:r>
            <a:r>
              <a:rPr lang="en-US" dirty="0" err="1"/>
              <a:t>Mrs</a:t>
            </a:r>
            <a:r>
              <a:rPr lang="en-US" dirty="0"/>
              <a:t> A, who has early-stage dementia. She seems more confused than usual, feels weak and has not eaten her meal. I would speak calmly, reduce noise and use short, clear questions. I would give her enough time to answer. I would then use SBAR to report the concern to a senior worker, record what happened, keep her information private and continue monitoring her. This would support quick action, protect her dignity and help staff provide safe care.</a:t>
            </a:r>
          </a:p>
        </p:txBody>
      </p:sp>
      <p:sp>
        <p:nvSpPr>
          <p:cNvPr id="4" name="Slide Number Placeholder 3"/>
          <p:cNvSpPr>
            <a:spLocks noGrp="1"/>
          </p:cNvSpPr>
          <p:nvPr>
            <p:ph type="sldNum" sz="quarter" idx="5"/>
          </p:nvPr>
        </p:nvSpPr>
        <p:spPr/>
        <p:txBody>
          <a:bodyPr/>
          <a:lstStyle/>
          <a:p>
            <a:fld id="{1FD73EBC-4A17-4C52-AEAF-25A8CFD6A9AD}" type="slidenum">
              <a:rPr lang="en-US" smtClean="0"/>
              <a:t>7</a:t>
            </a:fld>
            <a:endParaRPr lang="en-US"/>
          </a:p>
        </p:txBody>
      </p:sp>
    </p:spTree>
    <p:extLst>
      <p:ext uri="{BB962C8B-B14F-4D97-AF65-F5344CB8AC3E}">
        <p14:creationId xmlns:p14="http://schemas.microsoft.com/office/powerpoint/2010/main" val="13318867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will be very important in my future career because it helps me build trust, work well with colleagues and report concerns clearly. One of my strengths is that I listen patiently and give people enough time to speak. However, I need more confidence when giving handovers. To improve, I will </a:t>
            </a:r>
            <a:r>
              <a:rPr lang="en-US" dirty="0" err="1"/>
              <a:t>practise</a:t>
            </a:r>
            <a:r>
              <a:rPr lang="en-US" dirty="0"/>
              <a:t> SBAR twice a week for four weeks, use a checklist and ask for feedback. I will know I have improved when I can give a clear handover without missing any important information.</a:t>
            </a:r>
          </a:p>
          <a:p>
            <a:endParaRPr lang="en-US" dirty="0"/>
          </a:p>
        </p:txBody>
      </p:sp>
      <p:sp>
        <p:nvSpPr>
          <p:cNvPr id="4" name="Slide Number Placeholder 3"/>
          <p:cNvSpPr>
            <a:spLocks noGrp="1"/>
          </p:cNvSpPr>
          <p:nvPr>
            <p:ph type="sldNum" sz="quarter" idx="5"/>
          </p:nvPr>
        </p:nvSpPr>
        <p:spPr/>
        <p:txBody>
          <a:bodyPr/>
          <a:lstStyle/>
          <a:p>
            <a:fld id="{1FD73EBC-4A17-4C52-AEAF-25A8CFD6A9AD}" type="slidenum">
              <a:rPr lang="en-US" smtClean="0"/>
              <a:t>8</a:t>
            </a:fld>
            <a:endParaRPr lang="en-US"/>
          </a:p>
        </p:txBody>
      </p:sp>
    </p:spTree>
    <p:extLst>
      <p:ext uri="{BB962C8B-B14F-4D97-AF65-F5344CB8AC3E}">
        <p14:creationId xmlns:p14="http://schemas.microsoft.com/office/powerpoint/2010/main" val="8714816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good communication is very important in social care. It helps protect the service user’s dignity, supports teamwork and improves safety. Social care workers must listen carefully, change their communication to meet individual needs and report concerns quickly. SBAR is useful because it gives a clear structure for sharing important information. In </a:t>
            </a:r>
            <a:r>
              <a:rPr lang="en-US" dirty="0" err="1"/>
              <a:t>Mrs</a:t>
            </a:r>
            <a:r>
              <a:rPr lang="en-US" dirty="0"/>
              <a:t> A’s situation, these communication skills would help her feel respected and receive support quickly. I will continue </a:t>
            </a:r>
            <a:r>
              <a:rPr lang="en-US" dirty="0" err="1"/>
              <a:t>practising</a:t>
            </a:r>
            <a:r>
              <a:rPr lang="en-US" dirty="0"/>
              <a:t> and asking for feedback to improve my confidence and future employability.</a:t>
            </a:r>
          </a:p>
        </p:txBody>
      </p:sp>
      <p:sp>
        <p:nvSpPr>
          <p:cNvPr id="4" name="Slide Number Placeholder 3"/>
          <p:cNvSpPr>
            <a:spLocks noGrp="1"/>
          </p:cNvSpPr>
          <p:nvPr>
            <p:ph type="sldNum" sz="quarter" idx="5"/>
          </p:nvPr>
        </p:nvSpPr>
        <p:spPr/>
        <p:txBody>
          <a:bodyPr/>
          <a:lstStyle/>
          <a:p>
            <a:fld id="{1FD73EBC-4A17-4C52-AEAF-25A8CFD6A9AD}" type="slidenum">
              <a:rPr lang="en-US" smtClean="0"/>
              <a:t>9</a:t>
            </a:fld>
            <a:endParaRPr lang="en-US"/>
          </a:p>
        </p:txBody>
      </p:sp>
    </p:spTree>
    <p:extLst>
      <p:ext uri="{BB962C8B-B14F-4D97-AF65-F5344CB8AC3E}">
        <p14:creationId xmlns:p14="http://schemas.microsoft.com/office/powerpoint/2010/main" val="8970686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12/07/2026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12/07/2026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12/07/2026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12/07/2026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12/07/2026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12/07/2026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12/07/2026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12/07/2026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12/07/2026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12/07/2026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12/07/2026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12/07/2026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12/07/2026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3524757"/>
            <a:ext cx="8229600" cy="1787942"/>
          </a:xfrm>
        </p:spPr>
        <p:txBody>
          <a:bodyPr/>
          <a:lstStyle/>
          <a:p>
            <a:pPr marL="0" indent="0" algn="ctr">
              <a:buNone/>
            </a:pPr>
            <a:r>
              <a:rPr lang="en-GB" altLang="en-US" sz="1600" dirty="0"/>
              <a:t>Module Title: </a:t>
            </a:r>
            <a:r>
              <a:rPr lang="en-GB" altLang="en-US" sz="1600" b="1" i="1" dirty="0"/>
              <a:t>Professional Career Development within H&amp;SC</a:t>
            </a:r>
          </a:p>
          <a:p>
            <a:pPr marL="0" indent="0" algn="ctr">
              <a:buNone/>
            </a:pPr>
            <a:r>
              <a:rPr lang="en-GB" altLang="en-US" sz="1600" u="sng" dirty="0"/>
              <a:t>Module Number</a:t>
            </a:r>
            <a:r>
              <a:rPr lang="en-GB" altLang="en-US" sz="1600" dirty="0"/>
              <a:t>: </a:t>
            </a:r>
            <a:r>
              <a:rPr lang="en-GB" altLang="en-US" sz="1600" b="1" i="1" dirty="0"/>
              <a:t>LCHS 4009 (LON)</a:t>
            </a:r>
          </a:p>
          <a:p>
            <a:pPr marL="0" indent="0" algn="ctr">
              <a:buNone/>
            </a:pPr>
            <a:r>
              <a:rPr lang="en-GB" altLang="en-US" sz="1600" u="sng" dirty="0"/>
              <a:t>Assignment No</a:t>
            </a:r>
            <a:r>
              <a:rPr lang="en-GB" altLang="en-US" sz="1600" b="1" i="1" dirty="0"/>
              <a:t>:     ASSIGNMENT 1</a:t>
            </a:r>
          </a:p>
          <a:p>
            <a:pPr marL="0" indent="0" algn="ctr">
              <a:buNone/>
            </a:pPr>
            <a:r>
              <a:rPr lang="en-GB" altLang="en-US" sz="1600" u="sng" dirty="0"/>
              <a:t>Student Name</a:t>
            </a:r>
            <a:r>
              <a:rPr lang="en-GB" altLang="en-US" sz="1600" b="1" i="1" dirty="0"/>
              <a:t>: Ivana </a:t>
            </a:r>
            <a:r>
              <a:rPr lang="en-GB" altLang="en-US" sz="1600" b="1" i="1" dirty="0" err="1"/>
              <a:t>balogova</a:t>
            </a:r>
            <a:endParaRPr lang="en-GB" altLang="en-US" sz="1600" b="1" i="1" dirty="0"/>
          </a:p>
          <a:p>
            <a:pPr marL="0" indent="0" algn="ctr">
              <a:buNone/>
            </a:pPr>
            <a:r>
              <a:rPr lang="en-GB" altLang="en-US" sz="1600" u="sng" dirty="0"/>
              <a:t>Student ID: </a:t>
            </a:r>
            <a:r>
              <a:rPr lang="en-GB" altLang="en-US" sz="1600" b="1" i="1" dirty="0"/>
              <a:t>1916775</a:t>
            </a:r>
          </a:p>
        </p:txBody>
      </p:sp>
      <p:sp>
        <p:nvSpPr>
          <p:cNvPr id="6" name="TextBox 5">
            <a:extLst>
              <a:ext uri="{FF2B5EF4-FFF2-40B4-BE49-F238E27FC236}">
                <a16:creationId xmlns:a16="http://schemas.microsoft.com/office/drawing/2014/main" id="{3DDD74F4-40DE-440D-A8A0-7806C83A9C68}"/>
              </a:ext>
            </a:extLst>
          </p:cNvPr>
          <p:cNvSpPr txBox="1"/>
          <p:nvPr/>
        </p:nvSpPr>
        <p:spPr>
          <a:xfrm>
            <a:off x="1629833" y="1004810"/>
            <a:ext cx="9044866" cy="2424190"/>
          </a:xfrm>
          <a:prstGeom prst="rect">
            <a:avLst/>
          </a:prstGeom>
          <a:noFill/>
        </p:spPr>
        <p:txBody>
          <a:bodyPr wrap="square">
            <a:spAutoFit/>
          </a:bodyPr>
          <a:lstStyle/>
          <a:p>
            <a:pPr algn="ctr">
              <a:lnSpc>
                <a:spcPct val="150000"/>
              </a:lnSpc>
            </a:pPr>
            <a:r>
              <a:rPr lang="en-US" sz="4000" b="1" dirty="0"/>
              <a:t>Effective Communication in Social Care Practice</a:t>
            </a:r>
          </a:p>
          <a:p>
            <a:pPr algn="ctr">
              <a:lnSpc>
                <a:spcPct val="150000"/>
              </a:lnSpc>
            </a:pPr>
            <a:r>
              <a:rPr lang="en-US" sz="2400" b="1" i="1" u="sng" dirty="0"/>
              <a:t>Promoting Safety, Dignity &amp; Person-Centred Support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US" dirty="0"/>
              <a:t>No AI was used not even for support the planning and organizing this presentation. Its complete my own work based on sources</a:t>
            </a:r>
            <a:endParaRPr lang="en-GB"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12/07/2026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594236"/>
            <a:ext cx="8229600" cy="777875"/>
          </a:xfrm>
          <a:solidFill>
            <a:schemeClr val="accent4">
              <a:lumMod val="40000"/>
              <a:lumOff val="60000"/>
            </a:schemeClr>
          </a:solidFill>
        </p:spPr>
        <p:txBody>
          <a:bodyPr/>
          <a:lstStyle/>
          <a:p>
            <a:r>
              <a:rPr lang="en-GB" altLang="en-US" b="1" dirty="0"/>
              <a:t>Introduction</a:t>
            </a:r>
            <a:endParaRPr lang="en-US" altLang="en-US"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12/07/2026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7" name="TextBox 6">
            <a:extLst>
              <a:ext uri="{FF2B5EF4-FFF2-40B4-BE49-F238E27FC236}">
                <a16:creationId xmlns:a16="http://schemas.microsoft.com/office/drawing/2014/main" id="{FE4F15E8-A6B2-415B-8786-723FC5D58FCC}"/>
              </a:ext>
            </a:extLst>
          </p:cNvPr>
          <p:cNvSpPr txBox="1"/>
          <p:nvPr/>
        </p:nvSpPr>
        <p:spPr>
          <a:xfrm>
            <a:off x="903303" y="1673317"/>
            <a:ext cx="4973714" cy="3285323"/>
          </a:xfrm>
          <a:prstGeom prst="rect">
            <a:avLst/>
          </a:prstGeom>
          <a:noFill/>
        </p:spPr>
        <p:txBody>
          <a:bodyPr wrap="square">
            <a:spAutoFit/>
          </a:bodyPr>
          <a:lstStyle/>
          <a:p>
            <a:pPr marL="285750" marR="0" indent="-285750" algn="just">
              <a:lnSpc>
                <a:spcPct val="150000"/>
              </a:lnSpc>
              <a:spcBef>
                <a:spcPts val="0"/>
              </a:spcBef>
              <a:spcAft>
                <a:spcPts val="0"/>
              </a:spcAft>
              <a:buFont typeface="Wingdings" panose="05000000000000000000" pitchFamily="2" charset="2"/>
              <a:buChar char="Ø"/>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I have chosen communication as my skill.</a:t>
            </a:r>
          </a:p>
          <a:p>
            <a:pPr marL="285750" marR="0" indent="-285750" algn="just">
              <a:lnSpc>
                <a:spcPct val="150000"/>
              </a:lnSpc>
              <a:spcBef>
                <a:spcPts val="0"/>
              </a:spcBef>
              <a:spcAft>
                <a:spcPts val="0"/>
              </a:spcAft>
              <a:buFont typeface="Wingdings" panose="05000000000000000000" pitchFamily="2" charset="2"/>
              <a:buChar char="Ø"/>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My career aspiration is to be a social care worker in a residential care home.</a:t>
            </a:r>
          </a:p>
          <a:p>
            <a:pPr marL="285750" marR="0" indent="-285750" algn="just">
              <a:lnSpc>
                <a:spcPct val="150000"/>
              </a:lnSpc>
              <a:spcBef>
                <a:spcPts val="0"/>
              </a:spcBef>
              <a:spcAft>
                <a:spcPts val="0"/>
              </a:spcAft>
              <a:buFont typeface="Wingdings" panose="05000000000000000000" pitchFamily="2" charset="2"/>
              <a:buChar char="Ø"/>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Effective communication enables workers to be aware of the needs of others, to develop trust and to make effective reports.</a:t>
            </a:r>
          </a:p>
          <a:p>
            <a:pPr marL="285750" marR="0" indent="-285750" algn="just">
              <a:lnSpc>
                <a:spcPct val="150000"/>
              </a:lnSpc>
              <a:spcBef>
                <a:spcPts val="0"/>
              </a:spcBef>
              <a:spcAft>
                <a:spcPts val="0"/>
              </a:spcAft>
              <a:buFont typeface="Wingdings" panose="05000000000000000000" pitchFamily="2" charset="2"/>
              <a:buChar char="Ø"/>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This presentation will provide an explanation of the following:</a:t>
            </a:r>
          </a:p>
          <a:p>
            <a:pPr marL="285750" marR="0" indent="-285750" algn="just">
              <a:lnSpc>
                <a:spcPct val="150000"/>
              </a:lnSpc>
              <a:spcBef>
                <a:spcPts val="0"/>
              </a:spcBef>
              <a:spcAft>
                <a:spcPts val="0"/>
              </a:spcAft>
              <a:buFont typeface="Wingdings" panose="05000000000000000000" pitchFamily="2" charset="2"/>
              <a:buChar char="Ø"/>
            </a:pPr>
            <a:r>
              <a:rPr lang="en-US" sz="1400" b="1" kern="100" dirty="0">
                <a:latin typeface="Times New Roman" panose="02020603050405020304" pitchFamily="18" charset="0"/>
                <a:ea typeface="Calibri" panose="020F0502020204030204" pitchFamily="34" charset="0"/>
                <a:cs typeface="Times New Roman" panose="02020603050405020304" pitchFamily="18" charset="0"/>
              </a:rPr>
              <a:t>W</a:t>
            </a:r>
            <a:r>
              <a:rPr lang="en-US" sz="1400" b="1" kern="100" dirty="0">
                <a:effectLst/>
                <a:latin typeface="Times New Roman" panose="02020603050405020304" pitchFamily="18" charset="0"/>
                <a:ea typeface="Calibri" panose="020F0502020204030204" pitchFamily="34" charset="0"/>
                <a:cs typeface="Times New Roman" panose="02020603050405020304" pitchFamily="18" charset="0"/>
              </a:rPr>
              <a:t>hat communication means;</a:t>
            </a:r>
          </a:p>
          <a:p>
            <a:pPr marL="285750" marR="0" indent="-285750" algn="just">
              <a:lnSpc>
                <a:spcPct val="150000"/>
              </a:lnSpc>
              <a:spcBef>
                <a:spcPts val="0"/>
              </a:spcBef>
              <a:spcAft>
                <a:spcPts val="0"/>
              </a:spcAft>
              <a:buFont typeface="Wingdings" panose="05000000000000000000" pitchFamily="2" charset="2"/>
              <a:buChar char="§"/>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Why it is important in the social care setting;</a:t>
            </a:r>
          </a:p>
          <a:p>
            <a:pPr marL="285750" marR="0" indent="-285750" algn="just">
              <a:lnSpc>
                <a:spcPct val="150000"/>
              </a:lnSpc>
              <a:spcBef>
                <a:spcPts val="0"/>
              </a:spcBef>
              <a:spcAft>
                <a:spcPts val="0"/>
              </a:spcAft>
              <a:buFont typeface="Wingdings" panose="05000000000000000000" pitchFamily="2" charset="2"/>
              <a:buChar char="§"/>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How SBAR might be implemented in a care-home setting; and</a:t>
            </a:r>
          </a:p>
          <a:p>
            <a:pPr marL="285750" marR="0" indent="-285750" algn="just">
              <a:lnSpc>
                <a:spcPct val="150000"/>
              </a:lnSpc>
              <a:spcBef>
                <a:spcPts val="0"/>
              </a:spcBef>
              <a:spcAft>
                <a:spcPts val="0"/>
              </a:spcAft>
              <a:buFont typeface="Wingdings" panose="05000000000000000000" pitchFamily="2" charset="2"/>
              <a:buChar char="§"/>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How to enhance this ability.</a:t>
            </a:r>
            <a:endParaRPr lang="en-US" sz="1400" kern="100" dirty="0">
              <a:effectLst/>
              <a:latin typeface="Times New Roman" panose="02020603050405020304" pitchFamily="18" charset="0"/>
              <a:ea typeface="Calibri" panose="020F0502020204030204" pitchFamily="34" charset="0"/>
            </a:endParaRPr>
          </a:p>
        </p:txBody>
      </p:sp>
      <p:pic>
        <p:nvPicPr>
          <p:cNvPr id="6" name="Picture 5">
            <a:extLst>
              <a:ext uri="{FF2B5EF4-FFF2-40B4-BE49-F238E27FC236}">
                <a16:creationId xmlns:a16="http://schemas.microsoft.com/office/drawing/2014/main" id="{B7053D98-642D-40E3-8407-FF1186BF43B5}"/>
              </a:ext>
            </a:extLst>
          </p:cNvPr>
          <p:cNvPicPr>
            <a:picLocks noChangeAspect="1"/>
          </p:cNvPicPr>
          <p:nvPr/>
        </p:nvPicPr>
        <p:blipFill>
          <a:blip r:embed="rId3"/>
          <a:stretch>
            <a:fillRect/>
          </a:stretch>
        </p:blipFill>
        <p:spPr>
          <a:xfrm>
            <a:off x="6096000" y="1735461"/>
            <a:ext cx="5323220" cy="316501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1960628" y="431380"/>
            <a:ext cx="8412497" cy="1068480"/>
          </a:xfrm>
        </p:spPr>
        <p:txBody>
          <a:bodyPr/>
          <a:lstStyle/>
          <a:p>
            <a:r>
              <a:rPr lang="en-US" sz="2800" b="1" dirty="0"/>
              <a:t>Communication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12/07/2026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8" name="TextBox 7">
            <a:extLst>
              <a:ext uri="{FF2B5EF4-FFF2-40B4-BE49-F238E27FC236}">
                <a16:creationId xmlns:a16="http://schemas.microsoft.com/office/drawing/2014/main" id="{595063A7-68E8-412C-9FC3-7ED5C16DE822}"/>
              </a:ext>
            </a:extLst>
          </p:cNvPr>
          <p:cNvSpPr txBox="1"/>
          <p:nvPr/>
        </p:nvSpPr>
        <p:spPr>
          <a:xfrm>
            <a:off x="982133" y="1365001"/>
            <a:ext cx="6057859" cy="3608488"/>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Communication is the sharing of information to enable understanding (</a:t>
            </a:r>
            <a:r>
              <a:rPr lang="en-US" sz="1400" dirty="0" err="1">
                <a:latin typeface="Times New Roman" panose="02020603050405020304" pitchFamily="18" charset="0"/>
                <a:cs typeface="Times New Roman" panose="02020603050405020304" pitchFamily="18" charset="0"/>
              </a:rPr>
              <a:t>Hargie</a:t>
            </a:r>
            <a:r>
              <a:rPr lang="en-US" sz="1400" dirty="0">
                <a:latin typeface="Times New Roman" panose="02020603050405020304" pitchFamily="18" charset="0"/>
                <a:cs typeface="Times New Roman" panose="02020603050405020304" pitchFamily="18" charset="0"/>
              </a:rPr>
              <a:t>, 2025).</a:t>
            </a:r>
          </a:p>
          <a:p>
            <a:pPr marL="285750" indent="-285750" algn="just">
              <a:lnSpc>
                <a:spcPct val="150000"/>
              </a:lnSpc>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It includes speaking, listening, body language and written records.</a:t>
            </a:r>
          </a:p>
          <a:p>
            <a:pPr marL="285750" indent="-285750" algn="just">
              <a:lnSpc>
                <a:spcPct val="150000"/>
              </a:lnSpc>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Staff should seek clarification and repeat back what they have heard.</a:t>
            </a:r>
          </a:p>
          <a:p>
            <a:pPr marL="285750" indent="-285750" algn="just">
              <a:lnSpc>
                <a:spcPct val="150000"/>
              </a:lnSpc>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There are key skill areas that social care workers should have, including communicating clearly, respectfully and confidentially (Skills for Care and Skills for Health, 2013).</a:t>
            </a:r>
          </a:p>
          <a:p>
            <a:pPr marL="285750" indent="-285750" algn="just">
              <a:lnSpc>
                <a:spcPct val="150000"/>
              </a:lnSpc>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Communication should be tailored to the individual, language and cultural needs.</a:t>
            </a:r>
          </a:p>
          <a:p>
            <a:pPr marL="285750" indent="-285750" algn="just">
              <a:lnSpc>
                <a:spcPct val="150000"/>
              </a:lnSpc>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This skill has been acquired in the classroom through discussion, group work and interaction.</a:t>
            </a:r>
          </a:p>
        </p:txBody>
      </p:sp>
      <p:pic>
        <p:nvPicPr>
          <p:cNvPr id="3" name="Picture 2">
            <a:extLst>
              <a:ext uri="{FF2B5EF4-FFF2-40B4-BE49-F238E27FC236}">
                <a16:creationId xmlns:a16="http://schemas.microsoft.com/office/drawing/2014/main" id="{7CF7BA8A-8D5F-4A67-A048-2402F21F3BED}"/>
              </a:ext>
            </a:extLst>
          </p:cNvPr>
          <p:cNvPicPr>
            <a:picLocks noChangeAspect="1"/>
          </p:cNvPicPr>
          <p:nvPr/>
        </p:nvPicPr>
        <p:blipFill>
          <a:blip r:embed="rId3"/>
          <a:stretch>
            <a:fillRect/>
          </a:stretch>
        </p:blipFill>
        <p:spPr>
          <a:xfrm>
            <a:off x="7845617" y="1499860"/>
            <a:ext cx="3553312" cy="347362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12/07/2026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47007"/>
            <a:ext cx="9206974" cy="1412472"/>
          </a:xfrm>
        </p:spPr>
        <p:txBody>
          <a:bodyPr/>
          <a:lstStyle/>
          <a:p>
            <a:r>
              <a:rPr lang="en-GB" sz="2800" b="1" dirty="0"/>
              <a:t>Importance of Communication in professional practice</a:t>
            </a:r>
            <a:endParaRPr lang="en-GB" sz="900" b="1" dirty="0"/>
          </a:p>
        </p:txBody>
      </p:sp>
      <p:sp>
        <p:nvSpPr>
          <p:cNvPr id="7" name="TextBox 6">
            <a:extLst>
              <a:ext uri="{FF2B5EF4-FFF2-40B4-BE49-F238E27FC236}">
                <a16:creationId xmlns:a16="http://schemas.microsoft.com/office/drawing/2014/main" id="{1486DA3B-1E36-491D-9B0D-26B4E80525C4}"/>
              </a:ext>
            </a:extLst>
          </p:cNvPr>
          <p:cNvSpPr txBox="1"/>
          <p:nvPr/>
        </p:nvSpPr>
        <p:spPr>
          <a:xfrm>
            <a:off x="722050" y="1720840"/>
            <a:ext cx="5012925" cy="3108543"/>
          </a:xfrm>
          <a:prstGeom prst="rect">
            <a:avLst/>
          </a:prstGeom>
          <a:noFill/>
        </p:spPr>
        <p:txBody>
          <a:bodyPr wrap="square">
            <a:spAutoFit/>
          </a:bodyPr>
          <a:lstStyle/>
          <a:p>
            <a:pPr marL="285750" indent="-285750" algn="just">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Helps service users express their needs, choices and concerns.</a:t>
            </a:r>
          </a:p>
          <a:p>
            <a:pPr marL="285750" indent="-285750" algn="just">
              <a:buFont typeface="Wingdings" panose="05000000000000000000" pitchFamily="2" charset="2"/>
              <a:buChar char="§"/>
            </a:pPr>
            <a:endParaRPr lang="en-US" sz="1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Respects and enables participation in care decisions.</a:t>
            </a:r>
          </a:p>
          <a:p>
            <a:pPr marL="285750" indent="-285750" algn="just">
              <a:buFont typeface="Wingdings" panose="05000000000000000000" pitchFamily="2" charset="2"/>
              <a:buChar char="§"/>
            </a:pPr>
            <a:endParaRPr lang="en-US" sz="1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Active listening makes it easier for workers to see the signs of distress or change.</a:t>
            </a:r>
          </a:p>
          <a:p>
            <a:pPr marL="285750" indent="-285750" algn="just">
              <a:buFont typeface="Wingdings" panose="05000000000000000000" pitchFamily="2" charset="2"/>
              <a:buChar char="§"/>
            </a:pPr>
            <a:endParaRPr lang="en-US" sz="1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Clear handovers enhance team working and support and continuity of care (Skills for Care and Skills for Health, 2013).</a:t>
            </a:r>
          </a:p>
          <a:p>
            <a:pPr marL="285750" indent="-285750" algn="just">
              <a:buFont typeface="Wingdings" panose="05000000000000000000" pitchFamily="2" charset="2"/>
              <a:buChar char="§"/>
            </a:pPr>
            <a:endParaRPr lang="en-US" sz="1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Communication needs to be tailored to the individual.</a:t>
            </a:r>
          </a:p>
          <a:p>
            <a:pPr marL="285750" indent="-285750" algn="just">
              <a:buFont typeface="Wingdings" panose="05000000000000000000" pitchFamily="2" charset="2"/>
              <a:buChar char="§"/>
            </a:pPr>
            <a:endParaRPr lang="en-US" sz="14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Effective communication can prevent delays, errors, unhappiness and loss of trust.</a:t>
            </a:r>
          </a:p>
        </p:txBody>
      </p:sp>
      <p:pic>
        <p:nvPicPr>
          <p:cNvPr id="6" name="Picture 5">
            <a:extLst>
              <a:ext uri="{FF2B5EF4-FFF2-40B4-BE49-F238E27FC236}">
                <a16:creationId xmlns:a16="http://schemas.microsoft.com/office/drawing/2014/main" id="{FDFE53FA-7094-4546-BD01-4C00F7CCDF02}"/>
              </a:ext>
            </a:extLst>
          </p:cNvPr>
          <p:cNvPicPr>
            <a:picLocks noChangeAspect="1"/>
          </p:cNvPicPr>
          <p:nvPr/>
        </p:nvPicPr>
        <p:blipFill>
          <a:blip r:embed="rId3"/>
          <a:stretch>
            <a:fillRect/>
          </a:stretch>
        </p:blipFill>
        <p:spPr>
          <a:xfrm>
            <a:off x="5918447" y="1656802"/>
            <a:ext cx="5551503" cy="329581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Model or framework linked to Communication </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12/07/2026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
        <p:nvSpPr>
          <p:cNvPr id="8" name="TextBox 7">
            <a:extLst>
              <a:ext uri="{FF2B5EF4-FFF2-40B4-BE49-F238E27FC236}">
                <a16:creationId xmlns:a16="http://schemas.microsoft.com/office/drawing/2014/main" id="{44C23C7D-55FF-45F4-9544-DF975CDCB770}"/>
              </a:ext>
            </a:extLst>
          </p:cNvPr>
          <p:cNvSpPr txBox="1"/>
          <p:nvPr/>
        </p:nvSpPr>
        <p:spPr>
          <a:xfrm>
            <a:off x="1269507" y="1007589"/>
            <a:ext cx="10085033" cy="646331"/>
          </a:xfrm>
          <a:prstGeom prst="rect">
            <a:avLst/>
          </a:prstGeom>
          <a:solidFill>
            <a:schemeClr val="accent4">
              <a:lumMod val="20000"/>
              <a:lumOff val="80000"/>
            </a:schemeClr>
          </a:solidFill>
        </p:spPr>
        <p:txBody>
          <a:bodyPr wrap="square">
            <a:spAutoFit/>
          </a:bodyPr>
          <a:lstStyle/>
          <a:p>
            <a:pPr algn="ctr"/>
            <a:r>
              <a:rPr lang="en-US" dirty="0">
                <a:latin typeface="Times New Roman" panose="02020603050405020304" pitchFamily="18" charset="0"/>
                <a:cs typeface="Times New Roman" panose="02020603050405020304" pitchFamily="18" charset="0"/>
              </a:rPr>
              <a:t>SBAR provides a structured method for communicating urgent concerns during handovers and escalation (</a:t>
            </a:r>
            <a:r>
              <a:rPr lang="en-US" dirty="0" err="1">
                <a:latin typeface="Times New Roman" panose="02020603050405020304" pitchFamily="18" charset="0"/>
                <a:cs typeface="Times New Roman" panose="02020603050405020304" pitchFamily="18" charset="0"/>
              </a:rPr>
              <a:t>Soed</a:t>
            </a:r>
            <a:r>
              <a:rPr lang="en-US" dirty="0">
                <a:latin typeface="Times New Roman" panose="02020603050405020304" pitchFamily="18" charset="0"/>
                <a:cs typeface="Times New Roman" panose="02020603050405020304" pitchFamily="18" charset="0"/>
              </a:rPr>
              <a:t> et al., 2025).</a:t>
            </a:r>
          </a:p>
        </p:txBody>
      </p:sp>
      <p:graphicFrame>
        <p:nvGraphicFramePr>
          <p:cNvPr id="9" name="Table 8">
            <a:extLst>
              <a:ext uri="{FF2B5EF4-FFF2-40B4-BE49-F238E27FC236}">
                <a16:creationId xmlns:a16="http://schemas.microsoft.com/office/drawing/2014/main" id="{09856218-842B-4E09-84B1-D1895D8125DE}"/>
              </a:ext>
            </a:extLst>
          </p:cNvPr>
          <p:cNvGraphicFramePr>
            <a:graphicFrameLocks noGrp="1"/>
          </p:cNvGraphicFramePr>
          <p:nvPr>
            <p:extLst>
              <p:ext uri="{D42A27DB-BD31-4B8C-83A1-F6EECF244321}">
                <p14:modId xmlns:p14="http://schemas.microsoft.com/office/powerpoint/2010/main" val="454214967"/>
              </p:ext>
            </p:extLst>
          </p:nvPr>
        </p:nvGraphicFramePr>
        <p:xfrm>
          <a:off x="1269507" y="2117598"/>
          <a:ext cx="9999133" cy="1828800"/>
        </p:xfrm>
        <a:graphic>
          <a:graphicData uri="http://schemas.openxmlformats.org/drawingml/2006/table">
            <a:tbl>
              <a:tblPr/>
              <a:tblGrid>
                <a:gridCol w="3659337">
                  <a:extLst>
                    <a:ext uri="{9D8B030D-6E8A-4147-A177-3AD203B41FA5}">
                      <a16:colId xmlns:a16="http://schemas.microsoft.com/office/drawing/2014/main" val="331177952"/>
                    </a:ext>
                  </a:extLst>
                </a:gridCol>
                <a:gridCol w="6339796">
                  <a:extLst>
                    <a:ext uri="{9D8B030D-6E8A-4147-A177-3AD203B41FA5}">
                      <a16:colId xmlns:a16="http://schemas.microsoft.com/office/drawing/2014/main" val="1619700347"/>
                    </a:ext>
                  </a:extLst>
                </a:gridCol>
              </a:tblGrid>
              <a:tr h="0">
                <a:tc>
                  <a:txBody>
                    <a:bodyPr/>
                    <a:lstStyle/>
                    <a:p>
                      <a:r>
                        <a:rPr lang="en-US" b="1" dirty="0">
                          <a:latin typeface="Times New Roman" panose="02020603050405020304" pitchFamily="18" charset="0"/>
                          <a:cs typeface="Times New Roman" panose="02020603050405020304" pitchFamily="18" charset="0"/>
                        </a:rPr>
                        <a:t>Stage</a:t>
                      </a:r>
                    </a:p>
                  </a:txBody>
                  <a:tcPr anchor="ctr">
                    <a:lnL>
                      <a:noFill/>
                    </a:lnL>
                    <a:lnR>
                      <a:noFill/>
                    </a:lnR>
                    <a:lnT>
                      <a:noFill/>
                    </a:lnT>
                    <a:lnB>
                      <a:noFill/>
                    </a:lnB>
                    <a:solidFill>
                      <a:schemeClr val="accent3">
                        <a:lumMod val="40000"/>
                        <a:lumOff val="60000"/>
                      </a:schemeClr>
                    </a:solidFill>
                  </a:tcPr>
                </a:tc>
                <a:tc>
                  <a:txBody>
                    <a:bodyPr/>
                    <a:lstStyle/>
                    <a:p>
                      <a:r>
                        <a:rPr lang="en-US" b="1" dirty="0">
                          <a:latin typeface="Times New Roman" panose="02020603050405020304" pitchFamily="18" charset="0"/>
                          <a:cs typeface="Times New Roman" panose="02020603050405020304" pitchFamily="18" charset="0"/>
                        </a:rPr>
                        <a:t>Purpose</a:t>
                      </a:r>
                    </a:p>
                  </a:txBody>
                  <a:tcPr anchor="ctr">
                    <a:lnL>
                      <a:noFill/>
                    </a:lnL>
                    <a:lnR>
                      <a:noFill/>
                    </a:lnR>
                    <a:lnT>
                      <a:noFill/>
                    </a:lnT>
                    <a:lnB>
                      <a:noFill/>
                    </a:lnB>
                    <a:solidFill>
                      <a:schemeClr val="accent3">
                        <a:lumMod val="40000"/>
                        <a:lumOff val="60000"/>
                      </a:schemeClr>
                    </a:solidFill>
                  </a:tcPr>
                </a:tc>
                <a:extLst>
                  <a:ext uri="{0D108BD9-81ED-4DB2-BD59-A6C34878D82A}">
                    <a16:rowId xmlns:a16="http://schemas.microsoft.com/office/drawing/2014/main" val="2593101756"/>
                  </a:ext>
                </a:extLst>
              </a:tr>
              <a:tr h="0">
                <a:tc>
                  <a:txBody>
                    <a:bodyPr/>
                    <a:lstStyle/>
                    <a:p>
                      <a:r>
                        <a:rPr lang="en-US" b="1" dirty="0">
                          <a:latin typeface="Times New Roman" panose="02020603050405020304" pitchFamily="18" charset="0"/>
                          <a:cs typeface="Times New Roman" panose="02020603050405020304" pitchFamily="18" charset="0"/>
                        </a:rPr>
                        <a:t>Situation</a:t>
                      </a:r>
                    </a:p>
                  </a:txBody>
                  <a:tcPr anchor="ctr">
                    <a:lnL>
                      <a:noFill/>
                    </a:lnL>
                    <a:lnR>
                      <a:noFill/>
                    </a:lnR>
                    <a:lnT>
                      <a:noFill/>
                    </a:lnT>
                    <a:lnB>
                      <a:noFill/>
                    </a:lnB>
                  </a:tcPr>
                </a:tc>
                <a:tc>
                  <a:txBody>
                    <a:bodyPr/>
                    <a:lstStyle/>
                    <a:p>
                      <a:r>
                        <a:rPr lang="en-US">
                          <a:latin typeface="Times New Roman" panose="02020603050405020304" pitchFamily="18" charset="0"/>
                          <a:cs typeface="Times New Roman" panose="02020603050405020304" pitchFamily="18" charset="0"/>
                        </a:rPr>
                        <a:t>State the immediate concern.</a:t>
                      </a:r>
                    </a:p>
                  </a:txBody>
                  <a:tcPr anchor="ctr">
                    <a:lnL>
                      <a:noFill/>
                    </a:lnL>
                    <a:lnR>
                      <a:noFill/>
                    </a:lnR>
                    <a:lnT>
                      <a:noFill/>
                    </a:lnT>
                    <a:lnB>
                      <a:noFill/>
                    </a:lnB>
                  </a:tcPr>
                </a:tc>
                <a:extLst>
                  <a:ext uri="{0D108BD9-81ED-4DB2-BD59-A6C34878D82A}">
                    <a16:rowId xmlns:a16="http://schemas.microsoft.com/office/drawing/2014/main" val="3859084336"/>
                  </a:ext>
                </a:extLst>
              </a:tr>
              <a:tr h="0">
                <a:tc>
                  <a:txBody>
                    <a:bodyPr/>
                    <a:lstStyle/>
                    <a:p>
                      <a:r>
                        <a:rPr lang="en-US" b="1" dirty="0">
                          <a:latin typeface="Times New Roman" panose="02020603050405020304" pitchFamily="18" charset="0"/>
                          <a:cs typeface="Times New Roman" panose="02020603050405020304" pitchFamily="18" charset="0"/>
                        </a:rPr>
                        <a:t>Background</a:t>
                      </a:r>
                    </a:p>
                  </a:txBody>
                  <a:tcPr anchor="ctr">
                    <a:lnL>
                      <a:noFill/>
                    </a:lnL>
                    <a:lnR>
                      <a:noFill/>
                    </a:lnR>
                    <a:lnT>
                      <a:noFill/>
                    </a:lnT>
                    <a:lnB>
                      <a:noFill/>
                    </a:lnB>
                  </a:tcPr>
                </a:tc>
                <a:tc>
                  <a:txBody>
                    <a:bodyPr/>
                    <a:lstStyle/>
                    <a:p>
                      <a:r>
                        <a:rPr lang="en-US">
                          <a:latin typeface="Times New Roman" panose="02020603050405020304" pitchFamily="18" charset="0"/>
                          <a:cs typeface="Times New Roman" panose="02020603050405020304" pitchFamily="18" charset="0"/>
                        </a:rPr>
                        <a:t>Give relevant history and context.</a:t>
                      </a:r>
                    </a:p>
                  </a:txBody>
                  <a:tcPr anchor="ctr">
                    <a:lnL>
                      <a:noFill/>
                    </a:lnL>
                    <a:lnR>
                      <a:noFill/>
                    </a:lnR>
                    <a:lnT>
                      <a:noFill/>
                    </a:lnT>
                    <a:lnB>
                      <a:noFill/>
                    </a:lnB>
                  </a:tcPr>
                </a:tc>
                <a:extLst>
                  <a:ext uri="{0D108BD9-81ED-4DB2-BD59-A6C34878D82A}">
                    <a16:rowId xmlns:a16="http://schemas.microsoft.com/office/drawing/2014/main" val="2246672562"/>
                  </a:ext>
                </a:extLst>
              </a:tr>
              <a:tr h="0">
                <a:tc>
                  <a:txBody>
                    <a:bodyPr/>
                    <a:lstStyle/>
                    <a:p>
                      <a:r>
                        <a:rPr lang="en-US" b="1" dirty="0">
                          <a:latin typeface="Times New Roman" panose="02020603050405020304" pitchFamily="18" charset="0"/>
                          <a:cs typeface="Times New Roman" panose="02020603050405020304" pitchFamily="18" charset="0"/>
                        </a:rPr>
                        <a:t>Assessment</a:t>
                      </a:r>
                    </a:p>
                  </a:txBody>
                  <a:tcPr anchor="ctr">
                    <a:lnL>
                      <a:noFill/>
                    </a:lnL>
                    <a:lnR>
                      <a:noFill/>
                    </a:lnR>
                    <a:lnT>
                      <a:noFill/>
                    </a:lnT>
                    <a:lnB>
                      <a:noFill/>
                    </a:lnB>
                  </a:tcPr>
                </a:tc>
                <a:tc>
                  <a:txBody>
                    <a:bodyPr/>
                    <a:lstStyle/>
                    <a:p>
                      <a:r>
                        <a:rPr lang="en-US">
                          <a:latin typeface="Times New Roman" panose="02020603050405020304" pitchFamily="18" charset="0"/>
                          <a:cs typeface="Times New Roman" panose="02020603050405020304" pitchFamily="18" charset="0"/>
                        </a:rPr>
                        <a:t>Explain observations and professional concern.</a:t>
                      </a:r>
                    </a:p>
                  </a:txBody>
                  <a:tcPr anchor="ctr">
                    <a:lnL>
                      <a:noFill/>
                    </a:lnL>
                    <a:lnR>
                      <a:noFill/>
                    </a:lnR>
                    <a:lnT>
                      <a:noFill/>
                    </a:lnT>
                    <a:lnB>
                      <a:noFill/>
                    </a:lnB>
                  </a:tcPr>
                </a:tc>
                <a:extLst>
                  <a:ext uri="{0D108BD9-81ED-4DB2-BD59-A6C34878D82A}">
                    <a16:rowId xmlns:a16="http://schemas.microsoft.com/office/drawing/2014/main" val="1504873840"/>
                  </a:ext>
                </a:extLst>
              </a:tr>
              <a:tr h="0">
                <a:tc>
                  <a:txBody>
                    <a:bodyPr/>
                    <a:lstStyle/>
                    <a:p>
                      <a:r>
                        <a:rPr lang="en-US" b="1" dirty="0">
                          <a:latin typeface="Times New Roman" panose="02020603050405020304" pitchFamily="18" charset="0"/>
                          <a:cs typeface="Times New Roman" panose="02020603050405020304" pitchFamily="18" charset="0"/>
                        </a:rPr>
                        <a:t>Recommendation</a:t>
                      </a:r>
                    </a:p>
                  </a:txBody>
                  <a:tcPr anchor="ctr">
                    <a:lnL>
                      <a:noFill/>
                    </a:lnL>
                    <a:lnR>
                      <a:noFill/>
                    </a:lnR>
                    <a:lnT>
                      <a:noFill/>
                    </a:lnT>
                    <a:lnB>
                      <a:noFill/>
                    </a:lnB>
                  </a:tcPr>
                </a:tc>
                <a:tc>
                  <a:txBody>
                    <a:bodyPr/>
                    <a:lstStyle/>
                    <a:p>
                      <a:r>
                        <a:rPr lang="en-US" dirty="0">
                          <a:latin typeface="Times New Roman" panose="02020603050405020304" pitchFamily="18" charset="0"/>
                          <a:cs typeface="Times New Roman" panose="02020603050405020304" pitchFamily="18" charset="0"/>
                        </a:rPr>
                        <a:t>Request specific action or review.</a:t>
                      </a:r>
                    </a:p>
                  </a:txBody>
                  <a:tcPr anchor="ctr">
                    <a:lnL>
                      <a:noFill/>
                    </a:lnL>
                    <a:lnR>
                      <a:noFill/>
                    </a:lnR>
                    <a:lnT>
                      <a:noFill/>
                    </a:lnT>
                    <a:lnB>
                      <a:noFill/>
                    </a:lnB>
                  </a:tcPr>
                </a:tc>
                <a:extLst>
                  <a:ext uri="{0D108BD9-81ED-4DB2-BD59-A6C34878D82A}">
                    <a16:rowId xmlns:a16="http://schemas.microsoft.com/office/drawing/2014/main" val="1571900487"/>
                  </a:ext>
                </a:extLst>
              </a:tr>
            </a:tbl>
          </a:graphicData>
        </a:graphic>
      </p:graphicFrame>
      <p:sp>
        <p:nvSpPr>
          <p:cNvPr id="11" name="TextBox 10">
            <a:extLst>
              <a:ext uri="{FF2B5EF4-FFF2-40B4-BE49-F238E27FC236}">
                <a16:creationId xmlns:a16="http://schemas.microsoft.com/office/drawing/2014/main" id="{6A8A4C90-6651-4A1D-9D37-0123C839F483}"/>
              </a:ext>
            </a:extLst>
          </p:cNvPr>
          <p:cNvSpPr txBox="1"/>
          <p:nvPr/>
        </p:nvSpPr>
        <p:spPr>
          <a:xfrm>
            <a:off x="1211760" y="4232148"/>
            <a:ext cx="10114625" cy="830997"/>
          </a:xfrm>
          <a:prstGeom prst="rect">
            <a:avLst/>
          </a:prstGeom>
          <a:noFill/>
        </p:spPr>
        <p:txBody>
          <a:bodyPr wrap="square">
            <a:spAutoFit/>
          </a:bodyPr>
          <a:lstStyle/>
          <a:p>
            <a:pPr algn="ctr"/>
            <a:r>
              <a:rPr lang="en-US" sz="1600" dirty="0">
                <a:latin typeface="Times New Roman" panose="02020603050405020304" pitchFamily="18" charset="0"/>
                <a:cs typeface="Times New Roman" panose="02020603050405020304" pitchFamily="18" charset="0"/>
              </a:rPr>
              <a:t>It </a:t>
            </a:r>
            <a:r>
              <a:rPr lang="en-US" sz="1600" dirty="0" err="1">
                <a:latin typeface="Times New Roman" panose="02020603050405020304" pitchFamily="18" charset="0"/>
                <a:cs typeface="Times New Roman" panose="02020603050405020304" pitchFamily="18" charset="0"/>
              </a:rPr>
              <a:t>minimises</a:t>
            </a:r>
            <a:r>
              <a:rPr lang="en-US" sz="1600" dirty="0">
                <a:latin typeface="Times New Roman" panose="02020603050405020304" pitchFamily="18" charset="0"/>
                <a:cs typeface="Times New Roman" panose="02020603050405020304" pitchFamily="18" charset="0"/>
              </a:rPr>
              <a:t> the amount of information that's left out and enhances clarity in key safety-critical conversations (England and Improvement, 2023). SBAR is not the same as active listening, accurate observation, professional judgement and person centred communication however, it can help support these.</a:t>
            </a:r>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981200" y="504051"/>
            <a:ext cx="8229600" cy="797260"/>
          </a:xfrm>
        </p:spPr>
        <p:txBody>
          <a:bodyPr/>
          <a:lstStyle/>
          <a:p>
            <a:r>
              <a:rPr lang="en-GB" sz="3600" b="1" dirty="0"/>
              <a:t>Applying This Skill in Practice</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12/07/2026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
        <p:nvSpPr>
          <p:cNvPr id="8" name="TextBox 7">
            <a:extLst>
              <a:ext uri="{FF2B5EF4-FFF2-40B4-BE49-F238E27FC236}">
                <a16:creationId xmlns:a16="http://schemas.microsoft.com/office/drawing/2014/main" id="{E5594E25-57CE-48E0-84B9-B827C05279C9}"/>
              </a:ext>
            </a:extLst>
          </p:cNvPr>
          <p:cNvSpPr txBox="1"/>
          <p:nvPr/>
        </p:nvSpPr>
        <p:spPr>
          <a:xfrm>
            <a:off x="1478913" y="1864309"/>
            <a:ext cx="4282695" cy="2246769"/>
          </a:xfrm>
          <a:prstGeom prst="rect">
            <a:avLst/>
          </a:prstGeom>
          <a:noFill/>
        </p:spPr>
        <p:txBody>
          <a:bodyPr wrap="square">
            <a:spAutoFit/>
          </a:bodyPr>
          <a:lstStyle/>
          <a:p>
            <a:pPr algn="ctr"/>
            <a:r>
              <a:rPr lang="en-US" sz="1400" dirty="0">
                <a:latin typeface="Times New Roman" panose="02020603050405020304" pitchFamily="18" charset="0"/>
                <a:cs typeface="Times New Roman" panose="02020603050405020304" pitchFamily="18" charset="0"/>
              </a:rPr>
              <a:t>At a residential care home, </a:t>
            </a:r>
            <a:r>
              <a:rPr lang="en-US" sz="1400" dirty="0" err="1">
                <a:latin typeface="Times New Roman" panose="02020603050405020304" pitchFamily="18" charset="0"/>
                <a:cs typeface="Times New Roman" panose="02020603050405020304" pitchFamily="18" charset="0"/>
              </a:rPr>
              <a:t>Mrs</a:t>
            </a:r>
            <a:r>
              <a:rPr lang="en-US" sz="1400" dirty="0">
                <a:latin typeface="Times New Roman" panose="02020603050405020304" pitchFamily="18" charset="0"/>
                <a:cs typeface="Times New Roman" panose="02020603050405020304" pitchFamily="18" charset="0"/>
              </a:rPr>
              <a:t> A has dementia and is in early stages is confused, weak and has not been eating her meals as usual. Would approach calmly, </a:t>
            </a:r>
            <a:r>
              <a:rPr lang="en-US" sz="1400" dirty="0" err="1">
                <a:latin typeface="Times New Roman" panose="02020603050405020304" pitchFamily="18" charset="0"/>
                <a:cs typeface="Times New Roman" panose="02020603050405020304" pitchFamily="18" charset="0"/>
              </a:rPr>
              <a:t>minimise</a:t>
            </a:r>
            <a:r>
              <a:rPr lang="en-US" sz="1400" dirty="0">
                <a:latin typeface="Times New Roman" panose="02020603050405020304" pitchFamily="18" charset="0"/>
                <a:cs typeface="Times New Roman" panose="02020603050405020304" pitchFamily="18" charset="0"/>
              </a:rPr>
              <a:t> noise, use short respectful questions and give time for responses (Duncan et al., 2024). I would use SBAR – change, background, observations, request for review, to report the change. I would accurately record actions, keep confidentiality and monitor. This safeguards dignity, facilitates timely assessments and assists colleagues to offer safe care.</a:t>
            </a:r>
          </a:p>
        </p:txBody>
      </p:sp>
      <p:pic>
        <p:nvPicPr>
          <p:cNvPr id="10" name="Picture 9">
            <a:extLst>
              <a:ext uri="{FF2B5EF4-FFF2-40B4-BE49-F238E27FC236}">
                <a16:creationId xmlns:a16="http://schemas.microsoft.com/office/drawing/2014/main" id="{0FB9EB6A-3156-481E-BEC2-3494EA59E898}"/>
              </a:ext>
            </a:extLst>
          </p:cNvPr>
          <p:cNvPicPr>
            <a:picLocks noChangeAspect="1"/>
          </p:cNvPicPr>
          <p:nvPr/>
        </p:nvPicPr>
        <p:blipFill>
          <a:blip r:embed="rId3"/>
          <a:stretch>
            <a:fillRect/>
          </a:stretch>
        </p:blipFill>
        <p:spPr>
          <a:xfrm>
            <a:off x="6279474" y="1643591"/>
            <a:ext cx="5234864" cy="2781443"/>
          </a:xfrm>
          <a:prstGeom prst="rect">
            <a:avLst/>
          </a:prstGeom>
        </p:spPr>
      </p:pic>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12/07/2026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graphicFrame>
        <p:nvGraphicFramePr>
          <p:cNvPr id="2" name="Table 1">
            <a:extLst>
              <a:ext uri="{FF2B5EF4-FFF2-40B4-BE49-F238E27FC236}">
                <a16:creationId xmlns:a16="http://schemas.microsoft.com/office/drawing/2014/main" id="{C5B7358E-F5B2-40EB-95A7-5133C5D37F3E}"/>
              </a:ext>
            </a:extLst>
          </p:cNvPr>
          <p:cNvGraphicFramePr>
            <a:graphicFrameLocks noGrp="1"/>
          </p:cNvGraphicFramePr>
          <p:nvPr>
            <p:extLst>
              <p:ext uri="{D42A27DB-BD31-4B8C-83A1-F6EECF244321}">
                <p14:modId xmlns:p14="http://schemas.microsoft.com/office/powerpoint/2010/main" val="3711195203"/>
              </p:ext>
            </p:extLst>
          </p:nvPr>
        </p:nvGraphicFramePr>
        <p:xfrm>
          <a:off x="787154" y="1274157"/>
          <a:ext cx="10972800" cy="3544824"/>
        </p:xfrm>
        <a:graphic>
          <a:graphicData uri="http://schemas.openxmlformats.org/drawingml/2006/table">
            <a:tbl>
              <a:tblPr/>
              <a:tblGrid>
                <a:gridCol w="3385351">
                  <a:extLst>
                    <a:ext uri="{9D8B030D-6E8A-4147-A177-3AD203B41FA5}">
                      <a16:colId xmlns:a16="http://schemas.microsoft.com/office/drawing/2014/main" val="2893560138"/>
                    </a:ext>
                  </a:extLst>
                </a:gridCol>
                <a:gridCol w="7587449">
                  <a:extLst>
                    <a:ext uri="{9D8B030D-6E8A-4147-A177-3AD203B41FA5}">
                      <a16:colId xmlns:a16="http://schemas.microsoft.com/office/drawing/2014/main" val="2187820498"/>
                    </a:ext>
                  </a:extLst>
                </a:gridCol>
              </a:tblGrid>
              <a:tr h="0">
                <a:tc>
                  <a:txBody>
                    <a:bodyPr/>
                    <a:lstStyle/>
                    <a:p>
                      <a:pPr>
                        <a:lnSpc>
                          <a:spcPct val="150000"/>
                        </a:lnSpc>
                      </a:pPr>
                      <a:r>
                        <a:rPr lang="en-US" b="1" dirty="0">
                          <a:latin typeface="Times New Roman" panose="02020603050405020304" pitchFamily="18" charset="0"/>
                          <a:cs typeface="Times New Roman" panose="02020603050405020304" pitchFamily="18" charset="0"/>
                        </a:rPr>
                        <a:t>Area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nSpc>
                          <a:spcPct val="150000"/>
                        </a:lnSpc>
                      </a:pPr>
                      <a:r>
                        <a:rPr lang="en-US" b="1" dirty="0">
                          <a:latin typeface="Times New Roman" panose="02020603050405020304" pitchFamily="18" charset="0"/>
                          <a:cs typeface="Times New Roman" panose="02020603050405020304" pitchFamily="18" charset="0"/>
                        </a:rPr>
                        <a:t>Simple points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745177906"/>
                  </a:ext>
                </a:extLst>
              </a:tr>
              <a:tr h="0">
                <a:tc>
                  <a:txBody>
                    <a:bodyPr/>
                    <a:lstStyle/>
                    <a:p>
                      <a:pPr>
                        <a:lnSpc>
                          <a:spcPct val="150000"/>
                        </a:lnSpc>
                      </a:pPr>
                      <a:r>
                        <a:rPr lang="en-US" b="1">
                          <a:latin typeface="Times New Roman" panose="02020603050405020304" pitchFamily="18" charset="0"/>
                          <a:cs typeface="Times New Roman" panose="02020603050405020304" pitchFamily="18" charset="0"/>
                        </a:rPr>
                        <a:t>Career value</a:t>
                      </a:r>
                      <a:endParaRPr lang="en-US">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pPr>
                      <a:r>
                        <a:rPr lang="en-US" dirty="0">
                          <a:latin typeface="Times New Roman" panose="02020603050405020304" pitchFamily="18" charset="0"/>
                          <a:cs typeface="Times New Roman" panose="02020603050405020304" pitchFamily="18" charset="0"/>
                        </a:rPr>
                        <a:t>Builds trust, supports teamwork and helps me report concerns clearly.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73008072"/>
                  </a:ext>
                </a:extLst>
              </a:tr>
              <a:tr h="0">
                <a:tc>
                  <a:txBody>
                    <a:bodyPr/>
                    <a:lstStyle/>
                    <a:p>
                      <a:pPr>
                        <a:lnSpc>
                          <a:spcPct val="150000"/>
                        </a:lnSpc>
                      </a:pPr>
                      <a:r>
                        <a:rPr lang="en-US" b="1">
                          <a:latin typeface="Times New Roman" panose="02020603050405020304" pitchFamily="18" charset="0"/>
                          <a:cs typeface="Times New Roman" panose="02020603050405020304" pitchFamily="18" charset="0"/>
                        </a:rPr>
                        <a:t>My strength</a:t>
                      </a:r>
                      <a:endParaRPr lang="en-US">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pPr>
                      <a:r>
                        <a:rPr lang="en-US">
                          <a:latin typeface="Times New Roman" panose="02020603050405020304" pitchFamily="18" charset="0"/>
                          <a:cs typeface="Times New Roman" panose="02020603050405020304" pitchFamily="18" charset="0"/>
                        </a:rPr>
                        <a:t>I listen patiently and give people enough time to speak.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51068702"/>
                  </a:ext>
                </a:extLst>
              </a:tr>
              <a:tr h="0">
                <a:tc>
                  <a:txBody>
                    <a:bodyPr/>
                    <a:lstStyle/>
                    <a:p>
                      <a:pPr>
                        <a:lnSpc>
                          <a:spcPct val="150000"/>
                        </a:lnSpc>
                      </a:pPr>
                      <a:r>
                        <a:rPr lang="en-US" b="1">
                          <a:latin typeface="Times New Roman" panose="02020603050405020304" pitchFamily="18" charset="0"/>
                          <a:cs typeface="Times New Roman" panose="02020603050405020304" pitchFamily="18" charset="0"/>
                        </a:rPr>
                        <a:t>Development need</a:t>
                      </a:r>
                      <a:endParaRPr lang="en-US">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pPr>
                      <a:r>
                        <a:rPr lang="en-US">
                          <a:latin typeface="Times New Roman" panose="02020603050405020304" pitchFamily="18" charset="0"/>
                          <a:cs typeface="Times New Roman" panose="02020603050405020304" pitchFamily="18" charset="0"/>
                        </a:rPr>
                        <a:t>I need more confidence when reporting concerns and giving handovers.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12138399"/>
                  </a:ext>
                </a:extLst>
              </a:tr>
              <a:tr h="0">
                <a:tc>
                  <a:txBody>
                    <a:bodyPr/>
                    <a:lstStyle/>
                    <a:p>
                      <a:pPr>
                        <a:lnSpc>
                          <a:spcPct val="150000"/>
                        </a:lnSpc>
                      </a:pPr>
                      <a:r>
                        <a:rPr lang="en-US" b="1">
                          <a:latin typeface="Times New Roman" panose="02020603050405020304" pitchFamily="18" charset="0"/>
                          <a:cs typeface="Times New Roman" panose="02020603050405020304" pitchFamily="18" charset="0"/>
                        </a:rPr>
                        <a:t>Action plan</a:t>
                      </a:r>
                      <a:endParaRPr lang="en-US">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pPr>
                      <a:r>
                        <a:rPr lang="en-US">
                          <a:latin typeface="Times New Roman" panose="02020603050405020304" pitchFamily="18" charset="0"/>
                          <a:cs typeface="Times New Roman" panose="02020603050405020304" pitchFamily="18" charset="0"/>
                        </a:rPr>
                        <a:t>Practise SBAR twice a week for four weeks, use a checklist and ask for feedback (Skills for Care and Skills for Health, 2013).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5946787"/>
                  </a:ext>
                </a:extLst>
              </a:tr>
              <a:tr h="0">
                <a:tc>
                  <a:txBody>
                    <a:bodyPr/>
                    <a:lstStyle/>
                    <a:p>
                      <a:pPr>
                        <a:lnSpc>
                          <a:spcPct val="150000"/>
                        </a:lnSpc>
                      </a:pPr>
                      <a:r>
                        <a:rPr lang="en-US" b="1">
                          <a:latin typeface="Times New Roman" panose="02020603050405020304" pitchFamily="18" charset="0"/>
                          <a:cs typeface="Times New Roman" panose="02020603050405020304" pitchFamily="18" charset="0"/>
                        </a:rPr>
                        <a:t>Success measure</a:t>
                      </a:r>
                      <a:endParaRPr lang="en-US">
                        <a:latin typeface="Times New Roman" panose="02020603050405020304" pitchFamily="18" charset="0"/>
                        <a:cs typeface="Times New Roman" panose="02020603050405020304"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pPr>
                      <a:r>
                        <a:rPr lang="en-US" dirty="0">
                          <a:latin typeface="Times New Roman" panose="02020603050405020304" pitchFamily="18" charset="0"/>
                          <a:cs typeface="Times New Roman" panose="02020603050405020304" pitchFamily="18" charset="0"/>
                        </a:rPr>
                        <a:t>Give a clear handover with the concern, background, observations and action needed.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36424706"/>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291854"/>
            <a:ext cx="6172200" cy="857250"/>
          </a:xfrm>
        </p:spPr>
        <p:txBody>
          <a:bodyPr/>
          <a:lstStyle/>
          <a:p>
            <a:r>
              <a:rPr lang="en-GB" altLang="en-US" b="1" dirty="0"/>
              <a:t>Conclusion</a:t>
            </a:r>
            <a:endParaRPr lang="en-GB" altLang="en-US" b="1" i="1" dirty="0">
              <a:solidFill>
                <a:srgbClr val="FF0000"/>
              </a:solidFill>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12/07/2026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
        <p:nvSpPr>
          <p:cNvPr id="8" name="TextBox 7">
            <a:extLst>
              <a:ext uri="{FF2B5EF4-FFF2-40B4-BE49-F238E27FC236}">
                <a16:creationId xmlns:a16="http://schemas.microsoft.com/office/drawing/2014/main" id="{C234BEE4-9903-43CF-9D99-5D701AFB193E}"/>
              </a:ext>
            </a:extLst>
          </p:cNvPr>
          <p:cNvSpPr txBox="1"/>
          <p:nvPr/>
        </p:nvSpPr>
        <p:spPr>
          <a:xfrm>
            <a:off x="747944" y="1456669"/>
            <a:ext cx="6094520" cy="3608488"/>
          </a:xfrm>
          <a:prstGeom prst="rect">
            <a:avLst/>
          </a:prstGeom>
          <a:noFill/>
        </p:spPr>
        <p:txBody>
          <a:bodyPr wrap="square">
            <a:spAutoFit/>
          </a:bodyPr>
          <a:lstStyle/>
          <a:p>
            <a:pPr marL="285750" marR="0" indent="-285750" algn="just">
              <a:lnSpc>
                <a:spcPct val="150000"/>
              </a:lnSpc>
              <a:spcBef>
                <a:spcPts val="0"/>
              </a:spcBef>
              <a:spcAft>
                <a:spcPts val="0"/>
              </a:spcAft>
              <a:buFont typeface="Wingdings" panose="05000000000000000000" pitchFamily="2" charset="2"/>
              <a:buChar char="§"/>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In social care effective communication links to the dignity of the service user, their participation, working together as a team and their safety. </a:t>
            </a:r>
          </a:p>
          <a:p>
            <a:pPr marL="285750" marR="0" indent="-285750" algn="just">
              <a:lnSpc>
                <a:spcPct val="150000"/>
              </a:lnSpc>
              <a:spcBef>
                <a:spcPts val="0"/>
              </a:spcBef>
              <a:spcAft>
                <a:spcPts val="0"/>
              </a:spcAft>
              <a:buFont typeface="Wingdings" panose="05000000000000000000" pitchFamily="2" charset="2"/>
              <a:buChar char="§"/>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A social care worker needs to be active listener, adjust communication to specific needs, record information effectively and report changes speedily. </a:t>
            </a:r>
          </a:p>
          <a:p>
            <a:pPr marL="285750" marR="0" indent="-285750" algn="just">
              <a:lnSpc>
                <a:spcPct val="150000"/>
              </a:lnSpc>
              <a:spcBef>
                <a:spcPts val="0"/>
              </a:spcBef>
              <a:spcAft>
                <a:spcPts val="0"/>
              </a:spcAft>
              <a:buFont typeface="Wingdings" panose="05000000000000000000" pitchFamily="2" charset="2"/>
              <a:buChar char="§"/>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SBAR is a clear structure for escalating concerns, but must be used in conjunction with professional judgement and person centred communication. </a:t>
            </a:r>
          </a:p>
          <a:p>
            <a:pPr marL="285750" marR="0" indent="-285750" algn="just">
              <a:lnSpc>
                <a:spcPct val="150000"/>
              </a:lnSpc>
              <a:spcBef>
                <a:spcPts val="0"/>
              </a:spcBef>
              <a:spcAft>
                <a:spcPts val="0"/>
              </a:spcAft>
              <a:buFont typeface="Wingdings" panose="05000000000000000000" pitchFamily="2" charset="2"/>
              <a:buChar char="§"/>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These communication practices would enable </a:t>
            </a:r>
            <a:r>
              <a:rPr lang="en-US" sz="1400" kern="100" dirty="0" err="1">
                <a:effectLst/>
                <a:latin typeface="Times New Roman" panose="02020603050405020304" pitchFamily="18" charset="0"/>
                <a:ea typeface="Calibri" panose="020F0502020204030204" pitchFamily="34" charset="0"/>
                <a:cs typeface="Times New Roman" panose="02020603050405020304" pitchFamily="18" charset="0"/>
              </a:rPr>
              <a:t>Mrs</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 to feel valued in the care-home scenario and enable timely and safe interventions. </a:t>
            </a:r>
          </a:p>
          <a:p>
            <a:pPr marL="285750" marR="0" indent="-285750" algn="just">
              <a:lnSpc>
                <a:spcPct val="150000"/>
              </a:lnSpc>
              <a:spcBef>
                <a:spcPts val="0"/>
              </a:spcBef>
              <a:spcAft>
                <a:spcPts val="0"/>
              </a:spcAft>
              <a:buFont typeface="Wingdings" panose="05000000000000000000" pitchFamily="2" charset="2"/>
              <a:buChar char="§"/>
            </a:pP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My confidence in using skills to work responsibly in social care will be developed through structured practice and feedback, thus enhancing my employability.</a:t>
            </a:r>
          </a:p>
        </p:txBody>
      </p:sp>
      <p:pic>
        <p:nvPicPr>
          <p:cNvPr id="6" name="Picture 5">
            <a:extLst>
              <a:ext uri="{FF2B5EF4-FFF2-40B4-BE49-F238E27FC236}">
                <a16:creationId xmlns:a16="http://schemas.microsoft.com/office/drawing/2014/main" id="{48F2FA01-5DFE-4B88-BA7E-96117B4F59BA}"/>
              </a:ext>
            </a:extLst>
          </p:cNvPr>
          <p:cNvPicPr>
            <a:picLocks noChangeAspect="1"/>
          </p:cNvPicPr>
          <p:nvPr/>
        </p:nvPicPr>
        <p:blipFill>
          <a:blip r:embed="rId3"/>
          <a:stretch>
            <a:fillRect/>
          </a:stretch>
        </p:blipFill>
        <p:spPr>
          <a:xfrm>
            <a:off x="7228160" y="1757779"/>
            <a:ext cx="3907880" cy="285407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12/07/2026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
        <p:nvSpPr>
          <p:cNvPr id="7" name="TextBox 6">
            <a:extLst>
              <a:ext uri="{FF2B5EF4-FFF2-40B4-BE49-F238E27FC236}">
                <a16:creationId xmlns:a16="http://schemas.microsoft.com/office/drawing/2014/main" id="{ED7E33E7-2E03-41CD-86F8-57E66C14D261}"/>
              </a:ext>
            </a:extLst>
          </p:cNvPr>
          <p:cNvSpPr txBox="1"/>
          <p:nvPr/>
        </p:nvSpPr>
        <p:spPr>
          <a:xfrm>
            <a:off x="547455" y="1524170"/>
            <a:ext cx="11034945" cy="4059060"/>
          </a:xfrm>
          <a:prstGeom prst="rect">
            <a:avLst/>
          </a:prstGeom>
          <a:noFill/>
        </p:spPr>
        <p:txBody>
          <a:bodyPr wrap="square">
            <a:spAutoFit/>
          </a:bodyPr>
          <a:lstStyle/>
          <a:p>
            <a:pPr marL="342900" marR="0" lvl="0" indent="-342900" algn="just">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rPr>
              <a:t>Care, S. f. 2013. </a:t>
            </a:r>
            <a:r>
              <a:rPr lang="en-US" sz="1800" i="1" kern="100" dirty="0">
                <a:effectLst/>
                <a:latin typeface="Times New Roman" panose="02020603050405020304" pitchFamily="18" charset="0"/>
                <a:ea typeface="Calibri" panose="020F0502020204030204" pitchFamily="34" charset="0"/>
              </a:rPr>
              <a:t>Code of conduct for healthcare support workers and adult social care workers in England</a:t>
            </a:r>
            <a:r>
              <a:rPr lang="en-US" sz="1800" kern="100" dirty="0">
                <a:effectLst/>
                <a:latin typeface="Times New Roman" panose="02020603050405020304" pitchFamily="18" charset="0"/>
                <a:ea typeface="Calibri" panose="020F0502020204030204" pitchFamily="34" charset="0"/>
              </a:rPr>
              <a:t>, Skills for Health.</a:t>
            </a:r>
          </a:p>
          <a:p>
            <a:pPr marL="342900" marR="0" lvl="0" indent="-342900" algn="just">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rPr>
              <a:t>Duncan, C., Wilkinson, E., </a:t>
            </a:r>
            <a:r>
              <a:rPr lang="en-US" sz="1800" kern="100" dirty="0" err="1">
                <a:effectLst/>
                <a:latin typeface="Times New Roman" panose="02020603050405020304" pitchFamily="18" charset="0"/>
                <a:ea typeface="Calibri" panose="020F0502020204030204" pitchFamily="34" charset="0"/>
              </a:rPr>
              <a:t>Jaydeokar</a:t>
            </a:r>
            <a:r>
              <a:rPr lang="en-US" sz="1800" kern="100" dirty="0">
                <a:effectLst/>
                <a:latin typeface="Times New Roman" panose="02020603050405020304" pitchFamily="18" charset="0"/>
                <a:ea typeface="Calibri" panose="020F0502020204030204" pitchFamily="34" charset="0"/>
              </a:rPr>
              <a:t>, S. &amp; Acton, D. J. 2024. Assessing adherence to National Institute for Health and Care Excellence dementia assessment and diagnosis guidelines in adults with intellectual disability: a retrospective cohort study. </a:t>
            </a:r>
            <a:r>
              <a:rPr lang="en-US" sz="1800" i="1" kern="100" dirty="0">
                <a:effectLst/>
                <a:latin typeface="Times New Roman" panose="02020603050405020304" pitchFamily="18" charset="0"/>
                <a:ea typeface="Calibri" panose="020F0502020204030204" pitchFamily="34" charset="0"/>
              </a:rPr>
              <a:t>Advances in Mental Health and Intellectual Disabilities,</a:t>
            </a:r>
            <a:r>
              <a:rPr lang="en-US" sz="1800" kern="100" dirty="0">
                <a:effectLst/>
                <a:latin typeface="Times New Roman" panose="02020603050405020304" pitchFamily="18" charset="0"/>
                <a:ea typeface="Calibri" panose="020F0502020204030204" pitchFamily="34" charset="0"/>
              </a:rPr>
              <a:t> 18</a:t>
            </a:r>
            <a:r>
              <a:rPr lang="en-US" sz="1800" b="1" kern="100" dirty="0">
                <a:effectLst/>
                <a:latin typeface="Times New Roman" panose="02020603050405020304" pitchFamily="18" charset="0"/>
                <a:ea typeface="Calibri" panose="020F0502020204030204" pitchFamily="34" charset="0"/>
              </a:rPr>
              <a:t>,</a:t>
            </a:r>
            <a:r>
              <a:rPr lang="en-US" sz="1800" kern="100" dirty="0">
                <a:effectLst/>
                <a:latin typeface="Times New Roman" panose="02020603050405020304" pitchFamily="18" charset="0"/>
                <a:ea typeface="Calibri" panose="020F0502020204030204" pitchFamily="34" charset="0"/>
              </a:rPr>
              <a:t> 12-21.</a:t>
            </a:r>
          </a:p>
          <a:p>
            <a:pPr marL="342900" marR="0" lvl="0" indent="-342900" algn="just">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rPr>
              <a:t>England, N. &amp; Improvement, N. 2023. NHS Long Term Plan, 2020. </a:t>
            </a:r>
            <a:r>
              <a:rPr lang="en-US" sz="1800" i="1" kern="100" dirty="0">
                <a:effectLst/>
                <a:latin typeface="Times New Roman" panose="02020603050405020304" pitchFamily="18" charset="0"/>
                <a:ea typeface="Calibri" panose="020F0502020204030204" pitchFamily="34" charset="0"/>
              </a:rPr>
              <a:t>URL: www. </a:t>
            </a:r>
            <a:r>
              <a:rPr lang="en-US" sz="1800" i="1" kern="100" dirty="0" err="1">
                <a:effectLst/>
                <a:latin typeface="Times New Roman" panose="02020603050405020304" pitchFamily="18" charset="0"/>
                <a:ea typeface="Calibri" panose="020F0502020204030204" pitchFamily="34" charset="0"/>
              </a:rPr>
              <a:t>longtermplan</a:t>
            </a:r>
            <a:r>
              <a:rPr lang="en-US" sz="1800" i="1" kern="100" dirty="0">
                <a:effectLst/>
                <a:latin typeface="Times New Roman" panose="02020603050405020304" pitchFamily="18" charset="0"/>
                <a:ea typeface="Calibri" panose="020F0502020204030204" pitchFamily="34" charset="0"/>
              </a:rPr>
              <a:t>. </a:t>
            </a:r>
            <a:r>
              <a:rPr lang="en-US" sz="1800" i="1" kern="100" dirty="0" err="1">
                <a:effectLst/>
                <a:latin typeface="Times New Roman" panose="02020603050405020304" pitchFamily="18" charset="0"/>
                <a:ea typeface="Calibri" panose="020F0502020204030204" pitchFamily="34" charset="0"/>
              </a:rPr>
              <a:t>nhs</a:t>
            </a:r>
            <a:r>
              <a:rPr lang="en-US" sz="1800" i="1" kern="100" dirty="0">
                <a:effectLst/>
                <a:latin typeface="Times New Roman" panose="02020603050405020304" pitchFamily="18" charset="0"/>
                <a:ea typeface="Calibri" panose="020F0502020204030204" pitchFamily="34" charset="0"/>
              </a:rPr>
              <a:t>. </a:t>
            </a:r>
            <a:r>
              <a:rPr lang="en-US" sz="1800" i="1" kern="100" dirty="0" err="1">
                <a:effectLst/>
                <a:latin typeface="Times New Roman" panose="02020603050405020304" pitchFamily="18" charset="0"/>
                <a:ea typeface="Calibri" panose="020F0502020204030204" pitchFamily="34" charset="0"/>
              </a:rPr>
              <a:t>uk</a:t>
            </a:r>
            <a:r>
              <a:rPr lang="en-US" sz="1800" i="1" kern="100" dirty="0">
                <a:effectLst/>
                <a:latin typeface="Times New Roman" panose="02020603050405020304" pitchFamily="18" charset="0"/>
                <a:ea typeface="Calibri" panose="020F0502020204030204" pitchFamily="34" charset="0"/>
              </a:rPr>
              <a:t>/(accessed 7 July 2023)</a:t>
            </a:r>
            <a:r>
              <a:rPr lang="en-US" sz="1800" kern="100" dirty="0">
                <a:effectLst/>
                <a:latin typeface="Times New Roman" panose="02020603050405020304" pitchFamily="18" charset="0"/>
                <a:ea typeface="Calibri" panose="020F0502020204030204" pitchFamily="34" charset="0"/>
              </a:rPr>
              <a:t>.</a:t>
            </a:r>
          </a:p>
          <a:p>
            <a:pPr marL="342900" marR="0" lvl="0" indent="-342900" algn="just">
              <a:spcBef>
                <a:spcPts val="0"/>
              </a:spcBef>
              <a:spcAft>
                <a:spcPts val="0"/>
              </a:spcAft>
              <a:buFont typeface="Symbol" panose="05050102010706020507" pitchFamily="18" charset="2"/>
              <a:buChar char=""/>
            </a:pPr>
            <a:r>
              <a:rPr lang="en-US" sz="1800" kern="100" dirty="0" err="1">
                <a:effectLst/>
                <a:latin typeface="Times New Roman" panose="02020603050405020304" pitchFamily="18" charset="0"/>
                <a:ea typeface="Calibri" panose="020F0502020204030204" pitchFamily="34" charset="0"/>
              </a:rPr>
              <a:t>Hargie</a:t>
            </a:r>
            <a:r>
              <a:rPr lang="en-US" sz="1800" kern="100" dirty="0">
                <a:effectLst/>
                <a:latin typeface="Times New Roman" panose="02020603050405020304" pitchFamily="18" charset="0"/>
                <a:ea typeface="Calibri" panose="020F0502020204030204" pitchFamily="34" charset="0"/>
              </a:rPr>
              <a:t>, O. 2025. Skill in practice: An operational model of communicative performance. </a:t>
            </a:r>
            <a:r>
              <a:rPr lang="en-US" sz="1800" i="1" kern="100" dirty="0">
                <a:effectLst/>
                <a:latin typeface="Times New Roman" panose="02020603050405020304" pitchFamily="18" charset="0"/>
                <a:ea typeface="Calibri" panose="020F0502020204030204" pitchFamily="34" charset="0"/>
              </a:rPr>
              <a:t>The handbook of communication skills.</a:t>
            </a:r>
            <a:r>
              <a:rPr lang="en-US" sz="1800" kern="100" dirty="0">
                <a:effectLst/>
                <a:latin typeface="Times New Roman" panose="02020603050405020304" pitchFamily="18" charset="0"/>
                <a:ea typeface="Calibri" panose="020F0502020204030204" pitchFamily="34" charset="0"/>
              </a:rPr>
              <a:t> Routledge.</a:t>
            </a:r>
          </a:p>
          <a:p>
            <a:pPr marL="342900" marR="0" lvl="0" indent="-342900" algn="just">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rPr>
              <a:t>McHale, J. V. &amp; </a:t>
            </a:r>
            <a:r>
              <a:rPr lang="en-US" sz="1800" kern="100" dirty="0" err="1">
                <a:effectLst/>
                <a:latin typeface="Times New Roman" panose="02020603050405020304" pitchFamily="18" charset="0"/>
                <a:ea typeface="Calibri" panose="020F0502020204030204" pitchFamily="34" charset="0"/>
              </a:rPr>
              <a:t>Noszlopy</a:t>
            </a:r>
            <a:r>
              <a:rPr lang="en-US" sz="1800" kern="100" dirty="0">
                <a:effectLst/>
                <a:latin typeface="Times New Roman" panose="02020603050405020304" pitchFamily="18" charset="0"/>
                <a:ea typeface="Calibri" panose="020F0502020204030204" pitchFamily="34" charset="0"/>
              </a:rPr>
              <a:t>, L. 2025. Legal Regulation of Adult Social Care Provision in England. </a:t>
            </a:r>
            <a:r>
              <a:rPr lang="en-US" sz="1800" i="1" kern="100" dirty="0">
                <a:effectLst/>
                <a:latin typeface="Times New Roman" panose="02020603050405020304" pitchFamily="18" charset="0"/>
                <a:ea typeface="Calibri" panose="020F0502020204030204" pitchFamily="34" charset="0"/>
              </a:rPr>
              <a:t>Adult Social Care Law and Policy.</a:t>
            </a:r>
            <a:r>
              <a:rPr lang="en-US" sz="1800" kern="100" dirty="0">
                <a:effectLst/>
                <a:latin typeface="Times New Roman" panose="02020603050405020304" pitchFamily="18" charset="0"/>
                <a:ea typeface="Calibri" panose="020F0502020204030204" pitchFamily="34" charset="0"/>
              </a:rPr>
              <a:t> Bristol University Press.</a:t>
            </a:r>
          </a:p>
          <a:p>
            <a:pPr marL="342900" marR="0" lvl="0" indent="-342900" algn="just">
              <a:spcBef>
                <a:spcPts val="0"/>
              </a:spcBef>
              <a:spcAft>
                <a:spcPts val="0"/>
              </a:spcAft>
              <a:buFont typeface="Symbol" panose="05050102010706020507" pitchFamily="18" charset="2"/>
              <a:buChar char=""/>
            </a:pPr>
            <a:r>
              <a:rPr lang="en-US" sz="1800" kern="100" dirty="0" err="1">
                <a:effectLst/>
                <a:latin typeface="Times New Roman" panose="02020603050405020304" pitchFamily="18" charset="0"/>
                <a:ea typeface="Calibri" panose="020F0502020204030204" pitchFamily="34" charset="0"/>
              </a:rPr>
              <a:t>Soed</a:t>
            </a:r>
            <a:r>
              <a:rPr lang="en-US" sz="1800" kern="100" dirty="0">
                <a:effectLst/>
                <a:latin typeface="Times New Roman" panose="02020603050405020304" pitchFamily="18" charset="0"/>
                <a:ea typeface="Calibri" panose="020F0502020204030204" pitchFamily="34" charset="0"/>
              </a:rPr>
              <a:t>, N., </a:t>
            </a:r>
            <a:r>
              <a:rPr lang="en-US" sz="1800" kern="100" dirty="0" err="1">
                <a:effectLst/>
                <a:latin typeface="Times New Roman" panose="02020603050405020304" pitchFamily="18" charset="0"/>
                <a:ea typeface="Calibri" panose="020F0502020204030204" pitchFamily="34" charset="0"/>
              </a:rPr>
              <a:t>Ludin</a:t>
            </a:r>
            <a:r>
              <a:rPr lang="en-US" sz="1800" kern="100" dirty="0">
                <a:effectLst/>
                <a:latin typeface="Times New Roman" panose="02020603050405020304" pitchFamily="18" charset="0"/>
                <a:ea typeface="Calibri" panose="020F0502020204030204" pitchFamily="34" charset="0"/>
              </a:rPr>
              <a:t>, S. M., Abdullah, S. N. S. &amp; Al-</a:t>
            </a:r>
            <a:r>
              <a:rPr lang="en-US" sz="1800" kern="100" dirty="0" err="1">
                <a:effectLst/>
                <a:latin typeface="Times New Roman" panose="02020603050405020304" pitchFamily="18" charset="0"/>
                <a:ea typeface="Calibri" panose="020F0502020204030204" pitchFamily="34" charset="0"/>
              </a:rPr>
              <a:t>Zahrawi</a:t>
            </a:r>
            <a:r>
              <a:rPr lang="en-US" sz="1800" kern="100" dirty="0">
                <a:effectLst/>
                <a:latin typeface="Times New Roman" panose="02020603050405020304" pitchFamily="18" charset="0"/>
                <a:ea typeface="Calibri" panose="020F0502020204030204" pitchFamily="34" charset="0"/>
              </a:rPr>
              <a:t>, R. 2025. Exploring the Impact of the SBAR on Nursing Handover: A Scoping Review. </a:t>
            </a:r>
            <a:r>
              <a:rPr lang="en-US" sz="1800" i="1" kern="100" dirty="0">
                <a:effectLst/>
                <a:latin typeface="Times New Roman" panose="02020603050405020304" pitchFamily="18" charset="0"/>
                <a:ea typeface="Calibri" panose="020F0502020204030204" pitchFamily="34" charset="0"/>
              </a:rPr>
              <a:t>The Malaysian Journal of Nursing (MJN),</a:t>
            </a:r>
            <a:r>
              <a:rPr lang="en-US" sz="1800" kern="100" dirty="0">
                <a:effectLst/>
                <a:latin typeface="Times New Roman" panose="02020603050405020304" pitchFamily="18" charset="0"/>
                <a:ea typeface="Calibri" panose="020F0502020204030204" pitchFamily="34" charset="0"/>
              </a:rPr>
              <a:t> 17</a:t>
            </a:r>
            <a:r>
              <a:rPr lang="en-US" sz="1800" b="1" kern="100" dirty="0">
                <a:effectLst/>
                <a:latin typeface="Times New Roman" panose="02020603050405020304" pitchFamily="18" charset="0"/>
                <a:ea typeface="Calibri" panose="020F0502020204030204" pitchFamily="34" charset="0"/>
              </a:rPr>
              <a:t>,</a:t>
            </a:r>
            <a:r>
              <a:rPr lang="en-US" sz="1800" kern="100" dirty="0">
                <a:effectLst/>
                <a:latin typeface="Times New Roman" panose="02020603050405020304" pitchFamily="18" charset="0"/>
                <a:ea typeface="Calibri" panose="020F0502020204030204" pitchFamily="34" charset="0"/>
              </a:rPr>
              <a:t> 233-245.</a:t>
            </a:r>
          </a:p>
          <a:p>
            <a:pPr marL="0" marR="0" algn="just">
              <a:lnSpc>
                <a:spcPct val="15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875</TotalTime>
  <Words>1697</Words>
  <Application>Microsoft Office PowerPoint</Application>
  <PresentationFormat>Widescreen</PresentationFormat>
  <Paragraphs>113</Paragraphs>
  <Slides>10</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Myriad Pro</vt:lpstr>
      <vt:lpstr>Symbol</vt:lpstr>
      <vt:lpstr>Times New Roman</vt:lpstr>
      <vt:lpstr>Wingdings</vt:lpstr>
      <vt:lpstr>20140311PresentationUWTSDTemplate</vt:lpstr>
      <vt:lpstr>PowerPoint Presentation</vt:lpstr>
      <vt:lpstr>Acknowledge use of AI</vt:lpstr>
      <vt:lpstr>Introduction</vt:lpstr>
      <vt:lpstr>Communication </vt:lpstr>
      <vt:lpstr>Importance of Communication in professional practice</vt:lpstr>
      <vt:lpstr>Model or framework linked to Communication </vt:lpstr>
      <vt:lpstr>Applying This Skill in Practice</vt:lpstr>
      <vt:lpstr>How does this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Farah Wiita</dc:creator>
  <cp:lastModifiedBy>hp</cp:lastModifiedBy>
  <cp:revision>35</cp:revision>
  <dcterms:created xsi:type="dcterms:W3CDTF">2025-02-21T18:28:54Z</dcterms:created>
  <dcterms:modified xsi:type="dcterms:W3CDTF">2026-07-11T20:19:11Z</dcterms:modified>
</cp:coreProperties>
</file>