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88" r:id="rId1"/>
  </p:sldMasterIdLst>
  <p:notesMasterIdLst>
    <p:notesMasterId r:id="rId28"/>
  </p:notesMasterIdLst>
  <p:handoutMasterIdLst>
    <p:handoutMasterId r:id="rId29"/>
  </p:handoutMasterIdLst>
  <p:sldIdLst>
    <p:sldId id="257" r:id="rId2"/>
    <p:sldId id="258" r:id="rId3"/>
    <p:sldId id="295" r:id="rId4"/>
    <p:sldId id="296" r:id="rId5"/>
    <p:sldId id="297" r:id="rId6"/>
    <p:sldId id="290" r:id="rId7"/>
    <p:sldId id="298" r:id="rId8"/>
    <p:sldId id="299" r:id="rId9"/>
    <p:sldId id="291" r:id="rId10"/>
    <p:sldId id="304" r:id="rId11"/>
    <p:sldId id="305" r:id="rId12"/>
    <p:sldId id="306" r:id="rId13"/>
    <p:sldId id="300" r:id="rId14"/>
    <p:sldId id="317" r:id="rId15"/>
    <p:sldId id="318" r:id="rId16"/>
    <p:sldId id="278" r:id="rId17"/>
    <p:sldId id="309" r:id="rId18"/>
    <p:sldId id="310" r:id="rId19"/>
    <p:sldId id="274" r:id="rId20"/>
    <p:sldId id="313" r:id="rId21"/>
    <p:sldId id="288" r:id="rId22"/>
    <p:sldId id="311" r:id="rId23"/>
    <p:sldId id="276" r:id="rId24"/>
    <p:sldId id="277" r:id="rId25"/>
    <p:sldId id="285" r:id="rId26"/>
    <p:sldId id="319" r:id="rId27"/>
  </p:sldIdLst>
  <p:sldSz cx="9144000" cy="6858000" type="screen4x3"/>
  <p:notesSz cx="6858000" cy="9077325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59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5C00"/>
    <a:srgbClr val="6600CC"/>
    <a:srgbClr val="CC0000"/>
    <a:srgbClr val="006699"/>
    <a:srgbClr val="A50021"/>
    <a:srgbClr val="003366"/>
    <a:srgbClr val="660066"/>
    <a:srgbClr val="3333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32787" autoAdjust="0"/>
    <p:restoredTop sz="75472" autoAdjust="0"/>
  </p:normalViewPr>
  <p:slideViewPr>
    <p:cSldViewPr>
      <p:cViewPr varScale="1">
        <p:scale>
          <a:sx n="66" d="100"/>
          <a:sy n="66" d="100"/>
        </p:scale>
        <p:origin x="1488" y="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4" d="100"/>
          <a:sy n="54" d="100"/>
        </p:scale>
        <p:origin x="-1854" y="-96"/>
      </p:cViewPr>
      <p:guideLst>
        <p:guide orient="horz" pos="2859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76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4025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1776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971800" cy="454025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1776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23300"/>
            <a:ext cx="2971800" cy="454025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1776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8623300"/>
            <a:ext cx="2971800" cy="454025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pPr>
              <a:defRPr/>
            </a:pPr>
            <a:fld id="{A706E72B-3C9E-4576-8FAD-42933302D51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068537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4025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065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4025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891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60463" y="681038"/>
            <a:ext cx="4538662" cy="34036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066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11650"/>
            <a:ext cx="5029200" cy="4084638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</a:p>
        </p:txBody>
      </p:sp>
      <p:sp>
        <p:nvSpPr>
          <p:cNvPr id="7066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23300"/>
            <a:ext cx="2971800" cy="454025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066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23300"/>
            <a:ext cx="2971800" cy="454025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pPr>
              <a:defRPr/>
            </a:pPr>
            <a:fld id="{8E5043CE-EA2A-4C3B-85FD-2A9C1E5E03C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78740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E0F6CA04-E0E0-437F-8CB5-E7689CC525A2}" type="slidenum">
              <a:rPr lang="en-US"/>
              <a:pPr>
                <a:defRPr/>
              </a:pPr>
              <a:t>1</a:t>
            </a:fld>
            <a:endParaRPr lang="en-US"/>
          </a:p>
        </p:txBody>
      </p:sp>
      <p:sp>
        <p:nvSpPr>
          <p:cNvPr id="39939" name="Rectangle 1026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9940" name="Rectangle 1027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en-US" dirty="0" smtClean="0"/>
              <a:t>This theory is about how</a:t>
            </a:r>
            <a:r>
              <a:rPr lang="en-US" baseline="0" dirty="0" smtClean="0"/>
              <a:t> leaders motivate followers to complete tasks.</a:t>
            </a: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5887779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F3C53454-D479-41FE-8DDD-B14A1AE457E2}" type="slidenum">
              <a:rPr lang="en-US"/>
              <a:pPr>
                <a:defRPr/>
              </a:pPr>
              <a:t>2</a:t>
            </a:fld>
            <a:endParaRPr lang="en-US"/>
          </a:p>
        </p:txBody>
      </p:sp>
      <p:sp>
        <p:nvSpPr>
          <p:cNvPr id="409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en-US" dirty="0" smtClean="0"/>
              <a:t>The research</a:t>
            </a:r>
            <a:r>
              <a:rPr lang="en-US" baseline="0" dirty="0" smtClean="0"/>
              <a:t> was conducted and published in the 70’s.  Evans (1970), House (1971) ……many studies published in  the 70’s</a:t>
            </a:r>
          </a:p>
        </p:txBody>
      </p:sp>
    </p:spTree>
    <p:extLst>
      <p:ext uri="{BB962C8B-B14F-4D97-AF65-F5344CB8AC3E}">
        <p14:creationId xmlns:p14="http://schemas.microsoft.com/office/powerpoint/2010/main" val="236201815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940216D1-D155-41FA-A52B-0D41E7EFD817}" type="slidenum">
              <a:rPr lang="en-US"/>
              <a:pPr>
                <a:defRPr/>
              </a:pPr>
              <a:t>3</a:t>
            </a:fld>
            <a:endParaRPr lang="en-US"/>
          </a:p>
        </p:txBody>
      </p:sp>
      <p:sp>
        <p:nvSpPr>
          <p:cNvPr id="419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988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en-US" baseline="0" dirty="0" smtClean="0"/>
              <a:t>The key idea as we have noted is to enhance </a:t>
            </a:r>
            <a:r>
              <a:rPr lang="en-US" b="1" baseline="0" dirty="0" smtClean="0"/>
              <a:t>followers performance  and satisfaction </a:t>
            </a:r>
            <a:r>
              <a:rPr lang="en-US" baseline="0" dirty="0" smtClean="0"/>
              <a:t>by focusing on </a:t>
            </a:r>
            <a:r>
              <a:rPr lang="en-US" b="1" baseline="0" dirty="0" smtClean="0"/>
              <a:t>motivation</a:t>
            </a:r>
            <a:r>
              <a:rPr lang="en-US" baseline="0" dirty="0" smtClean="0"/>
              <a:t>.</a:t>
            </a:r>
          </a:p>
          <a:p>
            <a:endParaRPr lang="en-US" baseline="0" dirty="0" smtClean="0"/>
          </a:p>
          <a:p>
            <a:r>
              <a:rPr lang="en-US" baseline="0" dirty="0" smtClean="0"/>
              <a:t>In the situational approach we considered that leaders have to adapt to the developmental level of followers.  </a:t>
            </a:r>
          </a:p>
          <a:p>
            <a:r>
              <a:rPr lang="en-US" baseline="0" dirty="0" smtClean="0"/>
              <a:t>In contrast path-goal theory looks at the relationship between leader style and the characteristics of the followers and the org setting.</a:t>
            </a:r>
            <a:endParaRPr lang="en-US" dirty="0" smtClean="0"/>
          </a:p>
          <a:p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334049911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2CAF324-E2B2-43B3-9051-9D67903664B1}" type="slidenum">
              <a:rPr lang="en-US"/>
              <a:pPr>
                <a:defRPr/>
              </a:pPr>
              <a:t>4</a:t>
            </a:fld>
            <a:endParaRPr lang="en-US"/>
          </a:p>
        </p:txBody>
      </p:sp>
      <p:sp>
        <p:nvSpPr>
          <p:cNvPr id="430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2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en-US" dirty="0" smtClean="0"/>
              <a:t>The importance is to use a</a:t>
            </a:r>
            <a:r>
              <a:rPr lang="en-US" baseline="0" dirty="0" smtClean="0"/>
              <a:t> leadership style that meets followers motivations.</a:t>
            </a:r>
          </a:p>
          <a:p>
            <a:r>
              <a:rPr lang="en-US" baseline="0" dirty="0" smtClean="0"/>
              <a:t>It is important that the leaders chooses </a:t>
            </a:r>
            <a:r>
              <a:rPr lang="en-US" baseline="0" dirty="0" err="1" smtClean="0"/>
              <a:t>behaviorus</a:t>
            </a:r>
            <a:r>
              <a:rPr lang="en-US" baseline="0" dirty="0" smtClean="0"/>
              <a:t> that complement of are a supplement to what is missing in the work org.</a:t>
            </a:r>
          </a:p>
          <a:p>
            <a:endParaRPr lang="en-US" baseline="0" dirty="0" smtClean="0"/>
          </a:p>
        </p:txBody>
      </p:sp>
    </p:spTree>
    <p:extLst>
      <p:ext uri="{BB962C8B-B14F-4D97-AF65-F5344CB8AC3E}">
        <p14:creationId xmlns:p14="http://schemas.microsoft.com/office/powerpoint/2010/main" val="8421623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C8AEE207-CE13-4130-9190-0D9666BBD1BD}" type="slidenum">
              <a:rPr lang="en-US"/>
              <a:pPr>
                <a:defRPr/>
              </a:pPr>
              <a:t>5</a:t>
            </a:fld>
            <a:endParaRPr lang="en-US"/>
          </a:p>
        </p:txBody>
      </p:sp>
      <p:sp>
        <p:nvSpPr>
          <p:cNvPr id="44035" name="Rectangle 1026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036" name="Rectangle 1027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en-US" baseline="0" dirty="0" smtClean="0"/>
              <a:t>Leaders try to enhance followers goals and achievement (</a:t>
            </a:r>
            <a:r>
              <a:rPr lang="en-US" baseline="0" dirty="0" err="1" smtClean="0"/>
              <a:t>Indvik</a:t>
            </a:r>
            <a:r>
              <a:rPr lang="en-US" baseline="0" dirty="0" smtClean="0"/>
              <a:t>, 1986), by providing information or rewards in the work </a:t>
            </a:r>
            <a:r>
              <a:rPr lang="en-US" baseline="0" dirty="0" err="1" smtClean="0"/>
              <a:t>env</a:t>
            </a:r>
            <a:r>
              <a:rPr lang="en-US" baseline="0" dirty="0" smtClean="0"/>
              <a:t>.</a:t>
            </a:r>
          </a:p>
          <a:p>
            <a:r>
              <a:rPr lang="en-US" baseline="0" dirty="0" smtClean="0"/>
              <a:t>Leaders need to provide the followers with the elements they think followers need to reach their goals.</a:t>
            </a:r>
          </a:p>
          <a:p>
            <a:endParaRPr lang="en-US" baseline="0" dirty="0" smtClean="0"/>
          </a:p>
          <a:p>
            <a:r>
              <a:rPr lang="en-US" baseline="0" dirty="0" smtClean="0"/>
              <a:t>House and Mitchell (1974) suggested leadership generate motivation when it increase the kinds of payoffs that followers receive from the work.</a:t>
            </a:r>
            <a:endParaRPr lang="en-US" dirty="0" smtClean="0"/>
          </a:p>
          <a:p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55676336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DD54D4C8-D3CD-4D41-9434-492A0587CBC7}" type="slidenum">
              <a:rPr lang="en-US"/>
              <a:pPr>
                <a:defRPr/>
              </a:pPr>
              <a:t>6</a:t>
            </a:fld>
            <a:endParaRPr lang="en-US"/>
          </a:p>
        </p:txBody>
      </p:sp>
      <p:sp>
        <p:nvSpPr>
          <p:cNvPr id="450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5060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en-US" dirty="0" smtClean="0"/>
              <a:t>Conditions when </a:t>
            </a:r>
            <a:r>
              <a:rPr lang="en-US" sz="800" b="1" i="1" kern="1200" dirty="0" smtClean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Calibri" pitchFamily="34" charset="0"/>
              </a:rPr>
              <a:t>Leadership generates motivation </a:t>
            </a:r>
          </a:p>
          <a:p>
            <a:r>
              <a:rPr lang="en-US" sz="800" b="1" i="1" kern="1200" dirty="0" smtClean="0">
                <a:solidFill>
                  <a:schemeClr val="tx1"/>
                </a:solidFill>
                <a:latin typeface="Times New Roman" pitchFamily="18" charset="0"/>
              </a:rPr>
              <a:t>Increase payoffs</a:t>
            </a:r>
          </a:p>
          <a:p>
            <a:r>
              <a:rPr lang="en-US" sz="800" b="1" i="1" kern="1200" dirty="0" smtClean="0">
                <a:solidFill>
                  <a:schemeClr val="tx1"/>
                </a:solidFill>
                <a:latin typeface="Times New Roman" pitchFamily="18" charset="0"/>
              </a:rPr>
              <a:t>Clear goals</a:t>
            </a:r>
          </a:p>
          <a:p>
            <a:r>
              <a:rPr lang="en-US" sz="800" b="1" i="1" kern="1200" dirty="0" smtClean="0">
                <a:solidFill>
                  <a:schemeClr val="tx1"/>
                </a:solidFill>
                <a:latin typeface="Times New Roman" pitchFamily="18" charset="0"/>
              </a:rPr>
              <a:t>Removes</a:t>
            </a:r>
            <a:r>
              <a:rPr lang="en-US" sz="800" b="1" i="1" kern="1200" baseline="0" dirty="0" smtClean="0">
                <a:solidFill>
                  <a:schemeClr val="tx1"/>
                </a:solidFill>
                <a:latin typeface="Times New Roman" pitchFamily="18" charset="0"/>
              </a:rPr>
              <a:t> obstacles</a:t>
            </a:r>
          </a:p>
          <a:p>
            <a:r>
              <a:rPr lang="en-US" sz="800" b="1" i="1" kern="1200" baseline="0" dirty="0" smtClean="0">
                <a:solidFill>
                  <a:schemeClr val="tx1"/>
                </a:solidFill>
                <a:latin typeface="Times New Roman" pitchFamily="18" charset="0"/>
              </a:rPr>
              <a:t>satisfying</a:t>
            </a: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25171653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008E0893-EE39-4BA2-9F3A-5AAC33675E74}" type="slidenum">
              <a:rPr lang="en-US"/>
              <a:pPr>
                <a:defRPr/>
              </a:pPr>
              <a:t>7</a:t>
            </a:fld>
            <a:endParaRPr lang="en-US"/>
          </a:p>
        </p:txBody>
      </p:sp>
      <p:sp>
        <p:nvSpPr>
          <p:cNvPr id="460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6084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en-US" dirty="0" smtClean="0"/>
              <a:t>Explained to explain how leaders can help followers along the path to their</a:t>
            </a:r>
            <a:r>
              <a:rPr lang="en-US" baseline="0" dirty="0" smtClean="0"/>
              <a:t> goals by selecting specific </a:t>
            </a:r>
            <a:r>
              <a:rPr lang="en-US" baseline="0" dirty="0" err="1" smtClean="0"/>
              <a:t>behaviours</a:t>
            </a:r>
            <a:r>
              <a:rPr lang="en-US" baseline="0" dirty="0" smtClean="0"/>
              <a:t> that are best for followers needs and to the situation in which they are working.</a:t>
            </a:r>
          </a:p>
          <a:p>
            <a:r>
              <a:rPr lang="en-US" dirty="0" smtClean="0"/>
              <a:t>Motivation is rationalized from</a:t>
            </a:r>
            <a:r>
              <a:rPr lang="en-US" baseline="0" dirty="0" smtClean="0"/>
              <a:t> the view of the expectancy theory of motivation Vroom 1964.</a:t>
            </a:r>
          </a:p>
          <a:p>
            <a:endParaRPr lang="en-US" baseline="0" dirty="0" smtClean="0"/>
          </a:p>
          <a:p>
            <a:r>
              <a:rPr lang="en-US" baseline="0" dirty="0" smtClean="0"/>
              <a:t>Followers will be motivated if they think they are capable of performing their work.</a:t>
            </a:r>
          </a:p>
          <a:p>
            <a:r>
              <a:rPr lang="en-US" baseline="0" dirty="0" smtClean="0"/>
              <a:t>If they believe their efforts are worthwhile.</a:t>
            </a:r>
          </a:p>
          <a:p>
            <a:r>
              <a:rPr lang="en-US" baseline="0" dirty="0" smtClean="0"/>
              <a:t>If the Payoffs are worthwhile.</a:t>
            </a:r>
          </a:p>
          <a:p>
            <a:endParaRPr lang="en-US" baseline="0" dirty="0" smtClean="0"/>
          </a:p>
          <a:p>
            <a:r>
              <a:rPr lang="en-US" baseline="0" dirty="0" smtClean="0"/>
              <a:t>In expectancy theory – leaders need to know the goads of the followers and the rewards associated with the goals.</a:t>
            </a:r>
          </a:p>
          <a:p>
            <a:r>
              <a:rPr lang="en-US" baseline="0" dirty="0" smtClean="0"/>
              <a:t>It is complex and </a:t>
            </a:r>
            <a:r>
              <a:rPr lang="en-US" baseline="0" dirty="0" err="1" smtClean="0"/>
              <a:t>nneeds</a:t>
            </a:r>
            <a:r>
              <a:rPr lang="en-US" baseline="0" dirty="0" smtClean="0"/>
              <a:t> to be broken into smaller parts.</a:t>
            </a: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331637350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40619E5B-7B3F-41DF-860F-F06D94CD90EB}" type="slidenum">
              <a:rPr lang="en-US"/>
              <a:pPr>
                <a:defRPr/>
              </a:pPr>
              <a:t>8</a:t>
            </a:fld>
            <a:endParaRPr lang="en-US"/>
          </a:p>
        </p:txBody>
      </p:sp>
      <p:sp>
        <p:nvSpPr>
          <p:cNvPr id="471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8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en-US" sz="1800" dirty="0" smtClean="0"/>
              <a:t>The model suggests that each type of leader behavior has a different kind of impact on followers motivation.</a:t>
            </a:r>
          </a:p>
          <a:p>
            <a:r>
              <a:rPr lang="en-US" sz="1800" dirty="0" smtClean="0"/>
              <a:t>Whether a particular leader behavior is motivating to followers is contingent on the follower characteristics and the tasks set.</a:t>
            </a:r>
          </a:p>
        </p:txBody>
      </p:sp>
    </p:spTree>
    <p:extLst>
      <p:ext uri="{BB962C8B-B14F-4D97-AF65-F5344CB8AC3E}">
        <p14:creationId xmlns:p14="http://schemas.microsoft.com/office/powerpoint/2010/main" val="255174273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E74FB929-88AC-4426-935E-9BD0EC703E6A}" type="slidenum">
              <a:rPr lang="en-US"/>
              <a:pPr>
                <a:defRPr/>
              </a:pPr>
              <a:t>9</a:t>
            </a:fld>
            <a:endParaRPr lang="en-US"/>
          </a:p>
        </p:txBody>
      </p:sp>
      <p:sp>
        <p:nvSpPr>
          <p:cNvPr id="481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8132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165887570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589CC89D-BD1B-4E9A-A70C-8D0E194B27EA}" type="slidenum">
              <a:rPr lang="en-US"/>
              <a:pPr>
                <a:defRPr/>
              </a:pPr>
              <a:t>10</a:t>
            </a:fld>
            <a:endParaRPr lang="en-US"/>
          </a:p>
        </p:txBody>
      </p:sp>
      <p:sp>
        <p:nvSpPr>
          <p:cNvPr id="491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9156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45806263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73B95B4-B9DC-4DA9-8FE5-B794F9A53E66}" type="slidenum">
              <a:rPr lang="en-US"/>
              <a:pPr>
                <a:defRPr/>
              </a:pPr>
              <a:t>11</a:t>
            </a:fld>
            <a:endParaRPr lang="en-US"/>
          </a:p>
        </p:txBody>
      </p:sp>
      <p:sp>
        <p:nvSpPr>
          <p:cNvPr id="501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80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424313130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958D6A2A-C1E2-4F6E-9754-69982461B556}" type="slidenum">
              <a:rPr lang="en-US"/>
              <a:pPr>
                <a:defRPr/>
              </a:pPr>
              <a:t>12</a:t>
            </a:fld>
            <a:endParaRPr lang="en-US"/>
          </a:p>
        </p:txBody>
      </p:sp>
      <p:sp>
        <p:nvSpPr>
          <p:cNvPr id="5120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04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137285500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27C1A48F-2D85-420C-A0BC-92A6603E9271}" type="slidenum">
              <a:rPr lang="en-US"/>
              <a:pPr>
                <a:defRPr/>
              </a:pPr>
              <a:t>13</a:t>
            </a:fld>
            <a:endParaRPr lang="en-US"/>
          </a:p>
        </p:txBody>
      </p:sp>
      <p:sp>
        <p:nvSpPr>
          <p:cNvPr id="522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8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en-US" dirty="0" smtClean="0"/>
              <a:t>AS an example these characteristics as well as others determine the degree to which followers find the behavior of a leader an</a:t>
            </a:r>
            <a:r>
              <a:rPr lang="en-US" baseline="0" dirty="0" smtClean="0"/>
              <a:t> immediate source of satisfaction.</a:t>
            </a:r>
          </a:p>
          <a:p>
            <a:endParaRPr lang="en-US" baseline="0" dirty="0" smtClean="0"/>
          </a:p>
          <a:p>
            <a:r>
              <a:rPr lang="en-US" baseline="0" dirty="0" smtClean="0"/>
              <a:t>Followers who have a strong need for affiliation prefer supportive leadership – where leaderships is a source of satisfaction.</a:t>
            </a: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47710022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BD5998E9-E213-412B-9DAD-BE46578580A3}" type="slidenum">
              <a:rPr lang="en-US"/>
              <a:pPr>
                <a:defRPr/>
              </a:pPr>
              <a:t>14</a:t>
            </a:fld>
            <a:endParaRPr lang="en-US"/>
          </a:p>
        </p:txBody>
      </p:sp>
      <p:sp>
        <p:nvSpPr>
          <p:cNvPr id="532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53252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88510728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2D7D23CB-8070-48C5-A50B-11F74913E07B}" type="slidenum">
              <a:rPr lang="en-US"/>
              <a:pPr>
                <a:defRPr/>
              </a:pPr>
              <a:t>15</a:t>
            </a:fld>
            <a:endParaRPr lang="en-US"/>
          </a:p>
        </p:txBody>
      </p:sp>
      <p:sp>
        <p:nvSpPr>
          <p:cNvPr id="542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54276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78766085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3BE4D06C-E856-43A8-8631-E0C939EBF2EB}" type="slidenum">
              <a:rPr lang="en-US"/>
              <a:pPr>
                <a:defRPr/>
              </a:pPr>
              <a:t>16</a:t>
            </a:fld>
            <a:endParaRPr lang="en-US"/>
          </a:p>
        </p:txBody>
      </p:sp>
      <p:sp>
        <p:nvSpPr>
          <p:cNvPr id="552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5300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en-US" sz="1800" dirty="0" smtClean="0"/>
              <a:t>Affected by how the task is designed.</a:t>
            </a:r>
          </a:p>
          <a:p>
            <a:r>
              <a:rPr lang="en-US" sz="1800" dirty="0" smtClean="0"/>
              <a:t>Build</a:t>
            </a:r>
            <a:r>
              <a:rPr lang="en-US" sz="1800" baseline="0" dirty="0" smtClean="0"/>
              <a:t> role responsibility.</a:t>
            </a:r>
          </a:p>
          <a:p>
            <a:r>
              <a:rPr lang="en-US" sz="1800" baseline="0" dirty="0" smtClean="0"/>
              <a:t>Leaders need to provide what is missing in the </a:t>
            </a:r>
            <a:r>
              <a:rPr lang="en-US" sz="1800" baseline="0" dirty="0" err="1" smtClean="0"/>
              <a:t>env</a:t>
            </a:r>
            <a:r>
              <a:rPr lang="en-US" sz="1800" baseline="0" dirty="0" smtClean="0"/>
              <a:t>.</a:t>
            </a:r>
            <a:endParaRPr lang="en-US" sz="1800" dirty="0" smtClean="0"/>
          </a:p>
        </p:txBody>
      </p:sp>
    </p:spTree>
    <p:extLst>
      <p:ext uri="{BB962C8B-B14F-4D97-AF65-F5344CB8AC3E}">
        <p14:creationId xmlns:p14="http://schemas.microsoft.com/office/powerpoint/2010/main" val="314915792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06F577BD-0994-461E-BFE3-E8C2BA0B8136}" type="slidenum">
              <a:rPr lang="en-US"/>
              <a:pPr>
                <a:defRPr/>
              </a:pPr>
              <a:t>17</a:t>
            </a:fld>
            <a:endParaRPr lang="en-US"/>
          </a:p>
        </p:txBody>
      </p:sp>
      <p:sp>
        <p:nvSpPr>
          <p:cNvPr id="563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6324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sz="1800" smtClean="0"/>
          </a:p>
        </p:txBody>
      </p:sp>
    </p:spTree>
    <p:extLst>
      <p:ext uri="{BB962C8B-B14F-4D97-AF65-F5344CB8AC3E}">
        <p14:creationId xmlns:p14="http://schemas.microsoft.com/office/powerpoint/2010/main" val="81434378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997DB3D8-46AD-4F13-BC7A-9A7983C1860C}" type="slidenum">
              <a:rPr lang="en-US"/>
              <a:pPr>
                <a:defRPr/>
              </a:pPr>
              <a:t>18</a:t>
            </a:fld>
            <a:endParaRPr lang="en-US"/>
          </a:p>
        </p:txBody>
      </p:sp>
      <p:sp>
        <p:nvSpPr>
          <p:cNvPr id="573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57348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sz="1800" smtClean="0"/>
          </a:p>
        </p:txBody>
      </p:sp>
    </p:spTree>
    <p:extLst>
      <p:ext uri="{BB962C8B-B14F-4D97-AF65-F5344CB8AC3E}">
        <p14:creationId xmlns:p14="http://schemas.microsoft.com/office/powerpoint/2010/main" val="349672185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06A74226-13D1-4700-83B8-541EDE4B1D13}" type="slidenum">
              <a:rPr lang="en-US"/>
              <a:pPr>
                <a:defRPr/>
              </a:pPr>
              <a:t>19</a:t>
            </a:fld>
            <a:endParaRPr lang="en-US"/>
          </a:p>
        </p:txBody>
      </p:sp>
      <p:sp>
        <p:nvSpPr>
          <p:cNvPr id="583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8372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3127838293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BDA09410-AB9A-45B6-9741-2E3F771793F7}" type="slidenum">
              <a:rPr lang="en-US"/>
              <a:pPr>
                <a:defRPr/>
              </a:pPr>
              <a:t>20</a:t>
            </a:fld>
            <a:endParaRPr lang="en-US"/>
          </a:p>
        </p:txBody>
      </p:sp>
      <p:sp>
        <p:nvSpPr>
          <p:cNvPr id="593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9396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en-US" dirty="0" smtClean="0"/>
              <a:t>It is a theoretical model but also a pragmatic model</a:t>
            </a:r>
            <a:r>
              <a:rPr lang="en-US" baseline="0" dirty="0" smtClean="0"/>
              <a:t> and House 1996 extended the study to include instead of 4 classes moved to 8 classes of </a:t>
            </a:r>
            <a:r>
              <a:rPr lang="en-US" baseline="0" dirty="0" err="1" smtClean="0"/>
              <a:t>behaviour</a:t>
            </a:r>
            <a:r>
              <a:rPr lang="en-US" baseline="0" dirty="0" smtClean="0"/>
              <a:t>.</a:t>
            </a:r>
          </a:p>
          <a:p>
            <a:endParaRPr lang="en-US" baseline="0" dirty="0" smtClean="0"/>
          </a:p>
          <a:p>
            <a:r>
              <a:rPr lang="en-US" baseline="0" dirty="0" smtClean="0"/>
              <a:t>How various leadership styles interact with the </a:t>
            </a:r>
            <a:r>
              <a:rPr lang="en-US" baseline="0" dirty="0" err="1" smtClean="0"/>
              <a:t>chaacteristics</a:t>
            </a:r>
            <a:r>
              <a:rPr lang="en-US" baseline="0" dirty="0" smtClean="0"/>
              <a:t> of followers and the work setting to affect the motivation of the </a:t>
            </a:r>
            <a:r>
              <a:rPr lang="en-US" baseline="0" dirty="0" err="1" smtClean="0"/>
              <a:t>folowers</a:t>
            </a:r>
            <a:r>
              <a:rPr lang="en-US" baseline="0" dirty="0" smtClean="0"/>
              <a:t>.</a:t>
            </a:r>
          </a:p>
          <a:p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827742285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2D833D97-C7F2-49E2-BBD5-E4BF2A5F531B}" type="slidenum">
              <a:rPr lang="en-US"/>
              <a:pPr>
                <a:defRPr/>
              </a:pPr>
              <a:t>21</a:t>
            </a:fld>
            <a:endParaRPr lang="en-US"/>
          </a:p>
        </p:txBody>
      </p:sp>
      <p:sp>
        <p:nvSpPr>
          <p:cNvPr id="604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0420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2608557710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F079CF5-3E59-49A8-B9AF-7861A79465CA}" type="slidenum">
              <a:rPr lang="en-US"/>
              <a:pPr>
                <a:defRPr/>
              </a:pPr>
              <a:t>22</a:t>
            </a:fld>
            <a:endParaRPr lang="en-US"/>
          </a:p>
        </p:txBody>
      </p:sp>
      <p:sp>
        <p:nvSpPr>
          <p:cNvPr id="614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44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en-US" sz="1800" dirty="0" smtClean="0"/>
              <a:t>Illustrate how leadership</a:t>
            </a:r>
            <a:r>
              <a:rPr lang="en-US" sz="1800" baseline="0" dirty="0" smtClean="0"/>
              <a:t> behavior are related to followers a d task characteristics.</a:t>
            </a:r>
          </a:p>
          <a:p>
            <a:endParaRPr lang="en-US" sz="1800" baseline="0" dirty="0" smtClean="0"/>
          </a:p>
          <a:p>
            <a:r>
              <a:rPr lang="en-US" sz="1800" baseline="0" dirty="0" smtClean="0"/>
              <a:t>In summary the model aims to recognize that leaders need to attend to the needs of followers.</a:t>
            </a:r>
          </a:p>
          <a:p>
            <a:endParaRPr lang="en-US" sz="1800" baseline="0" dirty="0" smtClean="0"/>
          </a:p>
          <a:p>
            <a:r>
              <a:rPr lang="en-US" sz="1800" baseline="0" dirty="0" smtClean="0"/>
              <a:t>Leaders need to help confront obstacles.</a:t>
            </a:r>
          </a:p>
          <a:p>
            <a:r>
              <a:rPr lang="en-US" sz="1800" baseline="0" dirty="0" smtClean="0"/>
              <a:t>Leaders need to provide </a:t>
            </a:r>
            <a:r>
              <a:rPr lang="en-US" sz="1800" baseline="0" dirty="0" err="1" smtClean="0"/>
              <a:t>follwers</a:t>
            </a:r>
            <a:r>
              <a:rPr lang="en-US" sz="1800" baseline="0" dirty="0" smtClean="0"/>
              <a:t> </a:t>
            </a:r>
            <a:r>
              <a:rPr lang="en-US" sz="1800" baseline="0" dirty="0" err="1" smtClean="0"/>
              <a:t>owork</a:t>
            </a:r>
            <a:r>
              <a:rPr lang="en-US" sz="1800" baseline="0" dirty="0" smtClean="0"/>
              <a:t> with defined goals.</a:t>
            </a:r>
            <a:endParaRPr lang="en-US" sz="1800" dirty="0" smtClean="0"/>
          </a:p>
        </p:txBody>
      </p:sp>
    </p:spTree>
    <p:extLst>
      <p:ext uri="{BB962C8B-B14F-4D97-AF65-F5344CB8AC3E}">
        <p14:creationId xmlns:p14="http://schemas.microsoft.com/office/powerpoint/2010/main" val="2982029672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BD6C9DF4-FE41-4604-8E1D-3ACA13854DD8}" type="slidenum">
              <a:rPr lang="en-US"/>
              <a:pPr>
                <a:defRPr/>
              </a:pPr>
              <a:t>23</a:t>
            </a:fld>
            <a:endParaRPr lang="en-US"/>
          </a:p>
        </p:txBody>
      </p:sp>
      <p:sp>
        <p:nvSpPr>
          <p:cNvPr id="624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2468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en-US" dirty="0" smtClean="0"/>
              <a:t>The theory was one of the first situational contingency theories of leadership to explain how task and follower characteristics</a:t>
            </a:r>
            <a:r>
              <a:rPr lang="en-US" baseline="0" dirty="0" smtClean="0"/>
              <a:t> affect the impact on leadership on follower participation.</a:t>
            </a: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3206056944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A1FD3AC-CE8D-45AB-8649-54CD5F7443B1}" type="slidenum">
              <a:rPr lang="en-US"/>
              <a:pPr>
                <a:defRPr/>
              </a:pPr>
              <a:t>24</a:t>
            </a:fld>
            <a:endParaRPr lang="en-US"/>
          </a:p>
        </p:txBody>
      </p:sp>
      <p:sp>
        <p:nvSpPr>
          <p:cNvPr id="634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3492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en-US" dirty="0" smtClean="0"/>
              <a:t>It incorporate lots of factors into one’s selection of a preferred leadership style.</a:t>
            </a:r>
          </a:p>
        </p:txBody>
      </p:sp>
    </p:spTree>
    <p:extLst>
      <p:ext uri="{BB962C8B-B14F-4D97-AF65-F5344CB8AC3E}">
        <p14:creationId xmlns:p14="http://schemas.microsoft.com/office/powerpoint/2010/main" val="2835860694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2178F55A-D8B9-43F9-BF98-B4E84BE7DEC0}" type="slidenum">
              <a:rPr lang="en-US"/>
              <a:pPr>
                <a:defRPr/>
              </a:pPr>
              <a:t>25</a:t>
            </a:fld>
            <a:endParaRPr lang="en-US"/>
          </a:p>
        </p:txBody>
      </p:sp>
      <p:sp>
        <p:nvSpPr>
          <p:cNvPr id="645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4516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en-US" dirty="0" smtClean="0"/>
              <a:t>Few management development training </a:t>
            </a:r>
            <a:r>
              <a:rPr lang="en-US" dirty="0" err="1" smtClean="0"/>
              <a:t>programmes</a:t>
            </a:r>
            <a:r>
              <a:rPr lang="en-US" dirty="0" smtClean="0"/>
              <a:t> developed from this theory.</a:t>
            </a:r>
          </a:p>
          <a:p>
            <a:endParaRPr lang="en-US" dirty="0" smtClean="0"/>
          </a:p>
          <a:p>
            <a:r>
              <a:rPr lang="en-US" dirty="0" smtClean="0"/>
              <a:t>But, it does offer insight that can be applied at diff org.</a:t>
            </a:r>
            <a:r>
              <a:rPr lang="en-US" baseline="0" dirty="0" smtClean="0"/>
              <a:t> levels to improve ones leadership.</a:t>
            </a: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4938018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>
      <p:bgPr>
        <a:blipFill dpi="0" rotWithShape="1">
          <a:blip r:embed="rId2" cstate="print">
            <a:lum/>
          </a:blip>
          <a:srcRect/>
          <a:stretch>
            <a:fillRect l="-1000" r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4"/>
          <p:cNvSpPr>
            <a:spLocks noGrp="1"/>
          </p:cNvSpPr>
          <p:nvPr>
            <p:ph type="ftr" sz="quarter" idx="10"/>
          </p:nvPr>
        </p:nvSpPr>
        <p:spPr>
          <a:xfrm>
            <a:off x="609600" y="6356350"/>
            <a:ext cx="7848600" cy="365125"/>
          </a:xfrm>
        </p:spPr>
        <p:txBody>
          <a:bodyPr/>
          <a:lstStyle>
            <a:lvl1pPr>
              <a:defRPr sz="1000" dirty="0" smtClean="0"/>
            </a:lvl1pPr>
          </a:lstStyle>
          <a:p>
            <a:pPr>
              <a:defRPr/>
            </a:pPr>
            <a:r>
              <a:rPr lang="en-US" smtClean="0"/>
              <a:t>Northouse - Leadership: Theory and Practice, Seventh Edition © 2016 SAGE Publications, Inc.</a:t>
            </a:r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458200" cy="685800"/>
          </a:xfrm>
          <a:prstGeom prst="rect">
            <a:avLst/>
          </a:prstGeom>
        </p:spPr>
        <p:txBody>
          <a:bodyPr/>
          <a:lstStyle>
            <a:lvl1pPr algn="ctr">
              <a:defRPr sz="3200" b="1">
                <a:latin typeface="+mj-lt"/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76400"/>
            <a:ext cx="8458200" cy="4572000"/>
          </a:xfrm>
        </p:spPr>
        <p:txBody>
          <a:bodyPr/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accent4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685800"/>
          </a:xfrm>
          <a:prstGeom prst="rect">
            <a:avLst/>
          </a:prstGeom>
        </p:spPr>
        <p:txBody>
          <a:bodyPr/>
          <a:lstStyle>
            <a:lvl1pPr algn="ctr">
              <a:defRPr sz="3200" b="1">
                <a:latin typeface="+mj-lt"/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685800"/>
          </a:xfrm>
          <a:prstGeom prst="rect">
            <a:avLst/>
          </a:prstGeom>
        </p:spPr>
        <p:txBody>
          <a:bodyPr/>
          <a:lstStyle>
            <a:lvl1pPr algn="ctr">
              <a:defRPr sz="3200" b="1">
                <a:latin typeface="+mj-lt"/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Title, Clip Ar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lipArt Placeholder 2"/>
          <p:cNvSpPr>
            <a:spLocks noGrp="1"/>
          </p:cNvSpPr>
          <p:nvPr>
            <p:ph type="clipArt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685800"/>
          </a:xfrm>
          <a:prstGeom prst="rect">
            <a:avLst/>
          </a:prstGeom>
        </p:spPr>
        <p:txBody>
          <a:bodyPr/>
          <a:lstStyle>
            <a:lvl1pPr algn="ctr">
              <a:defRPr sz="3200" b="1">
                <a:latin typeface="+mj-lt"/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only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685800"/>
          </a:xfrm>
          <a:prstGeom prst="rect">
            <a:avLst/>
          </a:prstGeom>
        </p:spPr>
        <p:txBody>
          <a:bodyPr/>
          <a:lstStyle>
            <a:lvl1pPr algn="ctr">
              <a:defRPr sz="3200" b="1">
                <a:latin typeface="+mj-lt"/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0" cstate="print">
            <a:lum/>
          </a:blip>
          <a:srcRect/>
          <a:stretch>
            <a:fillRect l="-1000" r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8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4582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356350"/>
            <a:ext cx="8229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1pPr>
          </a:lstStyle>
          <a:p>
            <a:pPr>
              <a:defRPr/>
            </a:pPr>
            <a:r>
              <a:rPr lang="en-US" smtClean="0"/>
              <a:t>Northouse - Leadership: Theory and Practice, Seventh Edition © 2016 SAGE Publications, Inc.</a:t>
            </a:r>
            <a:endParaRPr lang="en-US" dirty="0"/>
          </a:p>
        </p:txBody>
      </p:sp>
      <p:sp>
        <p:nvSpPr>
          <p:cNvPr id="11" name="Title 1"/>
          <p:cNvSpPr txBox="1">
            <a:spLocks/>
          </p:cNvSpPr>
          <p:nvPr userDrawn="1"/>
        </p:nvSpPr>
        <p:spPr>
          <a:xfrm>
            <a:off x="457200" y="914400"/>
            <a:ext cx="8458200" cy="6858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3200" b="1" i="1" kern="1200">
                <a:solidFill>
                  <a:schemeClr val="tx1"/>
                </a:solidFill>
                <a:latin typeface="+mj-lt"/>
                <a:ea typeface="+mj-ea"/>
                <a:cs typeface="Times New Roman" pitchFamily="18" charset="0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600" i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600" i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600" i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600" i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15" r:id="rId2"/>
    <p:sldLayoutId id="2147483716" r:id="rId3"/>
    <p:sldLayoutId id="2147483717" r:id="rId4"/>
    <p:sldLayoutId id="2147483746" r:id="rId5"/>
    <p:sldLayoutId id="2147483719" r:id="rId6"/>
    <p:sldLayoutId id="2147483753" r:id="rId7"/>
    <p:sldLayoutId id="2147483722" r:id="rId8"/>
  </p:sldLayoutIdLst>
  <p:hf hdr="0" dt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 i="1" kern="1200">
          <a:solidFill>
            <a:schemeClr val="tx1"/>
          </a:solidFill>
          <a:latin typeface="Times New Roman" pitchFamily="18" charset="0"/>
          <a:ea typeface="+mj-ea"/>
          <a:cs typeface="Times New Roman" pitchFamily="18" charset="0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 i="1">
          <a:solidFill>
            <a:schemeClr val="tx1"/>
          </a:solidFill>
          <a:latin typeface="Times New Roman" pitchFamily="18" charset="0"/>
          <a:cs typeface="Times New Roman" pitchFamily="18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 i="1">
          <a:solidFill>
            <a:schemeClr val="tx1"/>
          </a:solidFill>
          <a:latin typeface="Times New Roman" pitchFamily="18" charset="0"/>
          <a:cs typeface="Times New Roman" pitchFamily="18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 i="1">
          <a:solidFill>
            <a:schemeClr val="tx1"/>
          </a:solidFill>
          <a:latin typeface="Times New Roman" pitchFamily="18" charset="0"/>
          <a:cs typeface="Times New Roman" pitchFamily="18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 i="1">
          <a:solidFill>
            <a:schemeClr val="tx1"/>
          </a:solidFill>
          <a:latin typeface="Times New Roman" pitchFamily="18" charset="0"/>
          <a:cs typeface="Times New Roman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rgbClr val="007000"/>
        </a:buClr>
        <a:buSzPct val="85000"/>
        <a:buFont typeface="Wingdings 2" pitchFamily="18" charset="2"/>
        <a:buChar char="÷"/>
        <a:defRPr sz="3200" kern="1200">
          <a:solidFill>
            <a:schemeClr val="tx1"/>
          </a:solidFill>
          <a:latin typeface="Calibri" pitchFamily="34" charset="0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rgbClr val="006000"/>
        </a:buClr>
        <a:buSzPct val="90000"/>
        <a:buFont typeface="Wingdings 2" pitchFamily="18" charset="2"/>
        <a:buChar char="®"/>
        <a:defRPr sz="2800" kern="1200">
          <a:solidFill>
            <a:srgbClr val="004800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rgbClr val="007000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SzPct val="100000"/>
        <a:buFont typeface="Wingdings" pitchFamily="2" charset="2"/>
        <a:buChar char="§"/>
        <a:defRPr sz="2000" kern="1200">
          <a:solidFill>
            <a:srgbClr val="007000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rgbClr val="007000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ctrTitle" idx="4294967295"/>
          </p:nvPr>
        </p:nvSpPr>
        <p:spPr>
          <a:xfrm>
            <a:off x="457200" y="1498313"/>
            <a:ext cx="8305800" cy="4445287"/>
          </a:xfrm>
          <a:prstGeom prst="rect">
            <a:avLst/>
          </a:prstGeom>
          <a:solidFill>
            <a:schemeClr val="bg1"/>
          </a:solidFill>
        </p:spPr>
        <p:txBody>
          <a:bodyPr/>
          <a:lstStyle/>
          <a:p>
            <a:pPr algn="ctr" eaLnBrk="1" hangingPunct="1"/>
            <a:r>
              <a:rPr lang="en-US" sz="4000" b="1" dirty="0" smtClean="0">
                <a:latin typeface="+mj-lt"/>
              </a:rPr>
              <a:t/>
            </a:r>
            <a:br>
              <a:rPr lang="en-US" sz="4000" b="1" dirty="0" smtClean="0">
                <a:latin typeface="+mj-lt"/>
              </a:rPr>
            </a:br>
            <a:r>
              <a:rPr lang="en-US" sz="4000" b="1" dirty="0" smtClean="0">
                <a:latin typeface="+mj-lt"/>
              </a:rPr>
              <a:t>Week </a:t>
            </a:r>
            <a:r>
              <a:rPr lang="en-US" sz="4000" b="1" dirty="0" smtClean="0">
                <a:latin typeface="+mj-lt"/>
              </a:rPr>
              <a:t>4</a:t>
            </a:r>
            <a:br>
              <a:rPr lang="en-US" sz="4000" b="1" dirty="0" smtClean="0">
                <a:latin typeface="+mj-lt"/>
              </a:rPr>
            </a:br>
            <a:r>
              <a:rPr lang="en-US" sz="4000" b="1" dirty="0" smtClean="0">
                <a:latin typeface="+mj-lt"/>
              </a:rPr>
              <a:t/>
            </a:r>
            <a:br>
              <a:rPr lang="en-US" sz="4000" b="1" dirty="0" smtClean="0">
                <a:latin typeface="+mj-lt"/>
              </a:rPr>
            </a:br>
            <a:r>
              <a:rPr lang="en-US" sz="4000" b="1" dirty="0" smtClean="0">
                <a:latin typeface="+mj-lt"/>
              </a:rPr>
              <a:t/>
            </a:r>
            <a:br>
              <a:rPr lang="en-US" sz="4000" b="1" dirty="0" smtClean="0">
                <a:latin typeface="+mj-lt"/>
              </a:rPr>
            </a:br>
            <a:r>
              <a:rPr lang="en-US" sz="4000" b="1" dirty="0" smtClean="0">
                <a:latin typeface="+mj-lt"/>
              </a:rPr>
              <a:t>Path–Goal Theory</a:t>
            </a:r>
          </a:p>
        </p:txBody>
      </p:sp>
    </p:spTree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3"/>
          <p:cNvSpPr>
            <a:spLocks noGrp="1" noChangeArrowheads="1"/>
          </p:cNvSpPr>
          <p:nvPr>
            <p:ph type="subTitle" idx="4294967295"/>
          </p:nvPr>
        </p:nvSpPr>
        <p:spPr>
          <a:xfrm>
            <a:off x="609600" y="2057400"/>
            <a:ext cx="7924800" cy="3505200"/>
          </a:xfrm>
        </p:spPr>
        <p:txBody>
          <a:bodyPr/>
          <a:lstStyle/>
          <a:p>
            <a:pPr algn="l" eaLnBrk="1" hangingPunct="1">
              <a:spcBef>
                <a:spcPts val="0"/>
              </a:spcBef>
              <a:spcAft>
                <a:spcPts val="1800"/>
              </a:spcAft>
              <a:buClr>
                <a:srgbClr val="0070C0"/>
              </a:buClr>
              <a:buFont typeface="Wingdings 2" pitchFamily="18" charset="2"/>
              <a:buChar char="÷"/>
              <a:defRPr/>
            </a:pPr>
            <a:r>
              <a:rPr lang="en-US" sz="2400" b="1" dirty="0" smtClean="0">
                <a:solidFill>
                  <a:schemeClr val="tx1"/>
                </a:solidFill>
                <a:latin typeface="+mn-lt"/>
              </a:rPr>
              <a:t>  </a:t>
            </a:r>
            <a:r>
              <a:rPr lang="en-US" sz="2400" dirty="0" smtClean="0">
                <a:solidFill>
                  <a:schemeClr val="tx1"/>
                </a:solidFill>
                <a:latin typeface="+mn-lt"/>
              </a:rPr>
              <a:t>Path-Goal Theory Perspective</a:t>
            </a:r>
          </a:p>
          <a:p>
            <a:pPr algn="l" eaLnBrk="1" hangingPunct="1">
              <a:spcBef>
                <a:spcPts val="0"/>
              </a:spcBef>
              <a:spcAft>
                <a:spcPts val="1800"/>
              </a:spcAft>
              <a:buClr>
                <a:srgbClr val="0070C0"/>
              </a:buClr>
              <a:buFont typeface="Wingdings 2" pitchFamily="18" charset="2"/>
              <a:buChar char="÷"/>
              <a:defRPr/>
            </a:pPr>
            <a:r>
              <a:rPr lang="en-US" sz="2400" dirty="0" smtClean="0">
                <a:solidFill>
                  <a:schemeClr val="tx1"/>
                </a:solidFill>
                <a:latin typeface="+mn-lt"/>
              </a:rPr>
              <a:t>  Conditions of Leadership Motivation </a:t>
            </a:r>
          </a:p>
          <a:p>
            <a:pPr marL="463550" indent="-463550" algn="l" eaLnBrk="1" hangingPunct="1">
              <a:spcBef>
                <a:spcPts val="0"/>
              </a:spcBef>
              <a:spcAft>
                <a:spcPts val="1800"/>
              </a:spcAft>
              <a:buClr>
                <a:srgbClr val="0070C0"/>
              </a:buClr>
              <a:buFont typeface="Wingdings 2" pitchFamily="18" charset="2"/>
              <a:buChar char="÷"/>
              <a:defRPr/>
            </a:pPr>
            <a:r>
              <a:rPr lang="en-US" sz="2400" dirty="0" smtClean="0">
                <a:solidFill>
                  <a:schemeClr val="tx1"/>
                </a:solidFill>
                <a:latin typeface="+mn-lt"/>
              </a:rPr>
              <a:t>Leader Behaviors &amp; Follower  Characteristics</a:t>
            </a:r>
          </a:p>
          <a:p>
            <a:pPr algn="l" eaLnBrk="1" hangingPunct="1">
              <a:spcBef>
                <a:spcPts val="0"/>
              </a:spcBef>
              <a:spcAft>
                <a:spcPts val="1800"/>
              </a:spcAft>
              <a:buClr>
                <a:srgbClr val="0070C0"/>
              </a:buClr>
              <a:buFont typeface="Wingdings 2" pitchFamily="18" charset="2"/>
              <a:buChar char="÷"/>
              <a:defRPr/>
            </a:pPr>
            <a:r>
              <a:rPr lang="en-US" sz="2400" dirty="0" smtClean="0">
                <a:solidFill>
                  <a:schemeClr val="tx1"/>
                </a:solidFill>
                <a:latin typeface="+mn-lt"/>
              </a:rPr>
              <a:t>  Task Characteristics</a:t>
            </a:r>
          </a:p>
          <a:p>
            <a:pPr algn="l" eaLnBrk="1" hangingPunct="1">
              <a:spcBef>
                <a:spcPts val="0"/>
              </a:spcBef>
              <a:spcAft>
                <a:spcPts val="1800"/>
              </a:spcAft>
              <a:buClr>
                <a:srgbClr val="0070C0"/>
              </a:buClr>
              <a:buFont typeface="Wingdings 2" pitchFamily="18" charset="2"/>
              <a:buChar char="÷"/>
              <a:defRPr/>
            </a:pPr>
            <a:r>
              <a:rPr lang="en-US" sz="2400" dirty="0" smtClean="0">
                <a:solidFill>
                  <a:schemeClr val="tx1"/>
                </a:solidFill>
                <a:latin typeface="+mn-lt"/>
              </a:rPr>
              <a:t>  How Does PGT Work?</a:t>
            </a:r>
          </a:p>
        </p:txBody>
      </p:sp>
      <p:sp>
        <p:nvSpPr>
          <p:cNvPr id="14339" name="Rectangle 6"/>
          <p:cNvSpPr>
            <a:spLocks noChangeArrowheads="1"/>
          </p:cNvSpPr>
          <p:nvPr/>
        </p:nvSpPr>
        <p:spPr bwMode="auto">
          <a:xfrm>
            <a:off x="609600" y="838200"/>
            <a:ext cx="7772400" cy="838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en-US" sz="3200" b="1" i="1" dirty="0">
                <a:latin typeface="+mj-lt"/>
                <a:cs typeface="Times New Roman" pitchFamily="18" charset="0"/>
              </a:rPr>
              <a:t>Overview</a:t>
            </a:r>
          </a:p>
        </p:txBody>
      </p:sp>
      <p:sp>
        <p:nvSpPr>
          <p:cNvPr id="5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3" name="Rectangle 4"/>
          <p:cNvSpPr>
            <a:spLocks noChangeArrowheads="1"/>
          </p:cNvSpPr>
          <p:nvPr/>
        </p:nvSpPr>
        <p:spPr bwMode="auto">
          <a:xfrm>
            <a:off x="533400" y="2590800"/>
            <a:ext cx="8077200" cy="3276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Aft>
                <a:spcPts val="1800"/>
              </a:spcAft>
              <a:buClr>
                <a:srgbClr val="0070C0"/>
              </a:buClr>
              <a:buSzPct val="85000"/>
              <a:buFont typeface="Wingdings 2" pitchFamily="18" charset="2"/>
              <a:buChar char="÷"/>
            </a:pPr>
            <a:r>
              <a:rPr lang="en-US" dirty="0">
                <a:latin typeface="+mn-lt"/>
              </a:rPr>
              <a:t>Path–goal theory centers on how leaders motivate </a:t>
            </a:r>
            <a:r>
              <a:rPr lang="en-US" dirty="0" smtClean="0">
                <a:latin typeface="+mn-lt"/>
              </a:rPr>
              <a:t>followers to </a:t>
            </a:r>
            <a:r>
              <a:rPr lang="en-US" dirty="0">
                <a:latin typeface="+mn-lt"/>
              </a:rPr>
              <a:t>accomplish designated goals</a:t>
            </a:r>
          </a:p>
          <a:p>
            <a:pPr marL="342900" indent="-342900">
              <a:spcAft>
                <a:spcPts val="1800"/>
              </a:spcAft>
              <a:buClr>
                <a:srgbClr val="0070C0"/>
              </a:buClr>
              <a:buSzPct val="85000"/>
              <a:buFont typeface="Wingdings 2" pitchFamily="18" charset="2"/>
              <a:buChar char="÷"/>
            </a:pPr>
            <a:r>
              <a:rPr lang="en-US" dirty="0">
                <a:latin typeface="+mn-lt"/>
              </a:rPr>
              <a:t>Emphasizes the relationship between </a:t>
            </a:r>
          </a:p>
          <a:p>
            <a:pPr marL="342900" lvl="1" indent="-342900">
              <a:spcAft>
                <a:spcPts val="1800"/>
              </a:spcAft>
              <a:buClr>
                <a:srgbClr val="0070C0"/>
              </a:buClr>
              <a:buSzPct val="85000"/>
              <a:buFont typeface="Wingdings 2" pitchFamily="18" charset="2"/>
              <a:buChar char="÷"/>
            </a:pPr>
            <a:r>
              <a:rPr lang="en-US" dirty="0">
                <a:latin typeface="+mn-lt"/>
              </a:rPr>
              <a:t>the leader’s style </a:t>
            </a:r>
          </a:p>
          <a:p>
            <a:pPr marL="342900" lvl="1" indent="-342900">
              <a:spcAft>
                <a:spcPts val="1800"/>
              </a:spcAft>
              <a:buClr>
                <a:srgbClr val="0070C0"/>
              </a:buClr>
              <a:buSzPct val="85000"/>
              <a:buFont typeface="Wingdings 2" pitchFamily="18" charset="2"/>
              <a:buChar char="÷"/>
            </a:pPr>
            <a:r>
              <a:rPr lang="en-US" dirty="0">
                <a:latin typeface="+mn-lt"/>
              </a:rPr>
              <a:t>the characteristics of the </a:t>
            </a:r>
            <a:r>
              <a:rPr lang="en-US" dirty="0" smtClean="0">
                <a:latin typeface="+mn-lt"/>
              </a:rPr>
              <a:t>followers</a:t>
            </a:r>
            <a:endParaRPr lang="en-US" dirty="0">
              <a:latin typeface="+mn-lt"/>
            </a:endParaRPr>
          </a:p>
          <a:p>
            <a:pPr marL="342900" lvl="1" indent="-342900">
              <a:spcAft>
                <a:spcPts val="1800"/>
              </a:spcAft>
              <a:buClr>
                <a:srgbClr val="0070C0"/>
              </a:buClr>
              <a:buSzPct val="85000"/>
              <a:buFont typeface="Wingdings 2" pitchFamily="18" charset="2"/>
              <a:buChar char="÷"/>
            </a:pPr>
            <a:r>
              <a:rPr lang="en-US" dirty="0">
                <a:latin typeface="+mn-lt"/>
              </a:rPr>
              <a:t>the work setting</a:t>
            </a:r>
          </a:p>
        </p:txBody>
      </p:sp>
      <p:sp>
        <p:nvSpPr>
          <p:cNvPr id="7" name="Rectangle 6"/>
          <p:cNvSpPr/>
          <p:nvPr/>
        </p:nvSpPr>
        <p:spPr>
          <a:xfrm>
            <a:off x="625559" y="2052935"/>
            <a:ext cx="1738810" cy="49244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 eaLnBrk="0" hangingPunct="0">
              <a:defRPr/>
            </a:pPr>
            <a:r>
              <a:rPr lang="en-US" sz="2600" b="1" dirty="0" smtClean="0">
                <a:solidFill>
                  <a:srgbClr val="0070C0"/>
                </a:solidFill>
                <a:latin typeface="Arial Rounded MT Bold" pitchFamily="34" charset="0"/>
              </a:rPr>
              <a:t>Definition</a:t>
            </a:r>
            <a:endParaRPr lang="en-US" sz="2600" b="1" dirty="0">
              <a:solidFill>
                <a:srgbClr val="0070C0"/>
              </a:solidFill>
              <a:latin typeface="Arial Rounded MT Bold" pitchFamily="34" charset="0"/>
            </a:endParaRPr>
          </a:p>
        </p:txBody>
      </p:sp>
      <p:sp>
        <p:nvSpPr>
          <p:cNvPr id="8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  <p:sp>
        <p:nvSpPr>
          <p:cNvPr id="9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762000"/>
            <a:ext cx="8229600" cy="990600"/>
          </a:xfrm>
        </p:spPr>
        <p:txBody>
          <a:bodyPr/>
          <a:lstStyle/>
          <a:p>
            <a:pPr algn="ctr" eaLnBrk="1" hangingPunct="1"/>
            <a:r>
              <a:rPr lang="en-US" sz="3200" b="1" dirty="0">
                <a:latin typeface="+mj-lt"/>
              </a:rPr>
              <a:t>Path–Goal </a:t>
            </a:r>
            <a:r>
              <a:rPr lang="en-US" sz="3200" b="1" dirty="0" smtClean="0">
                <a:latin typeface="+mj-lt"/>
              </a:rPr>
              <a:t>Theory (House, 1971) Description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762000"/>
            <a:ext cx="8229600" cy="990600"/>
          </a:xfrm>
        </p:spPr>
        <p:txBody>
          <a:bodyPr/>
          <a:lstStyle/>
          <a:p>
            <a:pPr algn="ctr" eaLnBrk="1" hangingPunct="1"/>
            <a:r>
              <a:rPr lang="en-US" sz="3200" b="1" dirty="0">
                <a:latin typeface="+mj-lt"/>
              </a:rPr>
              <a:t>Path–Goal </a:t>
            </a:r>
            <a:r>
              <a:rPr lang="en-US" sz="3200" b="1" dirty="0" smtClean="0">
                <a:latin typeface="+mj-lt"/>
              </a:rPr>
              <a:t>Theory (House, 1971) Description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2438400"/>
            <a:ext cx="8458200" cy="3581400"/>
          </a:xfrm>
        </p:spPr>
        <p:txBody>
          <a:bodyPr/>
          <a:lstStyle/>
          <a:p>
            <a:pPr eaLnBrk="1" hangingPunct="1">
              <a:spcBef>
                <a:spcPct val="0"/>
              </a:spcBef>
              <a:spcAft>
                <a:spcPts val="1800"/>
              </a:spcAft>
              <a:buClr>
                <a:srgbClr val="0070C0"/>
              </a:buClr>
            </a:pPr>
            <a:r>
              <a:rPr lang="en-US" sz="2400" dirty="0" smtClean="0">
                <a:latin typeface="+mn-lt"/>
              </a:rPr>
              <a:t>Goal - To enhance employee performance and satisfaction by focusing on employee motivation</a:t>
            </a:r>
          </a:p>
          <a:p>
            <a:pPr eaLnBrk="1" hangingPunct="1">
              <a:spcBef>
                <a:spcPct val="0"/>
              </a:spcBef>
              <a:spcAft>
                <a:spcPts val="1800"/>
              </a:spcAft>
              <a:buClr>
                <a:srgbClr val="0070C0"/>
              </a:buClr>
            </a:pPr>
            <a:r>
              <a:rPr lang="en-US" sz="2400" dirty="0" smtClean="0">
                <a:latin typeface="+mn-lt"/>
              </a:rPr>
              <a:t>Motivational Principles (based on Expectancy Theory) - Followers will be motivated if they believe </a:t>
            </a:r>
          </a:p>
          <a:p>
            <a:pPr marL="342900" lvl="1" indent="-342900" eaLnBrk="1" hangingPunct="1">
              <a:spcBef>
                <a:spcPct val="0"/>
              </a:spcBef>
              <a:spcAft>
                <a:spcPts val="1800"/>
              </a:spcAft>
              <a:buClr>
                <a:srgbClr val="0070C0"/>
              </a:buClr>
              <a:buSzPct val="85000"/>
              <a:buFont typeface="Wingdings 2" pitchFamily="18" charset="2"/>
              <a:buChar char="÷"/>
            </a:pPr>
            <a:r>
              <a:rPr lang="en-US" sz="2400" dirty="0" smtClean="0">
                <a:solidFill>
                  <a:schemeClr val="tx1"/>
                </a:solidFill>
              </a:rPr>
              <a:t>they are capable of performing their work</a:t>
            </a:r>
          </a:p>
          <a:p>
            <a:pPr marL="342900" lvl="1" indent="-342900" eaLnBrk="1" hangingPunct="1">
              <a:spcBef>
                <a:spcPct val="0"/>
              </a:spcBef>
              <a:spcAft>
                <a:spcPts val="1800"/>
              </a:spcAft>
              <a:buClr>
                <a:srgbClr val="0070C0"/>
              </a:buClr>
              <a:buSzPct val="85000"/>
              <a:buFont typeface="Wingdings 2" pitchFamily="18" charset="2"/>
              <a:buChar char="÷"/>
            </a:pPr>
            <a:r>
              <a:rPr lang="en-US" sz="2400" dirty="0" smtClean="0">
                <a:solidFill>
                  <a:schemeClr val="tx1"/>
                </a:solidFill>
              </a:rPr>
              <a:t>that their efforts will result in a certain outcome </a:t>
            </a:r>
          </a:p>
          <a:p>
            <a:pPr marL="342900" lvl="1" indent="-342900" eaLnBrk="1" hangingPunct="1">
              <a:spcBef>
                <a:spcPct val="0"/>
              </a:spcBef>
              <a:spcAft>
                <a:spcPts val="1800"/>
              </a:spcAft>
              <a:buClr>
                <a:srgbClr val="0070C0"/>
              </a:buClr>
              <a:buSzPct val="85000"/>
              <a:buFont typeface="Wingdings 2" pitchFamily="18" charset="2"/>
              <a:buChar char="÷"/>
            </a:pPr>
            <a:r>
              <a:rPr lang="en-US" sz="2400" dirty="0" smtClean="0">
                <a:solidFill>
                  <a:schemeClr val="tx1"/>
                </a:solidFill>
              </a:rPr>
              <a:t>that the payoffs for doing their work are worthwhile</a:t>
            </a:r>
          </a:p>
        </p:txBody>
      </p:sp>
      <p:sp>
        <p:nvSpPr>
          <p:cNvPr id="7" name="Rectangle 6"/>
          <p:cNvSpPr/>
          <p:nvPr/>
        </p:nvSpPr>
        <p:spPr>
          <a:xfrm>
            <a:off x="591896" y="1900535"/>
            <a:ext cx="2102115" cy="49244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 eaLnBrk="0" hangingPunct="0">
              <a:defRPr/>
            </a:pPr>
            <a:r>
              <a:rPr lang="en-US" sz="2600" b="1" dirty="0" smtClean="0">
                <a:solidFill>
                  <a:srgbClr val="0070C0"/>
                </a:solidFill>
                <a:latin typeface="Arial Rounded MT Bold" pitchFamily="34" charset="0"/>
              </a:rPr>
              <a:t>Perspective</a:t>
            </a:r>
            <a:endParaRPr lang="en-US" sz="2600" b="1" dirty="0">
              <a:solidFill>
                <a:srgbClr val="0070C0"/>
              </a:solidFill>
              <a:latin typeface="Arial Rounded MT Bold" pitchFamily="34" charset="0"/>
            </a:endParaRPr>
          </a:p>
        </p:txBody>
      </p:sp>
      <p:sp>
        <p:nvSpPr>
          <p:cNvPr id="8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1026"/>
          <p:cNvSpPr>
            <a:spLocks noGrp="1" noChangeArrowheads="1"/>
          </p:cNvSpPr>
          <p:nvPr>
            <p:ph type="title"/>
          </p:nvPr>
        </p:nvSpPr>
        <p:spPr>
          <a:xfrm>
            <a:off x="457200" y="914400"/>
            <a:ext cx="8229600" cy="533400"/>
          </a:xfrm>
        </p:spPr>
        <p:txBody>
          <a:bodyPr/>
          <a:lstStyle/>
          <a:p>
            <a:pPr algn="ctr" eaLnBrk="1" hangingPunct="1"/>
            <a:r>
              <a:rPr lang="en-US" altLang="zh-TW" sz="3200" b="1" dirty="0" smtClean="0">
                <a:latin typeface="+mj-lt"/>
              </a:rPr>
              <a:t>Challenge to Leader</a:t>
            </a:r>
          </a:p>
        </p:txBody>
      </p:sp>
      <p:sp>
        <p:nvSpPr>
          <p:cNvPr id="17411" name="Rectangle 1032"/>
          <p:cNvSpPr>
            <a:spLocks noGrp="1" noChangeArrowheads="1"/>
          </p:cNvSpPr>
          <p:nvPr>
            <p:ph idx="1"/>
          </p:nvPr>
        </p:nvSpPr>
        <p:spPr>
          <a:xfrm>
            <a:off x="457200" y="1828800"/>
            <a:ext cx="8458200" cy="4038600"/>
          </a:xfrm>
        </p:spPr>
        <p:txBody>
          <a:bodyPr/>
          <a:lstStyle/>
          <a:p>
            <a:pPr eaLnBrk="1" hangingPunct="1">
              <a:spcBef>
                <a:spcPct val="0"/>
              </a:spcBef>
              <a:spcAft>
                <a:spcPts val="2400"/>
              </a:spcAft>
              <a:buClr>
                <a:srgbClr val="0070C0"/>
              </a:buClr>
            </a:pPr>
            <a:r>
              <a:rPr lang="en-US" sz="2400" dirty="0" smtClean="0">
                <a:latin typeface="+mn-lt"/>
              </a:rPr>
              <a:t>Use a leadership style that best meets followers’ motivational needs</a:t>
            </a:r>
          </a:p>
          <a:p>
            <a:pPr marL="342900" lvl="1" indent="-342900" eaLnBrk="1" hangingPunct="1">
              <a:spcBef>
                <a:spcPct val="0"/>
              </a:spcBef>
              <a:spcAft>
                <a:spcPts val="2400"/>
              </a:spcAft>
              <a:buClr>
                <a:srgbClr val="0070C0"/>
              </a:buClr>
              <a:buSzPct val="85000"/>
              <a:buFont typeface="Wingdings 2" pitchFamily="18" charset="2"/>
              <a:buChar char="÷"/>
            </a:pPr>
            <a:r>
              <a:rPr lang="en-US" sz="2400" dirty="0" smtClean="0">
                <a:solidFill>
                  <a:schemeClr val="tx1"/>
                </a:solidFill>
              </a:rPr>
              <a:t> choose behaviors that complement or supplement what is missing in the work setting</a:t>
            </a:r>
          </a:p>
          <a:p>
            <a:pPr marL="342900" lvl="1" indent="-342900" eaLnBrk="1" hangingPunct="1">
              <a:spcBef>
                <a:spcPct val="0"/>
              </a:spcBef>
              <a:spcAft>
                <a:spcPts val="2400"/>
              </a:spcAft>
              <a:buClr>
                <a:srgbClr val="0070C0"/>
              </a:buClr>
              <a:buSzPct val="85000"/>
              <a:buFont typeface="Wingdings 2" pitchFamily="18" charset="2"/>
              <a:buChar char="÷"/>
            </a:pPr>
            <a:r>
              <a:rPr lang="en-US" sz="2400" dirty="0" smtClean="0">
                <a:solidFill>
                  <a:schemeClr val="tx1"/>
                </a:solidFill>
              </a:rPr>
              <a:t> enhance goal attainment by providing information or rewards</a:t>
            </a:r>
          </a:p>
          <a:p>
            <a:pPr marL="342900" lvl="1" indent="-342900" eaLnBrk="1" hangingPunct="1">
              <a:spcBef>
                <a:spcPct val="0"/>
              </a:spcBef>
              <a:spcAft>
                <a:spcPts val="2400"/>
              </a:spcAft>
              <a:buClr>
                <a:srgbClr val="0070C0"/>
              </a:buClr>
              <a:buSzPct val="85000"/>
              <a:buFont typeface="Wingdings 2" pitchFamily="18" charset="2"/>
              <a:buChar char="÷"/>
            </a:pPr>
            <a:r>
              <a:rPr lang="en-US" sz="2400" dirty="0" smtClean="0">
                <a:solidFill>
                  <a:schemeClr val="tx1"/>
                </a:solidFill>
              </a:rPr>
              <a:t> provide followers with the elements they need to reach their goals</a:t>
            </a:r>
          </a:p>
          <a:p>
            <a:pPr>
              <a:spcBef>
                <a:spcPct val="0"/>
              </a:spcBef>
              <a:buFontTx/>
              <a:buNone/>
            </a:pPr>
            <a:endParaRPr lang="en-US" dirty="0" smtClean="0"/>
          </a:p>
        </p:txBody>
      </p:sp>
      <p:sp>
        <p:nvSpPr>
          <p:cNvPr id="6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>
          <a:xfrm>
            <a:off x="381000" y="762000"/>
            <a:ext cx="8534400" cy="685800"/>
          </a:xfrm>
        </p:spPr>
        <p:txBody>
          <a:bodyPr/>
          <a:lstStyle/>
          <a:p>
            <a:pPr algn="ctr" eaLnBrk="1" hangingPunct="1"/>
            <a:r>
              <a:rPr lang="en-US" sz="3200" b="1" dirty="0" smtClean="0">
                <a:latin typeface="+mj-lt"/>
              </a:rPr>
              <a:t>Conditions of Leadership Motivation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381000" y="2286000"/>
            <a:ext cx="8534400" cy="3352800"/>
          </a:xfrm>
        </p:spPr>
        <p:txBody>
          <a:bodyPr/>
          <a:lstStyle/>
          <a:p>
            <a:pPr eaLnBrk="1" hangingPunct="1">
              <a:spcBef>
                <a:spcPct val="0"/>
              </a:spcBef>
              <a:spcAft>
                <a:spcPts val="2400"/>
              </a:spcAft>
              <a:buClr>
                <a:srgbClr val="0070C0"/>
              </a:buClr>
            </a:pPr>
            <a:r>
              <a:rPr lang="en-US" sz="2400" dirty="0" smtClean="0">
                <a:latin typeface="+mn-lt"/>
              </a:rPr>
              <a:t>It increases the </a:t>
            </a:r>
            <a:r>
              <a:rPr lang="en-US" sz="2400" b="1" i="1" dirty="0" smtClean="0">
                <a:latin typeface="+mn-lt"/>
              </a:rPr>
              <a:t>number</a:t>
            </a:r>
            <a:r>
              <a:rPr lang="en-US" sz="2400" dirty="0" smtClean="0">
                <a:latin typeface="+mn-lt"/>
              </a:rPr>
              <a:t> and </a:t>
            </a:r>
            <a:r>
              <a:rPr lang="en-US" sz="2400" b="1" i="1" dirty="0" smtClean="0">
                <a:latin typeface="+mn-lt"/>
              </a:rPr>
              <a:t>kinds</a:t>
            </a:r>
            <a:r>
              <a:rPr lang="en-US" sz="2400" i="1" dirty="0" smtClean="0">
                <a:latin typeface="+mn-lt"/>
              </a:rPr>
              <a:t> </a:t>
            </a:r>
            <a:r>
              <a:rPr lang="en-US" sz="2400" dirty="0" smtClean="0">
                <a:latin typeface="+mn-lt"/>
              </a:rPr>
              <a:t>of payoffs followers receive from their work</a:t>
            </a:r>
          </a:p>
          <a:p>
            <a:pPr eaLnBrk="1" hangingPunct="1">
              <a:spcBef>
                <a:spcPct val="0"/>
              </a:spcBef>
              <a:spcAft>
                <a:spcPts val="2400"/>
              </a:spcAft>
              <a:buClr>
                <a:srgbClr val="0070C0"/>
              </a:buClr>
            </a:pPr>
            <a:r>
              <a:rPr lang="en-US" sz="2400" dirty="0" smtClean="0">
                <a:latin typeface="+mn-lt"/>
              </a:rPr>
              <a:t>Makes the path to the goal </a:t>
            </a:r>
            <a:r>
              <a:rPr lang="en-US" sz="2400" b="1" i="1" dirty="0" smtClean="0">
                <a:latin typeface="+mn-lt"/>
              </a:rPr>
              <a:t>clear</a:t>
            </a:r>
            <a:r>
              <a:rPr lang="en-US" sz="2400" dirty="0" smtClean="0">
                <a:latin typeface="+mn-lt"/>
              </a:rPr>
              <a:t> and easy to travel through with </a:t>
            </a:r>
            <a:r>
              <a:rPr lang="en-US" sz="2400" b="1" i="1" dirty="0" smtClean="0">
                <a:latin typeface="+mn-lt"/>
              </a:rPr>
              <a:t>coaching</a:t>
            </a:r>
            <a:r>
              <a:rPr lang="en-US" sz="2400" dirty="0" smtClean="0">
                <a:latin typeface="+mn-lt"/>
              </a:rPr>
              <a:t> and </a:t>
            </a:r>
            <a:r>
              <a:rPr lang="en-US" sz="2400" b="1" i="1" dirty="0" smtClean="0">
                <a:latin typeface="+mn-lt"/>
              </a:rPr>
              <a:t>direction</a:t>
            </a:r>
            <a:endParaRPr lang="en-US" sz="2400" b="1" dirty="0" smtClean="0">
              <a:latin typeface="+mn-lt"/>
            </a:endParaRPr>
          </a:p>
          <a:p>
            <a:pPr eaLnBrk="1" hangingPunct="1">
              <a:spcBef>
                <a:spcPct val="0"/>
              </a:spcBef>
              <a:spcAft>
                <a:spcPts val="2400"/>
              </a:spcAft>
              <a:buClr>
                <a:srgbClr val="0070C0"/>
              </a:buClr>
            </a:pPr>
            <a:r>
              <a:rPr lang="en-US" sz="2400" dirty="0" smtClean="0">
                <a:latin typeface="+mn-lt"/>
              </a:rPr>
              <a:t>Removes </a:t>
            </a:r>
            <a:r>
              <a:rPr lang="en-US" sz="2400" b="1" i="1" dirty="0" smtClean="0">
                <a:latin typeface="+mn-lt"/>
              </a:rPr>
              <a:t>obstacles</a:t>
            </a:r>
            <a:r>
              <a:rPr lang="en-US" sz="2400" dirty="0" smtClean="0">
                <a:latin typeface="+mn-lt"/>
              </a:rPr>
              <a:t> and roadblocks to attaining the goal</a:t>
            </a:r>
          </a:p>
          <a:p>
            <a:pPr eaLnBrk="1" hangingPunct="1">
              <a:spcBef>
                <a:spcPct val="0"/>
              </a:spcBef>
              <a:spcAft>
                <a:spcPts val="2400"/>
              </a:spcAft>
              <a:buClr>
                <a:srgbClr val="0070C0"/>
              </a:buClr>
            </a:pPr>
            <a:r>
              <a:rPr lang="en-US" sz="2400" dirty="0" smtClean="0">
                <a:latin typeface="+mn-lt"/>
              </a:rPr>
              <a:t> Makes the work itself more personally </a:t>
            </a:r>
            <a:r>
              <a:rPr lang="en-US" sz="2400" b="1" i="1" dirty="0" smtClean="0">
                <a:latin typeface="+mn-lt"/>
              </a:rPr>
              <a:t>satisfying</a:t>
            </a:r>
            <a:endParaRPr lang="en-US" sz="2400" b="1" dirty="0" smtClean="0">
              <a:latin typeface="+mn-lt"/>
            </a:endParaRPr>
          </a:p>
          <a:p>
            <a:pPr eaLnBrk="1" hangingPunct="1"/>
            <a:endParaRPr lang="en-US" sz="2400" dirty="0" smtClean="0"/>
          </a:p>
        </p:txBody>
      </p:sp>
      <p:sp>
        <p:nvSpPr>
          <p:cNvPr id="18436" name="Text Box 5"/>
          <p:cNvSpPr txBox="1">
            <a:spLocks noChangeArrowheads="1"/>
          </p:cNvSpPr>
          <p:nvPr/>
        </p:nvSpPr>
        <p:spPr bwMode="auto">
          <a:xfrm>
            <a:off x="685800" y="1447800"/>
            <a:ext cx="8001000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b="1" i="1" dirty="0">
                <a:latin typeface="+mn-lt"/>
                <a:ea typeface="Calibri" pitchFamily="34" charset="0"/>
                <a:cs typeface="Calibri" pitchFamily="34" charset="0"/>
              </a:rPr>
              <a:t>Leadership generates motivation </a:t>
            </a:r>
            <a:r>
              <a:rPr lang="en-US" b="1" i="1" dirty="0" smtClean="0">
                <a:latin typeface="+mn-lt"/>
                <a:ea typeface="Calibri" pitchFamily="34" charset="0"/>
                <a:cs typeface="Calibri" pitchFamily="34" charset="0"/>
              </a:rPr>
              <a:t>when</a:t>
            </a:r>
            <a:endParaRPr lang="en-US" b="1" i="1" dirty="0">
              <a:latin typeface="+mn-lt"/>
            </a:endParaRPr>
          </a:p>
        </p:txBody>
      </p:sp>
      <p:sp>
        <p:nvSpPr>
          <p:cNvPr id="8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ransition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3898" y="1600200"/>
            <a:ext cx="8617702" cy="4090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33411" y="990600"/>
            <a:ext cx="7348589" cy="533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381000" y="914400"/>
            <a:ext cx="8686800" cy="457200"/>
          </a:xfrm>
        </p:spPr>
        <p:txBody>
          <a:bodyPr/>
          <a:lstStyle/>
          <a:p>
            <a:pPr algn="ctr" eaLnBrk="1" hangingPunct="1"/>
            <a:r>
              <a:rPr lang="en-US" sz="3200" b="1" dirty="0" smtClean="0">
                <a:latin typeface="+mj-lt"/>
              </a:rPr>
              <a:t>Leader Behaviors</a:t>
            </a:r>
          </a:p>
        </p:txBody>
      </p:sp>
      <p:sp>
        <p:nvSpPr>
          <p:cNvPr id="21507" name="Rectangle 30"/>
          <p:cNvSpPr>
            <a:spLocks noGrp="1" noChangeArrowheads="1"/>
          </p:cNvSpPr>
          <p:nvPr>
            <p:ph type="body" sz="half" idx="2"/>
          </p:nvPr>
        </p:nvSpPr>
        <p:spPr>
          <a:xfrm>
            <a:off x="533400" y="1752600"/>
            <a:ext cx="7620000" cy="4038600"/>
          </a:xfrm>
        </p:spPr>
        <p:txBody>
          <a:bodyPr/>
          <a:lstStyle/>
          <a:p>
            <a:pPr eaLnBrk="1" hangingPunct="1">
              <a:spcBef>
                <a:spcPct val="0"/>
              </a:spcBef>
              <a:spcAft>
                <a:spcPts val="1200"/>
              </a:spcAft>
              <a:buFont typeface="Wingdings" pitchFamily="2" charset="2"/>
              <a:buNone/>
            </a:pPr>
            <a:r>
              <a:rPr lang="en-US" sz="2800" b="1" dirty="0" smtClean="0">
                <a:solidFill>
                  <a:srgbClr val="0070C0"/>
                </a:solidFill>
                <a:latin typeface="Arial Rounded MT Bold" pitchFamily="34" charset="0"/>
              </a:rPr>
              <a:t>Directive Leadership</a:t>
            </a:r>
          </a:p>
          <a:p>
            <a:pPr eaLnBrk="1" hangingPunct="1">
              <a:spcBef>
                <a:spcPct val="0"/>
              </a:spcBef>
              <a:spcAft>
                <a:spcPts val="1200"/>
              </a:spcAft>
              <a:buClr>
                <a:srgbClr val="0070C0"/>
              </a:buClr>
            </a:pPr>
            <a:r>
              <a:rPr lang="en-US" sz="2400" dirty="0" smtClean="0">
                <a:latin typeface="+mn-lt"/>
              </a:rPr>
              <a:t>Leader who gives followers task instruction including:</a:t>
            </a:r>
          </a:p>
          <a:p>
            <a:pPr marL="342900" lvl="1" indent="-342900" eaLnBrk="1" hangingPunct="1">
              <a:spcBef>
                <a:spcPct val="0"/>
              </a:spcBef>
              <a:spcAft>
                <a:spcPts val="1200"/>
              </a:spcAft>
              <a:buClr>
                <a:srgbClr val="0070C0"/>
              </a:buClr>
              <a:buSzPct val="85000"/>
              <a:buFont typeface="Wingdings 2" pitchFamily="18" charset="2"/>
              <a:buChar char="÷"/>
            </a:pPr>
            <a:r>
              <a:rPr lang="en-US" sz="2400" dirty="0" smtClean="0">
                <a:solidFill>
                  <a:schemeClr val="tx1"/>
                </a:solidFill>
              </a:rPr>
              <a:t> What is expected of them</a:t>
            </a:r>
          </a:p>
          <a:p>
            <a:pPr marL="342900" lvl="1" indent="-342900" eaLnBrk="1" hangingPunct="1">
              <a:spcBef>
                <a:spcPct val="0"/>
              </a:spcBef>
              <a:spcAft>
                <a:spcPts val="1200"/>
              </a:spcAft>
              <a:buClr>
                <a:srgbClr val="0070C0"/>
              </a:buClr>
              <a:buSzPct val="85000"/>
              <a:buFont typeface="Wingdings 2" pitchFamily="18" charset="2"/>
              <a:buChar char="÷"/>
            </a:pPr>
            <a:r>
              <a:rPr lang="en-US" sz="2400" dirty="0" smtClean="0">
                <a:solidFill>
                  <a:schemeClr val="tx1"/>
                </a:solidFill>
              </a:rPr>
              <a:t> How task is to be done</a:t>
            </a:r>
          </a:p>
          <a:p>
            <a:pPr marL="342900" lvl="1" indent="-342900" eaLnBrk="1" hangingPunct="1">
              <a:spcBef>
                <a:spcPct val="0"/>
              </a:spcBef>
              <a:spcAft>
                <a:spcPts val="1200"/>
              </a:spcAft>
              <a:buClr>
                <a:srgbClr val="0070C0"/>
              </a:buClr>
              <a:buSzPct val="85000"/>
              <a:buFont typeface="Wingdings 2" pitchFamily="18" charset="2"/>
              <a:buChar char="÷"/>
            </a:pPr>
            <a:r>
              <a:rPr lang="en-US" sz="2400" dirty="0" smtClean="0">
                <a:solidFill>
                  <a:schemeClr val="tx1"/>
                </a:solidFill>
              </a:rPr>
              <a:t> Timeline for task completion</a:t>
            </a:r>
          </a:p>
          <a:p>
            <a:pPr marL="342900" lvl="1" indent="-342900" eaLnBrk="1" hangingPunct="1">
              <a:spcBef>
                <a:spcPct val="0"/>
              </a:spcBef>
              <a:spcAft>
                <a:spcPts val="1200"/>
              </a:spcAft>
              <a:buClr>
                <a:srgbClr val="0070C0"/>
              </a:buClr>
              <a:buSzPct val="85000"/>
              <a:buFont typeface="Wingdings 2" pitchFamily="18" charset="2"/>
              <a:buChar char="÷"/>
            </a:pPr>
            <a:r>
              <a:rPr lang="en-US" sz="2400" dirty="0" smtClean="0">
                <a:solidFill>
                  <a:schemeClr val="tx1"/>
                </a:solidFill>
              </a:rPr>
              <a:t> Clear standards of performance</a:t>
            </a:r>
          </a:p>
          <a:p>
            <a:pPr marL="342900" lvl="1" indent="-342900" eaLnBrk="1" hangingPunct="1">
              <a:spcBef>
                <a:spcPct val="0"/>
              </a:spcBef>
              <a:spcAft>
                <a:spcPts val="1200"/>
              </a:spcAft>
              <a:buClr>
                <a:srgbClr val="0070C0"/>
              </a:buClr>
              <a:buSzPct val="85000"/>
              <a:buFont typeface="Wingdings 2" pitchFamily="18" charset="2"/>
              <a:buChar char="÷"/>
            </a:pPr>
            <a:r>
              <a:rPr lang="en-US" sz="2400" dirty="0" smtClean="0">
                <a:solidFill>
                  <a:schemeClr val="tx1"/>
                </a:solidFill>
              </a:rPr>
              <a:t> Clear rules &amp; regulations</a:t>
            </a:r>
          </a:p>
        </p:txBody>
      </p:sp>
      <p:sp>
        <p:nvSpPr>
          <p:cNvPr id="6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ransition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1" name="Rectangle 3"/>
          <p:cNvSpPr>
            <a:spLocks noGrp="1" noChangeArrowheads="1"/>
          </p:cNvSpPr>
          <p:nvPr>
            <p:ph type="body" sz="half" idx="2"/>
          </p:nvPr>
        </p:nvSpPr>
        <p:spPr>
          <a:xfrm>
            <a:off x="533400" y="1676400"/>
            <a:ext cx="8153400" cy="3886200"/>
          </a:xfrm>
        </p:spPr>
        <p:txBody>
          <a:bodyPr/>
          <a:lstStyle/>
          <a:p>
            <a:pPr eaLnBrk="1" hangingPunct="1">
              <a:spcBef>
                <a:spcPct val="0"/>
              </a:spcBef>
              <a:spcAft>
                <a:spcPct val="20000"/>
              </a:spcAft>
              <a:buFont typeface="Wingdings" pitchFamily="2" charset="2"/>
              <a:buNone/>
            </a:pPr>
            <a:r>
              <a:rPr lang="en-US" sz="2800" b="1" dirty="0" smtClean="0">
                <a:solidFill>
                  <a:srgbClr val="0070C0"/>
                </a:solidFill>
                <a:latin typeface="Arial Rounded MT Bold" pitchFamily="34" charset="0"/>
              </a:rPr>
              <a:t>Supportive Leadership</a:t>
            </a:r>
          </a:p>
          <a:p>
            <a:pPr eaLnBrk="1" hangingPunct="1">
              <a:spcBef>
                <a:spcPct val="0"/>
              </a:spcBef>
              <a:spcAft>
                <a:spcPts val="2400"/>
              </a:spcAft>
              <a:buFont typeface="Wingdings 2" pitchFamily="18" charset="2"/>
              <a:buNone/>
            </a:pPr>
            <a:r>
              <a:rPr lang="en-US" sz="2800" dirty="0" smtClean="0">
                <a:latin typeface="+mn-lt"/>
              </a:rPr>
              <a:t>	</a:t>
            </a:r>
            <a:r>
              <a:rPr lang="en-US" sz="2600" dirty="0" smtClean="0">
                <a:latin typeface="+mn-lt"/>
              </a:rPr>
              <a:t>Leader who is friendly and approachable</a:t>
            </a:r>
            <a:r>
              <a:rPr lang="en-US" sz="2800" dirty="0" smtClean="0">
                <a:latin typeface="+mn-lt"/>
              </a:rPr>
              <a:t>:</a:t>
            </a:r>
          </a:p>
          <a:p>
            <a:pPr marL="342900" lvl="1" indent="-342900" eaLnBrk="1" hangingPunct="1">
              <a:spcBef>
                <a:spcPct val="0"/>
              </a:spcBef>
              <a:spcAft>
                <a:spcPts val="2400"/>
              </a:spcAft>
              <a:buClr>
                <a:srgbClr val="007000"/>
              </a:buClr>
              <a:buSzPct val="85000"/>
              <a:buFont typeface="Wingdings 2" pitchFamily="18" charset="2"/>
              <a:buChar char="÷"/>
            </a:pPr>
            <a:r>
              <a:rPr lang="en-US" sz="2400" dirty="0" smtClean="0">
                <a:solidFill>
                  <a:schemeClr val="tx1"/>
                </a:solidFill>
              </a:rPr>
              <a:t>Attending to well-being &amp; human needs of followers</a:t>
            </a:r>
          </a:p>
          <a:p>
            <a:pPr marL="342900" lvl="1" indent="-342900" eaLnBrk="1" hangingPunct="1">
              <a:spcBef>
                <a:spcPct val="0"/>
              </a:spcBef>
              <a:spcAft>
                <a:spcPts val="2400"/>
              </a:spcAft>
              <a:buClr>
                <a:srgbClr val="007000"/>
              </a:buClr>
              <a:buSzPct val="85000"/>
              <a:buFont typeface="Wingdings 2" pitchFamily="18" charset="2"/>
              <a:buChar char="÷"/>
            </a:pPr>
            <a:r>
              <a:rPr lang="en-US" sz="2400" dirty="0" smtClean="0">
                <a:solidFill>
                  <a:schemeClr val="tx1"/>
                </a:solidFill>
              </a:rPr>
              <a:t>Using supportive behavior to make work environment pleasant</a:t>
            </a:r>
          </a:p>
          <a:p>
            <a:pPr marL="342900" lvl="1" indent="-342900" eaLnBrk="1" hangingPunct="1">
              <a:spcBef>
                <a:spcPct val="0"/>
              </a:spcBef>
              <a:spcAft>
                <a:spcPts val="2400"/>
              </a:spcAft>
              <a:buClr>
                <a:srgbClr val="007000"/>
              </a:buClr>
              <a:buSzPct val="85000"/>
              <a:buFont typeface="Wingdings 2" pitchFamily="18" charset="2"/>
              <a:buChar char="÷"/>
            </a:pPr>
            <a:r>
              <a:rPr lang="en-US" sz="2400" dirty="0" smtClean="0">
                <a:solidFill>
                  <a:schemeClr val="tx1"/>
                </a:solidFill>
              </a:rPr>
              <a:t>Treating followers as equals &amp; giving them respect for their status</a:t>
            </a:r>
          </a:p>
        </p:txBody>
      </p:sp>
      <p:sp>
        <p:nvSpPr>
          <p:cNvPr id="6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  <p:sp>
        <p:nvSpPr>
          <p:cNvPr id="8" name="Rectangle 2"/>
          <p:cNvSpPr>
            <a:spLocks noGrp="1" noChangeArrowheads="1"/>
          </p:cNvSpPr>
          <p:nvPr>
            <p:ph type="title"/>
          </p:nvPr>
        </p:nvSpPr>
        <p:spPr>
          <a:xfrm>
            <a:off x="381000" y="914400"/>
            <a:ext cx="8686800" cy="457200"/>
          </a:xfrm>
        </p:spPr>
        <p:txBody>
          <a:bodyPr/>
          <a:lstStyle/>
          <a:p>
            <a:pPr algn="ctr" eaLnBrk="1" hangingPunct="1"/>
            <a:r>
              <a:rPr lang="en-US" sz="3200" b="1" dirty="0" smtClean="0">
                <a:latin typeface="+mj-lt"/>
              </a:rPr>
              <a:t>Leader Behaviors</a:t>
            </a:r>
          </a:p>
        </p:txBody>
      </p:sp>
    </p:spTree>
  </p:cSld>
  <p:clrMapOvr>
    <a:masterClrMapping/>
  </p:clrMapOvr>
  <p:transition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1" name="Rectangle 1027"/>
          <p:cNvSpPr>
            <a:spLocks noGrp="1" noChangeArrowheads="1"/>
          </p:cNvSpPr>
          <p:nvPr>
            <p:ph type="body" sz="half" idx="2"/>
          </p:nvPr>
        </p:nvSpPr>
        <p:spPr>
          <a:xfrm>
            <a:off x="685800" y="1828800"/>
            <a:ext cx="6781800" cy="3886200"/>
          </a:xfrm>
        </p:spPr>
        <p:txBody>
          <a:bodyPr/>
          <a:lstStyle/>
          <a:p>
            <a:pPr eaLnBrk="1" hangingPunct="1">
              <a:spcBef>
                <a:spcPct val="0"/>
              </a:spcBef>
              <a:spcAft>
                <a:spcPct val="20000"/>
              </a:spcAft>
              <a:buClr>
                <a:srgbClr val="0070C0"/>
              </a:buClr>
              <a:buFont typeface="Wingdings" pitchFamily="2" charset="2"/>
              <a:buNone/>
              <a:defRPr/>
            </a:pPr>
            <a:r>
              <a:rPr lang="en-US" sz="2800" b="1" dirty="0" smtClean="0">
                <a:solidFill>
                  <a:srgbClr val="0070C0"/>
                </a:solidFill>
                <a:latin typeface="Arial Rounded MT Bold" pitchFamily="34" charset="0"/>
              </a:rPr>
              <a:t>Participative Leadership</a:t>
            </a:r>
          </a:p>
          <a:p>
            <a:pPr eaLnBrk="1" hangingPunct="1">
              <a:spcBef>
                <a:spcPts val="0"/>
              </a:spcBef>
              <a:spcAft>
                <a:spcPts val="2400"/>
              </a:spcAft>
              <a:buClr>
                <a:srgbClr val="0070C0"/>
              </a:buClr>
              <a:defRPr/>
            </a:pPr>
            <a:r>
              <a:rPr lang="en-US" sz="2400" dirty="0" smtClean="0">
                <a:latin typeface="+mn-lt"/>
              </a:rPr>
              <a:t>Leader who invites followers to share in the decision making:</a:t>
            </a:r>
          </a:p>
          <a:p>
            <a:pPr marL="342900" lvl="1" indent="-342900" eaLnBrk="1" hangingPunct="1">
              <a:spcBef>
                <a:spcPts val="0"/>
              </a:spcBef>
              <a:spcAft>
                <a:spcPts val="2400"/>
              </a:spcAft>
              <a:buClr>
                <a:srgbClr val="0070C0"/>
              </a:buClr>
              <a:buSzPct val="85000"/>
              <a:buFont typeface="Wingdings 2" pitchFamily="18" charset="2"/>
              <a:buChar char="÷"/>
              <a:defRPr/>
            </a:pPr>
            <a:r>
              <a:rPr lang="en-US" sz="2400" dirty="0" smtClean="0">
                <a:solidFill>
                  <a:schemeClr val="tx1"/>
                </a:solidFill>
              </a:rPr>
              <a:t>Consults with </a:t>
            </a:r>
            <a:r>
              <a:rPr lang="en-US" sz="2400" dirty="0">
                <a:solidFill>
                  <a:schemeClr val="tx1"/>
                </a:solidFill>
              </a:rPr>
              <a:t>f</a:t>
            </a:r>
            <a:r>
              <a:rPr lang="en-US" sz="2400" dirty="0" smtClean="0">
                <a:solidFill>
                  <a:schemeClr val="tx1"/>
                </a:solidFill>
              </a:rPr>
              <a:t>ollowers</a:t>
            </a:r>
          </a:p>
          <a:p>
            <a:pPr marL="342900" lvl="1" indent="-342900" eaLnBrk="1" hangingPunct="1">
              <a:spcBef>
                <a:spcPts val="0"/>
              </a:spcBef>
              <a:spcAft>
                <a:spcPts val="2400"/>
              </a:spcAft>
              <a:buClr>
                <a:srgbClr val="0070C0"/>
              </a:buClr>
              <a:buSzPct val="85000"/>
              <a:buFont typeface="Wingdings 2" pitchFamily="18" charset="2"/>
              <a:buChar char="÷"/>
              <a:defRPr/>
            </a:pPr>
            <a:r>
              <a:rPr lang="en-US" sz="2400" dirty="0" smtClean="0">
                <a:solidFill>
                  <a:schemeClr val="tx1"/>
                </a:solidFill>
              </a:rPr>
              <a:t>Seeks their ideas &amp; opinions</a:t>
            </a:r>
          </a:p>
          <a:p>
            <a:pPr marL="342900" lvl="1" indent="-342900" eaLnBrk="1" hangingPunct="1">
              <a:spcBef>
                <a:spcPts val="0"/>
              </a:spcBef>
              <a:spcAft>
                <a:spcPts val="2400"/>
              </a:spcAft>
              <a:buClr>
                <a:srgbClr val="0070C0"/>
              </a:buClr>
              <a:buSzPct val="85000"/>
              <a:buFont typeface="Wingdings 2" pitchFamily="18" charset="2"/>
              <a:buChar char="÷"/>
              <a:defRPr/>
            </a:pPr>
            <a:r>
              <a:rPr lang="en-US" sz="2400" dirty="0" smtClean="0">
                <a:solidFill>
                  <a:schemeClr val="tx1"/>
                </a:solidFill>
              </a:rPr>
              <a:t>Integrates their input into group/organizational decisions</a:t>
            </a:r>
          </a:p>
        </p:txBody>
      </p:sp>
      <p:sp>
        <p:nvSpPr>
          <p:cNvPr id="6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  <p:sp>
        <p:nvSpPr>
          <p:cNvPr id="8" name="Rectangle 2"/>
          <p:cNvSpPr>
            <a:spLocks noGrp="1" noChangeArrowheads="1"/>
          </p:cNvSpPr>
          <p:nvPr>
            <p:ph type="title"/>
          </p:nvPr>
        </p:nvSpPr>
        <p:spPr>
          <a:xfrm>
            <a:off x="381000" y="914400"/>
            <a:ext cx="8686800" cy="457200"/>
          </a:xfrm>
        </p:spPr>
        <p:txBody>
          <a:bodyPr/>
          <a:lstStyle/>
          <a:p>
            <a:pPr algn="ctr" eaLnBrk="1" hangingPunct="1"/>
            <a:r>
              <a:rPr lang="en-US" sz="3200" b="1" dirty="0" smtClean="0">
                <a:latin typeface="+mj-lt"/>
              </a:rPr>
              <a:t>Leader Behaviors</a:t>
            </a:r>
          </a:p>
        </p:txBody>
      </p:sp>
    </p:spTree>
  </p:cSld>
  <p:clrMapOvr>
    <a:masterClrMapping/>
  </p:clrMapOvr>
  <p:transition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5" name="Rectangle 3"/>
          <p:cNvSpPr>
            <a:spLocks noGrp="1" noChangeArrowheads="1"/>
          </p:cNvSpPr>
          <p:nvPr>
            <p:ph type="body" sz="half" idx="2"/>
          </p:nvPr>
        </p:nvSpPr>
        <p:spPr>
          <a:xfrm>
            <a:off x="381000" y="1752600"/>
            <a:ext cx="8534400" cy="3810000"/>
          </a:xfrm>
        </p:spPr>
        <p:txBody>
          <a:bodyPr/>
          <a:lstStyle/>
          <a:p>
            <a:pPr eaLnBrk="1" hangingPunct="1">
              <a:spcBef>
                <a:spcPts val="0"/>
              </a:spcBef>
              <a:spcAft>
                <a:spcPts val="1200"/>
              </a:spcAft>
              <a:buFont typeface="Wingdings" pitchFamily="2" charset="2"/>
              <a:buNone/>
              <a:defRPr/>
            </a:pPr>
            <a:r>
              <a:rPr lang="en-US" sz="2800" b="1" dirty="0" smtClean="0">
                <a:solidFill>
                  <a:srgbClr val="0070C0"/>
                </a:solidFill>
                <a:latin typeface="Arial Rounded MT Bold" pitchFamily="34" charset="0"/>
              </a:rPr>
              <a:t>Achievement-Oriented Leadership</a:t>
            </a:r>
          </a:p>
          <a:p>
            <a:pPr eaLnBrk="1" hangingPunct="1">
              <a:spcBef>
                <a:spcPts val="0"/>
              </a:spcBef>
              <a:spcAft>
                <a:spcPts val="1200"/>
              </a:spcAft>
              <a:buClr>
                <a:srgbClr val="0070C0"/>
              </a:buClr>
              <a:defRPr/>
            </a:pPr>
            <a:r>
              <a:rPr lang="en-US" sz="2400" dirty="0" smtClean="0">
                <a:latin typeface="+mn-lt"/>
              </a:rPr>
              <a:t>Leader who challenges followers to perform work at the highest level possible:</a:t>
            </a:r>
          </a:p>
          <a:p>
            <a:pPr marL="342900" lvl="1" indent="-342900" eaLnBrk="1" hangingPunct="1">
              <a:spcBef>
                <a:spcPts val="0"/>
              </a:spcBef>
              <a:spcAft>
                <a:spcPts val="1200"/>
              </a:spcAft>
              <a:buClr>
                <a:srgbClr val="0070C0"/>
              </a:buClr>
              <a:buSzPct val="85000"/>
              <a:buFont typeface="Wingdings 2" pitchFamily="18" charset="2"/>
              <a:buChar char="÷"/>
              <a:defRPr/>
            </a:pPr>
            <a:r>
              <a:rPr lang="en-US" sz="2400" dirty="0" smtClean="0">
                <a:solidFill>
                  <a:schemeClr val="tx1"/>
                </a:solidFill>
              </a:rPr>
              <a:t>Establishes a high standard of excellence for subordinates</a:t>
            </a:r>
          </a:p>
          <a:p>
            <a:pPr marL="342900" lvl="1" indent="-342900" eaLnBrk="1" hangingPunct="1">
              <a:spcBef>
                <a:spcPts val="0"/>
              </a:spcBef>
              <a:spcAft>
                <a:spcPts val="1200"/>
              </a:spcAft>
              <a:buClr>
                <a:srgbClr val="0070C0"/>
              </a:buClr>
              <a:buSzPct val="85000"/>
              <a:buFont typeface="Wingdings 2" pitchFamily="18" charset="2"/>
              <a:buChar char="÷"/>
              <a:defRPr/>
            </a:pPr>
            <a:r>
              <a:rPr lang="en-US" sz="2400" dirty="0" smtClean="0">
                <a:solidFill>
                  <a:schemeClr val="tx1"/>
                </a:solidFill>
              </a:rPr>
              <a:t>Seeks continuous improvement</a:t>
            </a:r>
          </a:p>
          <a:p>
            <a:pPr marL="342900" lvl="1" indent="-342900" eaLnBrk="1" hangingPunct="1">
              <a:spcBef>
                <a:spcPts val="0"/>
              </a:spcBef>
              <a:spcAft>
                <a:spcPts val="1200"/>
              </a:spcAft>
              <a:buClr>
                <a:srgbClr val="0070C0"/>
              </a:buClr>
              <a:buSzPct val="85000"/>
              <a:buFont typeface="Wingdings 2" pitchFamily="18" charset="2"/>
              <a:buChar char="÷"/>
              <a:defRPr/>
            </a:pPr>
            <a:r>
              <a:rPr lang="en-US" sz="2400" dirty="0" smtClean="0">
                <a:solidFill>
                  <a:schemeClr val="tx1"/>
                </a:solidFill>
              </a:rPr>
              <a:t>Demonstrates a high degree of confidence in followers’ ability to establish &amp; achieve challenging goals</a:t>
            </a:r>
          </a:p>
        </p:txBody>
      </p:sp>
      <p:sp>
        <p:nvSpPr>
          <p:cNvPr id="6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  <p:sp>
        <p:nvSpPr>
          <p:cNvPr id="8" name="Rectangle 2"/>
          <p:cNvSpPr>
            <a:spLocks noGrp="1" noChangeArrowheads="1"/>
          </p:cNvSpPr>
          <p:nvPr>
            <p:ph type="title"/>
          </p:nvPr>
        </p:nvSpPr>
        <p:spPr>
          <a:xfrm>
            <a:off x="381000" y="914400"/>
            <a:ext cx="8686800" cy="457200"/>
          </a:xfrm>
        </p:spPr>
        <p:txBody>
          <a:bodyPr/>
          <a:lstStyle/>
          <a:p>
            <a:pPr algn="ctr" eaLnBrk="1" hangingPunct="1"/>
            <a:r>
              <a:rPr lang="en-US" sz="3200" b="1" dirty="0" smtClean="0">
                <a:latin typeface="+mj-lt"/>
              </a:rPr>
              <a:t>Leader Behaviors</a:t>
            </a:r>
          </a:p>
        </p:txBody>
      </p:sp>
    </p:spTree>
  </p:cSld>
  <p:clrMapOvr>
    <a:masterClrMapping/>
  </p:clrMapOvr>
  <p:transition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US" sz="3200" b="1" dirty="0" smtClean="0">
                <a:latin typeface="+mj-lt"/>
              </a:rPr>
              <a:t>Follower Characteristics</a:t>
            </a:r>
          </a:p>
        </p:txBody>
      </p:sp>
      <p:sp>
        <p:nvSpPr>
          <p:cNvPr id="77845" name="Rectangle 21"/>
          <p:cNvSpPr>
            <a:spLocks noChangeArrowheads="1"/>
          </p:cNvSpPr>
          <p:nvPr/>
        </p:nvSpPr>
        <p:spPr bwMode="auto">
          <a:xfrm>
            <a:off x="381000" y="1143000"/>
            <a:ext cx="8334375" cy="487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Aft>
                <a:spcPts val="1200"/>
              </a:spcAft>
              <a:buClr>
                <a:srgbClr val="007000"/>
              </a:buClr>
              <a:buSzPct val="85000"/>
              <a:buFont typeface="Wingdings 2" pitchFamily="18" charset="2"/>
              <a:buChar char="÷"/>
            </a:pPr>
            <a:endParaRPr lang="en-US" sz="3200">
              <a:latin typeface="Calibri" pitchFamily="34" charset="0"/>
            </a:endParaRPr>
          </a:p>
        </p:txBody>
      </p:sp>
      <p:sp>
        <p:nvSpPr>
          <p:cNvPr id="25606" name="TextBox 6"/>
          <p:cNvSpPr txBox="1">
            <a:spLocks noChangeArrowheads="1"/>
          </p:cNvSpPr>
          <p:nvPr/>
        </p:nvSpPr>
        <p:spPr bwMode="auto">
          <a:xfrm>
            <a:off x="457200" y="1905000"/>
            <a:ext cx="8382000" cy="36625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342900" indent="-342900">
              <a:spcAft>
                <a:spcPts val="1200"/>
              </a:spcAft>
              <a:buClr>
                <a:srgbClr val="0070C0"/>
              </a:buClr>
              <a:buSzPct val="85000"/>
            </a:pPr>
            <a:r>
              <a:rPr lang="en-US" b="1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Strong need for affiliation</a:t>
            </a:r>
            <a:endParaRPr lang="en-US" altLang="zh-TW" b="1" dirty="0">
              <a:solidFill>
                <a:schemeClr val="tx1">
                  <a:lumMod val="95000"/>
                  <a:lumOff val="5000"/>
                </a:schemeClr>
              </a:solidFill>
              <a:latin typeface="+mn-lt"/>
              <a:sym typeface="Wingdings" pitchFamily="2" charset="2"/>
            </a:endParaRPr>
          </a:p>
          <a:p>
            <a:pPr marL="342900" lvl="1" indent="-342900">
              <a:spcAft>
                <a:spcPts val="1200"/>
              </a:spcAft>
              <a:buClr>
                <a:srgbClr val="0070C0"/>
              </a:buClr>
              <a:buSzPct val="85000"/>
              <a:buFont typeface="Wingdings 2" pitchFamily="18" charset="2"/>
              <a:buChar char="÷"/>
            </a:pPr>
            <a:r>
              <a:rPr lang="en-US" sz="2000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Friendly and concerned leadership is a source of satisfaction</a:t>
            </a:r>
          </a:p>
          <a:p>
            <a:pPr marL="342900" lvl="1" indent="-342900">
              <a:spcAft>
                <a:spcPts val="1200"/>
              </a:spcAft>
              <a:buClr>
                <a:srgbClr val="0070C0"/>
              </a:buClr>
              <a:buSzPct val="85000"/>
              <a:buFont typeface="Wingdings 2" pitchFamily="18" charset="2"/>
              <a:buChar char="÷"/>
            </a:pPr>
            <a:r>
              <a:rPr lang="en-US" sz="2000" b="1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Supportive Leadership</a:t>
            </a:r>
            <a:endParaRPr lang="en-US" sz="2000" b="1" dirty="0">
              <a:solidFill>
                <a:schemeClr val="tx1">
                  <a:lumMod val="95000"/>
                  <a:lumOff val="5000"/>
                </a:schemeClr>
              </a:solidFill>
              <a:latin typeface="+mn-lt"/>
              <a:sym typeface="Wingdings" pitchFamily="2" charset="2"/>
            </a:endParaRPr>
          </a:p>
          <a:p>
            <a:pPr marL="342900" indent="-342900">
              <a:spcAft>
                <a:spcPts val="1200"/>
              </a:spcAft>
              <a:buClr>
                <a:srgbClr val="0070C0"/>
              </a:buClr>
              <a:buSzPct val="85000"/>
            </a:pPr>
            <a:r>
              <a:rPr lang="en-US" b="1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Preference for Structure </a:t>
            </a:r>
          </a:p>
          <a:p>
            <a:pPr marL="342900" lvl="1" indent="-342900">
              <a:spcAft>
                <a:spcPts val="1200"/>
              </a:spcAft>
              <a:buClr>
                <a:srgbClr val="0070C0"/>
              </a:buClr>
              <a:buSzPct val="85000"/>
              <a:buFont typeface="Wingdings 2" pitchFamily="18" charset="2"/>
              <a:buChar char="÷"/>
            </a:pPr>
            <a:r>
              <a:rPr lang="en-US" sz="2000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Dogmatic &amp; authoritarian</a:t>
            </a:r>
            <a:r>
              <a:rPr lang="en-US" altLang="zh-TW" sz="2000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  <a:sym typeface="Wingdings" pitchFamily="2" charset="2"/>
              </a:rPr>
              <a:t> </a:t>
            </a:r>
          </a:p>
          <a:p>
            <a:pPr marL="852488" lvl="2" indent="-342900">
              <a:spcAft>
                <a:spcPts val="1200"/>
              </a:spcAft>
              <a:buClr>
                <a:srgbClr val="0070C0"/>
              </a:buClr>
              <a:buSzPct val="85000"/>
              <a:buFont typeface="Arial" charset="0"/>
              <a:buChar char="•"/>
            </a:pPr>
            <a:r>
              <a:rPr lang="en-US" sz="2000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Leadership provides psychological structure, task clarity, &amp; greater sense of certainty in work setting</a:t>
            </a:r>
          </a:p>
          <a:p>
            <a:pPr marL="342900" lvl="1" indent="-342900">
              <a:spcAft>
                <a:spcPts val="1200"/>
              </a:spcAft>
              <a:buClr>
                <a:srgbClr val="0070C0"/>
              </a:buClr>
              <a:buSzPct val="85000"/>
              <a:buFont typeface="Wingdings 2" pitchFamily="18" charset="2"/>
              <a:buChar char="÷"/>
            </a:pPr>
            <a:r>
              <a:rPr lang="en-US" b="1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Directive Leadership</a:t>
            </a:r>
          </a:p>
        </p:txBody>
      </p:sp>
      <p:sp>
        <p:nvSpPr>
          <p:cNvPr id="7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78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78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45" grpId="0" build="p" bldLvl="2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031" name="Rectangle 7"/>
          <p:cNvSpPr>
            <a:spLocks noChangeArrowheads="1"/>
          </p:cNvSpPr>
          <p:nvPr/>
        </p:nvSpPr>
        <p:spPr bwMode="auto">
          <a:xfrm>
            <a:off x="533400" y="1828800"/>
            <a:ext cx="8305800" cy="3657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eaLnBrk="0" hangingPunct="0">
              <a:spcAft>
                <a:spcPts val="600"/>
              </a:spcAft>
            </a:pPr>
            <a:r>
              <a:rPr lang="en-US" sz="2800" b="1" dirty="0">
                <a:solidFill>
                  <a:srgbClr val="0070C0"/>
                </a:solidFill>
                <a:latin typeface="Arial Rounded MT Bold" pitchFamily="34" charset="0"/>
              </a:rPr>
              <a:t>Desire for Control</a:t>
            </a:r>
          </a:p>
          <a:p>
            <a:pPr marL="342900" lvl="1" indent="-342900">
              <a:spcAft>
                <a:spcPts val="600"/>
              </a:spcAft>
              <a:buClr>
                <a:srgbClr val="007000"/>
              </a:buClr>
              <a:buSzPct val="85000"/>
            </a:pPr>
            <a:r>
              <a:rPr lang="en-US" sz="2600" b="1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Internal locus of control</a:t>
            </a:r>
          </a:p>
          <a:p>
            <a:pPr marL="677863" lvl="2" indent="-342900">
              <a:spcAft>
                <a:spcPts val="600"/>
              </a:spcAft>
              <a:buClr>
                <a:srgbClr val="0070C0"/>
              </a:buClr>
              <a:buSzPct val="85000"/>
              <a:buFont typeface="Wingdings 2" pitchFamily="18" charset="2"/>
              <a:buChar char="÷"/>
            </a:pPr>
            <a:r>
              <a:rPr lang="en-US" sz="2000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Leadership that allows </a:t>
            </a:r>
            <a:r>
              <a:rPr lang="en-US" sz="20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followers </a:t>
            </a:r>
            <a:r>
              <a:rPr lang="en-US" sz="2000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to feel in charge of their work &amp; makes them an integral part of the decision-making process</a:t>
            </a:r>
          </a:p>
          <a:p>
            <a:pPr marL="677863" lvl="2" indent="-342900">
              <a:spcAft>
                <a:spcPts val="600"/>
              </a:spcAft>
              <a:buClr>
                <a:srgbClr val="0070C0"/>
              </a:buClr>
              <a:buSzPct val="85000"/>
              <a:buFont typeface="Wingdings 2" pitchFamily="18" charset="2"/>
              <a:buChar char="÷"/>
            </a:pPr>
            <a:r>
              <a:rPr lang="en-US" sz="2000" b="1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Participative Leadership</a:t>
            </a:r>
          </a:p>
          <a:p>
            <a:pPr marL="342900" lvl="1" indent="-342900">
              <a:spcAft>
                <a:spcPts val="600"/>
              </a:spcAft>
              <a:buClr>
                <a:srgbClr val="0070C0"/>
              </a:buClr>
              <a:buSzPct val="85000"/>
            </a:pPr>
            <a:r>
              <a:rPr lang="en-US" sz="2600" b="1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External locus of control</a:t>
            </a:r>
          </a:p>
          <a:p>
            <a:pPr marL="677863" lvl="2" indent="-342900">
              <a:spcAft>
                <a:spcPts val="600"/>
              </a:spcAft>
              <a:buClr>
                <a:srgbClr val="0070C0"/>
              </a:buClr>
              <a:buSzPct val="85000"/>
              <a:buFont typeface="Wingdings 2" pitchFamily="18" charset="2"/>
              <a:buChar char="÷"/>
            </a:pPr>
            <a:r>
              <a:rPr lang="en-US" sz="2000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Leadership that parallels </a:t>
            </a:r>
            <a:r>
              <a:rPr lang="en-US" sz="20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followers’ </a:t>
            </a:r>
            <a:r>
              <a:rPr lang="en-US" sz="2000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feelings that outside forces control their circumstances</a:t>
            </a:r>
          </a:p>
          <a:p>
            <a:pPr marL="677863" lvl="2" indent="-342900">
              <a:spcAft>
                <a:spcPts val="600"/>
              </a:spcAft>
              <a:buClr>
                <a:srgbClr val="0070C0"/>
              </a:buClr>
              <a:buSzPct val="85000"/>
              <a:buFont typeface="Wingdings 2" pitchFamily="18" charset="2"/>
              <a:buChar char="÷"/>
            </a:pPr>
            <a:r>
              <a:rPr lang="en-US" sz="2000" b="1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Directive Leadership</a:t>
            </a:r>
          </a:p>
        </p:txBody>
      </p:sp>
      <p:sp>
        <p:nvSpPr>
          <p:cNvPr id="6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  <p:sp>
        <p:nvSpPr>
          <p:cNvPr id="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914400"/>
            <a:ext cx="8458200" cy="685800"/>
          </a:xfrm>
        </p:spPr>
        <p:txBody>
          <a:bodyPr/>
          <a:lstStyle/>
          <a:p>
            <a:pPr algn="ctr" eaLnBrk="1" hangingPunct="1"/>
            <a:r>
              <a:rPr lang="en-US" sz="3200" b="1" dirty="0" smtClean="0">
                <a:latin typeface="+mj-lt"/>
              </a:rPr>
              <a:t>Follower Characteristics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90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90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90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90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90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90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90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90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90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90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3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903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903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90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90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9031" grpId="0" build="p" bldLvl="3" autoUpdateAnimBg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1" name="Rectangle 1027"/>
          <p:cNvSpPr>
            <a:spLocks noChangeArrowheads="1"/>
          </p:cNvSpPr>
          <p:nvPr/>
        </p:nvSpPr>
        <p:spPr bwMode="auto">
          <a:xfrm>
            <a:off x="533400" y="1981200"/>
            <a:ext cx="7772400" cy="312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eaLnBrk="0" hangingPunct="0">
              <a:spcAft>
                <a:spcPts val="3000"/>
              </a:spcAft>
            </a:pPr>
            <a:r>
              <a:rPr lang="en-US" sz="2600" b="1" i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charset="0"/>
              </a:rPr>
              <a:t>Perception of their own ability – specific task</a:t>
            </a:r>
            <a:endParaRPr lang="en-US" sz="2600" dirty="0">
              <a:solidFill>
                <a:schemeClr val="tx1">
                  <a:lumMod val="95000"/>
                  <a:lumOff val="5000"/>
                </a:schemeClr>
              </a:solidFill>
              <a:latin typeface="Arial" charset="0"/>
            </a:endParaRPr>
          </a:p>
          <a:p>
            <a:pPr marL="342900" lvl="1" indent="-342900">
              <a:spcAft>
                <a:spcPts val="3000"/>
              </a:spcAft>
              <a:buClr>
                <a:srgbClr val="0070C0"/>
              </a:buClr>
              <a:buSzPct val="85000"/>
              <a:buFont typeface="Wingdings 2" pitchFamily="18" charset="2"/>
              <a:buChar char="÷"/>
            </a:pPr>
            <a:r>
              <a:rPr lang="en-US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As perception of ability and competence goes up, need for highly directive leadership goes down </a:t>
            </a:r>
          </a:p>
          <a:p>
            <a:pPr marL="342900" lvl="1" indent="-342900">
              <a:spcAft>
                <a:spcPts val="3000"/>
              </a:spcAft>
              <a:buClr>
                <a:srgbClr val="0070C0"/>
              </a:buClr>
              <a:buSzPct val="85000"/>
              <a:buFont typeface="Wingdings 2" pitchFamily="18" charset="2"/>
              <a:buChar char="÷"/>
            </a:pPr>
            <a:r>
              <a:rPr lang="en-US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Directive leadership may become redundant, possibly excessively controlling</a:t>
            </a:r>
            <a:r>
              <a:rPr lang="en-US" altLang="zh-TW" sz="2800" dirty="0">
                <a:latin typeface="Arial" charset="0"/>
                <a:ea typeface="新細明體" pitchFamily="18" charset="-120"/>
                <a:sym typeface="Wingdings" pitchFamily="2" charset="2"/>
              </a:rPr>
              <a:t>			</a:t>
            </a:r>
          </a:p>
        </p:txBody>
      </p:sp>
      <p:sp>
        <p:nvSpPr>
          <p:cNvPr id="6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  <p:sp>
        <p:nvSpPr>
          <p:cNvPr id="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914400"/>
            <a:ext cx="8458200" cy="685800"/>
          </a:xfrm>
        </p:spPr>
        <p:txBody>
          <a:bodyPr/>
          <a:lstStyle/>
          <a:p>
            <a:pPr algn="ctr" eaLnBrk="1" hangingPunct="1"/>
            <a:r>
              <a:rPr lang="en-US" sz="3200" b="1" dirty="0" smtClean="0">
                <a:latin typeface="+mj-lt"/>
              </a:rPr>
              <a:t>Follower Characteristics</a:t>
            </a:r>
          </a:p>
        </p:txBody>
      </p:sp>
    </p:spTree>
  </p:cSld>
  <p:clrMapOvr>
    <a:masterClrMapping/>
  </p:clrMapOvr>
  <p:transition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>
          <a:xfrm>
            <a:off x="533400" y="914400"/>
            <a:ext cx="8534400" cy="685800"/>
          </a:xfrm>
        </p:spPr>
        <p:txBody>
          <a:bodyPr/>
          <a:lstStyle/>
          <a:p>
            <a:pPr algn="ctr" eaLnBrk="1" hangingPunct="1"/>
            <a:r>
              <a:rPr lang="en-US" sz="3200" b="1" dirty="0" smtClean="0">
                <a:latin typeface="+mj-lt"/>
              </a:rPr>
              <a:t>Task Characteristics</a:t>
            </a:r>
          </a:p>
        </p:txBody>
      </p:sp>
      <p:sp>
        <p:nvSpPr>
          <p:cNvPr id="28675" name="Rectangle 4"/>
          <p:cNvSpPr>
            <a:spLocks noChangeArrowheads="1"/>
          </p:cNvSpPr>
          <p:nvPr/>
        </p:nvSpPr>
        <p:spPr bwMode="auto">
          <a:xfrm>
            <a:off x="4572000" y="2362200"/>
            <a:ext cx="4114800" cy="3962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eaLnBrk="0" hangingPunct="0"/>
            <a:endParaRPr lang="en-US"/>
          </a:p>
        </p:txBody>
      </p:sp>
      <p:sp>
        <p:nvSpPr>
          <p:cNvPr id="28679" name="Rectangle 8"/>
          <p:cNvSpPr>
            <a:spLocks noChangeArrowheads="1"/>
          </p:cNvSpPr>
          <p:nvPr/>
        </p:nvSpPr>
        <p:spPr bwMode="auto">
          <a:xfrm>
            <a:off x="609600" y="2590800"/>
            <a:ext cx="7772400" cy="2590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Aft>
                <a:spcPts val="3000"/>
              </a:spcAft>
              <a:buClr>
                <a:srgbClr val="0070C0"/>
              </a:buClr>
              <a:buSzPct val="85000"/>
              <a:buFont typeface="Wingdings 2" pitchFamily="18" charset="2"/>
              <a:buChar char="÷"/>
            </a:pPr>
            <a:r>
              <a:rPr lang="en-US" dirty="0">
                <a:latin typeface="+mn-lt"/>
              </a:rPr>
              <a:t>Design of </a:t>
            </a:r>
            <a:r>
              <a:rPr lang="en-US" dirty="0" smtClean="0">
                <a:latin typeface="+mn-lt"/>
              </a:rPr>
              <a:t>followers</a:t>
            </a:r>
            <a:r>
              <a:rPr lang="en-US" dirty="0">
                <a:latin typeface="+mn-lt"/>
              </a:rPr>
              <a:t>’ task</a:t>
            </a:r>
          </a:p>
          <a:p>
            <a:pPr marL="342900" lvl="1" indent="-342900">
              <a:spcAft>
                <a:spcPts val="3000"/>
              </a:spcAft>
              <a:buClr>
                <a:srgbClr val="0070C0"/>
              </a:buClr>
              <a:buSzPct val="85000"/>
              <a:buFont typeface="Wingdings 2" pitchFamily="18" charset="2"/>
              <a:buChar char="÷"/>
            </a:pPr>
            <a:r>
              <a:rPr lang="en-US" dirty="0">
                <a:latin typeface="+mn-lt"/>
              </a:rPr>
              <a:t> Organization’s formal authority system</a:t>
            </a:r>
          </a:p>
          <a:p>
            <a:pPr marL="342900" lvl="1" indent="-342900">
              <a:spcAft>
                <a:spcPts val="3000"/>
              </a:spcAft>
              <a:buClr>
                <a:srgbClr val="0070C0"/>
              </a:buClr>
              <a:buSzPct val="85000"/>
              <a:buFont typeface="Wingdings 2" pitchFamily="18" charset="2"/>
              <a:buChar char="÷"/>
            </a:pPr>
            <a:r>
              <a:rPr lang="en-US" dirty="0">
                <a:latin typeface="+mn-lt"/>
              </a:rPr>
              <a:t> Primary work group of </a:t>
            </a:r>
            <a:r>
              <a:rPr lang="en-US" dirty="0" smtClean="0">
                <a:latin typeface="+mn-lt"/>
              </a:rPr>
              <a:t>followers</a:t>
            </a:r>
            <a:endParaRPr lang="en-US" dirty="0">
              <a:latin typeface="+mn-lt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381000" y="1991380"/>
            <a:ext cx="320040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 eaLnBrk="0" hangingPunct="0">
              <a:defRPr/>
            </a:pPr>
            <a:r>
              <a:rPr lang="en-US" sz="2800" b="1" dirty="0" smtClean="0">
                <a:solidFill>
                  <a:srgbClr val="0070C0"/>
                </a:solidFill>
                <a:latin typeface="Arial Rounded MT Bold" pitchFamily="34" charset="0"/>
              </a:rPr>
              <a:t>Components</a:t>
            </a:r>
            <a:endParaRPr lang="en-US" sz="2800" b="1" dirty="0">
              <a:solidFill>
                <a:srgbClr val="0070C0"/>
              </a:solidFill>
              <a:latin typeface="Arial Rounded MT Bold" pitchFamily="34" charset="0"/>
            </a:endParaRPr>
          </a:p>
        </p:txBody>
      </p:sp>
      <p:sp>
        <p:nvSpPr>
          <p:cNvPr id="9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>
          <a:xfrm>
            <a:off x="914400" y="914400"/>
            <a:ext cx="7772400" cy="381000"/>
          </a:xfrm>
        </p:spPr>
        <p:txBody>
          <a:bodyPr/>
          <a:lstStyle/>
          <a:p>
            <a:pPr algn="ctr" eaLnBrk="1" hangingPunct="1"/>
            <a:r>
              <a:rPr lang="en-US" sz="3200" b="1" dirty="0" smtClean="0">
                <a:latin typeface="+mj-lt"/>
              </a:rPr>
              <a:t>Task Characteristics</a:t>
            </a:r>
          </a:p>
        </p:txBody>
      </p:sp>
      <p:sp>
        <p:nvSpPr>
          <p:cNvPr id="29699" name="Rectangle 3"/>
          <p:cNvSpPr>
            <a:spLocks noGrp="1" noChangeArrowheads="1"/>
          </p:cNvSpPr>
          <p:nvPr>
            <p:ph idx="1"/>
          </p:nvPr>
        </p:nvSpPr>
        <p:spPr>
          <a:xfrm>
            <a:off x="381000" y="2209800"/>
            <a:ext cx="8077200" cy="3886200"/>
          </a:xfrm>
        </p:spPr>
        <p:txBody>
          <a:bodyPr/>
          <a:lstStyle/>
          <a:p>
            <a:pPr eaLnBrk="1" hangingPunct="1">
              <a:spcBef>
                <a:spcPct val="0"/>
              </a:spcBef>
              <a:spcAft>
                <a:spcPts val="1200"/>
              </a:spcAft>
              <a:buClr>
                <a:srgbClr val="0070C0"/>
              </a:buClr>
            </a:pPr>
            <a:r>
              <a:rPr lang="en-US" sz="2400" b="1" dirty="0" smtClean="0">
                <a:latin typeface="+mn-lt"/>
              </a:rPr>
              <a:t>Unclear and ambiguous </a:t>
            </a:r>
            <a:r>
              <a:rPr lang="en-US" sz="2400" dirty="0" smtClean="0">
                <a:latin typeface="+mn-lt"/>
              </a:rPr>
              <a:t>- Leader needs to provide structure</a:t>
            </a:r>
          </a:p>
          <a:p>
            <a:pPr eaLnBrk="1" hangingPunct="1">
              <a:spcBef>
                <a:spcPct val="0"/>
              </a:spcBef>
              <a:spcAft>
                <a:spcPts val="1200"/>
              </a:spcAft>
              <a:buClr>
                <a:srgbClr val="0070C0"/>
              </a:buClr>
            </a:pPr>
            <a:r>
              <a:rPr lang="en-US" sz="2400" b="1" dirty="0" smtClean="0">
                <a:latin typeface="+mn-lt"/>
              </a:rPr>
              <a:t>Highly repetitive  </a:t>
            </a:r>
            <a:r>
              <a:rPr lang="en-US" sz="2400" dirty="0" smtClean="0">
                <a:latin typeface="+mn-lt"/>
              </a:rPr>
              <a:t>- Leader needs to provide support to maintain follower motivation</a:t>
            </a:r>
          </a:p>
          <a:p>
            <a:pPr eaLnBrk="1" hangingPunct="1">
              <a:spcBef>
                <a:spcPct val="0"/>
              </a:spcBef>
              <a:spcAft>
                <a:spcPts val="1200"/>
              </a:spcAft>
              <a:buClr>
                <a:srgbClr val="0070C0"/>
              </a:buClr>
            </a:pPr>
            <a:r>
              <a:rPr lang="en-US" sz="2400" b="1" dirty="0" smtClean="0">
                <a:latin typeface="+mn-lt"/>
              </a:rPr>
              <a:t>Weak formal authority </a:t>
            </a:r>
            <a:r>
              <a:rPr lang="en-US" sz="2400" dirty="0" smtClean="0">
                <a:latin typeface="+mn-lt"/>
              </a:rPr>
              <a:t>- If formal authority system is weak, the leader needs to assist followers by making rules and work requirements clear</a:t>
            </a:r>
          </a:p>
          <a:p>
            <a:pPr eaLnBrk="1" hangingPunct="1">
              <a:spcBef>
                <a:spcPct val="0"/>
              </a:spcBef>
              <a:spcAft>
                <a:spcPts val="1200"/>
              </a:spcAft>
              <a:buClr>
                <a:srgbClr val="0070C0"/>
              </a:buClr>
            </a:pPr>
            <a:r>
              <a:rPr lang="en-US" sz="2400" b="1" dirty="0" err="1" smtClean="0">
                <a:latin typeface="+mn-lt"/>
              </a:rPr>
              <a:t>Nonsupportive</a:t>
            </a:r>
            <a:r>
              <a:rPr lang="en-US" sz="2400" b="1" dirty="0" smtClean="0">
                <a:latin typeface="+mn-lt"/>
              </a:rPr>
              <a:t>/weak group norms </a:t>
            </a:r>
            <a:r>
              <a:rPr lang="en-US" sz="2400" dirty="0" smtClean="0">
                <a:latin typeface="+mn-lt"/>
              </a:rPr>
              <a:t>- Leader needs to help build cohesiveness and role responsibility</a:t>
            </a:r>
          </a:p>
        </p:txBody>
      </p:sp>
      <p:sp>
        <p:nvSpPr>
          <p:cNvPr id="29700" name="Rectangle 4"/>
          <p:cNvSpPr>
            <a:spLocks noChangeArrowheads="1"/>
          </p:cNvSpPr>
          <p:nvPr/>
        </p:nvSpPr>
        <p:spPr bwMode="auto">
          <a:xfrm>
            <a:off x="4572000" y="2362200"/>
            <a:ext cx="4114800" cy="3962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eaLnBrk="0" hangingPunct="0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533400" y="1600200"/>
            <a:ext cx="815340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 eaLnBrk="0" hangingPunct="0">
              <a:defRPr/>
            </a:pPr>
            <a:r>
              <a:rPr lang="en-US" sz="2800" b="1" dirty="0" smtClean="0">
                <a:solidFill>
                  <a:srgbClr val="0070C0"/>
                </a:solidFill>
                <a:latin typeface="Arial Rounded MT Bold" pitchFamily="34" charset="0"/>
                <a:cs typeface="Calibri" pitchFamily="34" charset="0"/>
              </a:rPr>
              <a:t>Task Situations Requiring Leader Involvement</a:t>
            </a:r>
            <a:endParaRPr lang="en-US" sz="2800" b="1" dirty="0">
              <a:solidFill>
                <a:srgbClr val="0070C0"/>
              </a:solidFill>
              <a:latin typeface="Arial Rounded MT Bold" pitchFamily="34" charset="0"/>
              <a:cs typeface="Calibri" pitchFamily="34" charset="0"/>
            </a:endParaRPr>
          </a:p>
        </p:txBody>
      </p:sp>
      <p:sp>
        <p:nvSpPr>
          <p:cNvPr id="9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3" name="Rectangle 1033"/>
          <p:cNvSpPr>
            <a:spLocks noGrp="1" noChangeArrowheads="1"/>
          </p:cNvSpPr>
          <p:nvPr>
            <p:ph idx="1"/>
          </p:nvPr>
        </p:nvSpPr>
        <p:spPr>
          <a:xfrm>
            <a:off x="457200" y="2133600"/>
            <a:ext cx="8305800" cy="3962400"/>
          </a:xfrm>
        </p:spPr>
        <p:txBody>
          <a:bodyPr/>
          <a:lstStyle/>
          <a:p>
            <a:pPr eaLnBrk="1" hangingPunct="1">
              <a:spcBef>
                <a:spcPct val="0"/>
              </a:spcBef>
              <a:buClr>
                <a:srgbClr val="0070C0"/>
              </a:buClr>
            </a:pPr>
            <a:r>
              <a:rPr lang="en-US" sz="2400" b="1" dirty="0" smtClean="0">
                <a:latin typeface="+mn-lt"/>
              </a:rPr>
              <a:t>Anything in the work setting that gets in the way of followers</a:t>
            </a:r>
          </a:p>
          <a:p>
            <a:pPr marL="736600" lvl="1" indent="-342900" eaLnBrk="1" hangingPunct="1">
              <a:spcBef>
                <a:spcPct val="0"/>
              </a:spcBef>
              <a:spcAft>
                <a:spcPts val="1200"/>
              </a:spcAft>
              <a:buClr>
                <a:srgbClr val="0070C0"/>
              </a:buClr>
              <a:buSzPct val="85000"/>
              <a:buFont typeface="Wingdings 2" pitchFamily="18" charset="2"/>
              <a:buChar char="÷"/>
            </a:pPr>
            <a:r>
              <a:rPr lang="en-US" sz="2000" dirty="0" smtClean="0">
                <a:solidFill>
                  <a:schemeClr val="tx1"/>
                </a:solidFill>
              </a:rPr>
              <a:t>They create excessive uncertainties, frustrations, or threats for followers</a:t>
            </a:r>
          </a:p>
          <a:p>
            <a:pPr marL="736600" lvl="1" indent="-342900" eaLnBrk="1" hangingPunct="1">
              <a:spcBef>
                <a:spcPct val="0"/>
              </a:spcBef>
              <a:spcAft>
                <a:spcPts val="1200"/>
              </a:spcAft>
              <a:buClr>
                <a:srgbClr val="0070C0"/>
              </a:buClr>
              <a:buSzPct val="85000"/>
              <a:buFont typeface="Wingdings 2" pitchFamily="18" charset="2"/>
              <a:buChar char="÷"/>
            </a:pPr>
            <a:r>
              <a:rPr lang="en-US" sz="2000" b="1" dirty="0" smtClean="0">
                <a:solidFill>
                  <a:srgbClr val="0070C0"/>
                </a:solidFill>
              </a:rPr>
              <a:t>Leader’s responsibility is to help followers by</a:t>
            </a:r>
          </a:p>
          <a:p>
            <a:pPr marL="736600" lvl="1" indent="-342900" eaLnBrk="1" hangingPunct="1">
              <a:spcBef>
                <a:spcPct val="0"/>
              </a:spcBef>
              <a:buClr>
                <a:srgbClr val="0070C0"/>
              </a:buClr>
              <a:buSzPct val="85000"/>
              <a:buFont typeface="Wingdings 2" pitchFamily="18" charset="2"/>
              <a:buChar char="÷"/>
            </a:pPr>
            <a:r>
              <a:rPr lang="en-US" sz="2000" dirty="0" smtClean="0">
                <a:solidFill>
                  <a:schemeClr val="tx1"/>
                </a:solidFill>
              </a:rPr>
              <a:t>Removing the obstacles</a:t>
            </a:r>
          </a:p>
          <a:p>
            <a:pPr marL="736600" lvl="1" indent="-342900" eaLnBrk="1" hangingPunct="1">
              <a:spcBef>
                <a:spcPct val="0"/>
              </a:spcBef>
              <a:spcAft>
                <a:spcPts val="1200"/>
              </a:spcAft>
              <a:buClr>
                <a:srgbClr val="0070C0"/>
              </a:buClr>
              <a:buSzPct val="85000"/>
              <a:buFont typeface="Wingdings 2" pitchFamily="18" charset="2"/>
              <a:buChar char="÷"/>
            </a:pPr>
            <a:r>
              <a:rPr lang="en-US" sz="2000" dirty="0" smtClean="0">
                <a:solidFill>
                  <a:schemeClr val="tx1"/>
                </a:solidFill>
              </a:rPr>
              <a:t>Helping followers around them </a:t>
            </a:r>
          </a:p>
          <a:p>
            <a:pPr eaLnBrk="1" hangingPunct="1">
              <a:spcBef>
                <a:spcPct val="0"/>
              </a:spcBef>
              <a:buClr>
                <a:srgbClr val="0070C0"/>
              </a:buClr>
            </a:pPr>
            <a:r>
              <a:rPr lang="en-US" sz="2400" b="1" dirty="0" smtClean="0">
                <a:latin typeface="+mn-lt"/>
              </a:rPr>
              <a:t>Assisting with obstacles will increase </a:t>
            </a:r>
          </a:p>
          <a:p>
            <a:pPr marL="736600" lvl="1" indent="-342900" eaLnBrk="1" hangingPunct="1">
              <a:spcBef>
                <a:spcPct val="0"/>
              </a:spcBef>
              <a:buClr>
                <a:srgbClr val="0070C0"/>
              </a:buClr>
              <a:buSzPct val="85000"/>
              <a:buFont typeface="Wingdings 2" pitchFamily="18" charset="2"/>
              <a:buChar char="÷"/>
            </a:pPr>
            <a:r>
              <a:rPr lang="en-US" sz="2000" dirty="0" smtClean="0">
                <a:solidFill>
                  <a:schemeClr val="tx1"/>
                </a:solidFill>
              </a:rPr>
              <a:t>Followers’ expectations to complete the task</a:t>
            </a:r>
          </a:p>
          <a:p>
            <a:pPr marL="736600" lvl="1" indent="-342900" eaLnBrk="1" hangingPunct="1">
              <a:spcBef>
                <a:spcPct val="0"/>
              </a:spcBef>
              <a:buClr>
                <a:srgbClr val="0070C0"/>
              </a:buClr>
              <a:buSzPct val="85000"/>
              <a:buFont typeface="Wingdings 2" pitchFamily="18" charset="2"/>
              <a:buChar char="÷"/>
            </a:pPr>
            <a:r>
              <a:rPr lang="en-US" sz="2000" dirty="0" smtClean="0">
                <a:solidFill>
                  <a:schemeClr val="tx1"/>
                </a:solidFill>
              </a:rPr>
              <a:t>Their sense of job satisfaction</a:t>
            </a:r>
          </a:p>
        </p:txBody>
      </p:sp>
      <p:sp>
        <p:nvSpPr>
          <p:cNvPr id="30724" name="Rectangle 1028"/>
          <p:cNvSpPr>
            <a:spLocks noChangeArrowheads="1"/>
          </p:cNvSpPr>
          <p:nvPr/>
        </p:nvSpPr>
        <p:spPr bwMode="auto">
          <a:xfrm>
            <a:off x="4572000" y="2362200"/>
            <a:ext cx="4114800" cy="3962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eaLnBrk="0" hangingPunct="0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676906" y="1610380"/>
            <a:ext cx="194066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 eaLnBrk="0" hangingPunct="0">
              <a:defRPr/>
            </a:pPr>
            <a:r>
              <a:rPr lang="en-US" sz="2800" b="1" dirty="0" smtClean="0">
                <a:solidFill>
                  <a:srgbClr val="0070C0"/>
                </a:solidFill>
                <a:latin typeface="Arial Rounded MT Bold" pitchFamily="34" charset="0"/>
                <a:cs typeface="Calibri" pitchFamily="34" charset="0"/>
              </a:rPr>
              <a:t>Obstacles</a:t>
            </a:r>
            <a:endParaRPr lang="en-US" sz="2800" b="1" dirty="0">
              <a:solidFill>
                <a:srgbClr val="0070C0"/>
              </a:solidFill>
              <a:latin typeface="Arial Rounded MT Bold" pitchFamily="34" charset="0"/>
              <a:cs typeface="Calibri" pitchFamily="34" charset="0"/>
            </a:endParaRPr>
          </a:p>
        </p:txBody>
      </p:sp>
      <p:sp>
        <p:nvSpPr>
          <p:cNvPr id="9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  <p:sp>
        <p:nvSpPr>
          <p:cNvPr id="11" name="Rectangle 2"/>
          <p:cNvSpPr>
            <a:spLocks noGrp="1" noChangeArrowheads="1"/>
          </p:cNvSpPr>
          <p:nvPr>
            <p:ph type="title"/>
          </p:nvPr>
        </p:nvSpPr>
        <p:spPr>
          <a:xfrm>
            <a:off x="533400" y="914400"/>
            <a:ext cx="8534400" cy="685800"/>
          </a:xfrm>
        </p:spPr>
        <p:txBody>
          <a:bodyPr/>
          <a:lstStyle/>
          <a:p>
            <a:pPr algn="ctr" eaLnBrk="1" hangingPunct="1"/>
            <a:r>
              <a:rPr lang="en-US" sz="3200" b="1" dirty="0" smtClean="0">
                <a:latin typeface="+mj-lt"/>
              </a:rPr>
              <a:t>Task Characteristics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ctrTitle" idx="4294967295"/>
          </p:nvPr>
        </p:nvSpPr>
        <p:spPr>
          <a:xfrm>
            <a:off x="533400" y="914400"/>
            <a:ext cx="8382000" cy="762000"/>
          </a:xfrm>
          <a:prstGeom prst="rect">
            <a:avLst/>
          </a:prstGeom>
        </p:spPr>
        <p:txBody>
          <a:bodyPr/>
          <a:lstStyle/>
          <a:p>
            <a:pPr algn="ctr" eaLnBrk="1" hangingPunct="1"/>
            <a:r>
              <a:rPr lang="en-US" sz="3200" b="1" dirty="0" smtClean="0">
                <a:latin typeface="+mj-lt"/>
              </a:rPr>
              <a:t>How Does the </a:t>
            </a:r>
            <a:r>
              <a:rPr lang="en-US" sz="3200" b="1" dirty="0">
                <a:latin typeface="+mj-lt"/>
              </a:rPr>
              <a:t>Path–Goal </a:t>
            </a:r>
            <a:r>
              <a:rPr lang="en-US" sz="3200" b="1" dirty="0" smtClean="0">
                <a:latin typeface="+mj-lt"/>
              </a:rPr>
              <a:t>Theory Work?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subTitle" idx="4294967295"/>
          </p:nvPr>
        </p:nvSpPr>
        <p:spPr>
          <a:xfrm>
            <a:off x="609600" y="2133600"/>
            <a:ext cx="6096000" cy="3352800"/>
          </a:xfrm>
        </p:spPr>
        <p:txBody>
          <a:bodyPr/>
          <a:lstStyle/>
          <a:p>
            <a:pPr marL="342900" indent="-342900" algn="l" eaLnBrk="1" hangingPunct="1">
              <a:spcBef>
                <a:spcPct val="0"/>
              </a:spcBef>
              <a:spcAft>
                <a:spcPts val="3000"/>
              </a:spcAft>
              <a:buClr>
                <a:srgbClr val="0070C0"/>
              </a:buClr>
              <a:buFont typeface="Wingdings 2" pitchFamily="18" charset="2"/>
              <a:buChar char="÷"/>
            </a:pPr>
            <a:r>
              <a:rPr lang="en-US" sz="2400" b="1" dirty="0" smtClean="0">
                <a:solidFill>
                  <a:schemeClr val="tx1"/>
                </a:solidFill>
                <a:latin typeface="+mn-lt"/>
              </a:rPr>
              <a:t> Focus of </a:t>
            </a:r>
            <a:r>
              <a:rPr lang="en-US" sz="2400" b="1" dirty="0">
                <a:solidFill>
                  <a:schemeClr val="tx1"/>
                </a:solidFill>
                <a:latin typeface="+mn-lt"/>
              </a:rPr>
              <a:t>Path–Goal </a:t>
            </a:r>
            <a:r>
              <a:rPr lang="en-US" sz="2400" b="1" dirty="0" smtClean="0">
                <a:solidFill>
                  <a:schemeClr val="tx1"/>
                </a:solidFill>
                <a:latin typeface="+mn-lt"/>
              </a:rPr>
              <a:t>Theory </a:t>
            </a:r>
          </a:p>
          <a:p>
            <a:pPr marL="342900" indent="-342900" algn="l" eaLnBrk="1" hangingPunct="1">
              <a:spcBef>
                <a:spcPct val="0"/>
              </a:spcBef>
              <a:spcAft>
                <a:spcPts val="3000"/>
              </a:spcAft>
              <a:buClr>
                <a:srgbClr val="0070C0"/>
              </a:buClr>
              <a:buFont typeface="Wingdings 2" pitchFamily="18" charset="2"/>
              <a:buChar char="÷"/>
            </a:pPr>
            <a:r>
              <a:rPr lang="en-US" sz="2400" b="1" dirty="0" smtClean="0">
                <a:solidFill>
                  <a:schemeClr val="tx1"/>
                </a:solidFill>
                <a:latin typeface="+mn-lt"/>
              </a:rPr>
              <a:t> Strengths</a:t>
            </a:r>
          </a:p>
          <a:p>
            <a:pPr marL="342900" indent="-342900" algn="l" eaLnBrk="1" hangingPunct="1">
              <a:spcBef>
                <a:spcPct val="0"/>
              </a:spcBef>
              <a:spcAft>
                <a:spcPts val="3000"/>
              </a:spcAft>
              <a:buClr>
                <a:srgbClr val="0070C0"/>
              </a:buClr>
              <a:buFont typeface="Wingdings 2" pitchFamily="18" charset="2"/>
              <a:buChar char="÷"/>
            </a:pPr>
            <a:r>
              <a:rPr lang="en-US" sz="2400" b="1" dirty="0" smtClean="0">
                <a:solidFill>
                  <a:schemeClr val="tx1"/>
                </a:solidFill>
                <a:latin typeface="+mn-lt"/>
              </a:rPr>
              <a:t> Criticisms</a:t>
            </a:r>
          </a:p>
          <a:p>
            <a:pPr marL="342900" indent="-342900" algn="l" eaLnBrk="1" hangingPunct="1">
              <a:spcBef>
                <a:spcPct val="0"/>
              </a:spcBef>
              <a:spcAft>
                <a:spcPts val="3000"/>
              </a:spcAft>
              <a:buClr>
                <a:srgbClr val="0070C0"/>
              </a:buClr>
              <a:buFont typeface="Wingdings 2" pitchFamily="18" charset="2"/>
              <a:buChar char="÷"/>
            </a:pPr>
            <a:r>
              <a:rPr lang="en-US" sz="2400" b="1" dirty="0" smtClean="0">
                <a:solidFill>
                  <a:schemeClr val="tx1"/>
                </a:solidFill>
                <a:latin typeface="+mn-lt"/>
              </a:rPr>
              <a:t> Application</a:t>
            </a:r>
          </a:p>
        </p:txBody>
      </p:sp>
      <p:sp>
        <p:nvSpPr>
          <p:cNvPr id="5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ransition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1" name="Rectangle 1027"/>
          <p:cNvSpPr>
            <a:spLocks noGrp="1" noChangeArrowheads="1"/>
          </p:cNvSpPr>
          <p:nvPr>
            <p:ph type="subTitle" idx="4294967295"/>
          </p:nvPr>
        </p:nvSpPr>
        <p:spPr>
          <a:xfrm>
            <a:off x="381000" y="1905000"/>
            <a:ext cx="8077200" cy="3276600"/>
          </a:xfrm>
        </p:spPr>
        <p:txBody>
          <a:bodyPr/>
          <a:lstStyle/>
          <a:p>
            <a:pPr marL="342900" indent="-342900" algn="l" eaLnBrk="1" hangingPunct="1">
              <a:spcBef>
                <a:spcPct val="0"/>
              </a:spcBef>
              <a:spcAft>
                <a:spcPts val="2400"/>
              </a:spcAft>
              <a:buClr>
                <a:srgbClr val="0070C0"/>
              </a:buClr>
              <a:buFont typeface="Wingdings 2" pitchFamily="18" charset="2"/>
              <a:buChar char="÷"/>
            </a:pPr>
            <a:r>
              <a:rPr lang="en-US" sz="2400" dirty="0" smtClean="0">
                <a:solidFill>
                  <a:schemeClr val="tx1"/>
                </a:solidFill>
                <a:latin typeface="+mn-lt"/>
              </a:rPr>
              <a:t> The leader’s job is to help followers reach their goals by directing, guiding, and coaching them along the way</a:t>
            </a:r>
          </a:p>
          <a:p>
            <a:pPr marL="342900" indent="-342900" algn="l" eaLnBrk="1" hangingPunct="1">
              <a:spcBef>
                <a:spcPct val="0"/>
              </a:spcBef>
              <a:spcAft>
                <a:spcPts val="2400"/>
              </a:spcAft>
              <a:buClr>
                <a:srgbClr val="0070C0"/>
              </a:buClr>
              <a:buFont typeface="Wingdings 2" pitchFamily="18" charset="2"/>
              <a:buChar char="÷"/>
            </a:pPr>
            <a:r>
              <a:rPr lang="en-US" sz="2400" dirty="0" smtClean="0">
                <a:solidFill>
                  <a:schemeClr val="tx1"/>
                </a:solidFill>
                <a:latin typeface="+mn-lt"/>
              </a:rPr>
              <a:t> Leaders must evaluate task and follower characteristics and adapt leadership style to these</a:t>
            </a:r>
          </a:p>
          <a:p>
            <a:pPr marL="342900" indent="-342900" algn="l" eaLnBrk="1" hangingPunct="1">
              <a:spcBef>
                <a:spcPct val="0"/>
              </a:spcBef>
              <a:spcAft>
                <a:spcPts val="2400"/>
              </a:spcAft>
              <a:buClr>
                <a:srgbClr val="0070C0"/>
              </a:buClr>
              <a:buFont typeface="Wingdings 2" pitchFamily="18" charset="2"/>
              <a:buChar char="÷"/>
            </a:pPr>
            <a:r>
              <a:rPr lang="en-US" sz="2400" dirty="0" smtClean="0">
                <a:solidFill>
                  <a:schemeClr val="tx1"/>
                </a:solidFill>
                <a:latin typeface="+mn-lt"/>
              </a:rPr>
              <a:t> The theory suggests which style is most appropriate for specific characteristics</a:t>
            </a:r>
          </a:p>
        </p:txBody>
      </p:sp>
      <p:sp>
        <p:nvSpPr>
          <p:cNvPr id="5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533400" y="914400"/>
            <a:ext cx="8382000" cy="762000"/>
          </a:xfrm>
          <a:prstGeom prst="rect">
            <a:avLst/>
          </a:prstGeom>
        </p:spPr>
        <p:txBody>
          <a:bodyPr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600" i="1" kern="1200">
                <a:solidFill>
                  <a:schemeClr val="tx1"/>
                </a:solidFill>
                <a:latin typeface="Times New Roman" pitchFamily="18" charset="0"/>
                <a:ea typeface="+mj-ea"/>
                <a:cs typeface="Times New Roman" pitchFamily="18" charset="0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600" i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600" i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600" i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600" i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en-US" sz="3200" b="1" smtClean="0">
                <a:latin typeface="+mj-lt"/>
              </a:rPr>
              <a:t>How Does the Path–Goal Theory Work?</a:t>
            </a:r>
            <a:endParaRPr lang="en-US" sz="3200" b="1" dirty="0" smtClean="0">
              <a:latin typeface="+mj-lt"/>
            </a:endParaRPr>
          </a:p>
        </p:txBody>
      </p:sp>
    </p:spTree>
  </p:cSld>
  <p:clrMapOvr>
    <a:masterClrMapping/>
  </p:clrMapOvr>
  <p:transition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914400"/>
            <a:ext cx="8382000" cy="533400"/>
          </a:xfrm>
        </p:spPr>
        <p:txBody>
          <a:bodyPr/>
          <a:lstStyle/>
          <a:p>
            <a:pPr algn="ctr" eaLnBrk="1" hangingPunct="1"/>
            <a:r>
              <a:rPr lang="en-US" sz="3200" b="1" dirty="0">
                <a:latin typeface="+mj-lt"/>
              </a:rPr>
              <a:t>Path–Goal </a:t>
            </a:r>
            <a:r>
              <a:rPr lang="en-US" sz="3200" b="1" dirty="0" smtClean="0">
                <a:latin typeface="+mj-lt"/>
              </a:rPr>
              <a:t>Theory Approach</a:t>
            </a:r>
          </a:p>
        </p:txBody>
      </p:sp>
      <p:sp>
        <p:nvSpPr>
          <p:cNvPr id="33795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381000" y="2590800"/>
            <a:ext cx="3962400" cy="2819400"/>
          </a:xfrm>
        </p:spPr>
        <p:txBody>
          <a:bodyPr/>
          <a:lstStyle/>
          <a:p>
            <a:pPr eaLnBrk="1" hangingPunct="1">
              <a:spcAft>
                <a:spcPct val="20000"/>
              </a:spcAft>
              <a:buClr>
                <a:srgbClr val="0070C0"/>
              </a:buClr>
            </a:pPr>
            <a:r>
              <a:rPr lang="en-US" sz="2400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Path–goal </a:t>
            </a:r>
            <a:r>
              <a:rPr lang="en-US" sz="24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theory  is a complex but also pragmatic approach</a:t>
            </a:r>
          </a:p>
          <a:p>
            <a:pPr eaLnBrk="1" hangingPunct="1">
              <a:spcAft>
                <a:spcPct val="20000"/>
              </a:spcAft>
              <a:buClr>
                <a:srgbClr val="0070C0"/>
              </a:buClr>
            </a:pPr>
            <a:r>
              <a:rPr lang="en-US" sz="24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Leaders should choose a leadership style that best fits the needs of followers and their work</a:t>
            </a:r>
          </a:p>
        </p:txBody>
      </p:sp>
      <p:sp>
        <p:nvSpPr>
          <p:cNvPr id="33796" name="Rectangle 4"/>
          <p:cNvSpPr>
            <a:spLocks noGrp="1" noChangeArrowheads="1"/>
          </p:cNvSpPr>
          <p:nvPr>
            <p:ph sz="half" idx="2"/>
          </p:nvPr>
        </p:nvSpPr>
        <p:spPr>
          <a:xfrm>
            <a:off x="4648200" y="2590800"/>
            <a:ext cx="4191000" cy="3048000"/>
          </a:xfrm>
        </p:spPr>
        <p:txBody>
          <a:bodyPr/>
          <a:lstStyle/>
          <a:p>
            <a:pPr eaLnBrk="1" hangingPunct="1">
              <a:buClr>
                <a:srgbClr val="0070C0"/>
              </a:buClr>
            </a:pPr>
            <a:r>
              <a:rPr lang="en-US" sz="2400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Path–goal </a:t>
            </a:r>
            <a:r>
              <a:rPr lang="en-US" sz="24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theory provides a set of </a:t>
            </a:r>
            <a:r>
              <a:rPr lang="en-US" sz="2400" b="1" i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assumptions</a:t>
            </a:r>
            <a:r>
              <a:rPr lang="en-US" sz="24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 </a:t>
            </a:r>
            <a:r>
              <a:rPr lang="en-US" sz="24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about how different leadership styles will interact with follower characteristics and the work situation to affect employee motivation</a:t>
            </a:r>
          </a:p>
        </p:txBody>
      </p:sp>
      <p:sp>
        <p:nvSpPr>
          <p:cNvPr id="9" name="Rectangle 8"/>
          <p:cNvSpPr/>
          <p:nvPr/>
        </p:nvSpPr>
        <p:spPr>
          <a:xfrm>
            <a:off x="1310358" y="1991380"/>
            <a:ext cx="122899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eaLnBrk="0" hangingPunct="0">
              <a:defRPr/>
            </a:pPr>
            <a:r>
              <a:rPr lang="en-US" sz="2800" b="1" dirty="0" smtClean="0">
                <a:solidFill>
                  <a:srgbClr val="0070C0"/>
                </a:solidFill>
                <a:latin typeface="Arial Rounded MT Bold" pitchFamily="34" charset="0"/>
                <a:cs typeface="Calibri" pitchFamily="34" charset="0"/>
              </a:rPr>
              <a:t>Focus</a:t>
            </a:r>
            <a:endParaRPr lang="en-US" sz="2800" b="1" dirty="0">
              <a:solidFill>
                <a:srgbClr val="0070C0"/>
              </a:solidFill>
              <a:latin typeface="Arial Rounded MT Bold" pitchFamily="34" charset="0"/>
              <a:cs typeface="Calibri" pitchFamily="34" charset="0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5106047" y="1991380"/>
            <a:ext cx="262841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eaLnBrk="0" hangingPunct="0">
              <a:defRPr/>
            </a:pPr>
            <a:r>
              <a:rPr lang="en-US" sz="2800" b="1" dirty="0" smtClean="0">
                <a:solidFill>
                  <a:srgbClr val="0070C0"/>
                </a:solidFill>
                <a:latin typeface="Arial Rounded MT Bold" pitchFamily="34" charset="0"/>
                <a:cs typeface="Calibri" pitchFamily="34" charset="0"/>
              </a:rPr>
              <a:t>Overall Scope</a:t>
            </a:r>
            <a:endParaRPr lang="en-US" sz="2800" b="1" dirty="0">
              <a:solidFill>
                <a:srgbClr val="0070C0"/>
              </a:solidFill>
              <a:latin typeface="Arial Rounded MT Bold" pitchFamily="34" charset="0"/>
              <a:cs typeface="Calibri" pitchFamily="34" charset="0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ransition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8287" y="914400"/>
            <a:ext cx="8008513" cy="5867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914400"/>
            <a:ext cx="7772400" cy="457200"/>
          </a:xfrm>
        </p:spPr>
        <p:txBody>
          <a:bodyPr/>
          <a:lstStyle/>
          <a:p>
            <a:pPr algn="ctr" eaLnBrk="1" hangingPunct="1"/>
            <a:r>
              <a:rPr lang="en-US" sz="3200" b="1" dirty="0" smtClean="0">
                <a:latin typeface="+mj-lt"/>
              </a:rPr>
              <a:t>Strengths</a:t>
            </a:r>
          </a:p>
        </p:txBody>
      </p:sp>
      <p:sp>
        <p:nvSpPr>
          <p:cNvPr id="35843" name="Rectangle 3"/>
          <p:cNvSpPr>
            <a:spLocks noGrp="1" noChangeArrowheads="1"/>
          </p:cNvSpPr>
          <p:nvPr>
            <p:ph idx="1"/>
          </p:nvPr>
        </p:nvSpPr>
        <p:spPr>
          <a:xfrm>
            <a:off x="381000" y="1752600"/>
            <a:ext cx="8610600" cy="40386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spcBef>
                <a:spcPct val="0"/>
              </a:spcBef>
              <a:spcAft>
                <a:spcPts val="2400"/>
              </a:spcAft>
              <a:buClr>
                <a:srgbClr val="0070C0"/>
              </a:buClr>
            </a:pPr>
            <a:r>
              <a:rPr lang="en-US" sz="2400" b="1" dirty="0" smtClean="0">
                <a:latin typeface="+mn-lt"/>
              </a:rPr>
              <a:t>Useful theoretical framework</a:t>
            </a:r>
            <a:r>
              <a:rPr lang="en-US" sz="2400" dirty="0" smtClean="0">
                <a:latin typeface="+mn-lt"/>
              </a:rPr>
              <a:t>. </a:t>
            </a:r>
            <a:r>
              <a:rPr lang="en-US" sz="2400" dirty="0">
                <a:latin typeface="+mn-lt"/>
              </a:rPr>
              <a:t>Path–goal </a:t>
            </a:r>
            <a:r>
              <a:rPr lang="en-US" sz="2400" dirty="0" smtClean="0">
                <a:latin typeface="+mn-lt"/>
              </a:rPr>
              <a:t>theory is a useful theoretical framework for understanding how various leadership behaviors affect the satisfaction of followers and their work performance.</a:t>
            </a:r>
          </a:p>
          <a:p>
            <a:pPr eaLnBrk="1" hangingPunct="1">
              <a:lnSpc>
                <a:spcPct val="90000"/>
              </a:lnSpc>
              <a:spcBef>
                <a:spcPct val="0"/>
              </a:spcBef>
              <a:spcAft>
                <a:spcPts val="2400"/>
              </a:spcAft>
              <a:buClr>
                <a:srgbClr val="0070C0"/>
              </a:buClr>
            </a:pPr>
            <a:r>
              <a:rPr lang="en-US" sz="2400" b="1" dirty="0" smtClean="0">
                <a:latin typeface="+mn-lt"/>
              </a:rPr>
              <a:t>Integrates motivation</a:t>
            </a:r>
            <a:r>
              <a:rPr lang="en-US" sz="2400" dirty="0" smtClean="0">
                <a:latin typeface="+mn-lt"/>
              </a:rPr>
              <a:t>.  Path–goal theory attempts to integrate the motivation principles of expectancy theory into a theory of leadership.</a:t>
            </a:r>
          </a:p>
          <a:p>
            <a:pPr eaLnBrk="1" hangingPunct="1">
              <a:lnSpc>
                <a:spcPct val="90000"/>
              </a:lnSpc>
              <a:spcBef>
                <a:spcPct val="0"/>
              </a:spcBef>
              <a:spcAft>
                <a:spcPts val="2400"/>
              </a:spcAft>
              <a:buClr>
                <a:srgbClr val="0070C0"/>
              </a:buClr>
            </a:pPr>
            <a:r>
              <a:rPr lang="en-US" sz="2400" b="1" dirty="0" smtClean="0">
                <a:latin typeface="+mn-lt"/>
              </a:rPr>
              <a:t>Practical model</a:t>
            </a:r>
            <a:r>
              <a:rPr lang="en-US" sz="2400" dirty="0" smtClean="0">
                <a:latin typeface="+mn-lt"/>
              </a:rPr>
              <a:t>.  </a:t>
            </a:r>
            <a:r>
              <a:rPr lang="en-US" sz="2400" dirty="0">
                <a:latin typeface="+mn-lt"/>
              </a:rPr>
              <a:t>Path–goal </a:t>
            </a:r>
            <a:r>
              <a:rPr lang="en-US" sz="2400" dirty="0" smtClean="0">
                <a:latin typeface="+mn-lt"/>
              </a:rPr>
              <a:t>theory provides a practical model that underscores and highlights the important ways leaders help followers.</a:t>
            </a:r>
          </a:p>
        </p:txBody>
      </p:sp>
      <p:sp>
        <p:nvSpPr>
          <p:cNvPr id="6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</a:t>
            </a:r>
            <a:r>
              <a:rPr kumimoji="0" lang="en-US" sz="1050" b="0" i="0" u="none" strike="noStrike" kern="120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Inc.irst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 sit</a:t>
            </a:r>
            <a:endParaRPr lang="en-US" dirty="0"/>
          </a:p>
        </p:txBody>
      </p:sp>
    </p:spTree>
  </p:cSld>
  <p:clrMapOvr>
    <a:masterClrMapping/>
  </p:clrMapOvr>
  <p:transition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990600"/>
            <a:ext cx="8305800" cy="381000"/>
          </a:xfrm>
        </p:spPr>
        <p:txBody>
          <a:bodyPr/>
          <a:lstStyle/>
          <a:p>
            <a:pPr algn="ctr" eaLnBrk="1" hangingPunct="1"/>
            <a:r>
              <a:rPr lang="en-US" sz="3200" b="1" dirty="0" smtClean="0">
                <a:latin typeface="+mj-lt"/>
              </a:rPr>
              <a:t>Criticisms</a:t>
            </a:r>
          </a:p>
        </p:txBody>
      </p:sp>
      <p:sp>
        <p:nvSpPr>
          <p:cNvPr id="36867" name="Rectangle 3"/>
          <p:cNvSpPr>
            <a:spLocks noGrp="1" noChangeArrowheads="1"/>
          </p:cNvSpPr>
          <p:nvPr>
            <p:ph idx="1"/>
          </p:nvPr>
        </p:nvSpPr>
        <p:spPr>
          <a:xfrm>
            <a:off x="381000" y="1752600"/>
            <a:ext cx="8763000" cy="44958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spcBef>
                <a:spcPct val="0"/>
              </a:spcBef>
              <a:spcAft>
                <a:spcPts val="2400"/>
              </a:spcAft>
              <a:buClr>
                <a:srgbClr val="0070C0"/>
              </a:buClr>
            </a:pPr>
            <a:r>
              <a:rPr lang="en-US" sz="2400" dirty="0" smtClean="0">
                <a:latin typeface="+mn-lt"/>
              </a:rPr>
              <a:t>Interpreting the meaning of the theory can be confusing because it is so complex and incorporates so many different aspects of leadership; consequently, it is difficult to implement.</a:t>
            </a:r>
          </a:p>
          <a:p>
            <a:pPr eaLnBrk="1" hangingPunct="1">
              <a:lnSpc>
                <a:spcPct val="90000"/>
              </a:lnSpc>
              <a:spcBef>
                <a:spcPct val="0"/>
              </a:spcBef>
              <a:spcAft>
                <a:spcPts val="2400"/>
              </a:spcAft>
              <a:buClr>
                <a:srgbClr val="0070C0"/>
              </a:buClr>
            </a:pPr>
            <a:r>
              <a:rPr lang="en-US" sz="2400" dirty="0" smtClean="0">
                <a:latin typeface="+mn-lt"/>
              </a:rPr>
              <a:t>Empirical research studies have demonstrated only partial support for </a:t>
            </a:r>
            <a:r>
              <a:rPr lang="en-US" sz="2400" dirty="0">
                <a:latin typeface="+mn-lt"/>
              </a:rPr>
              <a:t>path–goal </a:t>
            </a:r>
            <a:r>
              <a:rPr lang="en-US" sz="2400" dirty="0" smtClean="0">
                <a:latin typeface="+mn-lt"/>
              </a:rPr>
              <a:t>theory.</a:t>
            </a:r>
          </a:p>
          <a:p>
            <a:pPr eaLnBrk="1" hangingPunct="1">
              <a:lnSpc>
                <a:spcPct val="90000"/>
              </a:lnSpc>
              <a:spcBef>
                <a:spcPct val="0"/>
              </a:spcBef>
              <a:spcAft>
                <a:spcPts val="2400"/>
              </a:spcAft>
              <a:buClr>
                <a:srgbClr val="0070C0"/>
              </a:buClr>
            </a:pPr>
            <a:r>
              <a:rPr lang="en-US" sz="2400" dirty="0" smtClean="0">
                <a:latin typeface="+mn-lt"/>
              </a:rPr>
              <a:t>It fails to adequately explain the relationship between leadership behavior and worker motivation.</a:t>
            </a:r>
          </a:p>
          <a:p>
            <a:pPr eaLnBrk="1" hangingPunct="1">
              <a:lnSpc>
                <a:spcPct val="90000"/>
              </a:lnSpc>
              <a:spcBef>
                <a:spcPct val="0"/>
              </a:spcBef>
              <a:spcAft>
                <a:spcPts val="2400"/>
              </a:spcAft>
              <a:buClr>
                <a:srgbClr val="0070C0"/>
              </a:buClr>
            </a:pPr>
            <a:r>
              <a:rPr lang="en-US" sz="2400" dirty="0" smtClean="0">
                <a:latin typeface="+mn-lt"/>
              </a:rPr>
              <a:t>The </a:t>
            </a:r>
            <a:r>
              <a:rPr lang="en-US" sz="2400" dirty="0">
                <a:latin typeface="+mn-lt"/>
              </a:rPr>
              <a:t>path–goal </a:t>
            </a:r>
            <a:r>
              <a:rPr lang="en-US" sz="2400" dirty="0" smtClean="0">
                <a:latin typeface="+mn-lt"/>
              </a:rPr>
              <a:t>theory approach treats leadership as a one-way event in which the leader affects the follower</a:t>
            </a:r>
            <a:r>
              <a:rPr lang="en-US" sz="2800" dirty="0" smtClean="0"/>
              <a:t>.</a:t>
            </a:r>
          </a:p>
        </p:txBody>
      </p:sp>
      <p:sp>
        <p:nvSpPr>
          <p:cNvPr id="6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ransition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990600"/>
            <a:ext cx="8534400" cy="381000"/>
          </a:xfrm>
        </p:spPr>
        <p:txBody>
          <a:bodyPr/>
          <a:lstStyle/>
          <a:p>
            <a:pPr algn="ctr" eaLnBrk="1" hangingPunct="1"/>
            <a:r>
              <a:rPr lang="en-US" sz="3200" b="1" dirty="0" smtClean="0">
                <a:latin typeface="+mj-lt"/>
              </a:rPr>
              <a:t>Application</a:t>
            </a:r>
          </a:p>
        </p:txBody>
      </p:sp>
      <p:sp>
        <p:nvSpPr>
          <p:cNvPr id="37891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381000" y="1905000"/>
            <a:ext cx="8458200" cy="3048000"/>
          </a:xfrm>
        </p:spPr>
        <p:txBody>
          <a:bodyPr/>
          <a:lstStyle/>
          <a:p>
            <a:pPr eaLnBrk="1" hangingPunct="1">
              <a:spcBef>
                <a:spcPct val="0"/>
              </a:spcBef>
              <a:spcAft>
                <a:spcPts val="2400"/>
              </a:spcAft>
              <a:buClr>
                <a:srgbClr val="0070C0"/>
              </a:buClr>
            </a:pPr>
            <a:r>
              <a:rPr lang="en-US" sz="2400" dirty="0" smtClean="0">
                <a:latin typeface="+mn-lt"/>
              </a:rPr>
              <a:t>PGT offers valuable insights that can be applied in ongoing settings to improve one’s leadership.</a:t>
            </a:r>
          </a:p>
          <a:p>
            <a:pPr eaLnBrk="1" hangingPunct="1">
              <a:spcBef>
                <a:spcPct val="0"/>
              </a:spcBef>
              <a:spcAft>
                <a:spcPts val="2400"/>
              </a:spcAft>
              <a:buClr>
                <a:srgbClr val="0070C0"/>
              </a:buClr>
            </a:pPr>
            <a:r>
              <a:rPr lang="en-US" sz="2400" dirty="0" smtClean="0">
                <a:latin typeface="+mn-lt"/>
              </a:rPr>
              <a:t>Informs leaders about when to be directive, supportive, participative, or achievement oriented.</a:t>
            </a:r>
          </a:p>
          <a:p>
            <a:pPr eaLnBrk="1" hangingPunct="1">
              <a:spcBef>
                <a:spcPct val="0"/>
              </a:spcBef>
              <a:spcAft>
                <a:spcPts val="2400"/>
              </a:spcAft>
              <a:buClr>
                <a:srgbClr val="0070C0"/>
              </a:buClr>
            </a:pPr>
            <a:r>
              <a:rPr lang="en-US" sz="2400" dirty="0" smtClean="0">
                <a:latin typeface="+mn-lt"/>
              </a:rPr>
              <a:t>The principles of PGT can be employed by leaders at all organizational levels and for all types of tasks.</a:t>
            </a:r>
          </a:p>
        </p:txBody>
      </p:sp>
      <p:sp>
        <p:nvSpPr>
          <p:cNvPr id="7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ransition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>
          <a:xfrm>
            <a:off x="3467100" y="1905000"/>
            <a:ext cx="2209800" cy="4724400"/>
          </a:xfrm>
        </p:spPr>
        <p:txBody>
          <a:bodyPr/>
          <a:lstStyle/>
          <a:p>
            <a:r>
              <a:rPr lang="en-GB" dirty="0" smtClean="0"/>
              <a:t>Case 6.1</a:t>
            </a:r>
          </a:p>
          <a:p>
            <a:r>
              <a:rPr lang="en-GB" dirty="0" smtClean="0"/>
              <a:t>Case 6.2</a:t>
            </a:r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Seminar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1743475"/>
      </p:ext>
    </p:extLst>
  </p:cSld>
  <p:clrMapOvr>
    <a:masterClrMapping/>
  </p:clrMapOvr>
</p:sld>
</file>

<file path=ppt/theme/theme1.xml><?xml version="1.0" encoding="utf-8"?>
<a:theme xmlns:a="http://schemas.openxmlformats.org/drawingml/2006/main" name="2_Custom Design">
  <a:themeElements>
    <a:clrScheme name="Aspec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C:\Program Files\Microsoft Office\Templates\Business Planner Templates\Leadeship with background.pot</Template>
  <TotalTime>5244</TotalTime>
  <Words>2048</Words>
  <Application>Microsoft Office PowerPoint</Application>
  <PresentationFormat>On-screen Show (4:3)</PresentationFormat>
  <Paragraphs>226</Paragraphs>
  <Slides>26</Slides>
  <Notes>25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5" baseType="lpstr">
      <vt:lpstr>微軟正黑體</vt:lpstr>
      <vt:lpstr>新細明體</vt:lpstr>
      <vt:lpstr>Arial</vt:lpstr>
      <vt:lpstr>Arial Rounded MT Bold</vt:lpstr>
      <vt:lpstr>Calibri</vt:lpstr>
      <vt:lpstr>Times New Roman</vt:lpstr>
      <vt:lpstr>Wingdings</vt:lpstr>
      <vt:lpstr>Wingdings 2</vt:lpstr>
      <vt:lpstr>2_Custom Design</vt:lpstr>
      <vt:lpstr> Week 4   Path–Goal Theory</vt:lpstr>
      <vt:lpstr>PowerPoint Presentation</vt:lpstr>
      <vt:lpstr>Path–Goal Theory (House, 1971) Description</vt:lpstr>
      <vt:lpstr>Path–Goal Theory (House, 1971) Description</vt:lpstr>
      <vt:lpstr>Challenge to Leader</vt:lpstr>
      <vt:lpstr>Conditions of Leadership Motivation</vt:lpstr>
      <vt:lpstr>PowerPoint Presentation</vt:lpstr>
      <vt:lpstr>PowerPoint Presentation</vt:lpstr>
      <vt:lpstr>Leader Behaviors</vt:lpstr>
      <vt:lpstr>Leader Behaviors</vt:lpstr>
      <vt:lpstr>Leader Behaviors</vt:lpstr>
      <vt:lpstr>Leader Behaviors</vt:lpstr>
      <vt:lpstr>Follower Characteristics</vt:lpstr>
      <vt:lpstr>Follower Characteristics</vt:lpstr>
      <vt:lpstr>Follower Characteristics</vt:lpstr>
      <vt:lpstr>Task Characteristics</vt:lpstr>
      <vt:lpstr>Task Characteristics</vt:lpstr>
      <vt:lpstr>Task Characteristics</vt:lpstr>
      <vt:lpstr>How Does the Path–Goal Theory Work?</vt:lpstr>
      <vt:lpstr>PowerPoint Presentation</vt:lpstr>
      <vt:lpstr>Path–Goal Theory Approach</vt:lpstr>
      <vt:lpstr>PowerPoint Presentation</vt:lpstr>
      <vt:lpstr>Strengths</vt:lpstr>
      <vt:lpstr>Criticisms</vt:lpstr>
      <vt:lpstr>Application</vt:lpstr>
      <vt:lpstr>Seminar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 Slide Title</dc:title>
  <dc:creator>Virginia Gregory</dc:creator>
  <cp:lastModifiedBy>L0237_User</cp:lastModifiedBy>
  <cp:revision>308</cp:revision>
  <dcterms:created xsi:type="dcterms:W3CDTF">2000-11-13T21:29:08Z</dcterms:created>
  <dcterms:modified xsi:type="dcterms:W3CDTF">2017-02-11T17:22:45Z</dcterms:modified>
</cp:coreProperties>
</file>