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0"/>
  </p:notesMasterIdLst>
  <p:sldIdLst>
    <p:sldId id="285" r:id="rId2"/>
    <p:sldId id="297" r:id="rId3"/>
    <p:sldId id="286" r:id="rId4"/>
    <p:sldId id="301" r:id="rId5"/>
    <p:sldId id="287" r:id="rId6"/>
    <p:sldId id="296" r:id="rId7"/>
    <p:sldId id="298" r:id="rId8"/>
    <p:sldId id="299" r:id="rId9"/>
    <p:sldId id="300" r:id="rId10"/>
    <p:sldId id="302" r:id="rId11"/>
    <p:sldId id="288" r:id="rId12"/>
    <p:sldId id="289" r:id="rId13"/>
    <p:sldId id="290" r:id="rId14"/>
    <p:sldId id="291" r:id="rId15"/>
    <p:sldId id="292" r:id="rId16"/>
    <p:sldId id="293" r:id="rId17"/>
    <p:sldId id="294" r:id="rId18"/>
    <p:sldId id="29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6"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7920" autoAdjust="0"/>
  </p:normalViewPr>
  <p:slideViewPr>
    <p:cSldViewPr snapToGrid="0" snapToObjects="1">
      <p:cViewPr varScale="1">
        <p:scale>
          <a:sx n="71" d="100"/>
          <a:sy n="71" d="100"/>
        </p:scale>
        <p:origin x="1185"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2/13/2020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trendsupdates.com/theories-of-development-and-what-you-could-do-to-raise-a-healthy-child/"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gov.wales/sites/default/files/publications/2018-12/theme-5-developing-community-partnerships-and-multi-agency-working-resources-1-2.pdf"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gov.wales/family-and-community-engagement-toolkit-presentation-teachers-and-governors"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ambridge.org/elt/blog/2017/11/15/create-inclusive-classroom-environment/"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122275" y="9144000"/>
            <a:ext cx="32913638" cy="24687213"/>
          </a:xfrm>
        </p:spPr>
      </p:sp>
      <p:sp>
        <p:nvSpPr>
          <p:cNvPr id="3" name="Notes Placeholder 2"/>
          <p:cNvSpPr>
            <a:spLocks noGrp="1"/>
          </p:cNvSpPr>
          <p:nvPr>
            <p:ph type="body" idx="1"/>
          </p:nvPr>
        </p:nvSpPr>
        <p:spPr/>
        <p:txBody>
          <a:bodyPr/>
          <a:lstStyle/>
          <a:p>
            <a:r>
              <a:rPr lang="en-US" b="1" dirty="0" smtClean="0"/>
              <a:t>Please note: </a:t>
            </a:r>
            <a:r>
              <a:rPr lang="en-US" dirty="0" smtClean="0"/>
              <a:t>session</a:t>
            </a:r>
            <a:r>
              <a:rPr lang="en-US" baseline="0" dirty="0" smtClean="0"/>
              <a:t> 8 &amp; 9 have been combined.</a:t>
            </a:r>
          </a:p>
          <a:p>
            <a:r>
              <a:rPr lang="en-US" b="1" baseline="0" dirty="0" err="1" smtClean="0"/>
              <a:t>Sylwer</a:t>
            </a:r>
            <a:r>
              <a:rPr lang="en-US" b="1" baseline="0" dirty="0" smtClean="0"/>
              <a:t> </a:t>
            </a:r>
            <a:r>
              <a:rPr lang="en-US" b="1" baseline="0" dirty="0" err="1" smtClean="0"/>
              <a:t>os</a:t>
            </a:r>
            <a:r>
              <a:rPr lang="en-US" b="1" baseline="0" dirty="0" smtClean="0"/>
              <a:t> </a:t>
            </a:r>
            <a:r>
              <a:rPr lang="en-US" b="1" baseline="0" dirty="0" err="1" smtClean="0"/>
              <a:t>gwelwch</a:t>
            </a:r>
            <a:r>
              <a:rPr lang="en-US" b="1" baseline="0" dirty="0" smtClean="0"/>
              <a:t> </a:t>
            </a:r>
            <a:r>
              <a:rPr lang="en-US" b="1" baseline="0" dirty="0" err="1" smtClean="0"/>
              <a:t>yn</a:t>
            </a:r>
            <a:r>
              <a:rPr lang="en-US" b="1" baseline="0" dirty="0" smtClean="0"/>
              <a:t> </a:t>
            </a:r>
            <a:r>
              <a:rPr lang="en-US" b="1" baseline="0" dirty="0" err="1" smtClean="0"/>
              <a:t>dda</a:t>
            </a:r>
            <a:r>
              <a:rPr lang="en-US" b="1" baseline="0" dirty="0" smtClean="0"/>
              <a:t>: </a:t>
            </a:r>
            <a:r>
              <a:rPr lang="en-US" baseline="0" dirty="0" smtClean="0"/>
              <a:t>Mae </a:t>
            </a:r>
            <a:r>
              <a:rPr lang="en-US" baseline="0" dirty="0" err="1" smtClean="0"/>
              <a:t>sesiwn</a:t>
            </a:r>
            <a:r>
              <a:rPr lang="en-US" baseline="0" dirty="0" smtClean="0"/>
              <a:t> 8 &amp; 9 </a:t>
            </a:r>
            <a:r>
              <a:rPr lang="en-US" baseline="0" dirty="0" err="1" smtClean="0"/>
              <a:t>wedi’u</a:t>
            </a:r>
            <a:r>
              <a:rPr lang="en-US" baseline="0" dirty="0" smtClean="0"/>
              <a:t> </a:t>
            </a:r>
            <a:r>
              <a:rPr lang="en-US" baseline="0" dirty="0" err="1" smtClean="0"/>
              <a:t>cyfuno</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666640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2 minutes.</a:t>
            </a:r>
          </a:p>
          <a:p>
            <a:r>
              <a:rPr lang="en-GB" b="1" dirty="0" smtClean="0"/>
              <a:t>2 </a:t>
            </a:r>
            <a:r>
              <a:rPr lang="en-GB" b="1" dirty="0" err="1" smtClean="0"/>
              <a:t>funud</a:t>
            </a:r>
            <a:r>
              <a:rPr lang="en-GB" b="1" dirty="0" smtClean="0"/>
              <a:t>.</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3656457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to support the habit of linking sessions</a:t>
            </a:r>
            <a:r>
              <a:rPr lang="en-GB" baseline="0" dirty="0" smtClean="0"/>
              <a:t> to QTS. </a:t>
            </a:r>
            <a:r>
              <a:rPr lang="en-GB" b="1" baseline="0" dirty="0" smtClean="0"/>
              <a:t>2 minutes.</a:t>
            </a:r>
          </a:p>
          <a:p>
            <a:r>
              <a:rPr lang="en-GB" b="0" baseline="0" dirty="0" smtClean="0"/>
              <a:t>Which other QTS standard(s) could be linked here?</a:t>
            </a:r>
          </a:p>
          <a:p>
            <a:endParaRPr lang="en-GB" b="1" baseline="0" dirty="0" smtClean="0"/>
          </a:p>
          <a:p>
            <a:r>
              <a:rPr lang="en-GB" b="0" baseline="0" dirty="0" smtClean="0"/>
              <a:t>I </a:t>
            </a:r>
            <a:r>
              <a:rPr lang="en-GB" b="0" baseline="0" dirty="0" err="1" smtClean="0"/>
              <a:t>gefnogi’r</a:t>
            </a:r>
            <a:r>
              <a:rPr lang="en-GB" b="0" baseline="0" dirty="0" smtClean="0"/>
              <a:t> </a:t>
            </a:r>
            <a:r>
              <a:rPr lang="en-GB" b="0" baseline="0" dirty="0" err="1" smtClean="0"/>
              <a:t>arfer</a:t>
            </a:r>
            <a:r>
              <a:rPr lang="en-GB" b="0" baseline="0" dirty="0" smtClean="0"/>
              <a:t> o </a:t>
            </a:r>
            <a:r>
              <a:rPr lang="en-GB" b="0" baseline="0" dirty="0" err="1" smtClean="0"/>
              <a:t>gysylltu</a:t>
            </a:r>
            <a:r>
              <a:rPr lang="en-GB" b="0" baseline="0" dirty="0" smtClean="0"/>
              <a:t> </a:t>
            </a:r>
            <a:r>
              <a:rPr lang="en-GB" b="0" baseline="0" dirty="0" err="1" smtClean="0"/>
              <a:t>sesiynau</a:t>
            </a:r>
            <a:r>
              <a:rPr lang="en-GB" b="0" baseline="0" dirty="0" smtClean="0"/>
              <a:t> </a:t>
            </a:r>
            <a:r>
              <a:rPr lang="en-GB" b="0" baseline="0" dirty="0" err="1" smtClean="0"/>
              <a:t>gyda</a:t>
            </a:r>
            <a:r>
              <a:rPr lang="en-GB" b="0" baseline="0" dirty="0" smtClean="0"/>
              <a:t> SAC.</a:t>
            </a:r>
            <a:r>
              <a:rPr lang="en-GB" b="1" baseline="0" dirty="0" smtClean="0"/>
              <a:t> 2 </a:t>
            </a:r>
            <a:r>
              <a:rPr lang="en-GB" b="1" baseline="0" dirty="0" err="1" smtClean="0"/>
              <a:t>funud</a:t>
            </a:r>
            <a:r>
              <a:rPr lang="en-GB" b="1" baseline="0" dirty="0" smtClean="0"/>
              <a:t>.</a:t>
            </a:r>
          </a:p>
          <a:p>
            <a:r>
              <a:rPr lang="en-GB" b="0" baseline="0" dirty="0" smtClean="0"/>
              <a:t>Pa </a:t>
            </a:r>
            <a:r>
              <a:rPr lang="en-GB" b="0" baseline="0" dirty="0" err="1" smtClean="0"/>
              <a:t>safon</a:t>
            </a:r>
            <a:r>
              <a:rPr lang="en-GB" b="0" baseline="0" dirty="0" smtClean="0"/>
              <a:t>/au SAC </a:t>
            </a:r>
            <a:r>
              <a:rPr lang="en-GB" b="0" baseline="0" dirty="0" err="1" smtClean="0"/>
              <a:t>arall</a:t>
            </a:r>
            <a:r>
              <a:rPr lang="en-GB" b="0" baseline="0" dirty="0" smtClean="0"/>
              <a:t>/</a:t>
            </a:r>
            <a:r>
              <a:rPr lang="en-GB" b="0" baseline="0" dirty="0" err="1" smtClean="0"/>
              <a:t>eraill</a:t>
            </a:r>
            <a:r>
              <a:rPr lang="en-GB" b="0" baseline="0" dirty="0" smtClean="0"/>
              <a:t> </a:t>
            </a:r>
            <a:r>
              <a:rPr lang="en-GB" b="0" baseline="0" dirty="0" err="1" smtClean="0"/>
              <a:t>gellir</a:t>
            </a:r>
            <a:r>
              <a:rPr lang="en-GB" b="0" baseline="0" dirty="0" smtClean="0"/>
              <a:t> </a:t>
            </a:r>
            <a:r>
              <a:rPr lang="en-GB" b="0" baseline="0" dirty="0" err="1" smtClean="0"/>
              <a:t>ei</a:t>
            </a:r>
            <a:r>
              <a:rPr lang="en-GB" b="0" baseline="0" dirty="0" smtClean="0"/>
              <a:t>/</a:t>
            </a:r>
            <a:r>
              <a:rPr lang="en-GB" b="0" baseline="0" dirty="0" err="1" smtClean="0"/>
              <a:t>eu</a:t>
            </a:r>
            <a:r>
              <a:rPr lang="en-GB" b="0" baseline="0" dirty="0" smtClean="0"/>
              <a:t> </a:t>
            </a:r>
            <a:r>
              <a:rPr lang="en-GB" b="0" baseline="0" dirty="0" err="1" smtClean="0"/>
              <a:t>cysylltu</a:t>
            </a:r>
            <a:r>
              <a:rPr lang="en-GB" b="0" baseline="0" dirty="0" smtClean="0"/>
              <a:t> </a:t>
            </a:r>
            <a:r>
              <a:rPr lang="en-GB" b="0" baseline="0" dirty="0" err="1" smtClean="0"/>
              <a:t>yma</a:t>
            </a:r>
            <a:r>
              <a:rPr lang="en-GB" b="0" baseline="0" dirty="0" smtClean="0"/>
              <a:t>?</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387372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ideas should link to topics explored</a:t>
            </a:r>
            <a:r>
              <a:rPr lang="en-GB" baseline="0" dirty="0" smtClean="0"/>
              <a:t> so far in this module (and other modules, potentially). You could use post-its if you wish (available in the staff room), but you don’t have to. </a:t>
            </a:r>
            <a:r>
              <a:rPr lang="en-GB" b="1" baseline="0" dirty="0" smtClean="0"/>
              <a:t>5 minutes.</a:t>
            </a:r>
          </a:p>
          <a:p>
            <a:endParaRPr lang="en-GB" baseline="0" dirty="0" smtClean="0"/>
          </a:p>
          <a:p>
            <a:r>
              <a:rPr lang="en-GB" baseline="0" dirty="0" err="1" smtClean="0"/>
              <a:t>Myfyrwyr</a:t>
            </a:r>
            <a:r>
              <a:rPr lang="en-GB" baseline="0" dirty="0" smtClean="0"/>
              <a:t> </a:t>
            </a:r>
            <a:r>
              <a:rPr lang="en-GB" baseline="0" dirty="0" err="1" smtClean="0"/>
              <a:t>i</a:t>
            </a:r>
            <a:r>
              <a:rPr lang="en-GB" baseline="0" dirty="0" smtClean="0"/>
              <a:t> </a:t>
            </a:r>
            <a:r>
              <a:rPr lang="en-GB" baseline="0" dirty="0" err="1" smtClean="0"/>
              <a:t>gysylltu’u</a:t>
            </a:r>
            <a:r>
              <a:rPr lang="en-GB" baseline="0" dirty="0" smtClean="0"/>
              <a:t> </a:t>
            </a:r>
            <a:r>
              <a:rPr lang="en-GB" baseline="0" dirty="0" err="1" smtClean="0"/>
              <a:t>syniadau</a:t>
            </a:r>
            <a:r>
              <a:rPr lang="en-GB" baseline="0" dirty="0" smtClean="0"/>
              <a:t> </a:t>
            </a:r>
            <a:r>
              <a:rPr lang="en-GB" baseline="0" dirty="0" err="1" smtClean="0"/>
              <a:t>gyda</a:t>
            </a:r>
            <a:r>
              <a:rPr lang="en-GB" baseline="0" dirty="0" smtClean="0"/>
              <a:t> </a:t>
            </a:r>
            <a:r>
              <a:rPr lang="en-GB" baseline="0" dirty="0" err="1" smtClean="0"/>
              <a:t>thestunau</a:t>
            </a:r>
            <a:r>
              <a:rPr lang="en-GB" baseline="0" dirty="0" smtClean="0"/>
              <a:t> </a:t>
            </a:r>
            <a:r>
              <a:rPr lang="en-GB" baseline="0" dirty="0" err="1" smtClean="0"/>
              <a:t>sydd</a:t>
            </a:r>
            <a:r>
              <a:rPr lang="en-GB" baseline="0" dirty="0" smtClean="0"/>
              <a:t> </a:t>
            </a:r>
            <a:r>
              <a:rPr lang="en-GB" baseline="0" dirty="0" err="1" smtClean="0"/>
              <a:t>wedi’u</a:t>
            </a:r>
            <a:r>
              <a:rPr lang="en-GB" baseline="0" dirty="0" smtClean="0"/>
              <a:t> </a:t>
            </a:r>
            <a:r>
              <a:rPr lang="en-GB" baseline="0" dirty="0" err="1" smtClean="0"/>
              <a:t>harchwilio</a:t>
            </a:r>
            <a:r>
              <a:rPr lang="en-GB" baseline="0" dirty="0" smtClean="0"/>
              <a:t> </a:t>
            </a:r>
            <a:r>
              <a:rPr lang="en-GB" baseline="0" dirty="0" err="1" smtClean="0"/>
              <a:t>yn</a:t>
            </a:r>
            <a:r>
              <a:rPr lang="en-GB" baseline="0" dirty="0" smtClean="0"/>
              <a:t> y </a:t>
            </a:r>
            <a:r>
              <a:rPr lang="en-GB" baseline="0" dirty="0" err="1" smtClean="0"/>
              <a:t>modiwl</a:t>
            </a:r>
            <a:r>
              <a:rPr lang="en-GB" baseline="0" dirty="0" smtClean="0"/>
              <a:t> </a:t>
            </a:r>
            <a:r>
              <a:rPr lang="en-GB" baseline="0" dirty="0" err="1" smtClean="0"/>
              <a:t>hwn</a:t>
            </a:r>
            <a:r>
              <a:rPr lang="en-GB" baseline="0" dirty="0" smtClean="0"/>
              <a:t> (ac </a:t>
            </a:r>
            <a:r>
              <a:rPr lang="en-GB" baseline="0" dirty="0" err="1" smtClean="0"/>
              <a:t>efallai</a:t>
            </a:r>
            <a:r>
              <a:rPr lang="en-GB" baseline="0" dirty="0" smtClean="0"/>
              <a:t> </a:t>
            </a:r>
            <a:r>
              <a:rPr lang="en-GB" baseline="0" dirty="0" err="1" smtClean="0"/>
              <a:t>modylau</a:t>
            </a:r>
            <a:r>
              <a:rPr lang="en-GB" baseline="0" dirty="0" smtClean="0"/>
              <a:t> </a:t>
            </a:r>
            <a:r>
              <a:rPr lang="en-GB" baseline="0" dirty="0" err="1" smtClean="0"/>
              <a:t>eraill</a:t>
            </a:r>
            <a:r>
              <a:rPr lang="en-GB" baseline="0" dirty="0" smtClean="0"/>
              <a:t>). </a:t>
            </a:r>
            <a:r>
              <a:rPr lang="en-GB" baseline="0" dirty="0" err="1" smtClean="0"/>
              <a:t>Croeso</a:t>
            </a:r>
            <a:r>
              <a:rPr lang="en-GB" baseline="0" dirty="0" smtClean="0"/>
              <a:t> </a:t>
            </a:r>
            <a:r>
              <a:rPr lang="en-GB" baseline="0" dirty="0" err="1" smtClean="0"/>
              <a:t>i</a:t>
            </a:r>
            <a:r>
              <a:rPr lang="en-GB" baseline="0" dirty="0" smtClean="0"/>
              <a:t> chi </a:t>
            </a:r>
            <a:r>
              <a:rPr lang="en-GB" baseline="0" dirty="0" err="1" smtClean="0"/>
              <a:t>ddefnyddio</a:t>
            </a:r>
            <a:r>
              <a:rPr lang="en-GB" baseline="0" dirty="0" smtClean="0"/>
              <a:t> post-its (</a:t>
            </a:r>
            <a:r>
              <a:rPr lang="en-GB" baseline="0" dirty="0" err="1" smtClean="0"/>
              <a:t>ar</a:t>
            </a:r>
            <a:r>
              <a:rPr lang="en-GB" baseline="0" dirty="0" smtClean="0"/>
              <a:t> </a:t>
            </a:r>
            <a:r>
              <a:rPr lang="en-GB" baseline="0" dirty="0" err="1" smtClean="0"/>
              <a:t>gael</a:t>
            </a:r>
            <a:r>
              <a:rPr lang="en-GB" baseline="0" dirty="0" smtClean="0"/>
              <a:t> </a:t>
            </a:r>
            <a:r>
              <a:rPr lang="en-GB" baseline="0" dirty="0" err="1" smtClean="0"/>
              <a:t>yn</a:t>
            </a:r>
            <a:r>
              <a:rPr lang="en-GB" baseline="0" dirty="0" smtClean="0"/>
              <a:t> </a:t>
            </a:r>
            <a:r>
              <a:rPr lang="en-GB" baseline="0" dirty="0" err="1" smtClean="0"/>
              <a:t>yr</a:t>
            </a:r>
            <a:r>
              <a:rPr lang="en-GB" baseline="0" dirty="0" smtClean="0"/>
              <a:t> </a:t>
            </a:r>
            <a:r>
              <a:rPr lang="en-GB" baseline="0" dirty="0" err="1" smtClean="0"/>
              <a:t>ystafell</a:t>
            </a:r>
            <a:r>
              <a:rPr lang="en-GB" baseline="0" dirty="0" smtClean="0"/>
              <a:t> staff). </a:t>
            </a:r>
            <a:r>
              <a:rPr lang="en-GB" b="1" baseline="0" dirty="0" smtClean="0"/>
              <a:t>5 </a:t>
            </a:r>
            <a:r>
              <a:rPr lang="en-GB" b="1" baseline="0" dirty="0" err="1" smtClean="0"/>
              <a:t>munud</a:t>
            </a:r>
            <a:r>
              <a:rPr lang="en-GB" b="1" baseline="0" dirty="0" smtClean="0"/>
              <a:t>.</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dirty="0"/>
          </a:p>
        </p:txBody>
      </p:sp>
    </p:spTree>
    <p:extLst>
      <p:ext uri="{BB962C8B-B14F-4D97-AF65-F5344CB8AC3E}">
        <p14:creationId xmlns:p14="http://schemas.microsoft.com/office/powerpoint/2010/main" val="2204053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smtClean="0"/>
              <a:t>Urie</a:t>
            </a:r>
            <a:r>
              <a:rPr lang="en-GB" dirty="0" smtClean="0"/>
              <a:t> Bronfenbrenner - Damcaniaeth </a:t>
            </a:r>
            <a:r>
              <a:rPr lang="en-GB" dirty="0" err="1" smtClean="0"/>
              <a:t>Systemau</a:t>
            </a:r>
            <a:r>
              <a:rPr lang="en-GB" dirty="0" smtClean="0"/>
              <a:t> </a:t>
            </a:r>
            <a:r>
              <a:rPr lang="en-GB" dirty="0" err="1" smtClean="0"/>
              <a:t>Ecolegol</a:t>
            </a:r>
            <a:r>
              <a:rPr lang="en-GB" dirty="0" smtClean="0"/>
              <a:t> am </a:t>
            </a:r>
            <a:r>
              <a:rPr lang="en-GB" dirty="0" err="1" smtClean="0"/>
              <a:t>Ddatblygiad</a:t>
            </a:r>
            <a:r>
              <a:rPr lang="en-GB" dirty="0" smtClean="0"/>
              <a:t> / Ecological Systems Theory of Development. </a:t>
            </a:r>
            <a:r>
              <a:rPr lang="en-GB" b="1" dirty="0" smtClean="0"/>
              <a:t>10 </a:t>
            </a:r>
            <a:r>
              <a:rPr lang="en-GB" b="1" dirty="0" err="1" smtClean="0"/>
              <a:t>munud</a:t>
            </a:r>
            <a:r>
              <a:rPr lang="en-GB" b="1" dirty="0" smtClean="0"/>
              <a:t>/10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Students have come across this in their first module – ECAD6007, Who am I teaching? What do they remember?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Mae </a:t>
            </a:r>
            <a:r>
              <a:rPr lang="en-GB" dirty="0" err="1" smtClean="0"/>
              <a:t>myfyrwyr</a:t>
            </a:r>
            <a:r>
              <a:rPr lang="en-GB" dirty="0" smtClean="0"/>
              <a:t> </a:t>
            </a:r>
            <a:r>
              <a:rPr lang="en-GB" dirty="0" err="1" smtClean="0"/>
              <a:t>wedi</a:t>
            </a:r>
            <a:r>
              <a:rPr lang="en-GB" dirty="0" smtClean="0"/>
              <a:t> </a:t>
            </a:r>
            <a:r>
              <a:rPr lang="en-GB" dirty="0" err="1" smtClean="0"/>
              <a:t>dod</a:t>
            </a:r>
            <a:r>
              <a:rPr lang="en-GB" dirty="0" smtClean="0"/>
              <a:t> </a:t>
            </a:r>
            <a:r>
              <a:rPr lang="en-GB" dirty="0" err="1" smtClean="0"/>
              <a:t>ar</a:t>
            </a:r>
            <a:r>
              <a:rPr lang="en-GB" dirty="0" smtClean="0"/>
              <a:t> draws </a:t>
            </a:r>
            <a:r>
              <a:rPr lang="en-GB" dirty="0" err="1" smtClean="0"/>
              <a:t>hwn</a:t>
            </a:r>
            <a:r>
              <a:rPr lang="en-GB" dirty="0" smtClean="0"/>
              <a:t> </a:t>
            </a:r>
            <a:r>
              <a:rPr lang="en-GB" dirty="0" err="1" smtClean="0"/>
              <a:t>yn</a:t>
            </a:r>
            <a:r>
              <a:rPr lang="en-GB" dirty="0" smtClean="0"/>
              <a:t> y </a:t>
            </a:r>
            <a:r>
              <a:rPr lang="en-GB" dirty="0" err="1" smtClean="0"/>
              <a:t>modiwl</a:t>
            </a:r>
            <a:r>
              <a:rPr lang="en-GB" dirty="0" smtClean="0"/>
              <a:t> </a:t>
            </a:r>
            <a:r>
              <a:rPr lang="en-GB" dirty="0" err="1" smtClean="0"/>
              <a:t>cyntaf</a:t>
            </a:r>
            <a:r>
              <a:rPr lang="en-GB" dirty="0" smtClean="0"/>
              <a:t> – ECAD6007 </a:t>
            </a:r>
            <a:r>
              <a:rPr lang="en-GB" dirty="0" err="1" smtClean="0"/>
              <a:t>Pwy</a:t>
            </a:r>
            <a:r>
              <a:rPr lang="en-GB" dirty="0" smtClean="0"/>
              <a:t> </a:t>
            </a:r>
            <a:r>
              <a:rPr lang="en-GB" dirty="0" err="1" smtClean="0"/>
              <a:t>ydw</a:t>
            </a:r>
            <a:r>
              <a:rPr lang="en-GB" baseline="0" dirty="0" smtClean="0"/>
              <a:t> </a:t>
            </a:r>
            <a:r>
              <a:rPr lang="en-GB" baseline="0" dirty="0" err="1" smtClean="0"/>
              <a:t>i’n</a:t>
            </a:r>
            <a:r>
              <a:rPr lang="en-GB" baseline="0" dirty="0" smtClean="0"/>
              <a:t> </a:t>
            </a:r>
            <a:r>
              <a:rPr lang="en-GB" baseline="0" dirty="0" err="1" smtClean="0"/>
              <a:t>addysgu</a:t>
            </a:r>
            <a:r>
              <a:rPr lang="en-GB" baseline="0" dirty="0" smtClean="0"/>
              <a:t>? Beth </a:t>
            </a:r>
            <a:r>
              <a:rPr lang="en-GB" baseline="0" dirty="0" err="1" smtClean="0"/>
              <a:t>maen</a:t>
            </a:r>
            <a:r>
              <a:rPr lang="en-GB" baseline="0" dirty="0" smtClean="0"/>
              <a:t> </a:t>
            </a:r>
            <a:r>
              <a:rPr lang="en-GB" baseline="0" dirty="0" err="1" smtClean="0"/>
              <a:t>nhw’n</a:t>
            </a:r>
            <a:r>
              <a:rPr lang="en-GB" baseline="0" dirty="0" smtClean="0"/>
              <a:t> </a:t>
            </a:r>
            <a:r>
              <a:rPr lang="en-GB" baseline="0" dirty="0" err="1" smtClean="0"/>
              <a:t>ei</a:t>
            </a:r>
            <a:r>
              <a:rPr lang="en-GB" baseline="0" dirty="0" smtClean="0"/>
              <a:t> gofio?</a:t>
            </a:r>
            <a:endParaRPr lang="en-GB" dirty="0" smtClean="0"/>
          </a:p>
          <a:p>
            <a:endParaRPr lang="en-GB" dirty="0" smtClean="0"/>
          </a:p>
          <a:p>
            <a:endParaRPr lang="en-GB" dirty="0" smtClean="0"/>
          </a:p>
          <a:p>
            <a:r>
              <a:rPr lang="en-GB" sz="1200" b="0" i="0" u="none" strike="noStrike" kern="1200" dirty="0" smtClean="0">
                <a:solidFill>
                  <a:schemeClr val="tx1"/>
                </a:solidFill>
                <a:effectLst/>
                <a:latin typeface="+mn-lt"/>
                <a:ea typeface="+mn-ea"/>
                <a:cs typeface="+mn-cs"/>
              </a:rPr>
              <a:t>The </a:t>
            </a:r>
            <a:r>
              <a:rPr lang="en-GB" sz="1200" b="1" i="0" u="none" strike="noStrike" kern="1200" dirty="0" smtClean="0">
                <a:solidFill>
                  <a:schemeClr val="tx1"/>
                </a:solidFill>
                <a:effectLst/>
                <a:latin typeface="+mn-lt"/>
                <a:ea typeface="+mn-ea"/>
                <a:cs typeface="+mn-cs"/>
              </a:rPr>
              <a:t>mesosystem (y system </a:t>
            </a:r>
            <a:r>
              <a:rPr lang="en-GB" sz="1200" b="1" i="0" u="none" strike="noStrike" kern="1200" dirty="0" err="1" smtClean="0">
                <a:solidFill>
                  <a:schemeClr val="tx1"/>
                </a:solidFill>
                <a:effectLst/>
                <a:latin typeface="+mn-lt"/>
                <a:ea typeface="+mn-ea"/>
                <a:cs typeface="+mn-cs"/>
              </a:rPr>
              <a:t>feso</a:t>
            </a:r>
            <a:r>
              <a:rPr lang="en-GB" sz="1200" b="1" i="0" u="none" strike="noStrike" kern="1200" dirty="0" smtClean="0">
                <a:solidFill>
                  <a:schemeClr val="tx1"/>
                </a:solidFill>
                <a:effectLst/>
                <a:latin typeface="+mn-lt"/>
                <a:ea typeface="+mn-ea"/>
                <a:cs typeface="+mn-cs"/>
              </a:rPr>
              <a:t>)</a:t>
            </a:r>
            <a:r>
              <a:rPr lang="en-GB" sz="1200" b="0" i="0" u="none" strike="noStrike" kern="1200" dirty="0" smtClean="0">
                <a:solidFill>
                  <a:schemeClr val="tx1"/>
                </a:solidFill>
                <a:effectLst/>
                <a:latin typeface="+mn-lt"/>
                <a:ea typeface="+mn-ea"/>
                <a:cs typeface="+mn-cs"/>
              </a:rPr>
              <a:t> refers to the point in which two social </a:t>
            </a:r>
            <a:r>
              <a:rPr lang="en-GB" sz="1200" b="1" i="0" u="none" strike="noStrike" kern="1200" dirty="0" smtClean="0">
                <a:solidFill>
                  <a:schemeClr val="tx1"/>
                </a:solidFill>
                <a:effectLst/>
                <a:latin typeface="+mn-lt"/>
                <a:ea typeface="+mn-ea"/>
                <a:cs typeface="+mn-cs"/>
              </a:rPr>
              <a:t>microsystems</a:t>
            </a:r>
            <a:r>
              <a:rPr lang="en-GB" sz="1200" b="0" i="0" u="none" strike="noStrike" kern="1200" dirty="0" smtClean="0">
                <a:solidFill>
                  <a:schemeClr val="tx1"/>
                </a:solidFill>
                <a:effectLst/>
                <a:latin typeface="+mn-lt"/>
                <a:ea typeface="+mn-ea"/>
                <a:cs typeface="+mn-cs"/>
              </a:rPr>
              <a:t> merge. One example of a </a:t>
            </a:r>
            <a:r>
              <a:rPr lang="en-GB" sz="1200" b="1" i="0" u="none" strike="noStrike" kern="1200" dirty="0" smtClean="0">
                <a:solidFill>
                  <a:schemeClr val="tx1"/>
                </a:solidFill>
                <a:effectLst/>
                <a:latin typeface="+mn-lt"/>
                <a:ea typeface="+mn-ea"/>
                <a:cs typeface="+mn-cs"/>
              </a:rPr>
              <a:t>mesosystem</a:t>
            </a:r>
            <a:r>
              <a:rPr lang="en-GB" sz="1200" b="0" i="0" u="none" strike="noStrike" kern="1200" dirty="0" smtClean="0">
                <a:solidFill>
                  <a:schemeClr val="tx1"/>
                </a:solidFill>
                <a:effectLst/>
                <a:latin typeface="+mn-lt"/>
                <a:ea typeface="+mn-ea"/>
                <a:cs typeface="+mn-cs"/>
              </a:rPr>
              <a:t> is the combination of the home and school environments. These intersect and become a </a:t>
            </a:r>
            <a:r>
              <a:rPr lang="en-GB" sz="1200" b="1" i="0" u="none" strike="noStrike" kern="1200" dirty="0" smtClean="0">
                <a:solidFill>
                  <a:schemeClr val="tx1"/>
                </a:solidFill>
                <a:effectLst/>
                <a:latin typeface="+mn-lt"/>
                <a:ea typeface="+mn-ea"/>
                <a:cs typeface="+mn-cs"/>
              </a:rPr>
              <a:t>mesosystem</a:t>
            </a:r>
            <a:r>
              <a:rPr lang="en-GB" sz="1200" b="0" i="0" u="none" strike="noStrike" kern="1200" dirty="0" smtClean="0">
                <a:solidFill>
                  <a:schemeClr val="tx1"/>
                </a:solidFill>
                <a:effectLst/>
                <a:latin typeface="+mn-lt"/>
                <a:ea typeface="+mn-ea"/>
                <a:cs typeface="+mn-cs"/>
              </a:rPr>
              <a:t> when events, situations, work and friendships cross back and forth between both environments. </a:t>
            </a:r>
          </a:p>
          <a:p>
            <a:endParaRPr lang="en-GB" sz="1200" b="0" i="0" u="none" strike="noStrike"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err="1" smtClean="0">
                <a:solidFill>
                  <a:schemeClr val="tx1"/>
                </a:solidFill>
                <a:effectLst/>
                <a:latin typeface="+mn-lt"/>
                <a:ea typeface="+mn-ea"/>
                <a:cs typeface="+mn-cs"/>
              </a:rPr>
              <a:t>Exosystem</a:t>
            </a:r>
            <a:r>
              <a:rPr lang="en-GB" sz="1200" b="1" i="0" u="none" strike="noStrike" kern="1200" dirty="0" smtClean="0">
                <a:solidFill>
                  <a:schemeClr val="tx1"/>
                </a:solidFill>
                <a:effectLst/>
                <a:latin typeface="+mn-lt"/>
                <a:ea typeface="+mn-ea"/>
                <a:cs typeface="+mn-cs"/>
              </a:rPr>
              <a:t> (y system </a:t>
            </a:r>
            <a:r>
              <a:rPr lang="en-GB" sz="1200" b="1" i="0" u="none" strike="noStrike" kern="1200" dirty="0" err="1" smtClean="0">
                <a:solidFill>
                  <a:schemeClr val="tx1"/>
                </a:solidFill>
                <a:effectLst/>
                <a:latin typeface="+mn-lt"/>
                <a:ea typeface="+mn-ea"/>
                <a:cs typeface="+mn-cs"/>
              </a:rPr>
              <a:t>ecso</a:t>
            </a:r>
            <a:r>
              <a:rPr lang="en-GB" sz="1200" b="1" i="0" u="none" strike="noStrike" kern="1200" dirty="0" smtClean="0">
                <a:solidFill>
                  <a:schemeClr val="tx1"/>
                </a:solidFill>
                <a:effectLst/>
                <a:latin typeface="+mn-lt"/>
                <a:ea typeface="+mn-ea"/>
                <a:cs typeface="+mn-cs"/>
              </a:rPr>
              <a:t>)</a:t>
            </a:r>
            <a:r>
              <a:rPr lang="en-GB" sz="1200" b="0" i="1" u="none" strike="noStrike" kern="1200" dirty="0" smtClean="0">
                <a:solidFill>
                  <a:schemeClr val="tx1"/>
                </a:solidFill>
                <a:effectLst/>
                <a:latin typeface="+mn-lt"/>
                <a:ea typeface="+mn-ea"/>
                <a:cs typeface="+mn-cs"/>
              </a:rPr>
              <a:t>:</a:t>
            </a:r>
            <a:r>
              <a:rPr lang="en-GB" sz="1200" b="0" i="0" u="none" strike="noStrike" kern="1200" dirty="0" smtClean="0">
                <a:solidFill>
                  <a:schemeClr val="tx1"/>
                </a:solidFill>
                <a:effectLst/>
                <a:latin typeface="+mn-lt"/>
                <a:ea typeface="+mn-ea"/>
                <a:cs typeface="+mn-cs"/>
              </a:rPr>
              <a:t> Involves links between social settings that do not involve the child. For example, a child's experience at home may be influenced by their parent's experiences at work. A parent might receive a promotion that requires more travel, which in turn increases conflict with the other parent resulting in changes in their patterns of interaction with the child.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smtClean="0">
                <a:solidFill>
                  <a:schemeClr val="tx1"/>
                </a:solidFill>
                <a:effectLst/>
                <a:latin typeface="+mn-lt"/>
                <a:ea typeface="+mn-ea"/>
                <a:cs typeface="+mn-cs"/>
              </a:rPr>
              <a:t>The </a:t>
            </a:r>
            <a:r>
              <a:rPr lang="en-GB" sz="1200" b="1" i="0" u="none" strike="noStrike" kern="1200" dirty="0" err="1" smtClean="0">
                <a:solidFill>
                  <a:schemeClr val="tx1"/>
                </a:solidFill>
                <a:effectLst/>
                <a:latin typeface="+mn-lt"/>
                <a:ea typeface="+mn-ea"/>
                <a:cs typeface="+mn-cs"/>
              </a:rPr>
              <a:t>macrosystem</a:t>
            </a:r>
            <a:r>
              <a:rPr lang="en-GB" sz="1200" b="1" i="0" u="none" strike="noStrike" kern="1200" dirty="0" smtClean="0">
                <a:solidFill>
                  <a:schemeClr val="tx1"/>
                </a:solidFill>
                <a:effectLst/>
                <a:latin typeface="+mn-lt"/>
                <a:ea typeface="+mn-ea"/>
                <a:cs typeface="+mn-cs"/>
              </a:rPr>
              <a:t> (y system </a:t>
            </a:r>
            <a:r>
              <a:rPr lang="en-GB" sz="1200" b="1" i="0" u="none" strike="noStrike" kern="1200" dirty="0" err="1" smtClean="0">
                <a:solidFill>
                  <a:schemeClr val="tx1"/>
                </a:solidFill>
                <a:effectLst/>
                <a:latin typeface="+mn-lt"/>
                <a:ea typeface="+mn-ea"/>
                <a:cs typeface="+mn-cs"/>
              </a:rPr>
              <a:t>facro</a:t>
            </a:r>
            <a:r>
              <a:rPr lang="en-GB" sz="1200" b="1" i="0" u="none" strike="noStrike" kern="1200" dirty="0" smtClean="0">
                <a:solidFill>
                  <a:schemeClr val="tx1"/>
                </a:solidFill>
                <a:effectLst/>
                <a:latin typeface="+mn-lt"/>
                <a:ea typeface="+mn-ea"/>
                <a:cs typeface="+mn-cs"/>
              </a:rPr>
              <a:t>)</a:t>
            </a:r>
            <a:r>
              <a:rPr lang="en-GB" sz="1200" b="0" i="0" u="none" strike="noStrike" kern="1200" dirty="0" smtClean="0">
                <a:solidFill>
                  <a:schemeClr val="tx1"/>
                </a:solidFill>
                <a:effectLst/>
                <a:latin typeface="+mn-lt"/>
                <a:ea typeface="+mn-ea"/>
                <a:cs typeface="+mn-cs"/>
              </a:rPr>
              <a:t> includes things such as the relative freedoms permitted by the national government, cultural values, the economy, wars, etc. These things can also affect a child either positively or negatively.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The </a:t>
            </a:r>
            <a:r>
              <a:rPr lang="en-GB" sz="1200" b="1" i="0" u="none" strike="noStrike" kern="1200" dirty="0" smtClean="0">
                <a:solidFill>
                  <a:schemeClr val="tx1"/>
                </a:solidFill>
                <a:effectLst/>
                <a:latin typeface="+mn-lt"/>
                <a:ea typeface="+mn-ea"/>
                <a:cs typeface="+mn-cs"/>
              </a:rPr>
              <a:t>microsystem (y system </a:t>
            </a:r>
            <a:r>
              <a:rPr lang="en-GB" sz="1200" b="1" i="0" u="none" strike="noStrike" kern="1200" dirty="0" err="1" smtClean="0">
                <a:solidFill>
                  <a:schemeClr val="tx1"/>
                </a:solidFill>
                <a:effectLst/>
                <a:latin typeface="+mn-lt"/>
                <a:ea typeface="+mn-ea"/>
                <a:cs typeface="+mn-cs"/>
              </a:rPr>
              <a:t>feicro</a:t>
            </a:r>
            <a:r>
              <a:rPr lang="en-GB" sz="1200" b="1" i="0" u="none" strike="noStrike" kern="1200" dirty="0" smtClean="0">
                <a:solidFill>
                  <a:schemeClr val="tx1"/>
                </a:solidFill>
                <a:effectLst/>
                <a:latin typeface="+mn-lt"/>
                <a:ea typeface="+mn-ea"/>
                <a:cs typeface="+mn-cs"/>
              </a:rPr>
              <a:t>) </a:t>
            </a:r>
            <a:r>
              <a:rPr lang="en-GB" sz="1200" b="0" i="0" u="none" strike="noStrike" kern="1200" dirty="0" smtClean="0">
                <a:solidFill>
                  <a:schemeClr val="tx1"/>
                </a:solidFill>
                <a:effectLst/>
                <a:latin typeface="+mn-lt"/>
                <a:ea typeface="+mn-ea"/>
                <a:cs typeface="+mn-cs"/>
              </a:rPr>
              <a:t>are things that a child may encounter on a daily basis in an immediate surrounding.</a:t>
            </a:r>
          </a:p>
          <a:p>
            <a:r>
              <a:rPr lang="en-GB" sz="1200" b="0" i="0" u="none" strike="noStrike" kern="1200" dirty="0" smtClean="0">
                <a:solidFill>
                  <a:schemeClr val="tx1"/>
                </a:solidFill>
                <a:effectLst/>
                <a:latin typeface="+mn-lt"/>
                <a:ea typeface="+mn-ea"/>
                <a:cs typeface="+mn-cs"/>
              </a:rPr>
              <a:t>Moreover, a child’s biological and </a:t>
            </a:r>
            <a:r>
              <a:rPr lang="en-GB" sz="1200" b="0" i="0" u="none" strike="noStrike" kern="1200" dirty="0" smtClean="0">
                <a:solidFill>
                  <a:schemeClr val="tx1"/>
                </a:solidFill>
                <a:effectLst/>
                <a:latin typeface="+mn-lt"/>
                <a:ea typeface="+mn-ea"/>
                <a:cs typeface="+mn-cs"/>
                <a:hlinkClick r:id="rId3"/>
              </a:rPr>
              <a:t>socially influenced</a:t>
            </a:r>
            <a:r>
              <a:rPr lang="en-GB" sz="1200" b="0" i="0" u="none" strike="noStrike" kern="1200" dirty="0" smtClean="0">
                <a:solidFill>
                  <a:schemeClr val="tx1"/>
                </a:solidFill>
                <a:effectLst/>
                <a:latin typeface="+mn-lt"/>
                <a:ea typeface="+mn-ea"/>
                <a:cs typeface="+mn-cs"/>
              </a:rPr>
              <a:t> characteristics like habits, temperaments, physical characteristics and capabilities influence the child’s behaviour and also the people who are around the child.</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31300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smtClean="0">
                <a:solidFill>
                  <a:schemeClr val="tx1"/>
                </a:solidFill>
                <a:effectLst/>
                <a:latin typeface="+mn-lt"/>
                <a:ea typeface="+mn-ea"/>
                <a:cs typeface="+mn-cs"/>
              </a:rPr>
              <a:t>30 </a:t>
            </a:r>
            <a:r>
              <a:rPr lang="en-GB" sz="1200" b="1" kern="1200" dirty="0" err="1" smtClean="0">
                <a:solidFill>
                  <a:schemeClr val="tx1"/>
                </a:solidFill>
                <a:effectLst/>
                <a:latin typeface="+mn-lt"/>
                <a:ea typeface="+mn-ea"/>
                <a:cs typeface="+mn-cs"/>
              </a:rPr>
              <a:t>munud</a:t>
            </a:r>
            <a:r>
              <a:rPr lang="en-GB" sz="1200" b="1" kern="1200" dirty="0" smtClean="0">
                <a:solidFill>
                  <a:schemeClr val="tx1"/>
                </a:solidFill>
                <a:effectLst/>
                <a:latin typeface="+mn-lt"/>
                <a:ea typeface="+mn-ea"/>
                <a:cs typeface="+mn-cs"/>
              </a:rPr>
              <a:t> </a:t>
            </a:r>
            <a:r>
              <a:rPr lang="en-GB" sz="1200" b="1" kern="1200" dirty="0" err="1" smtClean="0">
                <a:solidFill>
                  <a:schemeClr val="tx1"/>
                </a:solidFill>
                <a:effectLst/>
                <a:latin typeface="+mn-lt"/>
                <a:ea typeface="+mn-ea"/>
                <a:cs typeface="+mn-cs"/>
              </a:rPr>
              <a:t>i</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ddarllen</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cwblhau’r</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deiagram</a:t>
            </a:r>
            <a:r>
              <a:rPr lang="en-GB" sz="1200" b="1" kern="1200" baseline="0" dirty="0" smtClean="0">
                <a:solidFill>
                  <a:schemeClr val="tx1"/>
                </a:solidFill>
                <a:effectLst/>
                <a:latin typeface="+mn-lt"/>
                <a:ea typeface="+mn-ea"/>
                <a:cs typeface="+mn-cs"/>
              </a:rPr>
              <a:t> Venn ac </a:t>
            </a:r>
            <a:r>
              <a:rPr lang="en-GB" sz="1200" b="1" kern="1200" baseline="0" dirty="0" err="1" smtClean="0">
                <a:solidFill>
                  <a:schemeClr val="tx1"/>
                </a:solidFill>
                <a:effectLst/>
                <a:latin typeface="+mn-lt"/>
                <a:ea typeface="+mn-ea"/>
                <a:cs typeface="+mn-cs"/>
              </a:rPr>
              <a:t>adrodd</a:t>
            </a:r>
            <a:r>
              <a:rPr lang="en-GB" sz="1200" b="1" kern="1200" baseline="0" dirty="0" smtClean="0">
                <a:solidFill>
                  <a:schemeClr val="tx1"/>
                </a:solidFill>
                <a:effectLst/>
                <a:latin typeface="+mn-lt"/>
                <a:ea typeface="+mn-ea"/>
                <a:cs typeface="+mn-cs"/>
              </a:rPr>
              <a:t> </a:t>
            </a:r>
            <a:r>
              <a:rPr lang="en-GB" sz="1200" b="1" kern="1200" baseline="0" dirty="0" err="1" smtClean="0">
                <a:solidFill>
                  <a:schemeClr val="tx1"/>
                </a:solidFill>
                <a:effectLst/>
                <a:latin typeface="+mn-lt"/>
                <a:ea typeface="+mn-ea"/>
                <a:cs typeface="+mn-cs"/>
              </a:rPr>
              <a:t>nol</a:t>
            </a:r>
            <a:r>
              <a:rPr lang="en-GB" sz="1200" b="1" kern="1200" dirty="0" smtClean="0">
                <a:solidFill>
                  <a:schemeClr val="tx1"/>
                </a:solidFill>
                <a:effectLst/>
                <a:latin typeface="+mn-lt"/>
                <a:ea typeface="+mn-ea"/>
                <a:cs typeface="+mn-cs"/>
              </a:rPr>
              <a:t> / 30 minutes</a:t>
            </a:r>
            <a:r>
              <a:rPr lang="en-GB" sz="1200" b="1" kern="1200" baseline="0" dirty="0" smtClean="0">
                <a:solidFill>
                  <a:schemeClr val="tx1"/>
                </a:solidFill>
                <a:effectLst/>
                <a:latin typeface="+mn-lt"/>
                <a:ea typeface="+mn-ea"/>
                <a:cs typeface="+mn-cs"/>
              </a:rPr>
              <a:t> to read, complete the Venn diagram and give feedback.</a:t>
            </a:r>
            <a:endParaRPr lang="en-GB" sz="1200" b="1" kern="1200" dirty="0" smtClean="0">
              <a:solidFill>
                <a:schemeClr val="tx1"/>
              </a:solidFill>
              <a:effectLst/>
              <a:latin typeface="+mn-lt"/>
              <a:ea typeface="+mn-ea"/>
              <a:cs typeface="+mn-cs"/>
            </a:endParaRPr>
          </a:p>
          <a:p>
            <a:pPr lvl="0"/>
            <a:endParaRPr lang="en-GB" sz="1200" kern="1200" dirty="0" smtClean="0">
              <a:solidFill>
                <a:schemeClr val="tx1"/>
              </a:solidFill>
              <a:effectLst/>
              <a:latin typeface="+mn-lt"/>
              <a:ea typeface="+mn-ea"/>
              <a:cs typeface="+mn-cs"/>
            </a:endParaRP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Welsh Government (2016) </a:t>
            </a:r>
            <a:r>
              <a:rPr lang="en-GB" sz="1200" i="1" kern="1200" dirty="0" smtClean="0">
                <a:solidFill>
                  <a:schemeClr val="tx1"/>
                </a:solidFill>
                <a:effectLst/>
                <a:latin typeface="+mn-lt"/>
                <a:ea typeface="+mn-ea"/>
                <a:cs typeface="+mn-cs"/>
              </a:rPr>
              <a:t>Theme 5: Developing community partnerships and multi-agency working</a:t>
            </a:r>
            <a:r>
              <a:rPr lang="en-GB" sz="1200" kern="1200" dirty="0" smtClean="0">
                <a:solidFill>
                  <a:schemeClr val="tx1"/>
                </a:solidFill>
                <a:effectLst/>
                <a:latin typeface="+mn-lt"/>
                <a:ea typeface="+mn-ea"/>
                <a:cs typeface="+mn-cs"/>
              </a:rPr>
              <a:t> available at </a:t>
            </a:r>
            <a:r>
              <a:rPr lang="en-GB" sz="1200" u="sng" kern="1200" dirty="0" smtClean="0">
                <a:solidFill>
                  <a:schemeClr val="tx1"/>
                </a:solidFill>
                <a:effectLst/>
                <a:latin typeface="+mn-lt"/>
                <a:ea typeface="+mn-ea"/>
                <a:cs typeface="+mn-cs"/>
                <a:hlinkClick r:id="rId3"/>
              </a:rPr>
              <a:t>https://gov.wales/sites/default/files/publications/2018-12/theme-5-developing-community-partnerships-and-multi-agency-working-resources-1-2.pdf</a:t>
            </a:r>
            <a:r>
              <a:rPr lang="en-GB" sz="1200" kern="1200" dirty="0" smtClean="0">
                <a:solidFill>
                  <a:schemeClr val="tx1"/>
                </a:solidFill>
                <a:effectLst/>
                <a:latin typeface="+mn-lt"/>
                <a:ea typeface="+mn-ea"/>
                <a:cs typeface="+mn-cs"/>
              </a:rPr>
              <a:t> </a:t>
            </a:r>
          </a:p>
          <a:p>
            <a:pPr lvl="0"/>
            <a:endParaRPr lang="en-GB" sz="1200" kern="1200" dirty="0" smtClean="0">
              <a:solidFill>
                <a:schemeClr val="tx1"/>
              </a:solidFill>
              <a:effectLst/>
              <a:latin typeface="+mn-lt"/>
              <a:ea typeface="+mn-ea"/>
              <a:cs typeface="+mn-cs"/>
            </a:endParaRPr>
          </a:p>
          <a:p>
            <a:pPr lvl="0"/>
            <a:r>
              <a:rPr lang="en-GB" sz="1200" kern="1200" dirty="0" err="1" smtClean="0">
                <a:solidFill>
                  <a:schemeClr val="tx1"/>
                </a:solidFill>
                <a:effectLst/>
                <a:latin typeface="+mn-lt"/>
                <a:ea typeface="+mn-ea"/>
                <a:cs typeface="+mn-cs"/>
              </a:rPr>
              <a:t>Cymraeg</a:t>
            </a:r>
            <a:r>
              <a:rPr lang="en-GB" sz="1200" kern="1200" dirty="0" smtClean="0">
                <a:solidFill>
                  <a:schemeClr val="tx1"/>
                </a:solidFill>
                <a:effectLst/>
                <a:latin typeface="+mn-lt"/>
                <a:ea typeface="+mn-ea"/>
                <a:cs typeface="+mn-cs"/>
              </a:rPr>
              <a:t>:</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Welsh Government (2016) </a:t>
            </a:r>
            <a:r>
              <a:rPr lang="en-GB" sz="1200" kern="1200" dirty="0" err="1" smtClean="0">
                <a:solidFill>
                  <a:schemeClr val="tx1"/>
                </a:solidFill>
                <a:effectLst/>
                <a:latin typeface="+mn-lt"/>
                <a:ea typeface="+mn-ea"/>
                <a:cs typeface="+mn-cs"/>
              </a:rPr>
              <a:t>FaCE</a:t>
            </a:r>
            <a:r>
              <a:rPr lang="en-GB" sz="1200" kern="1200" dirty="0" smtClean="0">
                <a:solidFill>
                  <a:schemeClr val="tx1"/>
                </a:solidFill>
                <a:effectLst/>
                <a:latin typeface="+mn-lt"/>
                <a:ea typeface="+mn-ea"/>
                <a:cs typeface="+mn-cs"/>
              </a:rPr>
              <a:t> the challenge together toolkit  available at </a:t>
            </a:r>
            <a:r>
              <a:rPr lang="en-GB" sz="1200" u="sng" kern="1200" dirty="0" smtClean="0">
                <a:solidFill>
                  <a:schemeClr val="tx1"/>
                </a:solidFill>
                <a:effectLst/>
                <a:latin typeface="+mn-lt"/>
                <a:ea typeface="+mn-ea"/>
                <a:cs typeface="+mn-cs"/>
                <a:hlinkClick r:id="rId4"/>
              </a:rPr>
              <a:t>https://gov.wales/family-and-community-engagement-toolkit-presentation-teachers-and-governors</a:t>
            </a:r>
            <a:r>
              <a:rPr lang="en-GB" sz="1200" kern="1200" dirty="0" smtClean="0">
                <a:solidFill>
                  <a:schemeClr val="tx1"/>
                </a:solidFill>
                <a:effectLst/>
                <a:latin typeface="+mn-lt"/>
                <a:ea typeface="+mn-ea"/>
                <a:cs typeface="+mn-cs"/>
              </a:rPr>
              <a:t> </a:t>
            </a:r>
          </a:p>
          <a:p>
            <a:pPr lvl="0"/>
            <a:endParaRPr lang="en-GB" sz="1200" kern="1200" dirty="0" smtClean="0">
              <a:solidFill>
                <a:schemeClr val="tx1"/>
              </a:solidFill>
              <a:effectLst/>
              <a:latin typeface="+mn-lt"/>
              <a:ea typeface="+mn-ea"/>
              <a:cs typeface="+mn-cs"/>
            </a:endParaRPr>
          </a:p>
          <a:p>
            <a:pPr lvl="0"/>
            <a:r>
              <a:rPr lang="en-GB" sz="1200" kern="1200" dirty="0" err="1" smtClean="0">
                <a:solidFill>
                  <a:schemeClr val="tx1"/>
                </a:solidFill>
                <a:effectLst/>
                <a:latin typeface="+mn-lt"/>
                <a:ea typeface="+mn-ea"/>
                <a:cs typeface="+mn-cs"/>
              </a:rPr>
              <a:t>Cymraeg</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193368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You’re welcome to print this out so notes can be made, or it can be used as it</a:t>
            </a:r>
            <a:r>
              <a:rPr lang="en-GB" baseline="0" dirty="0" smtClean="0"/>
              <a:t> is.</a:t>
            </a:r>
          </a:p>
          <a:p>
            <a:endParaRPr lang="en-GB" baseline="0" dirty="0" smtClean="0"/>
          </a:p>
          <a:p>
            <a:r>
              <a:rPr lang="en-GB" baseline="0" dirty="0" err="1" smtClean="0"/>
              <a:t>Croeso</a:t>
            </a:r>
            <a:r>
              <a:rPr lang="en-GB" baseline="0" dirty="0" smtClean="0"/>
              <a:t> </a:t>
            </a:r>
            <a:r>
              <a:rPr lang="en-GB" baseline="0" dirty="0" err="1" smtClean="0"/>
              <a:t>i</a:t>
            </a:r>
            <a:r>
              <a:rPr lang="en-GB" baseline="0" dirty="0" smtClean="0"/>
              <a:t> chi </a:t>
            </a:r>
            <a:r>
              <a:rPr lang="en-GB" baseline="0" dirty="0" err="1" smtClean="0"/>
              <a:t>argraffu</a:t>
            </a:r>
            <a:r>
              <a:rPr lang="en-GB" baseline="0" dirty="0" smtClean="0"/>
              <a:t> </a:t>
            </a:r>
            <a:r>
              <a:rPr lang="en-GB" baseline="0" dirty="0" err="1" smtClean="0"/>
              <a:t>hwn</a:t>
            </a:r>
            <a:r>
              <a:rPr lang="en-GB" baseline="0" dirty="0" smtClean="0"/>
              <a:t> </a:t>
            </a:r>
            <a:r>
              <a:rPr lang="en-GB" baseline="0" dirty="0" err="1" smtClean="0"/>
              <a:t>er</a:t>
            </a:r>
            <a:r>
              <a:rPr lang="en-GB" baseline="0" dirty="0" smtClean="0"/>
              <a:t> </a:t>
            </a:r>
            <a:r>
              <a:rPr lang="en-GB" baseline="0" dirty="0" err="1" smtClean="0"/>
              <a:t>mwyn</a:t>
            </a:r>
            <a:r>
              <a:rPr lang="en-GB" baseline="0" dirty="0" smtClean="0"/>
              <a:t> </a:t>
            </a:r>
            <a:r>
              <a:rPr lang="en-GB" baseline="0" dirty="0" err="1" smtClean="0"/>
              <a:t>gwneud</a:t>
            </a:r>
            <a:r>
              <a:rPr lang="en-GB" baseline="0" dirty="0" smtClean="0"/>
              <a:t> </a:t>
            </a:r>
            <a:r>
              <a:rPr lang="en-GB" baseline="0" dirty="0" err="1" smtClean="0"/>
              <a:t>nodiadau</a:t>
            </a:r>
            <a:r>
              <a:rPr lang="en-GB" baseline="0" dirty="0" smtClean="0"/>
              <a:t>, </a:t>
            </a:r>
            <a:r>
              <a:rPr lang="en-GB" baseline="0" dirty="0" err="1" smtClean="0"/>
              <a:t>neu</a:t>
            </a:r>
            <a:r>
              <a:rPr lang="en-GB" baseline="0" dirty="0" smtClean="0"/>
              <a:t> </a:t>
            </a:r>
            <a:r>
              <a:rPr lang="en-GB" baseline="0" dirty="0" err="1" smtClean="0"/>
              <a:t>ellir</a:t>
            </a:r>
            <a:r>
              <a:rPr lang="en-GB" baseline="0" dirty="0" smtClean="0"/>
              <a:t> </a:t>
            </a:r>
            <a:r>
              <a:rPr lang="en-GB" baseline="0" dirty="0" err="1" smtClean="0"/>
              <a:t>ei</a:t>
            </a:r>
            <a:r>
              <a:rPr lang="en-GB" baseline="0" dirty="0" smtClean="0"/>
              <a:t> </a:t>
            </a:r>
            <a:r>
              <a:rPr lang="en-GB" baseline="0" dirty="0" err="1" smtClean="0"/>
              <a:t>defnyddio</a:t>
            </a:r>
            <a:r>
              <a:rPr lang="en-GB" baseline="0" dirty="0" smtClean="0"/>
              <a:t> </a:t>
            </a:r>
            <a:r>
              <a:rPr lang="en-GB" baseline="0" dirty="0" err="1" smtClean="0"/>
              <a:t>fel</a:t>
            </a:r>
            <a:r>
              <a:rPr lang="en-GB" baseline="0" dirty="0" smtClean="0"/>
              <a:t> y </a:t>
            </a:r>
            <a:r>
              <a:rPr lang="en-GB" baseline="0" dirty="0" err="1" smtClean="0"/>
              <a:t>mae</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47171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Plenary</a:t>
            </a:r>
          </a:p>
          <a:p>
            <a:r>
              <a:rPr lang="en-GB" dirty="0" smtClean="0"/>
              <a:t>Reflecting</a:t>
            </a:r>
            <a:r>
              <a:rPr lang="en-GB" baseline="0" dirty="0" smtClean="0"/>
              <a:t> on the community information they had about their PTE1 school and how they used it, or might have used it? How, if at all, might they use community information about their PTE2 school in preparation for their next placement? </a:t>
            </a:r>
            <a:r>
              <a:rPr lang="en-GB" b="1" baseline="0" dirty="0" smtClean="0"/>
              <a:t>10 minutes.</a:t>
            </a:r>
          </a:p>
          <a:p>
            <a:endParaRPr lang="en-GB" baseline="0" dirty="0" smtClean="0"/>
          </a:p>
          <a:p>
            <a:r>
              <a:rPr lang="en-GB" baseline="0" dirty="0" err="1" smtClean="0"/>
              <a:t>Diweddglo</a:t>
            </a:r>
            <a:endParaRPr lang="en-GB" baseline="0" dirty="0" smtClean="0"/>
          </a:p>
          <a:p>
            <a:r>
              <a:rPr lang="en-GB" baseline="0" dirty="0" err="1" smtClean="0"/>
              <a:t>Adfyfyrio</a:t>
            </a:r>
            <a:r>
              <a:rPr lang="en-GB" baseline="0" dirty="0" smtClean="0"/>
              <a:t> </a:t>
            </a:r>
            <a:r>
              <a:rPr lang="en-GB" baseline="0" dirty="0" err="1" smtClean="0"/>
              <a:t>ar</a:t>
            </a:r>
            <a:r>
              <a:rPr lang="en-GB" baseline="0" dirty="0" smtClean="0"/>
              <a:t> </a:t>
            </a:r>
            <a:r>
              <a:rPr lang="en-GB" baseline="0" dirty="0" err="1" smtClean="0"/>
              <a:t>wybodaeth</a:t>
            </a:r>
            <a:r>
              <a:rPr lang="en-GB" baseline="0" dirty="0" smtClean="0"/>
              <a:t> </a:t>
            </a:r>
            <a:r>
              <a:rPr lang="en-GB" baseline="0" dirty="0" err="1" smtClean="0"/>
              <a:t>gymunedol</a:t>
            </a:r>
            <a:r>
              <a:rPr lang="en-GB" baseline="0" dirty="0" smtClean="0"/>
              <a:t> </a:t>
            </a:r>
            <a:r>
              <a:rPr lang="en-GB" baseline="0" dirty="0" err="1" smtClean="0"/>
              <a:t>oedd</a:t>
            </a:r>
            <a:r>
              <a:rPr lang="en-GB" baseline="0" dirty="0" smtClean="0"/>
              <a:t> </a:t>
            </a:r>
            <a:r>
              <a:rPr lang="en-GB" baseline="0" dirty="0" err="1" smtClean="0"/>
              <a:t>ganddynt</a:t>
            </a:r>
            <a:r>
              <a:rPr lang="en-GB" baseline="0" dirty="0" smtClean="0"/>
              <a:t> am </a:t>
            </a:r>
            <a:r>
              <a:rPr lang="en-GB" baseline="0" dirty="0" err="1" smtClean="0"/>
              <a:t>eu</a:t>
            </a:r>
            <a:r>
              <a:rPr lang="en-GB" baseline="0" dirty="0" smtClean="0"/>
              <a:t> </a:t>
            </a:r>
            <a:r>
              <a:rPr lang="en-GB" baseline="0" dirty="0" err="1" smtClean="0"/>
              <a:t>hysgol</a:t>
            </a:r>
            <a:r>
              <a:rPr lang="en-GB" baseline="0" dirty="0" smtClean="0"/>
              <a:t> PAP1 a </a:t>
            </a:r>
            <a:r>
              <a:rPr lang="en-GB" baseline="0" dirty="0" err="1" smtClean="0"/>
              <a:t>sut</a:t>
            </a:r>
            <a:r>
              <a:rPr lang="en-GB" baseline="0" dirty="0" smtClean="0"/>
              <a:t> </a:t>
            </a:r>
            <a:r>
              <a:rPr lang="en-GB" baseline="0" dirty="0" err="1" smtClean="0"/>
              <a:t>ddefnyddion</a:t>
            </a:r>
            <a:r>
              <a:rPr lang="en-GB" baseline="0" dirty="0" smtClean="0"/>
              <a:t> </a:t>
            </a:r>
            <a:r>
              <a:rPr lang="en-GB" baseline="0" dirty="0" err="1" smtClean="0"/>
              <a:t>nhw’r</a:t>
            </a:r>
            <a:r>
              <a:rPr lang="en-GB" baseline="0" dirty="0" smtClean="0"/>
              <a:t> </a:t>
            </a:r>
            <a:r>
              <a:rPr lang="en-GB" baseline="0" dirty="0" err="1" smtClean="0"/>
              <a:t>wybodaeth</a:t>
            </a:r>
            <a:r>
              <a:rPr lang="en-GB" baseline="0" dirty="0" smtClean="0"/>
              <a:t>, </a:t>
            </a:r>
            <a:r>
              <a:rPr lang="en-GB" baseline="0" dirty="0" err="1" smtClean="0"/>
              <a:t>neu</a:t>
            </a:r>
            <a:r>
              <a:rPr lang="en-GB" baseline="0" dirty="0" smtClean="0"/>
              <a:t> </a:t>
            </a:r>
            <a:r>
              <a:rPr lang="en-GB" baseline="0" dirty="0" err="1" smtClean="0"/>
              <a:t>sut</a:t>
            </a:r>
            <a:r>
              <a:rPr lang="en-GB" baseline="0" dirty="0" smtClean="0"/>
              <a:t> </a:t>
            </a:r>
            <a:r>
              <a:rPr lang="en-GB" baseline="0" dirty="0" err="1" smtClean="0"/>
              <a:t>allen</a:t>
            </a:r>
            <a:r>
              <a:rPr lang="en-GB" baseline="0" dirty="0" smtClean="0"/>
              <a:t> </a:t>
            </a:r>
            <a:r>
              <a:rPr lang="en-GB" baseline="0" dirty="0" err="1" smtClean="0"/>
              <a:t>nhw</a:t>
            </a:r>
            <a:r>
              <a:rPr lang="en-GB" baseline="0" dirty="0" smtClean="0"/>
              <a:t> </a:t>
            </a:r>
            <a:r>
              <a:rPr lang="en-GB" baseline="0" dirty="0" err="1" smtClean="0"/>
              <a:t>fod</a:t>
            </a:r>
            <a:r>
              <a:rPr lang="en-GB" baseline="0" dirty="0" smtClean="0"/>
              <a:t> </a:t>
            </a:r>
            <a:r>
              <a:rPr lang="en-GB" baseline="0" dirty="0" err="1" smtClean="0"/>
              <a:t>wedi</a:t>
            </a:r>
            <a:r>
              <a:rPr lang="en-GB" baseline="0" dirty="0" smtClean="0"/>
              <a:t> </a:t>
            </a:r>
            <a:r>
              <a:rPr lang="en-GB" baseline="0" dirty="0" err="1" smtClean="0"/>
              <a:t>defnyddio’r</a:t>
            </a:r>
            <a:r>
              <a:rPr lang="en-GB" baseline="0" dirty="0" smtClean="0"/>
              <a:t> </a:t>
            </a:r>
            <a:r>
              <a:rPr lang="en-GB" baseline="0" dirty="0" err="1" smtClean="0"/>
              <a:t>wybodaeth</a:t>
            </a:r>
            <a:r>
              <a:rPr lang="en-GB" baseline="0" dirty="0" smtClean="0"/>
              <a:t> </a:t>
            </a:r>
            <a:r>
              <a:rPr lang="en-GB" baseline="0" dirty="0" err="1" smtClean="0"/>
              <a:t>yn</a:t>
            </a:r>
            <a:r>
              <a:rPr lang="en-GB" baseline="0" dirty="0" smtClean="0"/>
              <a:t> </a:t>
            </a:r>
            <a:r>
              <a:rPr lang="en-GB" baseline="0" dirty="0" err="1" smtClean="0"/>
              <a:t>eu</a:t>
            </a:r>
            <a:r>
              <a:rPr lang="en-GB" baseline="0" dirty="0" smtClean="0"/>
              <a:t> </a:t>
            </a:r>
            <a:r>
              <a:rPr lang="en-GB" baseline="0" dirty="0" err="1" smtClean="0"/>
              <a:t>haddysgu</a:t>
            </a:r>
            <a:r>
              <a:rPr lang="en-GB" baseline="0" dirty="0" smtClean="0"/>
              <a:t> </a:t>
            </a:r>
            <a:r>
              <a:rPr lang="en-GB" baseline="0" dirty="0" err="1" smtClean="0"/>
              <a:t>beunyddiol</a:t>
            </a:r>
            <a:r>
              <a:rPr lang="en-GB" baseline="0" dirty="0" smtClean="0"/>
              <a:t>? </a:t>
            </a:r>
            <a:r>
              <a:rPr lang="en-GB" baseline="0" dirty="0" err="1" smtClean="0"/>
              <a:t>Sut</a:t>
            </a:r>
            <a:r>
              <a:rPr lang="en-GB" baseline="0" dirty="0" smtClean="0"/>
              <a:t>, </a:t>
            </a:r>
            <a:r>
              <a:rPr lang="en-GB" baseline="0" dirty="0" err="1" smtClean="0"/>
              <a:t>os</a:t>
            </a:r>
            <a:r>
              <a:rPr lang="en-GB" baseline="0" dirty="0" smtClean="0"/>
              <a:t> o </a:t>
            </a:r>
            <a:r>
              <a:rPr lang="en-GB" baseline="0" dirty="0" err="1" smtClean="0"/>
              <a:t>gwbl</a:t>
            </a:r>
            <a:r>
              <a:rPr lang="en-GB" baseline="0" dirty="0" smtClean="0"/>
              <a:t>, </a:t>
            </a:r>
            <a:r>
              <a:rPr lang="en-GB" baseline="0" dirty="0" err="1" smtClean="0"/>
              <a:t>fedran</a:t>
            </a:r>
            <a:r>
              <a:rPr lang="en-GB" baseline="0" dirty="0" smtClean="0"/>
              <a:t> </a:t>
            </a:r>
            <a:r>
              <a:rPr lang="en-GB" baseline="0" dirty="0" err="1" smtClean="0"/>
              <a:t>nhw</a:t>
            </a:r>
            <a:r>
              <a:rPr lang="en-GB" baseline="0" dirty="0" smtClean="0"/>
              <a:t> </a:t>
            </a:r>
            <a:r>
              <a:rPr lang="en-GB" baseline="0" dirty="0" err="1" smtClean="0"/>
              <a:t>ddefnyddio</a:t>
            </a:r>
            <a:r>
              <a:rPr lang="en-GB" baseline="0" dirty="0" smtClean="0"/>
              <a:t> </a:t>
            </a:r>
            <a:r>
              <a:rPr lang="en-GB" baseline="0" dirty="0" err="1" smtClean="0"/>
              <a:t>gwybodaeth</a:t>
            </a:r>
            <a:r>
              <a:rPr lang="en-GB" baseline="0" dirty="0" smtClean="0"/>
              <a:t> </a:t>
            </a:r>
            <a:r>
              <a:rPr lang="en-GB" baseline="0" dirty="0" err="1" smtClean="0"/>
              <a:t>gymunedol</a:t>
            </a:r>
            <a:r>
              <a:rPr lang="en-GB" baseline="0" dirty="0" smtClean="0"/>
              <a:t> am </a:t>
            </a:r>
            <a:r>
              <a:rPr lang="en-GB" baseline="0" dirty="0" err="1" smtClean="0"/>
              <a:t>eu</a:t>
            </a:r>
            <a:r>
              <a:rPr lang="en-GB" baseline="0" dirty="0" smtClean="0"/>
              <a:t> </a:t>
            </a:r>
            <a:r>
              <a:rPr lang="en-GB" baseline="0" dirty="0" err="1" smtClean="0"/>
              <a:t>hysgol</a:t>
            </a:r>
            <a:r>
              <a:rPr lang="en-GB" baseline="0" dirty="0" smtClean="0"/>
              <a:t> PAP2 </a:t>
            </a:r>
            <a:r>
              <a:rPr lang="en-GB" baseline="0" dirty="0" err="1" smtClean="0"/>
              <a:t>mewn</a:t>
            </a:r>
            <a:r>
              <a:rPr lang="en-GB" baseline="0" dirty="0" smtClean="0"/>
              <a:t> </a:t>
            </a:r>
            <a:r>
              <a:rPr lang="en-GB" baseline="0" dirty="0" err="1" smtClean="0"/>
              <a:t>paratoad</a:t>
            </a:r>
            <a:r>
              <a:rPr lang="en-GB" baseline="0" dirty="0" smtClean="0"/>
              <a:t> at </a:t>
            </a:r>
            <a:r>
              <a:rPr lang="en-GB" baseline="0" dirty="0" err="1" smtClean="0"/>
              <a:t>eu</a:t>
            </a:r>
            <a:r>
              <a:rPr lang="en-GB" baseline="0" dirty="0" smtClean="0"/>
              <a:t> </a:t>
            </a:r>
            <a:r>
              <a:rPr lang="en-GB" baseline="0" dirty="0" err="1" smtClean="0"/>
              <a:t>lleoliad</a:t>
            </a:r>
            <a:r>
              <a:rPr lang="en-GB" baseline="0" dirty="0" smtClean="0"/>
              <a:t> </a:t>
            </a:r>
            <a:r>
              <a:rPr lang="en-GB" baseline="0" dirty="0" err="1" smtClean="0"/>
              <a:t>nesaf</a:t>
            </a:r>
            <a:r>
              <a:rPr lang="en-GB" baseline="0" dirty="0" smtClean="0"/>
              <a:t>? </a:t>
            </a:r>
            <a:r>
              <a:rPr lang="en-GB" b="1" baseline="0" dirty="0" smtClean="0"/>
              <a:t>10 </a:t>
            </a:r>
            <a:r>
              <a:rPr lang="en-GB" b="1" baseline="0" dirty="0" err="1" smtClean="0"/>
              <a:t>munud</a:t>
            </a:r>
            <a:r>
              <a:rPr lang="en-GB" b="1" baseline="0" dirty="0" smtClean="0"/>
              <a:t>.</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4179328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a:t>
            </a:r>
            <a:r>
              <a:rPr lang="en-GB" baseline="0" dirty="0" smtClean="0"/>
              <a:t> By adopting i</a:t>
            </a:r>
            <a:r>
              <a:rPr lang="en-GB" dirty="0" smtClean="0"/>
              <a:t>nclusive</a:t>
            </a:r>
            <a:r>
              <a:rPr lang="en-GB" baseline="0" dirty="0" smtClean="0"/>
              <a:t> approaches that are based on evidence. </a:t>
            </a:r>
            <a:r>
              <a:rPr lang="en-GB" b="1" baseline="0" dirty="0" smtClean="0"/>
              <a:t>1 </a:t>
            </a:r>
            <a:r>
              <a:rPr lang="en-GB" b="1" baseline="0" dirty="0" err="1" smtClean="0"/>
              <a:t>munud</a:t>
            </a:r>
            <a:r>
              <a:rPr lang="en-GB" b="1" baseline="0" dirty="0" smtClean="0"/>
              <a:t>.</a:t>
            </a:r>
          </a:p>
          <a:p>
            <a:endParaRPr lang="en-GB" baseline="0" dirty="0" smtClean="0"/>
          </a:p>
          <a:p>
            <a:r>
              <a:rPr lang="en-GB" baseline="0" dirty="0" err="1" smtClean="0"/>
              <a:t>Sut</a:t>
            </a:r>
            <a:r>
              <a:rPr lang="en-GB" baseline="0" dirty="0" smtClean="0"/>
              <a:t>? </a:t>
            </a:r>
            <a:r>
              <a:rPr lang="en-GB" baseline="0" dirty="0" err="1" smtClean="0"/>
              <a:t>Trwy</a:t>
            </a:r>
            <a:r>
              <a:rPr lang="en-GB" baseline="0" dirty="0" smtClean="0"/>
              <a:t> </a:t>
            </a:r>
            <a:r>
              <a:rPr lang="en-GB" baseline="0" dirty="0" err="1" smtClean="0"/>
              <a:t>fabwysiadu</a:t>
            </a:r>
            <a:r>
              <a:rPr lang="en-GB" baseline="0" dirty="0" smtClean="0"/>
              <a:t> </a:t>
            </a:r>
            <a:r>
              <a:rPr lang="en-GB" baseline="0" dirty="0" err="1" smtClean="0"/>
              <a:t>dulliau</a:t>
            </a:r>
            <a:r>
              <a:rPr lang="en-GB" baseline="0" dirty="0" smtClean="0"/>
              <a:t> </a:t>
            </a:r>
            <a:r>
              <a:rPr lang="en-GB" baseline="0" dirty="0" err="1" smtClean="0"/>
              <a:t>cynhwysol</a:t>
            </a:r>
            <a:r>
              <a:rPr lang="en-GB" baseline="0" dirty="0" smtClean="0"/>
              <a:t> </a:t>
            </a:r>
            <a:r>
              <a:rPr lang="en-GB" baseline="0" dirty="0" err="1" smtClean="0"/>
              <a:t>sy’n</a:t>
            </a:r>
            <a:r>
              <a:rPr lang="en-GB" baseline="0" dirty="0" smtClean="0"/>
              <a:t> </a:t>
            </a:r>
            <a:r>
              <a:rPr lang="en-GB" baseline="0" dirty="0" err="1" smtClean="0"/>
              <a:t>seiliedig</a:t>
            </a:r>
            <a:r>
              <a:rPr lang="en-GB" baseline="0" dirty="0" smtClean="0"/>
              <a:t> </a:t>
            </a:r>
            <a:r>
              <a:rPr lang="en-GB" baseline="0" dirty="0" err="1" smtClean="0"/>
              <a:t>ar</a:t>
            </a:r>
            <a:r>
              <a:rPr lang="en-GB" baseline="0" dirty="0" smtClean="0"/>
              <a:t> </a:t>
            </a:r>
            <a:r>
              <a:rPr lang="en-GB" baseline="0" dirty="0" err="1" smtClean="0"/>
              <a:t>dystiolaeth</a:t>
            </a:r>
            <a:r>
              <a:rPr lang="en-GB" baseline="0" dirty="0" smtClean="0"/>
              <a:t>. </a:t>
            </a:r>
            <a:r>
              <a:rPr lang="en-GB" b="1" baseline="0" dirty="0" smtClean="0"/>
              <a:t>1 minute</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138230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elements associated</a:t>
            </a:r>
            <a:r>
              <a:rPr lang="en-GB" baseline="0" dirty="0" smtClean="0"/>
              <a:t> with an enabling learning environment. </a:t>
            </a:r>
            <a:r>
              <a:rPr lang="en-GB" b="1" baseline="0" dirty="0" smtClean="0"/>
              <a:t>2 minutes.</a:t>
            </a:r>
          </a:p>
          <a:p>
            <a:endParaRPr lang="en-GB" baseline="0" dirty="0" smtClean="0"/>
          </a:p>
          <a:p>
            <a:r>
              <a:rPr lang="en-GB" baseline="0" dirty="0" err="1" smtClean="0"/>
              <a:t>Rhai</a:t>
            </a:r>
            <a:r>
              <a:rPr lang="en-GB" baseline="0" dirty="0" smtClean="0"/>
              <a:t> </a:t>
            </a:r>
            <a:r>
              <a:rPr lang="en-GB" baseline="0" dirty="0" err="1" smtClean="0"/>
              <a:t>elfennau</a:t>
            </a:r>
            <a:r>
              <a:rPr lang="en-GB" baseline="0" dirty="0" smtClean="0"/>
              <a:t> </a:t>
            </a:r>
            <a:r>
              <a:rPr lang="en-GB" baseline="0" dirty="0" err="1" smtClean="0"/>
              <a:t>sy’n</a:t>
            </a:r>
            <a:r>
              <a:rPr lang="en-GB" baseline="0" dirty="0" smtClean="0"/>
              <a:t> </a:t>
            </a:r>
            <a:r>
              <a:rPr lang="en-GB" baseline="0" dirty="0" err="1" smtClean="0"/>
              <a:t>gysylltiedig</a:t>
            </a:r>
            <a:r>
              <a:rPr lang="en-GB" baseline="0" dirty="0" smtClean="0"/>
              <a:t> </a:t>
            </a:r>
            <a:r>
              <a:rPr lang="en-GB" baseline="0" dirty="0" err="1" smtClean="0"/>
              <a:t>gydag</a:t>
            </a:r>
            <a:r>
              <a:rPr lang="en-GB" baseline="0" dirty="0" smtClean="0"/>
              <a:t> </a:t>
            </a:r>
            <a:r>
              <a:rPr lang="en-GB" baseline="0" dirty="0" err="1" smtClean="0"/>
              <a:t>amgylchedd</a:t>
            </a:r>
            <a:r>
              <a:rPr lang="en-GB" baseline="0" dirty="0" smtClean="0"/>
              <a:t> </a:t>
            </a:r>
            <a:r>
              <a:rPr lang="en-GB" baseline="0" dirty="0" err="1" smtClean="0"/>
              <a:t>dysgu</a:t>
            </a:r>
            <a:r>
              <a:rPr lang="en-GB" baseline="0" dirty="0" smtClean="0"/>
              <a:t> </a:t>
            </a:r>
            <a:r>
              <a:rPr lang="en-GB" baseline="0" dirty="0" err="1" smtClean="0"/>
              <a:t>sy’n</a:t>
            </a:r>
            <a:r>
              <a:rPr lang="en-GB" baseline="0" dirty="0" smtClean="0"/>
              <a:t> </a:t>
            </a:r>
            <a:r>
              <a:rPr lang="en-GB" baseline="0" dirty="0" err="1" smtClean="0"/>
              <a:t>galluogi</a:t>
            </a:r>
            <a:r>
              <a:rPr lang="en-GB" baseline="0" dirty="0" smtClean="0"/>
              <a:t>. </a:t>
            </a:r>
            <a:r>
              <a:rPr lang="en-GB" b="1" baseline="0" dirty="0" smtClean="0"/>
              <a:t>2 </a:t>
            </a:r>
            <a:r>
              <a:rPr lang="en-GB" b="1" baseline="0" dirty="0" err="1" smtClean="0"/>
              <a:t>funud</a:t>
            </a:r>
            <a:r>
              <a:rPr lang="en-GB" b="1" baseline="0" dirty="0" smtClean="0"/>
              <a:t>. </a:t>
            </a:r>
          </a:p>
          <a:p>
            <a:endParaRPr lang="en-GB" b="1" baseline="0" dirty="0" smtClean="0"/>
          </a:p>
          <a:p>
            <a:r>
              <a:rPr lang="en-GB" b="0" baseline="0" dirty="0" smtClean="0"/>
              <a:t>Source/</a:t>
            </a:r>
            <a:r>
              <a:rPr lang="en-GB" b="0" baseline="0" dirty="0" err="1" smtClean="0"/>
              <a:t>Ffynhonnell</a:t>
            </a:r>
            <a:r>
              <a:rPr lang="en-GB" b="0" baseline="0" dirty="0" smtClean="0"/>
              <a:t>:</a:t>
            </a:r>
            <a:endParaRPr lang="en-GB" b="0" dirty="0" smtClean="0">
              <a:hlinkClick r:id="rId3"/>
            </a:endParaRPr>
          </a:p>
          <a:p>
            <a:endParaRPr lang="en-GB" dirty="0" smtClean="0">
              <a:hlinkClick r:id="rId3"/>
            </a:endParaRPr>
          </a:p>
          <a:p>
            <a:r>
              <a:rPr lang="en-GB" dirty="0" smtClean="0">
                <a:hlinkClick r:id="rId3"/>
              </a:rPr>
              <a:t>https://www.cambridge.org/elt/blog/2017/11/15/create-inclusive-classroom-environment/</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dirty="0"/>
          </a:p>
        </p:txBody>
      </p:sp>
    </p:spTree>
    <p:extLst>
      <p:ext uri="{BB962C8B-B14F-4D97-AF65-F5344CB8AC3E}">
        <p14:creationId xmlns:p14="http://schemas.microsoft.com/office/powerpoint/2010/main" val="1846281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5 minutes </a:t>
            </a:r>
            <a:r>
              <a:rPr lang="en-GB" dirty="0" smtClean="0"/>
              <a:t>to brainstorm</a:t>
            </a:r>
            <a:r>
              <a:rPr lang="en-GB" baseline="0" dirty="0" smtClean="0"/>
              <a:t> ideas.</a:t>
            </a:r>
          </a:p>
          <a:p>
            <a:r>
              <a:rPr lang="en-GB" b="1" baseline="0" dirty="0" smtClean="0"/>
              <a:t>5 </a:t>
            </a:r>
            <a:r>
              <a:rPr lang="en-GB" b="1" baseline="0" dirty="0" err="1" smtClean="0"/>
              <a:t>munud</a:t>
            </a:r>
            <a:endParaRPr lang="en-GB" b="1" baseline="0" dirty="0" smtClean="0"/>
          </a:p>
          <a:p>
            <a:endParaRPr lang="en-GB" baseline="0" dirty="0" smtClean="0"/>
          </a:p>
          <a:p>
            <a:r>
              <a:rPr lang="en-GB" baseline="0" dirty="0" smtClean="0"/>
              <a:t>Perhaps things like:</a:t>
            </a:r>
          </a:p>
          <a:p>
            <a:endParaRPr lang="en-GB" baseline="0" dirty="0" smtClean="0"/>
          </a:p>
          <a:p>
            <a:pPr lvl="0"/>
            <a:r>
              <a:rPr lang="en-US" sz="1200" kern="1200" dirty="0" smtClean="0">
                <a:solidFill>
                  <a:schemeClr val="tx1"/>
                </a:solidFill>
                <a:effectLst/>
                <a:latin typeface="+mn-lt"/>
                <a:ea typeface="+mn-ea"/>
                <a:cs typeface="+mn-cs"/>
              </a:rPr>
              <a:t>Leonardo Approach</a:t>
            </a:r>
            <a:endParaRPr lang="en-GB" sz="1200" kern="1200" dirty="0" smtClean="0">
              <a:solidFill>
                <a:schemeClr val="tx1"/>
              </a:solidFill>
              <a:effectLst/>
              <a:latin typeface="+mn-lt"/>
              <a:ea typeface="+mn-ea"/>
              <a:cs typeface="+mn-cs"/>
            </a:endParaRPr>
          </a:p>
          <a:p>
            <a:pPr lvl="0"/>
            <a:r>
              <a:rPr lang="en-US" sz="1200" kern="1200" dirty="0" smtClean="0">
                <a:solidFill>
                  <a:schemeClr val="tx1"/>
                </a:solidFill>
                <a:effectLst/>
                <a:latin typeface="+mn-lt"/>
                <a:ea typeface="+mn-ea"/>
                <a:cs typeface="+mn-cs"/>
              </a:rPr>
              <a:t>The Mantle of the Expert</a:t>
            </a:r>
            <a:endParaRPr lang="en-GB" sz="1200" kern="1200" dirty="0" smtClean="0">
              <a:solidFill>
                <a:schemeClr val="tx1"/>
              </a:solidFill>
              <a:effectLst/>
              <a:latin typeface="+mn-lt"/>
              <a:ea typeface="+mn-ea"/>
              <a:cs typeface="+mn-cs"/>
            </a:endParaRPr>
          </a:p>
          <a:p>
            <a:pPr lvl="0"/>
            <a:r>
              <a:rPr lang="en-US" sz="1200" kern="1200" dirty="0" smtClean="0">
                <a:solidFill>
                  <a:schemeClr val="tx1"/>
                </a:solidFill>
                <a:effectLst/>
                <a:latin typeface="+mn-lt"/>
                <a:ea typeface="+mn-ea"/>
                <a:cs typeface="+mn-cs"/>
              </a:rPr>
              <a:t>Growth Mind Set</a:t>
            </a:r>
            <a:endParaRPr lang="en-GB" sz="1200" kern="1200" dirty="0" smtClean="0">
              <a:solidFill>
                <a:schemeClr val="tx1"/>
              </a:solidFill>
              <a:effectLst/>
              <a:latin typeface="+mn-lt"/>
              <a:ea typeface="+mn-ea"/>
              <a:cs typeface="+mn-cs"/>
            </a:endParaRPr>
          </a:p>
          <a:p>
            <a:pPr lvl="0"/>
            <a:r>
              <a:rPr lang="en-US" sz="1200" kern="1200" dirty="0" smtClean="0">
                <a:solidFill>
                  <a:schemeClr val="tx1"/>
                </a:solidFill>
                <a:effectLst/>
                <a:latin typeface="+mn-lt"/>
                <a:ea typeface="+mn-ea"/>
                <a:cs typeface="+mn-cs"/>
              </a:rPr>
              <a:t>C21st Learning</a:t>
            </a:r>
            <a:endParaRPr lang="en-GB" sz="1200" kern="1200" dirty="0" smtClean="0">
              <a:solidFill>
                <a:schemeClr val="tx1"/>
              </a:solidFill>
              <a:effectLst/>
              <a:latin typeface="+mn-lt"/>
              <a:ea typeface="+mn-ea"/>
              <a:cs typeface="+mn-cs"/>
            </a:endParaRPr>
          </a:p>
          <a:p>
            <a:pPr lvl="0"/>
            <a:r>
              <a:rPr lang="en-US" sz="1200" kern="1200" dirty="0" smtClean="0">
                <a:solidFill>
                  <a:schemeClr val="tx1"/>
                </a:solidFill>
                <a:effectLst/>
                <a:latin typeface="+mn-lt"/>
                <a:ea typeface="+mn-ea"/>
                <a:cs typeface="+mn-cs"/>
              </a:rPr>
              <a:t>Right Respecting Schools</a:t>
            </a:r>
            <a:endParaRPr lang="en-GB" sz="1200" kern="1200" dirty="0" smtClean="0">
              <a:solidFill>
                <a:schemeClr val="tx1"/>
              </a:solidFill>
              <a:effectLst/>
              <a:latin typeface="+mn-lt"/>
              <a:ea typeface="+mn-ea"/>
              <a:cs typeface="+mn-cs"/>
            </a:endParaRPr>
          </a:p>
          <a:p>
            <a:pPr lvl="0"/>
            <a:r>
              <a:rPr lang="en-US" sz="1200" kern="1200" dirty="0" smtClean="0">
                <a:solidFill>
                  <a:schemeClr val="tx1"/>
                </a:solidFill>
                <a:effectLst/>
                <a:latin typeface="+mn-lt"/>
                <a:ea typeface="+mn-ea"/>
                <a:cs typeface="+mn-cs"/>
              </a:rPr>
              <a:t>Forest Schools</a:t>
            </a:r>
            <a:endParaRPr lang="en-GB" sz="1200" kern="1200" dirty="0" smtClean="0">
              <a:solidFill>
                <a:schemeClr val="tx1"/>
              </a:solidFill>
              <a:effectLst/>
              <a:latin typeface="+mn-lt"/>
              <a:ea typeface="+mn-ea"/>
              <a:cs typeface="+mn-cs"/>
            </a:endParaRPr>
          </a:p>
          <a:p>
            <a:pPr lvl="0"/>
            <a:r>
              <a:rPr lang="en-US" sz="1200" kern="1200" dirty="0" smtClean="0">
                <a:solidFill>
                  <a:schemeClr val="tx1"/>
                </a:solidFill>
                <a:effectLst/>
                <a:latin typeface="+mn-lt"/>
                <a:ea typeface="+mn-ea"/>
                <a:cs typeface="+mn-cs"/>
              </a:rPr>
              <a:t>FAST (Families and Schools Together)</a:t>
            </a:r>
            <a:endParaRPr lang="en-GB" sz="1200" kern="1200" dirty="0" smtClean="0">
              <a:solidFill>
                <a:schemeClr val="tx1"/>
              </a:solidFill>
              <a:effectLst/>
              <a:latin typeface="+mn-lt"/>
              <a:ea typeface="+mn-ea"/>
              <a:cs typeface="+mn-cs"/>
            </a:endParaRPr>
          </a:p>
          <a:p>
            <a:pPr lvl="0"/>
            <a:r>
              <a:rPr lang="en-US" sz="1200" kern="1200" dirty="0" smtClean="0">
                <a:solidFill>
                  <a:schemeClr val="tx1"/>
                </a:solidFill>
                <a:effectLst/>
                <a:latin typeface="+mn-lt"/>
                <a:ea typeface="+mn-ea"/>
                <a:cs typeface="+mn-cs"/>
              </a:rPr>
              <a:t>Philosophy for Children</a:t>
            </a:r>
            <a:endParaRPr lang="en-GB" sz="1200" kern="1200" dirty="0" smtClean="0">
              <a:solidFill>
                <a:schemeClr val="tx1"/>
              </a:solidFill>
              <a:effectLst/>
              <a:latin typeface="+mn-lt"/>
              <a:ea typeface="+mn-ea"/>
              <a:cs typeface="+mn-cs"/>
            </a:endParaRPr>
          </a:p>
          <a:p>
            <a:pPr lvl="0"/>
            <a:r>
              <a:rPr lang="en-US" sz="1200" kern="1200" dirty="0" smtClean="0">
                <a:solidFill>
                  <a:schemeClr val="tx1"/>
                </a:solidFill>
                <a:effectLst/>
                <a:latin typeface="+mn-lt"/>
                <a:ea typeface="+mn-ea"/>
                <a:cs typeface="+mn-cs"/>
              </a:rPr>
              <a:t>Mindfulness</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3944120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This whole activity, including reading, answering questions and feeding back to original group should take 40 minutes. I suggest</a:t>
            </a:r>
            <a:r>
              <a:rPr lang="en-GB" b="1" baseline="0" dirty="0" smtClean="0"/>
              <a:t> a break between 10.45 – 11.15am and completing this activity after break.</a:t>
            </a:r>
            <a:endParaRPr lang="en-GB" b="1" dirty="0" smtClean="0"/>
          </a:p>
          <a:p>
            <a:endParaRPr lang="en-GB" b="1" dirty="0" smtClean="0"/>
          </a:p>
          <a:p>
            <a:r>
              <a:rPr lang="en-GB" b="1" dirty="0" err="1" smtClean="0"/>
              <a:t>Dylai’r</a:t>
            </a:r>
            <a:r>
              <a:rPr lang="en-GB" b="1" dirty="0" smtClean="0"/>
              <a:t> </a:t>
            </a:r>
            <a:r>
              <a:rPr lang="en-GB" b="1" dirty="0" err="1" smtClean="0"/>
              <a:t>holl</a:t>
            </a:r>
            <a:r>
              <a:rPr lang="en-GB" b="1" baseline="0" dirty="0" smtClean="0"/>
              <a:t> </a:t>
            </a:r>
            <a:r>
              <a:rPr lang="en-GB" b="1" baseline="0" dirty="0" err="1" smtClean="0"/>
              <a:t>weithgaredd</a:t>
            </a:r>
            <a:r>
              <a:rPr lang="en-GB" b="1" baseline="0" dirty="0" smtClean="0"/>
              <a:t>, </a:t>
            </a:r>
            <a:r>
              <a:rPr lang="en-GB" b="1" baseline="0" dirty="0" err="1" smtClean="0"/>
              <a:t>gan</a:t>
            </a:r>
            <a:r>
              <a:rPr lang="en-GB" b="1" baseline="0" dirty="0" smtClean="0"/>
              <a:t> </a:t>
            </a:r>
            <a:r>
              <a:rPr lang="en-GB" b="1" baseline="0" dirty="0" err="1" smtClean="0"/>
              <a:t>gynnwys</a:t>
            </a:r>
            <a:r>
              <a:rPr lang="en-GB" b="1" baseline="0" dirty="0" smtClean="0"/>
              <a:t> </a:t>
            </a:r>
            <a:r>
              <a:rPr lang="en-GB" b="1" baseline="0" dirty="0" err="1" smtClean="0"/>
              <a:t>darllen</a:t>
            </a:r>
            <a:r>
              <a:rPr lang="en-GB" b="1" baseline="0" dirty="0" smtClean="0"/>
              <a:t>, </a:t>
            </a:r>
            <a:r>
              <a:rPr lang="en-GB" b="1" baseline="0" dirty="0" err="1" smtClean="0"/>
              <a:t>ateb</a:t>
            </a:r>
            <a:r>
              <a:rPr lang="en-GB" b="1" baseline="0" dirty="0" smtClean="0"/>
              <a:t> </a:t>
            </a:r>
            <a:r>
              <a:rPr lang="en-GB" b="1" baseline="0" dirty="0" err="1" smtClean="0"/>
              <a:t>cwestiynau</a:t>
            </a:r>
            <a:r>
              <a:rPr lang="en-GB" b="1" baseline="0" dirty="0" smtClean="0"/>
              <a:t> ac </a:t>
            </a:r>
            <a:r>
              <a:rPr lang="en-GB" b="1" baseline="0" dirty="0" err="1" smtClean="0"/>
              <a:t>adrodd</a:t>
            </a:r>
            <a:r>
              <a:rPr lang="en-GB" b="1" baseline="0" dirty="0" smtClean="0"/>
              <a:t> </a:t>
            </a:r>
            <a:r>
              <a:rPr lang="en-GB" b="1" baseline="0" dirty="0" err="1" smtClean="0"/>
              <a:t>nol</a:t>
            </a:r>
            <a:r>
              <a:rPr lang="en-GB" b="1" baseline="0" dirty="0" smtClean="0"/>
              <a:t> </a:t>
            </a:r>
            <a:r>
              <a:rPr lang="en-GB" b="1" baseline="0" dirty="0" err="1" smtClean="0"/>
              <a:t>i’r</a:t>
            </a:r>
            <a:r>
              <a:rPr lang="en-GB" b="1" baseline="0" dirty="0" smtClean="0"/>
              <a:t> </a:t>
            </a:r>
            <a:r>
              <a:rPr lang="en-GB" b="1" baseline="0" dirty="0" err="1" smtClean="0"/>
              <a:t>grwp</a:t>
            </a:r>
            <a:r>
              <a:rPr lang="en-GB" b="1" baseline="0" dirty="0" smtClean="0"/>
              <a:t> </a:t>
            </a:r>
            <a:r>
              <a:rPr lang="en-GB" b="1" baseline="0" dirty="0" err="1" smtClean="0"/>
              <a:t>gwreiddiol</a:t>
            </a:r>
            <a:r>
              <a:rPr lang="en-GB" b="1" baseline="0" dirty="0" smtClean="0"/>
              <a:t> </a:t>
            </a:r>
            <a:r>
              <a:rPr lang="en-GB" b="1" baseline="0" dirty="0" err="1" smtClean="0"/>
              <a:t>gymryd</a:t>
            </a:r>
            <a:r>
              <a:rPr lang="en-GB" b="1" baseline="0" dirty="0" smtClean="0"/>
              <a:t> 40 </a:t>
            </a:r>
            <a:r>
              <a:rPr lang="en-GB" b="1" baseline="0" dirty="0" err="1" smtClean="0"/>
              <a:t>munud</a:t>
            </a:r>
            <a:r>
              <a:rPr lang="en-GB" b="1" baseline="0" dirty="0" smtClean="0"/>
              <a:t>. </a:t>
            </a:r>
            <a:r>
              <a:rPr lang="en-GB" b="1" baseline="0" dirty="0" err="1" smtClean="0"/>
              <a:t>Awgrymaf</a:t>
            </a:r>
            <a:r>
              <a:rPr lang="en-GB" b="1" baseline="0" dirty="0" smtClean="0"/>
              <a:t> </a:t>
            </a:r>
            <a:r>
              <a:rPr lang="en-GB" b="1" baseline="0" dirty="0" err="1" smtClean="0"/>
              <a:t>fod</a:t>
            </a:r>
            <a:r>
              <a:rPr lang="en-GB" b="1" baseline="0" dirty="0" smtClean="0"/>
              <a:t> </a:t>
            </a:r>
            <a:r>
              <a:rPr lang="en-GB" b="1" baseline="0" dirty="0" err="1" smtClean="0"/>
              <a:t>egwyl</a:t>
            </a:r>
            <a:r>
              <a:rPr lang="en-GB" b="1" baseline="0" dirty="0" smtClean="0"/>
              <a:t> </a:t>
            </a:r>
            <a:r>
              <a:rPr lang="en-GB" b="1" baseline="0" dirty="0" err="1" smtClean="0"/>
              <a:t>rhwng</a:t>
            </a:r>
            <a:r>
              <a:rPr lang="en-GB" b="1" baseline="0" dirty="0" smtClean="0"/>
              <a:t> 10.45 – 11.15am </a:t>
            </a:r>
            <a:r>
              <a:rPr lang="en-GB" b="1" baseline="0" dirty="0" err="1" smtClean="0"/>
              <a:t>a’ch</a:t>
            </a:r>
            <a:r>
              <a:rPr lang="en-GB" b="1" baseline="0" dirty="0" smtClean="0"/>
              <a:t> bod </a:t>
            </a:r>
            <a:r>
              <a:rPr lang="en-GB" b="1" baseline="0" dirty="0" err="1" smtClean="0"/>
              <a:t>yn</a:t>
            </a:r>
            <a:r>
              <a:rPr lang="en-GB" b="1" baseline="0" dirty="0" smtClean="0"/>
              <a:t> </a:t>
            </a:r>
            <a:r>
              <a:rPr lang="en-GB" b="1" baseline="0" dirty="0" err="1" smtClean="0"/>
              <a:t>gorffen</a:t>
            </a:r>
            <a:r>
              <a:rPr lang="en-GB" b="1" baseline="0" dirty="0" smtClean="0"/>
              <a:t> y </a:t>
            </a:r>
            <a:r>
              <a:rPr lang="en-GB" b="1" baseline="0" dirty="0" err="1" smtClean="0"/>
              <a:t>weithgaredd</a:t>
            </a:r>
            <a:r>
              <a:rPr lang="en-GB" b="1" baseline="0" dirty="0" smtClean="0"/>
              <a:t> hon </a:t>
            </a:r>
            <a:r>
              <a:rPr lang="en-GB" b="1" baseline="0" dirty="0" err="1" smtClean="0"/>
              <a:t>yn</a:t>
            </a:r>
            <a:r>
              <a:rPr lang="en-GB" b="1" baseline="0" dirty="0" smtClean="0"/>
              <a:t> </a:t>
            </a:r>
            <a:r>
              <a:rPr lang="en-GB" b="1" baseline="0" dirty="0" err="1" smtClean="0"/>
              <a:t>sesiwn</a:t>
            </a:r>
            <a:r>
              <a:rPr lang="en-GB" b="1" baseline="0" dirty="0" smtClean="0"/>
              <a:t> </a:t>
            </a:r>
            <a:r>
              <a:rPr lang="en-GB" b="1" baseline="0" dirty="0" err="1" smtClean="0"/>
              <a:t>ar</a:t>
            </a:r>
            <a:r>
              <a:rPr lang="en-GB" b="1" baseline="0" dirty="0" smtClean="0"/>
              <a:t> </a:t>
            </a:r>
            <a:r>
              <a:rPr lang="en-GB" b="1" baseline="0" dirty="0" err="1" smtClean="0"/>
              <a:t>ol</a:t>
            </a:r>
            <a:r>
              <a:rPr lang="en-GB" b="1" baseline="0" dirty="0" smtClean="0"/>
              <a:t> </a:t>
            </a:r>
            <a:r>
              <a:rPr lang="en-GB" b="1" baseline="0" dirty="0" err="1" smtClean="0"/>
              <a:t>egwyl</a:t>
            </a:r>
            <a:r>
              <a:rPr lang="en-GB" b="1" baseline="0" dirty="0" smtClean="0"/>
              <a:t>.</a:t>
            </a:r>
            <a:endParaRPr lang="en-GB" b="1" dirty="0" smtClean="0"/>
          </a:p>
          <a:p>
            <a:endParaRPr lang="en-GB" b="1" dirty="0" smtClean="0"/>
          </a:p>
          <a:p>
            <a:r>
              <a:rPr lang="en-GB" b="1" dirty="0" err="1" smtClean="0"/>
              <a:t>Gweithgaredd</a:t>
            </a:r>
            <a:r>
              <a:rPr lang="en-GB" b="1" dirty="0" smtClean="0"/>
              <a:t> jig-so:</a:t>
            </a:r>
          </a:p>
          <a:p>
            <a:pPr marL="342900" indent="-342900">
              <a:buAutoNum type="arabicPeriod"/>
            </a:pPr>
            <a:r>
              <a:rPr lang="en-GB" dirty="0" err="1" smtClean="0"/>
              <a:t>Gweithiwch</a:t>
            </a:r>
            <a:r>
              <a:rPr lang="en-GB" dirty="0" smtClean="0"/>
              <a:t> </a:t>
            </a:r>
            <a:r>
              <a:rPr lang="en-GB" dirty="0" err="1" smtClean="0"/>
              <a:t>mewn</a:t>
            </a:r>
            <a:r>
              <a:rPr lang="en-GB" dirty="0" smtClean="0"/>
              <a:t> </a:t>
            </a:r>
            <a:r>
              <a:rPr lang="en-GB" dirty="0" err="1" smtClean="0"/>
              <a:t>grwpiau</a:t>
            </a:r>
            <a:r>
              <a:rPr lang="en-GB" dirty="0" smtClean="0"/>
              <a:t> o 4</a:t>
            </a:r>
          </a:p>
          <a:p>
            <a:pPr marL="342900" indent="-342900">
              <a:buAutoNum type="arabicPeriod"/>
            </a:pPr>
            <a:r>
              <a:rPr lang="en-GB" dirty="0" err="1" smtClean="0"/>
              <a:t>Rhowch</a:t>
            </a:r>
            <a:r>
              <a:rPr lang="en-GB" dirty="0" smtClean="0"/>
              <a:t> </a:t>
            </a:r>
            <a:r>
              <a:rPr lang="en-GB" dirty="0" err="1" smtClean="0"/>
              <a:t>rif</a:t>
            </a:r>
            <a:r>
              <a:rPr lang="en-GB" dirty="0" smtClean="0"/>
              <a:t> o 1-4 </a:t>
            </a:r>
            <a:r>
              <a:rPr lang="en-GB" dirty="0" err="1" smtClean="0"/>
              <a:t>i</a:t>
            </a:r>
            <a:r>
              <a:rPr lang="en-GB" dirty="0" smtClean="0"/>
              <a:t> bob </a:t>
            </a:r>
            <a:r>
              <a:rPr lang="en-GB" dirty="0" err="1" smtClean="0"/>
              <a:t>aelod</a:t>
            </a:r>
            <a:r>
              <a:rPr lang="en-GB" dirty="0" smtClean="0"/>
              <a:t> </a:t>
            </a:r>
            <a:r>
              <a:rPr lang="en-GB" dirty="0" err="1" smtClean="0"/>
              <a:t>o’ch</a:t>
            </a:r>
            <a:r>
              <a:rPr lang="en-GB" dirty="0" smtClean="0"/>
              <a:t> </a:t>
            </a:r>
            <a:r>
              <a:rPr lang="en-GB" dirty="0" err="1" smtClean="0"/>
              <a:t>grŵp</a:t>
            </a:r>
            <a:endParaRPr lang="en-GB" dirty="0" smtClean="0"/>
          </a:p>
          <a:p>
            <a:pPr marL="342900" indent="-342900">
              <a:buAutoNum type="arabicPeriod"/>
            </a:pPr>
            <a:r>
              <a:rPr lang="en-GB" dirty="0" err="1" smtClean="0"/>
              <a:t>Pawb</a:t>
            </a:r>
            <a:r>
              <a:rPr lang="en-GB" dirty="0" smtClean="0"/>
              <a:t> </a:t>
            </a:r>
            <a:r>
              <a:rPr lang="en-GB" dirty="0" err="1" smtClean="0"/>
              <a:t>sy’n</a:t>
            </a:r>
            <a:r>
              <a:rPr lang="en-GB" dirty="0" smtClean="0"/>
              <a:t> </a:t>
            </a:r>
            <a:r>
              <a:rPr lang="en-GB" dirty="0" err="1" smtClean="0"/>
              <a:t>rhif</a:t>
            </a:r>
            <a:r>
              <a:rPr lang="en-GB" dirty="0" smtClean="0"/>
              <a:t> 1 </a:t>
            </a:r>
            <a:r>
              <a:rPr lang="en-GB" dirty="0" err="1" smtClean="0"/>
              <a:t>i</a:t>
            </a:r>
            <a:r>
              <a:rPr lang="en-GB" dirty="0" smtClean="0"/>
              <a:t> </a:t>
            </a:r>
            <a:r>
              <a:rPr lang="en-GB" dirty="0" err="1" smtClean="0"/>
              <a:t>gwrdd</a:t>
            </a:r>
            <a:r>
              <a:rPr lang="en-GB" dirty="0" smtClean="0"/>
              <a:t>, </a:t>
            </a:r>
            <a:r>
              <a:rPr lang="en-GB" dirty="0" err="1" smtClean="0"/>
              <a:t>pawb</a:t>
            </a:r>
            <a:r>
              <a:rPr lang="en-GB" dirty="0" smtClean="0"/>
              <a:t> </a:t>
            </a:r>
            <a:r>
              <a:rPr lang="en-GB" dirty="0" err="1" smtClean="0"/>
              <a:t>sy’n</a:t>
            </a:r>
            <a:r>
              <a:rPr lang="en-GB" dirty="0" smtClean="0"/>
              <a:t> </a:t>
            </a:r>
            <a:r>
              <a:rPr lang="en-GB" dirty="0" err="1" smtClean="0"/>
              <a:t>rhif</a:t>
            </a:r>
            <a:r>
              <a:rPr lang="en-GB" dirty="0" smtClean="0"/>
              <a:t> 2 </a:t>
            </a:r>
            <a:r>
              <a:rPr lang="en-GB" dirty="0" err="1" smtClean="0"/>
              <a:t>i</a:t>
            </a:r>
            <a:r>
              <a:rPr lang="en-GB" dirty="0" smtClean="0"/>
              <a:t> </a:t>
            </a:r>
            <a:r>
              <a:rPr lang="en-GB" dirty="0" err="1" smtClean="0"/>
              <a:t>gwrdd</a:t>
            </a:r>
            <a:r>
              <a:rPr lang="en-GB" dirty="0" smtClean="0"/>
              <a:t> ag </a:t>
            </a:r>
            <a:r>
              <a:rPr lang="en-GB" dirty="0" err="1" smtClean="0"/>
              <a:t>ati</a:t>
            </a:r>
            <a:r>
              <a:rPr lang="en-GB" dirty="0" smtClean="0"/>
              <a:t>.</a:t>
            </a:r>
          </a:p>
          <a:p>
            <a:pPr marL="342900" indent="-342900">
              <a:buAutoNum type="arabicPeriod"/>
            </a:pPr>
            <a:r>
              <a:rPr lang="en-GB" dirty="0" err="1" smtClean="0"/>
              <a:t>Pob</a:t>
            </a:r>
            <a:r>
              <a:rPr lang="en-GB" dirty="0" smtClean="0"/>
              <a:t> </a:t>
            </a:r>
            <a:r>
              <a:rPr lang="en-GB" dirty="0" err="1" smtClean="0"/>
              <a:t>grŵp</a:t>
            </a:r>
            <a:r>
              <a:rPr lang="en-GB" dirty="0" smtClean="0"/>
              <a:t> </a:t>
            </a:r>
            <a:r>
              <a:rPr lang="en-GB" dirty="0" err="1" smtClean="0"/>
              <a:t>i</a:t>
            </a:r>
            <a:r>
              <a:rPr lang="en-GB" dirty="0" smtClean="0"/>
              <a:t> </a:t>
            </a:r>
            <a:r>
              <a:rPr lang="en-GB" dirty="0" err="1" smtClean="0"/>
              <a:t>dderbyn</a:t>
            </a:r>
            <a:r>
              <a:rPr lang="en-GB" dirty="0" smtClean="0"/>
              <a:t> </a:t>
            </a:r>
            <a:r>
              <a:rPr lang="en-GB" dirty="0" err="1" smtClean="0"/>
              <a:t>gwybodaeth</a:t>
            </a:r>
            <a:r>
              <a:rPr lang="en-GB" dirty="0" smtClean="0"/>
              <a:t> am </a:t>
            </a:r>
            <a:r>
              <a:rPr lang="en-GB" dirty="0" err="1" smtClean="0"/>
              <a:t>ddull</a:t>
            </a:r>
            <a:r>
              <a:rPr lang="en-GB" dirty="0" smtClean="0"/>
              <a:t> </a:t>
            </a:r>
            <a:r>
              <a:rPr lang="en-GB" dirty="0" err="1" smtClean="0"/>
              <a:t>dysgu</a:t>
            </a:r>
            <a:r>
              <a:rPr lang="en-GB" dirty="0" smtClean="0"/>
              <a:t> </a:t>
            </a:r>
            <a:r>
              <a:rPr lang="en-GB" dirty="0" err="1" smtClean="0"/>
              <a:t>penodol</a:t>
            </a:r>
            <a:r>
              <a:rPr lang="en-GB" dirty="0" smtClean="0"/>
              <a:t>.</a:t>
            </a:r>
          </a:p>
          <a:p>
            <a:pPr marL="342900" indent="-342900">
              <a:buAutoNum type="arabicPeriod"/>
            </a:pPr>
            <a:r>
              <a:rPr lang="en-GB" dirty="0" err="1" smtClean="0"/>
              <a:t>Pawb</a:t>
            </a:r>
            <a:r>
              <a:rPr lang="en-GB" dirty="0" smtClean="0"/>
              <a:t> </a:t>
            </a:r>
            <a:r>
              <a:rPr lang="en-GB" dirty="0" err="1" smtClean="0"/>
              <a:t>yn</a:t>
            </a:r>
            <a:r>
              <a:rPr lang="en-GB" dirty="0" smtClean="0"/>
              <a:t> y </a:t>
            </a:r>
            <a:r>
              <a:rPr lang="en-GB" dirty="0" err="1" smtClean="0"/>
              <a:t>grŵp</a:t>
            </a:r>
            <a:r>
              <a:rPr lang="en-GB" dirty="0" smtClean="0"/>
              <a:t> </a:t>
            </a:r>
            <a:r>
              <a:rPr lang="en-GB" dirty="0" err="1" smtClean="0"/>
              <a:t>i</a:t>
            </a:r>
            <a:r>
              <a:rPr lang="en-GB" dirty="0" smtClean="0"/>
              <a:t> </a:t>
            </a:r>
            <a:r>
              <a:rPr lang="en-GB" dirty="0" err="1" smtClean="0"/>
              <a:t>nodi</a:t>
            </a:r>
            <a:r>
              <a:rPr lang="en-GB" dirty="0" smtClean="0"/>
              <a:t> </a:t>
            </a:r>
            <a:r>
              <a:rPr lang="en-GB" dirty="0" err="1" smtClean="0"/>
              <a:t>atebion</a:t>
            </a:r>
            <a:r>
              <a:rPr lang="en-GB" dirty="0" smtClean="0"/>
              <a:t> </a:t>
            </a:r>
            <a:r>
              <a:rPr lang="en-GB" dirty="0" err="1" smtClean="0"/>
              <a:t>i’r</a:t>
            </a:r>
            <a:r>
              <a:rPr lang="en-GB" dirty="0" smtClean="0"/>
              <a:t> </a:t>
            </a:r>
            <a:r>
              <a:rPr lang="en-GB" dirty="0" err="1" smtClean="0"/>
              <a:t>cwestiynau</a:t>
            </a:r>
            <a:r>
              <a:rPr lang="en-GB" dirty="0" smtClean="0"/>
              <a:t> </a:t>
            </a:r>
            <a:r>
              <a:rPr lang="en-GB" dirty="0" err="1" smtClean="0"/>
              <a:t>ar</a:t>
            </a:r>
            <a:r>
              <a:rPr lang="en-GB" dirty="0" smtClean="0"/>
              <a:t> y </a:t>
            </a:r>
            <a:r>
              <a:rPr lang="en-GB" dirty="0" err="1" smtClean="0"/>
              <a:t>sleid</a:t>
            </a:r>
            <a:r>
              <a:rPr lang="en-GB" dirty="0" smtClean="0"/>
              <a:t> </a:t>
            </a:r>
            <a:r>
              <a:rPr lang="en-GB" dirty="0" err="1" smtClean="0"/>
              <a:t>nesaf</a:t>
            </a:r>
            <a:r>
              <a:rPr lang="en-GB" dirty="0" smtClean="0"/>
              <a:t>.</a:t>
            </a:r>
          </a:p>
          <a:p>
            <a:pPr marL="342900" indent="-342900">
              <a:buAutoNum type="arabicPeriod"/>
            </a:pPr>
            <a:r>
              <a:rPr lang="en-GB" dirty="0" err="1" smtClean="0"/>
              <a:t>Ar</a:t>
            </a:r>
            <a:r>
              <a:rPr lang="en-GB" dirty="0" smtClean="0"/>
              <a:t> </a:t>
            </a:r>
            <a:r>
              <a:rPr lang="en-GB" dirty="0" err="1" smtClean="0"/>
              <a:t>ôl</a:t>
            </a:r>
            <a:r>
              <a:rPr lang="en-GB" dirty="0" smtClean="0"/>
              <a:t> 20 </a:t>
            </a:r>
            <a:r>
              <a:rPr lang="en-GB" dirty="0" err="1" smtClean="0"/>
              <a:t>munud</a:t>
            </a:r>
            <a:r>
              <a:rPr lang="en-GB" dirty="0" smtClean="0"/>
              <a:t>, </a:t>
            </a:r>
            <a:r>
              <a:rPr lang="en-GB" dirty="0" err="1" smtClean="0"/>
              <a:t>pawb</a:t>
            </a:r>
            <a:r>
              <a:rPr lang="en-GB" dirty="0" smtClean="0"/>
              <a:t> </a:t>
            </a:r>
            <a:r>
              <a:rPr lang="en-GB" dirty="0" err="1" smtClean="0"/>
              <a:t>i</a:t>
            </a:r>
            <a:r>
              <a:rPr lang="en-GB" dirty="0" smtClean="0"/>
              <a:t> </a:t>
            </a:r>
            <a:r>
              <a:rPr lang="en-GB" dirty="0" err="1" smtClean="0"/>
              <a:t>ddychwelyd</a:t>
            </a:r>
            <a:r>
              <a:rPr lang="en-GB" dirty="0" smtClean="0"/>
              <a:t> </a:t>
            </a:r>
            <a:r>
              <a:rPr lang="en-GB" dirty="0" err="1" smtClean="0"/>
              <a:t>i’w</a:t>
            </a:r>
            <a:r>
              <a:rPr lang="en-GB" dirty="0" smtClean="0"/>
              <a:t> </a:t>
            </a:r>
            <a:r>
              <a:rPr lang="en-GB" dirty="0" err="1" smtClean="0"/>
              <a:t>grwpiau</a:t>
            </a:r>
            <a:r>
              <a:rPr lang="en-GB" dirty="0" smtClean="0"/>
              <a:t> </a:t>
            </a:r>
            <a:r>
              <a:rPr lang="en-GB" dirty="0" err="1" smtClean="0"/>
              <a:t>gwreiddiol</a:t>
            </a:r>
            <a:r>
              <a:rPr lang="en-GB" dirty="0" smtClean="0"/>
              <a:t> </a:t>
            </a:r>
            <a:r>
              <a:rPr lang="en-GB" dirty="0" err="1" smtClean="0"/>
              <a:t>er</a:t>
            </a:r>
            <a:r>
              <a:rPr lang="en-GB" dirty="0" smtClean="0"/>
              <a:t> </a:t>
            </a:r>
            <a:r>
              <a:rPr lang="en-GB" dirty="0" err="1" smtClean="0"/>
              <a:t>mwyn</a:t>
            </a:r>
            <a:r>
              <a:rPr lang="en-GB" dirty="0" smtClean="0"/>
              <a:t> </a:t>
            </a:r>
            <a:r>
              <a:rPr lang="en-GB" dirty="0" err="1" smtClean="0"/>
              <a:t>adrodd</a:t>
            </a:r>
            <a:r>
              <a:rPr lang="en-GB" dirty="0" smtClean="0"/>
              <a:t> </a:t>
            </a:r>
            <a:r>
              <a:rPr lang="en-GB" dirty="0" err="1" smtClean="0"/>
              <a:t>yn</a:t>
            </a:r>
            <a:r>
              <a:rPr lang="en-GB" dirty="0" smtClean="0"/>
              <a:t> </a:t>
            </a:r>
            <a:r>
              <a:rPr lang="en-GB" dirty="0" err="1" smtClean="0"/>
              <a:t>ôl</a:t>
            </a:r>
            <a:r>
              <a:rPr lang="en-GB" dirty="0" smtClean="0"/>
              <a:t>.</a:t>
            </a:r>
          </a:p>
          <a:p>
            <a:endParaRPr lang="en-GB" dirty="0" smtClean="0"/>
          </a:p>
          <a:p>
            <a:r>
              <a:rPr lang="en-GB" b="1" dirty="0" smtClean="0"/>
              <a:t>Jig-saw activity:</a:t>
            </a:r>
          </a:p>
          <a:p>
            <a:pPr marL="342900" indent="-342900">
              <a:buFont typeface="+mj-lt"/>
              <a:buAutoNum type="arabicPeriod"/>
            </a:pPr>
            <a:r>
              <a:rPr lang="en-GB" dirty="0" smtClean="0"/>
              <a:t>Work in groups of 4.</a:t>
            </a:r>
          </a:p>
          <a:p>
            <a:pPr marL="342900" indent="-342900">
              <a:buFont typeface="+mj-lt"/>
              <a:buAutoNum type="arabicPeriod"/>
            </a:pPr>
            <a:r>
              <a:rPr lang="en-GB" dirty="0" smtClean="0"/>
              <a:t>Give everybody in your group a number from 1-4.</a:t>
            </a:r>
          </a:p>
          <a:p>
            <a:pPr marL="342900" indent="-342900">
              <a:buFont typeface="+mj-lt"/>
              <a:buAutoNum type="arabicPeriod"/>
            </a:pPr>
            <a:r>
              <a:rPr lang="en-GB" dirty="0" smtClean="0"/>
              <a:t>Everybody who’s number 1 to meet, everybody who’s number 2 to meet, and so on.</a:t>
            </a:r>
          </a:p>
          <a:p>
            <a:pPr marL="342900" indent="-342900">
              <a:buFont typeface="+mj-lt"/>
              <a:buAutoNum type="arabicPeriod"/>
            </a:pPr>
            <a:r>
              <a:rPr lang="en-GB" dirty="0" smtClean="0"/>
              <a:t>Each group to received information about a specific approach to learning.</a:t>
            </a:r>
          </a:p>
          <a:p>
            <a:pPr marL="342900" indent="-342900">
              <a:buFont typeface="+mj-lt"/>
              <a:buAutoNum type="arabicPeriod"/>
            </a:pPr>
            <a:r>
              <a:rPr lang="en-GB" dirty="0" smtClean="0"/>
              <a:t>Everybody in the group to note responses to the questions on the next slide.</a:t>
            </a:r>
          </a:p>
          <a:p>
            <a:pPr marL="342900" indent="-342900">
              <a:buFont typeface="+mj-lt"/>
              <a:buAutoNum type="arabicPeriod"/>
            </a:pPr>
            <a:r>
              <a:rPr lang="en-GB" dirty="0" smtClean="0"/>
              <a:t>After 20 minutes, everybody to return to their original group to report back.</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dirty="0"/>
          </a:p>
        </p:txBody>
      </p:sp>
    </p:spTree>
    <p:extLst>
      <p:ext uri="{BB962C8B-B14F-4D97-AF65-F5344CB8AC3E}">
        <p14:creationId xmlns:p14="http://schemas.microsoft.com/office/powerpoint/2010/main" val="729247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smtClean="0"/>
              <a:t>20 minutes to answer the questions as group 1, 2, 3, 4,</a:t>
            </a:r>
            <a:r>
              <a:rPr lang="en-GB" baseline="0" dirty="0" smtClean="0"/>
              <a:t> &amp;</a:t>
            </a:r>
            <a:r>
              <a:rPr lang="en-GB" dirty="0" smtClean="0"/>
              <a:t> 20 minutes to feed back to</a:t>
            </a:r>
            <a:r>
              <a:rPr lang="en-GB" baseline="0" dirty="0" smtClean="0"/>
              <a:t> the original group.</a:t>
            </a:r>
            <a:endParaRPr lang="en-GB" dirty="0" smtClean="0"/>
          </a:p>
          <a:p>
            <a:pPr marL="228600" indent="-228600">
              <a:buAutoNum type="arabicPeriod"/>
            </a:pPr>
            <a:endParaRPr lang="en-GB" dirty="0" smtClean="0"/>
          </a:p>
          <a:p>
            <a:pPr marL="228600" indent="-228600">
              <a:buAutoNum type="arabicPeriod"/>
            </a:pPr>
            <a:r>
              <a:rPr lang="en-GB" dirty="0" smtClean="0"/>
              <a:t>Names</a:t>
            </a:r>
            <a:r>
              <a:rPr lang="en-GB" baseline="0" dirty="0" smtClean="0"/>
              <a:t> of authors, theories on which it might be based, researchers etc.</a:t>
            </a:r>
          </a:p>
          <a:p>
            <a:pPr marL="228600" indent="-228600">
              <a:buAutoNum type="arabicPeriod"/>
            </a:pPr>
            <a:r>
              <a:rPr lang="en-GB" baseline="0" dirty="0" smtClean="0"/>
              <a:t>Key components of the approach.</a:t>
            </a:r>
          </a:p>
          <a:p>
            <a:pPr marL="228600" indent="-228600">
              <a:buAutoNum type="arabicPeriod"/>
            </a:pPr>
            <a:r>
              <a:rPr lang="en-GB" baseline="0" dirty="0" smtClean="0"/>
              <a:t>Beginning of lessons, main activities, plenaries? Foundation Phase, Key stage 2? The start of a new topic, to consolidate learning?</a:t>
            </a:r>
          </a:p>
          <a:p>
            <a:pPr marL="228600" indent="-228600">
              <a:buAutoNum type="arabicPeriod"/>
            </a:pPr>
            <a:r>
              <a:rPr lang="en-GB" baseline="0" dirty="0" smtClean="0"/>
              <a:t>Thinking along the lines of inclusion.</a:t>
            </a:r>
          </a:p>
          <a:p>
            <a:pPr marL="228600" indent="-228600">
              <a:buAutoNum type="arabicPeriod"/>
            </a:pPr>
            <a:r>
              <a:rPr lang="en-GB" baseline="0" dirty="0" smtClean="0"/>
              <a:t>Practical examples of having seen the approach in action, used the approach personally; or how they can see themselves using the approach.</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486027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 group will focus on their given approach. It is important to note that we are not saying that these</a:t>
            </a:r>
            <a:r>
              <a:rPr lang="en-GB" baseline="0" dirty="0" smtClean="0"/>
              <a:t> approaches are ‘the best’, or ‘the correct’ ways of doing things. Student-teachers need to be sceptical researchers (one of the Research Dispositions).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17439473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Plenary – </a:t>
            </a:r>
            <a:r>
              <a:rPr lang="en-GB" b="1" dirty="0" smtClean="0"/>
              <a:t>10 minutes</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29429941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Diweddglo</a:t>
            </a:r>
            <a:r>
              <a:rPr lang="en-GB" dirty="0" smtClean="0"/>
              <a:t> – </a:t>
            </a:r>
            <a:r>
              <a:rPr lang="en-GB" b="1" dirty="0" smtClean="0"/>
              <a:t>10 </a:t>
            </a:r>
            <a:r>
              <a:rPr lang="en-GB" b="1" dirty="0" err="1" smtClean="0"/>
              <a:t>munud</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35121447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2/13/2020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2/13/2020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2/13/2020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78405D-6EF7-4769-8795-5A0D9817303F}"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E620-B4D7-47EF-9654-E2CBA3E02987}" type="slidenum">
              <a:rPr lang="en-GB" smtClean="0"/>
              <a:t>‹#›</a:t>
            </a:fld>
            <a:endParaRPr lang="en-GB"/>
          </a:p>
        </p:txBody>
      </p:sp>
    </p:spTree>
    <p:extLst>
      <p:ext uri="{BB962C8B-B14F-4D97-AF65-F5344CB8AC3E}">
        <p14:creationId xmlns:p14="http://schemas.microsoft.com/office/powerpoint/2010/main" val="1253891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2/13/2020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3544" y="309466"/>
            <a:ext cx="3749939" cy="461665"/>
          </a:xfrm>
          <a:prstGeom prst="rect">
            <a:avLst/>
          </a:prstGeom>
          <a:noFill/>
        </p:spPr>
        <p:txBody>
          <a:bodyPr wrap="square" rtlCol="0">
            <a:spAutoFit/>
          </a:bodyPr>
          <a:lstStyle/>
          <a:p>
            <a:r>
              <a:rPr lang="en-GB" sz="2400" dirty="0" smtClean="0">
                <a:solidFill>
                  <a:schemeClr val="bg1"/>
                </a:solidFill>
              </a:rPr>
              <a:t>ECAD6009-C </a:t>
            </a:r>
            <a:r>
              <a:rPr lang="en-GB" sz="2400" dirty="0">
                <a:solidFill>
                  <a:schemeClr val="bg1"/>
                </a:solidFill>
              </a:rPr>
              <a:t>/ </a:t>
            </a:r>
            <a:r>
              <a:rPr lang="en-GB" sz="2400" dirty="0" smtClean="0">
                <a:solidFill>
                  <a:schemeClr val="bg1"/>
                </a:solidFill>
              </a:rPr>
              <a:t>ECAD7003-C</a:t>
            </a:r>
            <a:endParaRPr lang="en-GB" sz="2400" dirty="0">
              <a:solidFill>
                <a:schemeClr val="bg1"/>
              </a:solidFill>
            </a:endParaRPr>
          </a:p>
        </p:txBody>
      </p:sp>
      <p:sp>
        <p:nvSpPr>
          <p:cNvPr id="3" name="TextBox 2"/>
          <p:cNvSpPr txBox="1"/>
          <p:nvPr/>
        </p:nvSpPr>
        <p:spPr>
          <a:xfrm>
            <a:off x="6169227" y="309466"/>
            <a:ext cx="2690160" cy="830997"/>
          </a:xfrm>
          <a:prstGeom prst="rect">
            <a:avLst/>
          </a:prstGeom>
          <a:noFill/>
        </p:spPr>
        <p:txBody>
          <a:bodyPr wrap="none" rtlCol="0" anchor="t">
            <a:spAutoFit/>
          </a:bodyPr>
          <a:lstStyle/>
          <a:p>
            <a:r>
              <a:rPr lang="en-GB" sz="2400" dirty="0" err="1" smtClean="0">
                <a:solidFill>
                  <a:schemeClr val="bg1"/>
                </a:solidFill>
              </a:rPr>
              <a:t>Diwrnod</a:t>
            </a:r>
            <a:r>
              <a:rPr lang="en-GB" sz="2400" dirty="0" smtClean="0">
                <a:solidFill>
                  <a:schemeClr val="bg1"/>
                </a:solidFill>
              </a:rPr>
              <a:t> </a:t>
            </a:r>
            <a:r>
              <a:rPr lang="en-GB" sz="2400" dirty="0">
                <a:solidFill>
                  <a:schemeClr val="bg1"/>
                </a:solidFill>
              </a:rPr>
              <a:t>/ </a:t>
            </a:r>
            <a:r>
              <a:rPr lang="en-GB" sz="2400" dirty="0" smtClean="0">
                <a:solidFill>
                  <a:schemeClr val="bg1"/>
                </a:solidFill>
              </a:rPr>
              <a:t>Day 4</a:t>
            </a:r>
          </a:p>
          <a:p>
            <a:r>
              <a:rPr lang="en-GB" sz="2400" dirty="0" err="1" smtClean="0">
                <a:solidFill>
                  <a:schemeClr val="bg1"/>
                </a:solidFill>
              </a:rPr>
              <a:t>Sesiwn</a:t>
            </a:r>
            <a:r>
              <a:rPr lang="en-GB" sz="2400" dirty="0" smtClean="0">
                <a:solidFill>
                  <a:schemeClr val="bg1"/>
                </a:solidFill>
              </a:rPr>
              <a:t>/Session 8&amp;9</a:t>
            </a:r>
            <a:endParaRPr lang="en-GB" sz="2400" dirty="0">
              <a:solidFill>
                <a:schemeClr val="bg1"/>
              </a:solidFill>
            </a:endParaRPr>
          </a:p>
        </p:txBody>
      </p:sp>
      <p:sp>
        <p:nvSpPr>
          <p:cNvPr id="4" name="TextBox 3"/>
          <p:cNvSpPr txBox="1"/>
          <p:nvPr/>
        </p:nvSpPr>
        <p:spPr>
          <a:xfrm>
            <a:off x="1197458" y="1266238"/>
            <a:ext cx="6508320" cy="461665"/>
          </a:xfrm>
          <a:prstGeom prst="rect">
            <a:avLst/>
          </a:prstGeom>
          <a:noFill/>
        </p:spPr>
        <p:txBody>
          <a:bodyPr wrap="none" rtlCol="0" anchor="t">
            <a:spAutoFit/>
          </a:bodyPr>
          <a:lstStyle/>
          <a:p>
            <a:pPr algn="ctr"/>
            <a:r>
              <a:rPr lang="en-GB" sz="2400" b="1" dirty="0">
                <a:solidFill>
                  <a:srgbClr val="FFFF99"/>
                </a:solidFill>
              </a:rPr>
              <a:t>Cymuned y </a:t>
            </a:r>
            <a:r>
              <a:rPr lang="en-GB" sz="2400" b="1" dirty="0" err="1" smtClean="0">
                <a:solidFill>
                  <a:srgbClr val="FFFF99"/>
                </a:solidFill>
              </a:rPr>
              <a:t>Dysgwr</a:t>
            </a:r>
            <a:r>
              <a:rPr lang="en-GB" sz="2400" b="1" dirty="0" smtClean="0">
                <a:solidFill>
                  <a:srgbClr val="FFFF99"/>
                </a:solidFill>
              </a:rPr>
              <a:t> a </a:t>
            </a:r>
            <a:r>
              <a:rPr lang="en-GB" sz="2400" b="1" dirty="0" err="1" smtClean="0">
                <a:solidFill>
                  <a:srgbClr val="FFFF99"/>
                </a:solidFill>
              </a:rPr>
              <a:t>Dulliau</a:t>
            </a:r>
            <a:r>
              <a:rPr lang="en-GB" sz="2400" b="1" dirty="0" smtClean="0">
                <a:solidFill>
                  <a:srgbClr val="FFFF99"/>
                </a:solidFill>
              </a:rPr>
              <a:t> </a:t>
            </a:r>
            <a:r>
              <a:rPr lang="en-GB" sz="2400" b="1" dirty="0" err="1" smtClean="0">
                <a:solidFill>
                  <a:srgbClr val="FFFF99"/>
                </a:solidFill>
              </a:rPr>
              <a:t>Dysgu</a:t>
            </a:r>
            <a:r>
              <a:rPr lang="en-GB" sz="2400" b="1" dirty="0" smtClean="0">
                <a:solidFill>
                  <a:srgbClr val="FFFF99"/>
                </a:solidFill>
              </a:rPr>
              <a:t> </a:t>
            </a:r>
            <a:r>
              <a:rPr lang="en-GB" sz="2400" b="1" dirty="0" err="1" smtClean="0">
                <a:solidFill>
                  <a:srgbClr val="FFFF99"/>
                </a:solidFill>
              </a:rPr>
              <a:t>sy’n</a:t>
            </a:r>
            <a:r>
              <a:rPr lang="en-GB" sz="2400" b="1" dirty="0" smtClean="0">
                <a:solidFill>
                  <a:srgbClr val="FFFF99"/>
                </a:solidFill>
              </a:rPr>
              <a:t> </a:t>
            </a:r>
            <a:r>
              <a:rPr lang="en-GB" sz="2400" b="1" dirty="0" err="1" smtClean="0">
                <a:solidFill>
                  <a:srgbClr val="FFFF99"/>
                </a:solidFill>
              </a:rPr>
              <a:t>Galluogi</a:t>
            </a:r>
            <a:endParaRPr lang="en-GB" sz="2400" b="1" dirty="0">
              <a:solidFill>
                <a:srgbClr val="FFFF99"/>
              </a:solidFill>
            </a:endParaRPr>
          </a:p>
        </p:txBody>
      </p:sp>
      <p:sp>
        <p:nvSpPr>
          <p:cNvPr id="5" name="TextBox 4"/>
          <p:cNvSpPr txBox="1"/>
          <p:nvPr/>
        </p:nvSpPr>
        <p:spPr>
          <a:xfrm>
            <a:off x="631543" y="4551633"/>
            <a:ext cx="7890943" cy="461665"/>
          </a:xfrm>
          <a:prstGeom prst="rect">
            <a:avLst/>
          </a:prstGeom>
          <a:noFill/>
        </p:spPr>
        <p:txBody>
          <a:bodyPr wrap="none" rtlCol="0" anchor="t">
            <a:spAutoFit/>
          </a:bodyPr>
          <a:lstStyle/>
          <a:p>
            <a:pPr algn="ctr"/>
            <a:r>
              <a:rPr lang="en-GB" sz="2400" b="1" dirty="0">
                <a:solidFill>
                  <a:srgbClr val="FFFF99"/>
                </a:solidFill>
                <a:cs typeface="Calibri"/>
              </a:rPr>
              <a:t>The </a:t>
            </a:r>
            <a:r>
              <a:rPr lang="en-GB" sz="2400" b="1" dirty="0" smtClean="0">
                <a:solidFill>
                  <a:srgbClr val="FFFF99"/>
                </a:solidFill>
                <a:cs typeface="Calibri"/>
              </a:rPr>
              <a:t>Learner’s </a:t>
            </a:r>
            <a:r>
              <a:rPr lang="en-GB" sz="2400" b="1" dirty="0">
                <a:solidFill>
                  <a:srgbClr val="FFFF99"/>
                </a:solidFill>
                <a:cs typeface="Calibri"/>
              </a:rPr>
              <a:t>Community </a:t>
            </a:r>
            <a:r>
              <a:rPr lang="en-GB" sz="2400" b="1" dirty="0" smtClean="0">
                <a:solidFill>
                  <a:srgbClr val="FFFF99"/>
                </a:solidFill>
                <a:cs typeface="Calibri"/>
              </a:rPr>
              <a:t>&amp; Enabling approaches to Learning</a:t>
            </a:r>
            <a:endParaRPr lang="en-GB" sz="2400" b="1" dirty="0">
              <a:solidFill>
                <a:srgbClr val="FFFF99"/>
              </a:solidFill>
            </a:endParaRPr>
          </a:p>
        </p:txBody>
      </p:sp>
    </p:spTree>
    <p:extLst>
      <p:ext uri="{BB962C8B-B14F-4D97-AF65-F5344CB8AC3E}">
        <p14:creationId xmlns:p14="http://schemas.microsoft.com/office/powerpoint/2010/main" val="2817726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09632"/>
            <a:ext cx="7886700" cy="1325563"/>
          </a:xfrm>
        </p:spPr>
        <p:txBody>
          <a:bodyPr>
            <a:noAutofit/>
          </a:bodyPr>
          <a:lstStyle/>
          <a:p>
            <a:r>
              <a:rPr lang="en-GB" dirty="0" smtClean="0"/>
              <a:t/>
            </a:r>
            <a:br>
              <a:rPr lang="en-GB" dirty="0" smtClean="0"/>
            </a:br>
            <a:r>
              <a:rPr lang="en-GB" sz="4000" b="1" dirty="0" err="1" smtClean="0"/>
              <a:t>Amcanion</a:t>
            </a:r>
            <a:r>
              <a:rPr lang="en-GB" sz="4000" b="1" dirty="0" smtClean="0"/>
              <a:t> y </a:t>
            </a:r>
            <a:r>
              <a:rPr lang="en-GB" sz="4000" b="1" dirty="0" err="1" smtClean="0"/>
              <a:t>sesiwn</a:t>
            </a:r>
            <a:r>
              <a:rPr lang="en-GB" sz="4000" b="1" dirty="0" smtClean="0"/>
              <a:t/>
            </a:r>
            <a:br>
              <a:rPr lang="en-GB" sz="4000" b="1" dirty="0" smtClean="0"/>
            </a:br>
            <a:r>
              <a:rPr lang="en-GB" sz="4000" b="1" dirty="0" smtClean="0"/>
              <a:t>Session aims</a:t>
            </a:r>
            <a:br>
              <a:rPr lang="en-GB" sz="4000" b="1" dirty="0" smtClean="0"/>
            </a:br>
            <a:endParaRPr lang="en-GB" sz="4000" b="1" dirty="0"/>
          </a:p>
        </p:txBody>
      </p:sp>
      <p:sp>
        <p:nvSpPr>
          <p:cNvPr id="3" name="Content Placeholder 2"/>
          <p:cNvSpPr>
            <a:spLocks noGrp="1"/>
          </p:cNvSpPr>
          <p:nvPr>
            <p:ph sz="half" idx="1"/>
          </p:nvPr>
        </p:nvSpPr>
        <p:spPr>
          <a:xfrm>
            <a:off x="628650" y="1365017"/>
            <a:ext cx="3886200" cy="4351338"/>
          </a:xfrm>
        </p:spPr>
        <p:txBody>
          <a:bodyPr>
            <a:normAutofit fontScale="85000" lnSpcReduction="10000"/>
          </a:bodyPr>
          <a:lstStyle/>
          <a:p>
            <a:r>
              <a:rPr lang="en-GB" dirty="0" err="1"/>
              <a:t>Ymgysylltu</a:t>
            </a:r>
            <a:r>
              <a:rPr lang="en-GB" dirty="0"/>
              <a:t> â dull </a:t>
            </a:r>
            <a:r>
              <a:rPr lang="en-GB" dirty="0" err="1"/>
              <a:t>sy'n</a:t>
            </a:r>
            <a:r>
              <a:rPr lang="en-GB" dirty="0"/>
              <a:t> </a:t>
            </a:r>
            <a:r>
              <a:rPr lang="en-GB" dirty="0" err="1"/>
              <a:t>seiliedig</a:t>
            </a:r>
            <a:r>
              <a:rPr lang="en-GB" dirty="0"/>
              <a:t> </a:t>
            </a:r>
            <a:r>
              <a:rPr lang="en-GB" dirty="0" err="1"/>
              <a:t>ar</a:t>
            </a:r>
            <a:r>
              <a:rPr lang="en-GB" dirty="0"/>
              <a:t> </a:t>
            </a:r>
            <a:r>
              <a:rPr lang="en-GB" dirty="0" err="1"/>
              <a:t>dystiolaeth</a:t>
            </a:r>
            <a:r>
              <a:rPr lang="en-GB" dirty="0"/>
              <a:t> </a:t>
            </a:r>
            <a:r>
              <a:rPr lang="en-GB" dirty="0" err="1"/>
              <a:t>sy'n</a:t>
            </a:r>
            <a:r>
              <a:rPr lang="en-GB" dirty="0"/>
              <a:t> </a:t>
            </a:r>
            <a:r>
              <a:rPr lang="en-GB" dirty="0" err="1"/>
              <a:t>cysylltu'r</a:t>
            </a:r>
            <a:r>
              <a:rPr lang="en-GB" dirty="0"/>
              <a:t> </a:t>
            </a:r>
            <a:r>
              <a:rPr lang="en-GB" dirty="0" err="1"/>
              <a:t>gymuned</a:t>
            </a:r>
            <a:r>
              <a:rPr lang="en-GB" dirty="0"/>
              <a:t> y </a:t>
            </a:r>
            <a:r>
              <a:rPr lang="en-GB" dirty="0" err="1"/>
              <a:t>mae'r</a:t>
            </a:r>
            <a:r>
              <a:rPr lang="en-GB" dirty="0"/>
              <a:t> </a:t>
            </a:r>
            <a:r>
              <a:rPr lang="en-GB" dirty="0" err="1"/>
              <a:t>dysgwr</a:t>
            </a:r>
            <a:r>
              <a:rPr lang="en-GB" dirty="0"/>
              <a:t> </a:t>
            </a:r>
            <a:r>
              <a:rPr lang="en-GB" dirty="0" err="1"/>
              <a:t>yn</a:t>
            </a:r>
            <a:r>
              <a:rPr lang="en-GB" dirty="0"/>
              <a:t> </a:t>
            </a:r>
            <a:r>
              <a:rPr lang="en-GB" dirty="0" err="1"/>
              <a:t>byw</a:t>
            </a:r>
            <a:r>
              <a:rPr lang="en-GB" dirty="0"/>
              <a:t> </a:t>
            </a:r>
            <a:r>
              <a:rPr lang="en-GB" dirty="0" err="1"/>
              <a:t>ynddi</a:t>
            </a:r>
            <a:r>
              <a:rPr lang="en-GB" dirty="0"/>
              <a:t>.</a:t>
            </a:r>
          </a:p>
          <a:p>
            <a:r>
              <a:rPr lang="en-GB" dirty="0" err="1" smtClean="0"/>
              <a:t>Datblygu</a:t>
            </a:r>
            <a:r>
              <a:rPr lang="en-GB" dirty="0" smtClean="0"/>
              <a:t> </a:t>
            </a:r>
            <a:r>
              <a:rPr lang="en-GB" dirty="0" err="1"/>
              <a:t>dealltwriaeth</a:t>
            </a:r>
            <a:r>
              <a:rPr lang="en-GB" dirty="0"/>
              <a:t> </a:t>
            </a:r>
            <a:r>
              <a:rPr lang="en-GB" dirty="0" err="1"/>
              <a:t>ddadansoddol</a:t>
            </a:r>
            <a:r>
              <a:rPr lang="en-GB" dirty="0"/>
              <a:t> a </a:t>
            </a:r>
            <a:r>
              <a:rPr lang="en-GB" dirty="0" err="1"/>
              <a:t>beirniadol</a:t>
            </a:r>
            <a:r>
              <a:rPr lang="en-GB" dirty="0"/>
              <a:t> </a:t>
            </a:r>
            <a:r>
              <a:rPr lang="en-GB" dirty="0" err="1"/>
              <a:t>myfyrwyr</a:t>
            </a:r>
            <a:r>
              <a:rPr lang="en-GB" dirty="0"/>
              <a:t> </a:t>
            </a:r>
            <a:r>
              <a:rPr lang="en-GB" dirty="0" err="1"/>
              <a:t>o’r</a:t>
            </a:r>
            <a:r>
              <a:rPr lang="en-GB" dirty="0"/>
              <a:t> </a:t>
            </a:r>
            <a:r>
              <a:rPr lang="en-GB" dirty="0" err="1"/>
              <a:t>modd</a:t>
            </a:r>
            <a:r>
              <a:rPr lang="en-GB" dirty="0"/>
              <a:t> </a:t>
            </a:r>
            <a:r>
              <a:rPr lang="en-GB" dirty="0" err="1"/>
              <a:t>mae</a:t>
            </a:r>
            <a:r>
              <a:rPr lang="en-GB" dirty="0"/>
              <a:t> </a:t>
            </a:r>
            <a:r>
              <a:rPr lang="en-GB" dirty="0" err="1"/>
              <a:t>ffactorau</a:t>
            </a:r>
            <a:r>
              <a:rPr lang="en-GB" dirty="0"/>
              <a:t> y </a:t>
            </a:r>
            <a:r>
              <a:rPr lang="en-GB" dirty="0" err="1"/>
              <a:t>tu</a:t>
            </a:r>
            <a:r>
              <a:rPr lang="en-GB" dirty="0"/>
              <a:t> </a:t>
            </a:r>
            <a:r>
              <a:rPr lang="en-GB" dirty="0" err="1"/>
              <a:t>hwnt</a:t>
            </a:r>
            <a:r>
              <a:rPr lang="en-GB" dirty="0"/>
              <a:t> </a:t>
            </a:r>
            <a:r>
              <a:rPr lang="en-GB" dirty="0" err="1"/>
              <a:t>i’r</a:t>
            </a:r>
            <a:r>
              <a:rPr lang="en-GB" dirty="0"/>
              <a:t> </a:t>
            </a:r>
            <a:r>
              <a:rPr lang="en-GB" dirty="0" err="1"/>
              <a:t>ystafell</a:t>
            </a:r>
            <a:r>
              <a:rPr lang="en-GB" dirty="0"/>
              <a:t> </a:t>
            </a:r>
            <a:r>
              <a:rPr lang="en-GB" dirty="0" err="1"/>
              <a:t>ddosbarth</a:t>
            </a:r>
            <a:r>
              <a:rPr lang="en-GB" dirty="0"/>
              <a:t> </a:t>
            </a:r>
            <a:r>
              <a:rPr lang="en-GB" dirty="0" err="1"/>
              <a:t>yn</a:t>
            </a:r>
            <a:r>
              <a:rPr lang="en-GB" dirty="0"/>
              <a:t> </a:t>
            </a:r>
            <a:r>
              <a:rPr lang="en-GB" dirty="0" err="1"/>
              <a:t>dylanwadu</a:t>
            </a:r>
            <a:r>
              <a:rPr lang="en-GB" dirty="0"/>
              <a:t> </a:t>
            </a:r>
            <a:r>
              <a:rPr lang="en-GB" dirty="0" err="1"/>
              <a:t>ar</a:t>
            </a:r>
            <a:r>
              <a:rPr lang="en-GB" dirty="0"/>
              <a:t> y </a:t>
            </a:r>
            <a:r>
              <a:rPr lang="en-GB" dirty="0" err="1"/>
              <a:t>dysgu</a:t>
            </a:r>
            <a:r>
              <a:rPr lang="en-GB" dirty="0"/>
              <a:t> </a:t>
            </a:r>
            <a:r>
              <a:rPr lang="en-GB" dirty="0" err="1"/>
              <a:t>gan</a:t>
            </a:r>
            <a:r>
              <a:rPr lang="en-GB" dirty="0"/>
              <a:t> </a:t>
            </a:r>
            <a:r>
              <a:rPr lang="en-GB" dirty="0" err="1"/>
              <a:t>ddisgyblion</a:t>
            </a:r>
            <a:r>
              <a:rPr lang="en-GB" dirty="0"/>
              <a:t>, </a:t>
            </a:r>
            <a:r>
              <a:rPr lang="en-GB" dirty="0" err="1"/>
              <a:t>meddwl</a:t>
            </a:r>
            <a:r>
              <a:rPr lang="en-GB" dirty="0"/>
              <a:t> </a:t>
            </a:r>
            <a:r>
              <a:rPr lang="en-GB" dirty="0" err="1"/>
              <a:t>academiadd</a:t>
            </a:r>
            <a:r>
              <a:rPr lang="en-GB" dirty="0"/>
              <a:t> </a:t>
            </a:r>
            <a:r>
              <a:rPr lang="en-GB" dirty="0" err="1"/>
              <a:t>cyfredol</a:t>
            </a:r>
            <a:r>
              <a:rPr lang="en-GB" dirty="0"/>
              <a:t> a </a:t>
            </a:r>
            <a:r>
              <a:rPr lang="en-GB" dirty="0" err="1"/>
              <a:t>mentrau</a:t>
            </a:r>
            <a:r>
              <a:rPr lang="en-GB" dirty="0"/>
              <a:t> </a:t>
            </a:r>
            <a:r>
              <a:rPr lang="en-GB" dirty="0" err="1"/>
              <a:t>cyfredol</a:t>
            </a:r>
            <a:r>
              <a:rPr lang="en-GB" dirty="0" smtClean="0"/>
              <a:t>.</a:t>
            </a:r>
          </a:p>
          <a:p>
            <a:endParaRPr lang="en-GB" dirty="0"/>
          </a:p>
        </p:txBody>
      </p:sp>
      <p:sp>
        <p:nvSpPr>
          <p:cNvPr id="4" name="Content Placeholder 3"/>
          <p:cNvSpPr>
            <a:spLocks noGrp="1"/>
          </p:cNvSpPr>
          <p:nvPr>
            <p:ph sz="half" idx="2"/>
          </p:nvPr>
        </p:nvSpPr>
        <p:spPr>
          <a:xfrm>
            <a:off x="4629150" y="1247401"/>
            <a:ext cx="3886200" cy="4351338"/>
          </a:xfrm>
        </p:spPr>
        <p:txBody>
          <a:bodyPr>
            <a:normAutofit fontScale="85000" lnSpcReduction="10000"/>
          </a:bodyPr>
          <a:lstStyle/>
          <a:p>
            <a:r>
              <a:rPr lang="en-GB" dirty="0" smtClean="0"/>
              <a:t>To engage with an evidence-based approach which connects the community in which the learner lives.</a:t>
            </a:r>
          </a:p>
          <a:p>
            <a:r>
              <a:rPr lang="en-US" dirty="0"/>
              <a:t>To develop students’ analytical and critical understanding of how pupils’ learning is influenced by factors beyond the classroom, current academic thinking and contemporary initiatives.</a:t>
            </a:r>
            <a:endParaRPr lang="en-GB" dirty="0"/>
          </a:p>
          <a:p>
            <a:endParaRPr lang="en-GB" dirty="0" smtClean="0"/>
          </a:p>
          <a:p>
            <a:endParaRPr lang="en-GB" dirty="0"/>
          </a:p>
        </p:txBody>
      </p:sp>
    </p:spTree>
    <p:extLst>
      <p:ext uri="{BB962C8B-B14F-4D97-AF65-F5344CB8AC3E}">
        <p14:creationId xmlns:p14="http://schemas.microsoft.com/office/powerpoint/2010/main" val="891645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9291"/>
            <a:ext cx="7886700" cy="1325563"/>
          </a:xfrm>
        </p:spPr>
        <p:txBody>
          <a:bodyPr/>
          <a:lstStyle/>
          <a:p>
            <a:r>
              <a:rPr lang="en-GB" b="1" dirty="0" smtClean="0"/>
              <a:t>SAC</a:t>
            </a:r>
            <a:br>
              <a:rPr lang="en-GB" b="1" dirty="0" smtClean="0"/>
            </a:br>
            <a:r>
              <a:rPr lang="en-GB" b="1" dirty="0" smtClean="0"/>
              <a:t>QTS</a:t>
            </a:r>
            <a:endParaRPr lang="en-GB" b="1" dirty="0"/>
          </a:p>
        </p:txBody>
      </p:sp>
      <p:sp>
        <p:nvSpPr>
          <p:cNvPr id="3" name="Content Placeholder 2"/>
          <p:cNvSpPr>
            <a:spLocks noGrp="1"/>
          </p:cNvSpPr>
          <p:nvPr>
            <p:ph sz="half" idx="1"/>
          </p:nvPr>
        </p:nvSpPr>
        <p:spPr>
          <a:xfrm>
            <a:off x="369794" y="1394854"/>
            <a:ext cx="4145056" cy="4351338"/>
          </a:xfrm>
        </p:spPr>
        <p:txBody>
          <a:bodyPr>
            <a:normAutofit/>
          </a:bodyPr>
          <a:lstStyle/>
          <a:p>
            <a:r>
              <a:rPr lang="en-GB" sz="2000" b="1" dirty="0" err="1" smtClean="0"/>
              <a:t>Cysylltiadau</a:t>
            </a:r>
            <a:r>
              <a:rPr lang="en-GB" sz="2000" b="1" dirty="0" smtClean="0"/>
              <a:t> </a:t>
            </a:r>
            <a:r>
              <a:rPr lang="en-GB" sz="2000" b="1" dirty="0" err="1" smtClean="0"/>
              <a:t>gyda</a:t>
            </a:r>
            <a:r>
              <a:rPr lang="en-GB" sz="2000" b="1" dirty="0" smtClean="0"/>
              <a:t> </a:t>
            </a:r>
            <a:r>
              <a:rPr lang="en-GB" sz="2000" b="1" dirty="0" err="1" smtClean="0"/>
              <a:t>Safonau</a:t>
            </a:r>
            <a:r>
              <a:rPr lang="en-GB" sz="2000" b="1" dirty="0" smtClean="0"/>
              <a:t> SAC:</a:t>
            </a:r>
          </a:p>
          <a:p>
            <a:r>
              <a:rPr lang="en-GB" sz="2000" b="1" dirty="0" smtClean="0"/>
              <a:t>Addysgeg: </a:t>
            </a:r>
            <a:r>
              <a:rPr lang="en-GB" sz="2000" dirty="0" err="1" smtClean="0"/>
              <a:t>Mae’r</a:t>
            </a:r>
            <a:r>
              <a:rPr lang="en-GB" sz="2000" dirty="0" smtClean="0"/>
              <a:t> </a:t>
            </a:r>
            <a:r>
              <a:rPr lang="en-GB" sz="2000" dirty="0" err="1"/>
              <a:t>darpar</a:t>
            </a:r>
            <a:r>
              <a:rPr lang="en-GB" sz="2000" dirty="0"/>
              <a:t> </a:t>
            </a:r>
            <a:r>
              <a:rPr lang="en-GB" sz="2000" dirty="0" err="1"/>
              <a:t>athro’n</a:t>
            </a:r>
            <a:r>
              <a:rPr lang="en-GB" sz="2000" dirty="0"/>
              <a:t> </a:t>
            </a:r>
            <a:r>
              <a:rPr lang="en-GB" sz="2000" dirty="0" err="1"/>
              <a:t>arddangos</a:t>
            </a:r>
            <a:r>
              <a:rPr lang="en-GB" sz="2000" dirty="0"/>
              <a:t> </a:t>
            </a:r>
            <a:r>
              <a:rPr lang="en-GB" sz="2000" dirty="0" err="1"/>
              <a:t>gwybodaeth</a:t>
            </a:r>
            <a:r>
              <a:rPr lang="en-GB" sz="2000" dirty="0"/>
              <a:t> am, </a:t>
            </a:r>
            <a:r>
              <a:rPr lang="en-GB" sz="2000" dirty="0" err="1"/>
              <a:t>ynghyd</a:t>
            </a:r>
            <a:r>
              <a:rPr lang="en-GB" sz="2000" dirty="0"/>
              <a:t> â </a:t>
            </a:r>
            <a:r>
              <a:rPr lang="en-GB" sz="2000" dirty="0" err="1"/>
              <a:t>dealltwriaeth</a:t>
            </a:r>
            <a:r>
              <a:rPr lang="en-GB" sz="2000" dirty="0"/>
              <a:t> a </a:t>
            </a:r>
            <a:r>
              <a:rPr lang="en-GB" sz="2000" dirty="0" err="1"/>
              <a:t>phrofiad</a:t>
            </a:r>
            <a:r>
              <a:rPr lang="en-GB" sz="2000" dirty="0"/>
              <a:t> o, </a:t>
            </a:r>
            <a:r>
              <a:rPr lang="en-GB" sz="2000" dirty="0" err="1"/>
              <a:t>ddisgwyliadau</a:t>
            </a:r>
            <a:r>
              <a:rPr lang="en-GB" sz="2000" dirty="0"/>
              <a:t> </a:t>
            </a:r>
            <a:r>
              <a:rPr lang="en-GB" sz="2000" dirty="0" err="1"/>
              <a:t>uchel</a:t>
            </a:r>
            <a:r>
              <a:rPr lang="en-GB" sz="2000" dirty="0"/>
              <a:t> ac </a:t>
            </a:r>
            <a:r>
              <a:rPr lang="en-GB" sz="2000" dirty="0" err="1"/>
              <a:t>arferion</a:t>
            </a:r>
            <a:r>
              <a:rPr lang="en-GB" sz="2000" dirty="0"/>
              <a:t> </a:t>
            </a:r>
            <a:r>
              <a:rPr lang="en-GB" sz="2000" dirty="0" err="1"/>
              <a:t>effeithiol</a:t>
            </a:r>
            <a:r>
              <a:rPr lang="en-GB" sz="2000" dirty="0"/>
              <a:t> </a:t>
            </a:r>
            <a:r>
              <a:rPr lang="en-GB" sz="2000" dirty="0" err="1"/>
              <a:t>i</a:t>
            </a:r>
            <a:r>
              <a:rPr lang="en-GB" sz="2000" dirty="0"/>
              <a:t> </a:t>
            </a:r>
            <a:r>
              <a:rPr lang="en-GB" sz="2000" dirty="0" err="1"/>
              <a:t>ddiwallu</a:t>
            </a:r>
            <a:r>
              <a:rPr lang="en-GB" sz="2000" dirty="0"/>
              <a:t> </a:t>
            </a:r>
            <a:r>
              <a:rPr lang="en-GB" sz="2000" dirty="0" err="1"/>
              <a:t>anghenion</a:t>
            </a:r>
            <a:r>
              <a:rPr lang="en-GB" sz="2000" dirty="0"/>
              <a:t> </a:t>
            </a:r>
            <a:r>
              <a:rPr lang="en-GB" sz="2000" dirty="0" err="1"/>
              <a:t>yr</a:t>
            </a:r>
            <a:r>
              <a:rPr lang="en-GB" sz="2000" dirty="0"/>
              <a:t> </a:t>
            </a:r>
            <a:r>
              <a:rPr lang="en-GB" sz="2000" dirty="0" err="1"/>
              <a:t>holl</a:t>
            </a:r>
            <a:r>
              <a:rPr lang="en-GB" sz="2000" dirty="0"/>
              <a:t> </a:t>
            </a:r>
            <a:r>
              <a:rPr lang="en-GB" sz="2000" dirty="0" err="1"/>
              <a:t>ddysgwyr</a:t>
            </a:r>
            <a:r>
              <a:rPr lang="en-GB" sz="2000" dirty="0"/>
              <a:t>, </a:t>
            </a:r>
            <a:r>
              <a:rPr lang="en-GB" sz="2000" dirty="0" err="1"/>
              <a:t>waeth</a:t>
            </a:r>
            <a:r>
              <a:rPr lang="en-GB" sz="2000" dirty="0"/>
              <a:t> </a:t>
            </a:r>
            <a:r>
              <a:rPr lang="en-GB" sz="2000" dirty="0" err="1"/>
              <a:t>beth</a:t>
            </a:r>
            <a:r>
              <a:rPr lang="en-GB" sz="2000" dirty="0"/>
              <a:t> </a:t>
            </a:r>
            <a:r>
              <a:rPr lang="en-GB" sz="2000" dirty="0" err="1"/>
              <a:t>fo’u</a:t>
            </a:r>
            <a:r>
              <a:rPr lang="en-GB" sz="2000" dirty="0"/>
              <a:t> </a:t>
            </a:r>
            <a:r>
              <a:rPr lang="en-GB" sz="2000" dirty="0" err="1"/>
              <a:t>gwahanol</a:t>
            </a:r>
            <a:r>
              <a:rPr lang="en-GB" sz="2000" dirty="0"/>
              <a:t> </a:t>
            </a:r>
            <a:r>
              <a:rPr lang="en-GB" sz="2000" dirty="0" err="1"/>
              <a:t>anghenion</a:t>
            </a:r>
            <a:r>
              <a:rPr lang="en-GB" sz="2000" dirty="0"/>
              <a:t>.</a:t>
            </a:r>
            <a:r>
              <a:rPr lang="en-GB" sz="2000" dirty="0" smtClean="0"/>
              <a:t>​​​​​​​</a:t>
            </a:r>
          </a:p>
          <a:p>
            <a:r>
              <a:rPr lang="en-GB" sz="2000" b="1" dirty="0" smtClean="0"/>
              <a:t>Addysgeg:</a:t>
            </a:r>
            <a:r>
              <a:rPr lang="en-GB" sz="2000" dirty="0" smtClean="0"/>
              <a:t> </a:t>
            </a:r>
            <a:r>
              <a:rPr lang="en-GB" sz="2000" dirty="0" err="1"/>
              <a:t>Mae’r</a:t>
            </a:r>
            <a:r>
              <a:rPr lang="en-GB" sz="2000" dirty="0"/>
              <a:t> </a:t>
            </a:r>
            <a:r>
              <a:rPr lang="en-GB" sz="2000" dirty="0" err="1"/>
              <a:t>darpar</a:t>
            </a:r>
            <a:r>
              <a:rPr lang="en-GB" sz="2000" dirty="0"/>
              <a:t> </a:t>
            </a:r>
            <a:r>
              <a:rPr lang="en-GB" sz="2000" dirty="0" err="1"/>
              <a:t>athro’n</a:t>
            </a:r>
            <a:r>
              <a:rPr lang="en-GB" sz="2000" dirty="0"/>
              <a:t> </a:t>
            </a:r>
            <a:r>
              <a:rPr lang="en-GB" sz="2000" dirty="0" err="1"/>
              <a:t>codi</a:t>
            </a:r>
            <a:r>
              <a:rPr lang="en-GB" sz="2000" dirty="0"/>
              <a:t> </a:t>
            </a:r>
            <a:r>
              <a:rPr lang="en-GB" sz="2000" dirty="0" err="1"/>
              <a:t>ymwybyddiaeth</a:t>
            </a:r>
            <a:r>
              <a:rPr lang="en-GB" sz="2000" dirty="0"/>
              <a:t> o </a:t>
            </a:r>
            <a:r>
              <a:rPr lang="en-GB" sz="2000" dirty="0" err="1"/>
              <a:t>sut</a:t>
            </a:r>
            <a:r>
              <a:rPr lang="en-GB" sz="2000" dirty="0"/>
              <a:t> </a:t>
            </a:r>
            <a:r>
              <a:rPr lang="en-GB" sz="2000" dirty="0" err="1"/>
              <a:t>mae</a:t>
            </a:r>
            <a:r>
              <a:rPr lang="en-GB" sz="2000" dirty="0"/>
              <a:t> </a:t>
            </a:r>
            <a:r>
              <a:rPr lang="en-GB" sz="2000" dirty="0" err="1"/>
              <a:t>profiadau</a:t>
            </a:r>
            <a:r>
              <a:rPr lang="en-GB" sz="2000" dirty="0"/>
              <a:t> </a:t>
            </a:r>
            <a:r>
              <a:rPr lang="en-GB" sz="2000" dirty="0" err="1"/>
              <a:t>dysgu</a:t>
            </a:r>
            <a:r>
              <a:rPr lang="en-GB" sz="2000" dirty="0"/>
              <a:t> a </a:t>
            </a:r>
            <a:r>
              <a:rPr lang="en-GB" sz="2000" dirty="0" err="1"/>
              <a:t>deilliannau</a:t>
            </a:r>
            <a:r>
              <a:rPr lang="en-GB" sz="2000" dirty="0"/>
              <a:t> </a:t>
            </a:r>
            <a:r>
              <a:rPr lang="en-GB" sz="2000" dirty="0" err="1"/>
              <a:t>perfformiad</a:t>
            </a:r>
            <a:r>
              <a:rPr lang="en-GB" sz="2000" dirty="0"/>
              <a:t> o </a:t>
            </a:r>
            <a:r>
              <a:rPr lang="en-GB" sz="2000" dirty="0" err="1"/>
              <a:t>safon</a:t>
            </a:r>
            <a:r>
              <a:rPr lang="en-GB" sz="2000" dirty="0"/>
              <a:t> </a:t>
            </a:r>
            <a:r>
              <a:rPr lang="en-GB" sz="2000" dirty="0" err="1"/>
              <a:t>uchel</a:t>
            </a:r>
            <a:r>
              <a:rPr lang="en-GB" sz="2000" dirty="0"/>
              <a:t> </a:t>
            </a:r>
            <a:r>
              <a:rPr lang="en-GB" sz="2000" dirty="0" err="1"/>
              <a:t>yn</a:t>
            </a:r>
            <a:r>
              <a:rPr lang="en-GB" sz="2000" dirty="0"/>
              <a:t> </a:t>
            </a:r>
            <a:r>
              <a:rPr lang="en-GB" sz="2000" dirty="0" err="1"/>
              <a:t>arwain</a:t>
            </a:r>
            <a:r>
              <a:rPr lang="en-GB" sz="2000" dirty="0"/>
              <a:t> at well </a:t>
            </a:r>
            <a:r>
              <a:rPr lang="en-GB" sz="2000" dirty="0" err="1"/>
              <a:t>dysgu</a:t>
            </a:r>
            <a:r>
              <a:rPr lang="en-GB" sz="2000" dirty="0"/>
              <a:t> a </a:t>
            </a:r>
            <a:r>
              <a:rPr lang="en-GB" sz="2000" dirty="0" err="1"/>
              <a:t>gwell</a:t>
            </a:r>
            <a:r>
              <a:rPr lang="en-GB" sz="2000" dirty="0"/>
              <a:t> </a:t>
            </a:r>
            <a:r>
              <a:rPr lang="en-GB" sz="2000" dirty="0" err="1"/>
              <a:t>synnwyr</a:t>
            </a:r>
            <a:r>
              <a:rPr lang="en-GB" sz="2000" dirty="0"/>
              <a:t> o les.</a:t>
            </a:r>
            <a:endParaRPr lang="en-GB" sz="2000" dirty="0" smtClean="0"/>
          </a:p>
          <a:p>
            <a:pPr marL="0" indent="0">
              <a:buNone/>
            </a:pPr>
            <a:endParaRPr lang="en-GB" dirty="0"/>
          </a:p>
        </p:txBody>
      </p:sp>
      <p:sp>
        <p:nvSpPr>
          <p:cNvPr id="4" name="Content Placeholder 3"/>
          <p:cNvSpPr>
            <a:spLocks noGrp="1"/>
          </p:cNvSpPr>
          <p:nvPr>
            <p:ph sz="half" idx="2"/>
          </p:nvPr>
        </p:nvSpPr>
        <p:spPr>
          <a:xfrm>
            <a:off x="4629149" y="1442383"/>
            <a:ext cx="4299697" cy="4351338"/>
          </a:xfrm>
        </p:spPr>
        <p:txBody>
          <a:bodyPr>
            <a:normAutofit/>
          </a:bodyPr>
          <a:lstStyle/>
          <a:p>
            <a:r>
              <a:rPr lang="en-GB" sz="2000" b="1" dirty="0" smtClean="0"/>
              <a:t>Links to QTS Standards:</a:t>
            </a:r>
          </a:p>
          <a:p>
            <a:r>
              <a:rPr lang="en-GB" sz="2000" b="1" dirty="0" smtClean="0"/>
              <a:t>Pedagogy:</a:t>
            </a:r>
            <a:r>
              <a:rPr lang="en-GB" sz="2000" dirty="0" smtClean="0"/>
              <a:t> The </a:t>
            </a:r>
            <a:r>
              <a:rPr lang="en-GB" sz="2000" dirty="0"/>
              <a:t>teacher demonstrates knowledge, understanding and experience of high expectations and effective practice in meeting the needs of all learners, whatever their needs.</a:t>
            </a:r>
          </a:p>
          <a:p>
            <a:r>
              <a:rPr lang="en-GB" sz="2000" b="1" dirty="0" smtClean="0"/>
              <a:t>Pedagogy: </a:t>
            </a:r>
            <a:r>
              <a:rPr lang="en-GB" sz="2000" dirty="0" smtClean="0"/>
              <a:t>The </a:t>
            </a:r>
            <a:r>
              <a:rPr lang="en-GB" sz="2000" dirty="0"/>
              <a:t>teacher raises awareness of how high-quality learning experiences and performances outcomes lead to improved learning and a heightened sense of well-being</a:t>
            </a:r>
            <a:r>
              <a:rPr lang="en-GB" sz="2000" dirty="0" smtClean="0"/>
              <a:t>.</a:t>
            </a:r>
          </a:p>
          <a:p>
            <a:endParaRPr lang="en-GB" sz="1800" dirty="0"/>
          </a:p>
        </p:txBody>
      </p:sp>
    </p:spTree>
    <p:extLst>
      <p:ext uri="{BB962C8B-B14F-4D97-AF65-F5344CB8AC3E}">
        <p14:creationId xmlns:p14="http://schemas.microsoft.com/office/powerpoint/2010/main" val="1684811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75715" y="2059455"/>
            <a:ext cx="7886700" cy="1325563"/>
          </a:xfrm>
        </p:spPr>
        <p:txBody>
          <a:bodyPr>
            <a:normAutofit fontScale="90000"/>
          </a:bodyPr>
          <a:lstStyle/>
          <a:p>
            <a:pPr algn="ctr"/>
            <a:r>
              <a:rPr lang="en-GB" b="1" dirty="0" err="1" smtClean="0"/>
              <a:t>Sesiwn</a:t>
            </a:r>
            <a:r>
              <a:rPr lang="en-GB" b="1" dirty="0" smtClean="0"/>
              <a:t> 8 – </a:t>
            </a:r>
            <a:r>
              <a:rPr lang="en-GB" b="1" dirty="0" err="1" smtClean="0"/>
              <a:t>Cymuned</a:t>
            </a:r>
            <a:r>
              <a:rPr lang="en-GB" b="1" dirty="0" smtClean="0"/>
              <a:t> y </a:t>
            </a:r>
            <a:r>
              <a:rPr lang="en-GB" b="1" dirty="0" err="1" smtClean="0"/>
              <a:t>Dysgwr</a:t>
            </a:r>
            <a:r>
              <a:rPr lang="en-GB" b="1" dirty="0" smtClean="0"/>
              <a:t/>
            </a:r>
            <a:br>
              <a:rPr lang="en-GB" b="1" dirty="0" smtClean="0"/>
            </a:br>
            <a:r>
              <a:rPr lang="en-GB" b="1" dirty="0" smtClean="0"/>
              <a:t>Session 8 – The Learner’s Community</a:t>
            </a:r>
            <a:endParaRPr lang="en-GB" b="1" dirty="0"/>
          </a:p>
        </p:txBody>
      </p:sp>
    </p:spTree>
    <p:extLst>
      <p:ext uri="{BB962C8B-B14F-4D97-AF65-F5344CB8AC3E}">
        <p14:creationId xmlns:p14="http://schemas.microsoft.com/office/powerpoint/2010/main" val="1924403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Ffactorau</a:t>
            </a:r>
            <a:r>
              <a:rPr lang="en-GB" b="1" dirty="0" smtClean="0"/>
              <a:t> </a:t>
            </a:r>
            <a:r>
              <a:rPr lang="en-GB" b="1" dirty="0" err="1" smtClean="0"/>
              <a:t>sy’n</a:t>
            </a:r>
            <a:r>
              <a:rPr lang="en-GB" b="1" dirty="0" smtClean="0"/>
              <a:t> </a:t>
            </a:r>
            <a:r>
              <a:rPr lang="en-GB" b="1" dirty="0" err="1" smtClean="0"/>
              <a:t>dylanwadu</a:t>
            </a:r>
            <a:r>
              <a:rPr lang="en-GB" b="1" dirty="0" smtClean="0"/>
              <a:t> </a:t>
            </a:r>
            <a:r>
              <a:rPr lang="en-GB" b="1" dirty="0" err="1" smtClean="0"/>
              <a:t>ar</a:t>
            </a:r>
            <a:r>
              <a:rPr lang="en-GB" b="1" dirty="0" smtClean="0"/>
              <a:t> </a:t>
            </a:r>
            <a:r>
              <a:rPr lang="en-GB" b="1" dirty="0" err="1" smtClean="0"/>
              <a:t>ddysgu</a:t>
            </a:r>
            <a:r>
              <a:rPr lang="en-GB" b="1" dirty="0" smtClean="0"/>
              <a:t/>
            </a:r>
            <a:br>
              <a:rPr lang="en-GB" b="1" dirty="0" smtClean="0"/>
            </a:br>
            <a:r>
              <a:rPr lang="en-GB" b="1" dirty="0" smtClean="0"/>
              <a:t>Factors that influence learning</a:t>
            </a:r>
            <a:endParaRPr lang="en-GB" b="1" dirty="0"/>
          </a:p>
        </p:txBody>
      </p:sp>
      <p:pic>
        <p:nvPicPr>
          <p:cNvPr id="6" name="Picture 5" descr="Post It Memos Notes · Free image on Pixaba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9262" y="1543050"/>
            <a:ext cx="5705475" cy="4360873"/>
          </a:xfrm>
          <a:prstGeom prst="rect">
            <a:avLst/>
          </a:prstGeom>
        </p:spPr>
      </p:pic>
    </p:spTree>
    <p:extLst>
      <p:ext uri="{BB962C8B-B14F-4D97-AF65-F5344CB8AC3E}">
        <p14:creationId xmlns:p14="http://schemas.microsoft.com/office/powerpoint/2010/main" val="126066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3"/>
          <a:stretch>
            <a:fillRect/>
          </a:stretch>
        </p:blipFill>
        <p:spPr>
          <a:xfrm>
            <a:off x="1893234" y="275664"/>
            <a:ext cx="5357532" cy="5357532"/>
          </a:xfrm>
          <a:prstGeom prst="rect">
            <a:avLst/>
          </a:prstGeom>
        </p:spPr>
      </p:pic>
    </p:spTree>
    <p:extLst>
      <p:ext uri="{BB962C8B-B14F-4D97-AF65-F5344CB8AC3E}">
        <p14:creationId xmlns:p14="http://schemas.microsoft.com/office/powerpoint/2010/main" val="1025659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dirty="0" smtClean="0"/>
              <a:t>Pa </a:t>
            </a:r>
            <a:r>
              <a:rPr lang="en-GB" sz="3200" b="1" dirty="0" err="1" smtClean="0"/>
              <a:t>effaith</a:t>
            </a:r>
            <a:r>
              <a:rPr lang="en-GB" sz="3200" b="1" dirty="0" smtClean="0"/>
              <a:t> gall </a:t>
            </a:r>
            <a:r>
              <a:rPr lang="en-GB" sz="3200" b="1" dirty="0" err="1" smtClean="0"/>
              <a:t>cymuned</a:t>
            </a:r>
            <a:r>
              <a:rPr lang="en-GB" sz="3200" b="1" dirty="0" smtClean="0"/>
              <a:t> </a:t>
            </a:r>
            <a:r>
              <a:rPr lang="en-GB" sz="3200" b="1" dirty="0" err="1" smtClean="0"/>
              <a:t>ei</a:t>
            </a:r>
            <a:r>
              <a:rPr lang="en-GB" sz="3200" b="1" dirty="0" smtClean="0"/>
              <a:t> </a:t>
            </a:r>
            <a:r>
              <a:rPr lang="en-GB" sz="3200" b="1" dirty="0" err="1" smtClean="0"/>
              <a:t>chael</a:t>
            </a:r>
            <a:r>
              <a:rPr lang="en-GB" sz="3200" b="1" dirty="0" smtClean="0"/>
              <a:t> </a:t>
            </a:r>
            <a:r>
              <a:rPr lang="en-GB" sz="3200" b="1" dirty="0" err="1" smtClean="0"/>
              <a:t>ar</a:t>
            </a:r>
            <a:r>
              <a:rPr lang="en-GB" sz="3200" b="1" dirty="0" smtClean="0"/>
              <a:t> y </a:t>
            </a:r>
            <a:r>
              <a:rPr lang="en-GB" sz="3200" b="1" dirty="0" err="1" smtClean="0"/>
              <a:t>dysgwr</a:t>
            </a:r>
            <a:r>
              <a:rPr lang="en-GB" sz="3200" b="1" dirty="0" smtClean="0"/>
              <a:t>?</a:t>
            </a:r>
            <a:br>
              <a:rPr lang="en-GB" sz="3200" b="1" dirty="0" smtClean="0"/>
            </a:br>
            <a:r>
              <a:rPr lang="en-GB" sz="3200" b="1" dirty="0" smtClean="0"/>
              <a:t>What effect can community have on the learner?</a:t>
            </a:r>
            <a:endParaRPr lang="en-GB" sz="3200" b="1" dirty="0"/>
          </a:p>
        </p:txBody>
      </p:sp>
      <p:sp>
        <p:nvSpPr>
          <p:cNvPr id="3" name="Content Placeholder 2"/>
          <p:cNvSpPr>
            <a:spLocks noGrp="1"/>
          </p:cNvSpPr>
          <p:nvPr>
            <p:ph sz="half" idx="1"/>
          </p:nvPr>
        </p:nvSpPr>
        <p:spPr/>
        <p:txBody>
          <a:bodyPr/>
          <a:lstStyle/>
          <a:p>
            <a:r>
              <a:rPr lang="en-GB" dirty="0" err="1" smtClean="0"/>
              <a:t>Darllenwch</a:t>
            </a:r>
            <a:r>
              <a:rPr lang="en-GB" dirty="0" smtClean="0"/>
              <a:t> y </a:t>
            </a:r>
            <a:r>
              <a:rPr lang="en-GB" dirty="0" err="1" smtClean="0"/>
              <a:t>ddwy</a:t>
            </a:r>
            <a:r>
              <a:rPr lang="en-GB" dirty="0" smtClean="0"/>
              <a:t> </a:t>
            </a:r>
            <a:r>
              <a:rPr lang="en-GB" dirty="0" err="1" smtClean="0"/>
              <a:t>ddogfen</a:t>
            </a:r>
            <a:r>
              <a:rPr lang="en-GB" dirty="0" smtClean="0"/>
              <a:t>.</a:t>
            </a:r>
          </a:p>
          <a:p>
            <a:r>
              <a:rPr lang="en-GB" dirty="0" err="1" smtClean="0"/>
              <a:t>Nodwch</a:t>
            </a:r>
            <a:r>
              <a:rPr lang="en-GB" dirty="0" smtClean="0"/>
              <a:t> </a:t>
            </a:r>
            <a:r>
              <a:rPr lang="en-GB" dirty="0" err="1" smtClean="0"/>
              <a:t>bwyntiau</a:t>
            </a:r>
            <a:r>
              <a:rPr lang="en-GB" dirty="0" smtClean="0"/>
              <a:t> </a:t>
            </a:r>
            <a:r>
              <a:rPr lang="en-GB" dirty="0" err="1" smtClean="0"/>
              <a:t>sy’n</a:t>
            </a:r>
            <a:r>
              <a:rPr lang="en-GB" dirty="0" smtClean="0"/>
              <a:t> </a:t>
            </a:r>
            <a:r>
              <a:rPr lang="en-GB" dirty="0" err="1" smtClean="0"/>
              <a:t>ateb</a:t>
            </a:r>
            <a:r>
              <a:rPr lang="en-GB" dirty="0" smtClean="0"/>
              <a:t> y </a:t>
            </a:r>
            <a:r>
              <a:rPr lang="en-GB" dirty="0" err="1" smtClean="0"/>
              <a:t>cwestiwn</a:t>
            </a:r>
            <a:r>
              <a:rPr lang="en-GB" dirty="0" smtClean="0"/>
              <a:t> </a:t>
            </a:r>
            <a:r>
              <a:rPr lang="en-GB" dirty="0" err="1" smtClean="0"/>
              <a:t>uchod</a:t>
            </a:r>
            <a:r>
              <a:rPr lang="en-GB" dirty="0" smtClean="0"/>
              <a:t>.</a:t>
            </a:r>
          </a:p>
          <a:p>
            <a:r>
              <a:rPr lang="en-GB" dirty="0" err="1" smtClean="0"/>
              <a:t>Cwblhewch</a:t>
            </a:r>
            <a:r>
              <a:rPr lang="en-GB" dirty="0" smtClean="0"/>
              <a:t> y </a:t>
            </a:r>
            <a:r>
              <a:rPr lang="en-GB" dirty="0" err="1" smtClean="0"/>
              <a:t>deiagram</a:t>
            </a:r>
            <a:r>
              <a:rPr lang="en-GB" dirty="0" smtClean="0"/>
              <a:t> Venn </a:t>
            </a:r>
            <a:r>
              <a:rPr lang="en-GB" dirty="0" err="1" smtClean="0"/>
              <a:t>i</a:t>
            </a:r>
            <a:r>
              <a:rPr lang="en-GB" dirty="0" smtClean="0"/>
              <a:t> </a:t>
            </a:r>
            <a:r>
              <a:rPr lang="en-GB" dirty="0" err="1" smtClean="0"/>
              <a:t>nodi’r</a:t>
            </a:r>
            <a:r>
              <a:rPr lang="en-GB" dirty="0" smtClean="0"/>
              <a:t> </a:t>
            </a:r>
            <a:r>
              <a:rPr lang="en-GB" dirty="0" err="1" smtClean="0"/>
              <a:t>hyn</a:t>
            </a:r>
            <a:r>
              <a:rPr lang="en-GB" dirty="0" smtClean="0"/>
              <a:t> </a:t>
            </a:r>
            <a:r>
              <a:rPr lang="en-GB" dirty="0" err="1" smtClean="0"/>
              <a:t>sy’n</a:t>
            </a:r>
            <a:r>
              <a:rPr lang="en-GB" dirty="0" smtClean="0"/>
              <a:t> </a:t>
            </a:r>
            <a:r>
              <a:rPr lang="en-GB" dirty="0" err="1" smtClean="0"/>
              <a:t>debyg</a:t>
            </a:r>
            <a:r>
              <a:rPr lang="en-GB" dirty="0" smtClean="0"/>
              <a:t> ac </a:t>
            </a:r>
            <a:r>
              <a:rPr lang="en-GB" dirty="0" err="1" smtClean="0"/>
              <a:t>sy’n</a:t>
            </a:r>
            <a:r>
              <a:rPr lang="en-GB" dirty="0" smtClean="0"/>
              <a:t> </a:t>
            </a:r>
            <a:r>
              <a:rPr lang="en-GB" dirty="0" err="1" smtClean="0"/>
              <a:t>wahanol</a:t>
            </a:r>
            <a:r>
              <a:rPr lang="en-GB" dirty="0" smtClean="0"/>
              <a:t> </a:t>
            </a:r>
            <a:r>
              <a:rPr lang="en-GB" dirty="0" err="1" smtClean="0"/>
              <a:t>rhwng</a:t>
            </a:r>
            <a:r>
              <a:rPr lang="en-GB" dirty="0" smtClean="0"/>
              <a:t> y </a:t>
            </a:r>
            <a:r>
              <a:rPr lang="en-GB" dirty="0" err="1" smtClean="0"/>
              <a:t>ddwy</a:t>
            </a:r>
            <a:r>
              <a:rPr lang="en-GB" dirty="0" smtClean="0"/>
              <a:t> </a:t>
            </a:r>
            <a:r>
              <a:rPr lang="en-GB" dirty="0" err="1" smtClean="0"/>
              <a:t>ddogfen</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Read both documents.</a:t>
            </a:r>
          </a:p>
          <a:p>
            <a:r>
              <a:rPr lang="en-GB" dirty="0" smtClean="0"/>
              <a:t>Note the main points that answer the above question.</a:t>
            </a:r>
          </a:p>
          <a:p>
            <a:r>
              <a:rPr lang="en-GB" dirty="0" smtClean="0"/>
              <a:t>Complete the Venn diagram to note the similarities and differences between both documents.</a:t>
            </a:r>
            <a:endParaRPr lang="en-GB" dirty="0"/>
          </a:p>
        </p:txBody>
      </p:sp>
    </p:spTree>
    <p:extLst>
      <p:ext uri="{BB962C8B-B14F-4D97-AF65-F5344CB8AC3E}">
        <p14:creationId xmlns:p14="http://schemas.microsoft.com/office/powerpoint/2010/main" val="1608603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639339" y="994879"/>
            <a:ext cx="6060640" cy="4061216"/>
          </a:xfrm>
          <a:prstGeom prst="rect">
            <a:avLst/>
          </a:prstGeom>
        </p:spPr>
      </p:pic>
    </p:spTree>
    <p:extLst>
      <p:ext uri="{BB962C8B-B14F-4D97-AF65-F5344CB8AC3E}">
        <p14:creationId xmlns:p14="http://schemas.microsoft.com/office/powerpoint/2010/main" val="3200569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3421"/>
            <a:ext cx="7886700" cy="1325563"/>
          </a:xfrm>
        </p:spPr>
        <p:txBody>
          <a:bodyPr/>
          <a:lstStyle/>
          <a:p>
            <a:r>
              <a:rPr lang="en-GB" b="1" dirty="0" err="1" smtClean="0"/>
              <a:t>Ysgol</a:t>
            </a:r>
            <a:r>
              <a:rPr lang="en-GB" b="1" dirty="0" smtClean="0"/>
              <a:t> PAP1</a:t>
            </a:r>
            <a:br>
              <a:rPr lang="en-GB" b="1" dirty="0" smtClean="0"/>
            </a:br>
            <a:r>
              <a:rPr lang="en-GB" b="1" dirty="0" smtClean="0"/>
              <a:t>PTE1 School</a:t>
            </a:r>
            <a:endParaRPr lang="en-GB" b="1" dirty="0"/>
          </a:p>
        </p:txBody>
      </p:sp>
      <p:sp>
        <p:nvSpPr>
          <p:cNvPr id="3" name="Content Placeholder 2"/>
          <p:cNvSpPr>
            <a:spLocks noGrp="1"/>
          </p:cNvSpPr>
          <p:nvPr>
            <p:ph sz="half" idx="1"/>
          </p:nvPr>
        </p:nvSpPr>
        <p:spPr>
          <a:xfrm>
            <a:off x="628650" y="1425343"/>
            <a:ext cx="3886200" cy="4351338"/>
          </a:xfrm>
        </p:spPr>
        <p:txBody>
          <a:bodyPr>
            <a:normAutofit fontScale="92500" lnSpcReduction="10000"/>
          </a:bodyPr>
          <a:lstStyle/>
          <a:p>
            <a:r>
              <a:rPr lang="en-GB" dirty="0" err="1"/>
              <a:t>Edrychwch</a:t>
            </a:r>
            <a:r>
              <a:rPr lang="en-GB" dirty="0"/>
              <a:t> </a:t>
            </a:r>
            <a:r>
              <a:rPr lang="en-GB" dirty="0" err="1"/>
              <a:t>yn</a:t>
            </a:r>
            <a:r>
              <a:rPr lang="en-GB" dirty="0"/>
              <a:t> </a:t>
            </a:r>
            <a:r>
              <a:rPr lang="en-GB" dirty="0" err="1"/>
              <a:t>ôl</a:t>
            </a:r>
            <a:r>
              <a:rPr lang="en-GB" dirty="0"/>
              <a:t> </a:t>
            </a:r>
            <a:r>
              <a:rPr lang="en-GB" dirty="0" err="1"/>
              <a:t>ar</a:t>
            </a:r>
            <a:r>
              <a:rPr lang="en-GB" dirty="0"/>
              <a:t> </a:t>
            </a:r>
            <a:r>
              <a:rPr lang="en-GB" dirty="0" err="1"/>
              <a:t>eich</a:t>
            </a:r>
            <a:r>
              <a:rPr lang="en-GB" dirty="0"/>
              <a:t> </a:t>
            </a:r>
            <a:r>
              <a:rPr lang="en-GB" dirty="0" err="1"/>
              <a:t>ysgol</a:t>
            </a:r>
            <a:r>
              <a:rPr lang="en-GB" dirty="0"/>
              <a:t> </a:t>
            </a:r>
            <a:r>
              <a:rPr lang="en-GB" dirty="0" smtClean="0"/>
              <a:t>PAP1 </a:t>
            </a:r>
            <a:r>
              <a:rPr lang="en-GB" dirty="0" err="1"/>
              <a:t>a'r</a:t>
            </a:r>
            <a:r>
              <a:rPr lang="en-GB" dirty="0"/>
              <a:t> </a:t>
            </a:r>
            <a:r>
              <a:rPr lang="en-GB" dirty="0" err="1"/>
              <a:t>wybodaeth</a:t>
            </a:r>
            <a:r>
              <a:rPr lang="en-GB" dirty="0"/>
              <a:t> a </a:t>
            </a:r>
            <a:r>
              <a:rPr lang="en-GB" dirty="0" err="1"/>
              <a:t>oedd</a:t>
            </a:r>
            <a:r>
              <a:rPr lang="en-GB" dirty="0"/>
              <a:t> </a:t>
            </a:r>
            <a:r>
              <a:rPr lang="en-GB" dirty="0" err="1"/>
              <a:t>ar</a:t>
            </a:r>
            <a:r>
              <a:rPr lang="en-GB" dirty="0"/>
              <a:t> </a:t>
            </a:r>
            <a:r>
              <a:rPr lang="en-GB" dirty="0" err="1"/>
              <a:t>gael</a:t>
            </a:r>
            <a:r>
              <a:rPr lang="en-GB" dirty="0"/>
              <a:t> </a:t>
            </a:r>
            <a:r>
              <a:rPr lang="en-GB" dirty="0" err="1"/>
              <a:t>ichi</a:t>
            </a:r>
            <a:r>
              <a:rPr lang="en-GB" dirty="0"/>
              <a:t> am </a:t>
            </a:r>
            <a:r>
              <a:rPr lang="en-GB" dirty="0" err="1"/>
              <a:t>gymuned</a:t>
            </a:r>
            <a:r>
              <a:rPr lang="en-GB" dirty="0"/>
              <a:t> </a:t>
            </a:r>
            <a:r>
              <a:rPr lang="en-GB" dirty="0" err="1"/>
              <a:t>yr</a:t>
            </a:r>
            <a:r>
              <a:rPr lang="en-GB" dirty="0"/>
              <a:t> </a:t>
            </a:r>
            <a:r>
              <a:rPr lang="en-GB" dirty="0" err="1"/>
              <a:t>ysgol</a:t>
            </a:r>
            <a:r>
              <a:rPr lang="en-GB" dirty="0"/>
              <a:t> </a:t>
            </a:r>
            <a:r>
              <a:rPr lang="en-GB" dirty="0" err="1"/>
              <a:t>cyn</a:t>
            </a:r>
            <a:r>
              <a:rPr lang="en-GB" dirty="0"/>
              <a:t> </a:t>
            </a:r>
            <a:r>
              <a:rPr lang="en-GB" dirty="0" err="1"/>
              <a:t>i</a:t>
            </a:r>
            <a:r>
              <a:rPr lang="en-GB" dirty="0"/>
              <a:t> chi </a:t>
            </a:r>
            <a:r>
              <a:rPr lang="en-GB" dirty="0" err="1"/>
              <a:t>fynd</a:t>
            </a:r>
            <a:r>
              <a:rPr lang="en-GB" dirty="0"/>
              <a:t>.</a:t>
            </a:r>
          </a:p>
          <a:p>
            <a:r>
              <a:rPr lang="en-GB" dirty="0"/>
              <a:t>A </a:t>
            </a:r>
            <a:r>
              <a:rPr lang="en-GB" dirty="0" err="1"/>
              <a:t>wnaethoch</a:t>
            </a:r>
            <a:r>
              <a:rPr lang="en-GB" dirty="0"/>
              <a:t> chi </a:t>
            </a:r>
            <a:r>
              <a:rPr lang="en-GB" dirty="0" err="1"/>
              <a:t>ddefnyddio'r</a:t>
            </a:r>
            <a:r>
              <a:rPr lang="en-GB" dirty="0"/>
              <a:t> </a:t>
            </a:r>
            <a:r>
              <a:rPr lang="en-GB" dirty="0" err="1"/>
              <a:t>wybodaeth</a:t>
            </a:r>
            <a:r>
              <a:rPr lang="en-GB" dirty="0"/>
              <a:t> </a:t>
            </a:r>
            <a:r>
              <a:rPr lang="en-GB" dirty="0" err="1"/>
              <a:t>yn</a:t>
            </a:r>
            <a:r>
              <a:rPr lang="en-GB" dirty="0"/>
              <a:t> </a:t>
            </a:r>
            <a:r>
              <a:rPr lang="en-GB" dirty="0" err="1"/>
              <a:t>eich</a:t>
            </a:r>
            <a:r>
              <a:rPr lang="en-GB" dirty="0"/>
              <a:t> </a:t>
            </a:r>
            <a:r>
              <a:rPr lang="en-GB" dirty="0" err="1"/>
              <a:t>dysgu</a:t>
            </a:r>
            <a:r>
              <a:rPr lang="en-GB" dirty="0"/>
              <a:t> o </a:t>
            </a:r>
            <a:r>
              <a:rPr lang="en-GB" dirty="0" err="1"/>
              <a:t>ddydd</a:t>
            </a:r>
            <a:r>
              <a:rPr lang="en-GB" dirty="0"/>
              <a:t> </a:t>
            </a:r>
            <a:r>
              <a:rPr lang="en-GB" dirty="0" err="1"/>
              <a:t>i</a:t>
            </a:r>
            <a:r>
              <a:rPr lang="en-GB" dirty="0"/>
              <a:t> </a:t>
            </a:r>
            <a:r>
              <a:rPr lang="en-GB" dirty="0" err="1"/>
              <a:t>ddydd</a:t>
            </a:r>
            <a:r>
              <a:rPr lang="en-GB" dirty="0"/>
              <a:t>?</a:t>
            </a:r>
          </a:p>
          <a:p>
            <a:r>
              <a:rPr lang="en-GB" dirty="0" err="1"/>
              <a:t>Sut</a:t>
            </a:r>
            <a:r>
              <a:rPr lang="en-GB" dirty="0"/>
              <a:t> a </a:t>
            </a:r>
            <a:r>
              <a:rPr lang="en-GB" dirty="0" err="1"/>
              <a:t>pham</a:t>
            </a:r>
            <a:r>
              <a:rPr lang="en-GB" dirty="0"/>
              <a:t>?</a:t>
            </a:r>
          </a:p>
          <a:p>
            <a:r>
              <a:rPr lang="en-GB" dirty="0" err="1"/>
              <a:t>Sut</a:t>
            </a:r>
            <a:r>
              <a:rPr lang="en-GB" dirty="0"/>
              <a:t> </a:t>
            </a:r>
            <a:r>
              <a:rPr lang="en-GB" dirty="0" err="1"/>
              <a:t>allech</a:t>
            </a:r>
            <a:r>
              <a:rPr lang="en-GB" dirty="0"/>
              <a:t> chi </a:t>
            </a:r>
            <a:r>
              <a:rPr lang="en-GB" dirty="0" err="1"/>
              <a:t>baratoi'n</a:t>
            </a:r>
            <a:r>
              <a:rPr lang="en-GB" dirty="0"/>
              <a:t> </a:t>
            </a:r>
            <a:r>
              <a:rPr lang="en-GB" dirty="0" err="1"/>
              <a:t>wahanol</a:t>
            </a:r>
            <a:r>
              <a:rPr lang="en-GB" dirty="0"/>
              <a:t> </a:t>
            </a:r>
            <a:r>
              <a:rPr lang="en-GB" dirty="0" err="1"/>
              <a:t>ar</a:t>
            </a:r>
            <a:r>
              <a:rPr lang="en-GB" dirty="0"/>
              <a:t> </a:t>
            </a:r>
            <a:r>
              <a:rPr lang="en-GB" dirty="0" err="1"/>
              <a:t>gyfer</a:t>
            </a:r>
            <a:r>
              <a:rPr lang="en-GB" dirty="0"/>
              <a:t> </a:t>
            </a:r>
            <a:r>
              <a:rPr lang="en-GB" dirty="0" smtClean="0"/>
              <a:t>PAP2</a:t>
            </a:r>
            <a:r>
              <a:rPr lang="en-GB" dirty="0"/>
              <a:t>?</a:t>
            </a:r>
            <a:endParaRPr lang="en-GB" dirty="0"/>
          </a:p>
        </p:txBody>
      </p:sp>
      <p:sp>
        <p:nvSpPr>
          <p:cNvPr id="4" name="Content Placeholder 3"/>
          <p:cNvSpPr>
            <a:spLocks noGrp="1"/>
          </p:cNvSpPr>
          <p:nvPr>
            <p:ph sz="half" idx="2"/>
          </p:nvPr>
        </p:nvSpPr>
        <p:spPr>
          <a:xfrm>
            <a:off x="4572000" y="1361701"/>
            <a:ext cx="3886200" cy="4351338"/>
          </a:xfrm>
        </p:spPr>
        <p:txBody>
          <a:bodyPr>
            <a:normAutofit fontScale="92500" lnSpcReduction="10000"/>
          </a:bodyPr>
          <a:lstStyle/>
          <a:p>
            <a:r>
              <a:rPr lang="en-GB" dirty="0" smtClean="0"/>
              <a:t>Look back at your PTE1 school and the information that was available to you about the school’s community before you went.</a:t>
            </a:r>
          </a:p>
          <a:p>
            <a:r>
              <a:rPr lang="en-GB" dirty="0" smtClean="0"/>
              <a:t>Did you make use of the information in your day-to-day teaching?</a:t>
            </a:r>
          </a:p>
          <a:p>
            <a:r>
              <a:rPr lang="en-GB" dirty="0" smtClean="0"/>
              <a:t>How and why?</a:t>
            </a:r>
          </a:p>
          <a:p>
            <a:r>
              <a:rPr lang="en-GB" dirty="0" smtClean="0"/>
              <a:t>How might you prepare differently for PTE2?</a:t>
            </a:r>
            <a:endParaRPr lang="en-GB" dirty="0"/>
          </a:p>
        </p:txBody>
      </p:sp>
    </p:spTree>
    <p:extLst>
      <p:ext uri="{BB962C8B-B14F-4D97-AF65-F5344CB8AC3E}">
        <p14:creationId xmlns:p14="http://schemas.microsoft.com/office/powerpoint/2010/main" val="2551212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75715" y="2059455"/>
            <a:ext cx="7886700" cy="1325563"/>
          </a:xfrm>
        </p:spPr>
        <p:txBody>
          <a:bodyPr>
            <a:normAutofit/>
          </a:bodyPr>
          <a:lstStyle/>
          <a:p>
            <a:pPr algn="ctr"/>
            <a:r>
              <a:rPr lang="en-GB" sz="3200" b="1" dirty="0" err="1" smtClean="0"/>
              <a:t>Sesiwn</a:t>
            </a:r>
            <a:r>
              <a:rPr lang="en-GB" sz="3200" b="1" dirty="0" smtClean="0"/>
              <a:t> 9 – </a:t>
            </a:r>
            <a:r>
              <a:rPr lang="en-GB" sz="3200" b="1" dirty="0" err="1" smtClean="0"/>
              <a:t>Dulliau</a:t>
            </a:r>
            <a:r>
              <a:rPr lang="en-GB" sz="3200" b="1" dirty="0" smtClean="0"/>
              <a:t> </a:t>
            </a:r>
            <a:r>
              <a:rPr lang="en-GB" sz="3200" b="1" dirty="0" err="1" smtClean="0"/>
              <a:t>Dysgu</a:t>
            </a:r>
            <a:r>
              <a:rPr lang="en-GB" sz="3200" b="1" dirty="0" smtClean="0"/>
              <a:t> </a:t>
            </a:r>
            <a:r>
              <a:rPr lang="en-GB" sz="3200" b="1" dirty="0" err="1" smtClean="0"/>
              <a:t>sy’n</a:t>
            </a:r>
            <a:r>
              <a:rPr lang="en-GB" sz="3200" b="1" dirty="0" smtClean="0"/>
              <a:t> </a:t>
            </a:r>
            <a:r>
              <a:rPr lang="en-GB" sz="3200" b="1" dirty="0" err="1" smtClean="0"/>
              <a:t>Galluogi</a:t>
            </a:r>
            <a:r>
              <a:rPr lang="en-GB" sz="3200" b="1" dirty="0" smtClean="0"/>
              <a:t/>
            </a:r>
            <a:br>
              <a:rPr lang="en-GB" sz="3200" b="1" dirty="0" smtClean="0"/>
            </a:br>
            <a:r>
              <a:rPr lang="en-GB" sz="3200" b="1" dirty="0" smtClean="0"/>
              <a:t>Session 9 – Enabling Approaches to Learning</a:t>
            </a:r>
            <a:endParaRPr lang="en-GB" sz="3200" b="1" dirty="0"/>
          </a:p>
        </p:txBody>
      </p:sp>
    </p:spTree>
    <p:extLst>
      <p:ext uri="{BB962C8B-B14F-4D97-AF65-F5344CB8AC3E}">
        <p14:creationId xmlns:p14="http://schemas.microsoft.com/office/powerpoint/2010/main" val="2136756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Dulliau </a:t>
            </a:r>
            <a:r>
              <a:rPr lang="en-GB" b="1" dirty="0" err="1" smtClean="0"/>
              <a:t>dysgu</a:t>
            </a:r>
            <a:r>
              <a:rPr lang="en-GB" b="1" dirty="0" smtClean="0"/>
              <a:t> </a:t>
            </a:r>
            <a:r>
              <a:rPr lang="en-GB" b="1" dirty="0" err="1" smtClean="0"/>
              <a:t>sy’n</a:t>
            </a:r>
            <a:r>
              <a:rPr lang="en-GB" b="1" dirty="0" smtClean="0"/>
              <a:t>…</a:t>
            </a:r>
            <a:r>
              <a:rPr lang="en-GB" b="1" dirty="0"/>
              <a:t/>
            </a:r>
            <a:br>
              <a:rPr lang="en-GB" b="1" dirty="0"/>
            </a:br>
            <a:r>
              <a:rPr lang="en-GB" b="1" dirty="0"/>
              <a:t>Approaches to </a:t>
            </a:r>
            <a:r>
              <a:rPr lang="en-GB" b="1" dirty="0" smtClean="0"/>
              <a:t>learning that…</a:t>
            </a:r>
            <a:endParaRPr lang="en-GB" b="1" dirty="0"/>
          </a:p>
        </p:txBody>
      </p:sp>
      <p:sp>
        <p:nvSpPr>
          <p:cNvPr id="6" name="Content Placeholder 5"/>
          <p:cNvSpPr>
            <a:spLocks noGrp="1"/>
          </p:cNvSpPr>
          <p:nvPr>
            <p:ph sz="half" idx="1"/>
          </p:nvPr>
        </p:nvSpPr>
        <p:spPr/>
        <p:txBody>
          <a:bodyPr/>
          <a:lstStyle/>
          <a:p>
            <a:r>
              <a:rPr lang="en-GB" dirty="0" err="1" smtClean="0"/>
              <a:t>Ystyried</a:t>
            </a:r>
            <a:r>
              <a:rPr lang="en-GB" dirty="0" smtClean="0"/>
              <a:t> </a:t>
            </a:r>
            <a:r>
              <a:rPr lang="en-GB" dirty="0" err="1" smtClean="0"/>
              <a:t>cefndiroedd</a:t>
            </a:r>
            <a:r>
              <a:rPr lang="en-GB" dirty="0" smtClean="0"/>
              <a:t> </a:t>
            </a:r>
            <a:r>
              <a:rPr lang="en-GB" dirty="0" err="1" smtClean="0"/>
              <a:t>dysgwyr</a:t>
            </a:r>
            <a:endParaRPr lang="en-GB" dirty="0" smtClean="0"/>
          </a:p>
          <a:p>
            <a:r>
              <a:rPr lang="en-GB" dirty="0" err="1" smtClean="0"/>
              <a:t>Cwrdd</a:t>
            </a:r>
            <a:r>
              <a:rPr lang="en-GB" dirty="0" smtClean="0"/>
              <a:t> ag </a:t>
            </a:r>
            <a:r>
              <a:rPr lang="en-GB" dirty="0" err="1" smtClean="0"/>
              <a:t>anghenion</a:t>
            </a:r>
            <a:r>
              <a:rPr lang="en-GB" dirty="0" smtClean="0"/>
              <a:t> </a:t>
            </a:r>
            <a:r>
              <a:rPr lang="en-GB" dirty="0" err="1" smtClean="0"/>
              <a:t>pob</a:t>
            </a:r>
            <a:r>
              <a:rPr lang="en-GB" dirty="0" smtClean="0"/>
              <a:t> </a:t>
            </a:r>
            <a:r>
              <a:rPr lang="en-GB" dirty="0" err="1" smtClean="0"/>
              <a:t>dysgwr</a:t>
            </a:r>
            <a:endParaRPr lang="en-GB" dirty="0" smtClean="0"/>
          </a:p>
          <a:p>
            <a:r>
              <a:rPr lang="en-GB" dirty="0" err="1" smtClean="0"/>
              <a:t>Seiliedig</a:t>
            </a:r>
            <a:r>
              <a:rPr lang="en-GB" dirty="0" smtClean="0"/>
              <a:t> </a:t>
            </a:r>
            <a:r>
              <a:rPr lang="en-GB" dirty="0" err="1" smtClean="0"/>
              <a:t>ar</a:t>
            </a:r>
            <a:r>
              <a:rPr lang="en-GB" dirty="0" smtClean="0"/>
              <a:t> </a:t>
            </a:r>
            <a:r>
              <a:rPr lang="en-GB" dirty="0" err="1" smtClean="0"/>
              <a:t>ymchwil</a:t>
            </a:r>
            <a:endParaRPr lang="en-GB" dirty="0"/>
          </a:p>
        </p:txBody>
      </p:sp>
      <p:sp>
        <p:nvSpPr>
          <p:cNvPr id="7" name="Content Placeholder 6"/>
          <p:cNvSpPr>
            <a:spLocks noGrp="1"/>
          </p:cNvSpPr>
          <p:nvPr>
            <p:ph sz="half" idx="2"/>
          </p:nvPr>
        </p:nvSpPr>
        <p:spPr/>
        <p:txBody>
          <a:bodyPr/>
          <a:lstStyle/>
          <a:p>
            <a:r>
              <a:rPr lang="en-GB" dirty="0" smtClean="0"/>
              <a:t>Consider learners’ backgrounds</a:t>
            </a:r>
          </a:p>
          <a:p>
            <a:r>
              <a:rPr lang="en-GB" dirty="0" smtClean="0"/>
              <a:t>Meet the needs of all learners</a:t>
            </a:r>
          </a:p>
          <a:p>
            <a:r>
              <a:rPr lang="en-GB" dirty="0" smtClean="0"/>
              <a:t>Are underpinned by research</a:t>
            </a:r>
            <a:endParaRPr lang="en-GB" dirty="0"/>
          </a:p>
        </p:txBody>
      </p:sp>
      <p:sp>
        <p:nvSpPr>
          <p:cNvPr id="2" name="TextBox 1"/>
          <p:cNvSpPr txBox="1"/>
          <p:nvPr/>
        </p:nvSpPr>
        <p:spPr>
          <a:xfrm>
            <a:off x="2409825" y="4546600"/>
            <a:ext cx="4438650" cy="954107"/>
          </a:xfrm>
          <a:prstGeom prst="rect">
            <a:avLst/>
          </a:prstGeom>
          <a:solidFill>
            <a:srgbClr val="FFFF00"/>
          </a:solidFill>
        </p:spPr>
        <p:txBody>
          <a:bodyPr wrap="square" rtlCol="0">
            <a:spAutoFit/>
          </a:bodyPr>
          <a:lstStyle/>
          <a:p>
            <a:pPr algn="ctr"/>
            <a:r>
              <a:rPr lang="en-GB" sz="2800" dirty="0" err="1" smtClean="0"/>
              <a:t>Cynnwys</a:t>
            </a:r>
            <a:r>
              <a:rPr lang="en-GB" sz="2800" dirty="0" smtClean="0"/>
              <a:t> </a:t>
            </a:r>
            <a:r>
              <a:rPr lang="en-GB" sz="2800" dirty="0" err="1" smtClean="0"/>
              <a:t>pawb</a:t>
            </a:r>
            <a:r>
              <a:rPr lang="en-GB" sz="2800" dirty="0" smtClean="0"/>
              <a:t> – </a:t>
            </a:r>
            <a:r>
              <a:rPr lang="en-GB" sz="2800" b="1" dirty="0" smtClean="0"/>
              <a:t>SUT?</a:t>
            </a:r>
          </a:p>
          <a:p>
            <a:pPr algn="ctr"/>
            <a:r>
              <a:rPr lang="en-GB" sz="2800" dirty="0" smtClean="0"/>
              <a:t>Include everyone – </a:t>
            </a:r>
            <a:r>
              <a:rPr lang="en-GB" sz="2800" b="1" dirty="0" smtClean="0"/>
              <a:t>HOW?</a:t>
            </a:r>
            <a:endParaRPr lang="en-GB" sz="2800" b="1" dirty="0"/>
          </a:p>
        </p:txBody>
      </p:sp>
    </p:spTree>
    <p:extLst>
      <p:ext uri="{BB962C8B-B14F-4D97-AF65-F5344CB8AC3E}">
        <p14:creationId xmlns:p14="http://schemas.microsoft.com/office/powerpoint/2010/main" val="2889673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Yn</a:t>
            </a:r>
            <a:r>
              <a:rPr lang="en-GB" b="1" dirty="0" smtClean="0"/>
              <a:t> </a:t>
            </a:r>
            <a:r>
              <a:rPr lang="en-GB" b="1" dirty="0" err="1" smtClean="0"/>
              <a:t>ôl</a:t>
            </a:r>
            <a:r>
              <a:rPr lang="en-GB" b="1" dirty="0" smtClean="0"/>
              <a:t>…</a:t>
            </a:r>
            <a:br>
              <a:rPr lang="en-GB" b="1" dirty="0" smtClean="0"/>
            </a:br>
            <a:r>
              <a:rPr lang="en-GB" b="1" dirty="0" smtClean="0"/>
              <a:t>According to….</a:t>
            </a:r>
            <a:br>
              <a:rPr lang="en-GB" b="1" dirty="0" smtClean="0"/>
            </a:br>
            <a:r>
              <a:rPr lang="en-GB" b="1" i="1" dirty="0" smtClean="0"/>
              <a:t>Cambridge University Press (2017)</a:t>
            </a:r>
            <a:endParaRPr lang="en-GB" b="1" i="1" dirty="0"/>
          </a:p>
        </p:txBody>
      </p:sp>
      <p:sp>
        <p:nvSpPr>
          <p:cNvPr id="3" name="Content Placeholder 2"/>
          <p:cNvSpPr>
            <a:spLocks noGrp="1"/>
          </p:cNvSpPr>
          <p:nvPr>
            <p:ph sz="half" idx="1"/>
          </p:nvPr>
        </p:nvSpPr>
        <p:spPr/>
        <p:txBody>
          <a:bodyPr>
            <a:normAutofit/>
          </a:bodyPr>
          <a:lstStyle/>
          <a:p>
            <a:r>
              <a:rPr lang="en-GB" sz="2000" dirty="0" err="1" smtClean="0"/>
              <a:t>Creu</a:t>
            </a:r>
            <a:r>
              <a:rPr lang="en-GB" sz="2000" dirty="0" smtClean="0"/>
              <a:t> </a:t>
            </a:r>
            <a:r>
              <a:rPr lang="en-GB" sz="2000" dirty="0" err="1" smtClean="0"/>
              <a:t>amgylchedd</a:t>
            </a:r>
            <a:r>
              <a:rPr lang="en-GB" sz="2000" dirty="0" smtClean="0"/>
              <a:t> </a:t>
            </a:r>
            <a:r>
              <a:rPr lang="en-GB" sz="2000" dirty="0" err="1" smtClean="0"/>
              <a:t>cefnogol</a:t>
            </a:r>
            <a:r>
              <a:rPr lang="en-GB" sz="2000" dirty="0" smtClean="0"/>
              <a:t> a </a:t>
            </a:r>
            <a:r>
              <a:rPr lang="en-GB" sz="2000" dirty="0" err="1" smtClean="0"/>
              <a:t>pharchus</a:t>
            </a:r>
            <a:r>
              <a:rPr lang="en-GB" sz="2000" dirty="0" smtClean="0"/>
              <a:t>.</a:t>
            </a:r>
          </a:p>
          <a:p>
            <a:r>
              <a:rPr lang="en-GB" sz="2000" dirty="0" smtClean="0"/>
              <a:t>Bod â </a:t>
            </a:r>
            <a:r>
              <a:rPr lang="en-GB" sz="2000" dirty="0" err="1" smtClean="0"/>
              <a:t>disgwyliadau</a:t>
            </a:r>
            <a:r>
              <a:rPr lang="en-GB" sz="2000" dirty="0" smtClean="0"/>
              <a:t> </a:t>
            </a:r>
            <a:r>
              <a:rPr lang="en-GB" sz="2000" dirty="0" err="1" smtClean="0"/>
              <a:t>uchel</a:t>
            </a:r>
            <a:r>
              <a:rPr lang="en-GB" sz="2000" dirty="0" smtClean="0"/>
              <a:t> </a:t>
            </a:r>
            <a:r>
              <a:rPr lang="en-GB" sz="2000" dirty="0" err="1" smtClean="0"/>
              <a:t>o’ch</a:t>
            </a:r>
            <a:r>
              <a:rPr lang="en-GB" sz="2000" dirty="0" smtClean="0"/>
              <a:t> </a:t>
            </a:r>
            <a:r>
              <a:rPr lang="en-GB" sz="2000" dirty="0" err="1" smtClean="0"/>
              <a:t>dysgwyr</a:t>
            </a:r>
            <a:r>
              <a:rPr lang="en-GB" sz="2000" dirty="0" smtClean="0"/>
              <a:t> </a:t>
            </a:r>
            <a:r>
              <a:rPr lang="en-GB" sz="2000" dirty="0" err="1" smtClean="0"/>
              <a:t>i</a:t>
            </a:r>
            <a:r>
              <a:rPr lang="en-GB" sz="2000" dirty="0" smtClean="0"/>
              <a:t> </a:t>
            </a:r>
            <a:r>
              <a:rPr lang="en-GB" sz="2000" dirty="0" err="1" smtClean="0"/>
              <a:t>gyd</a:t>
            </a:r>
            <a:r>
              <a:rPr lang="en-GB" sz="2000" dirty="0" smtClean="0"/>
              <a:t>.</a:t>
            </a:r>
          </a:p>
          <a:p>
            <a:r>
              <a:rPr lang="en-GB" sz="2000" dirty="0" err="1" smtClean="0"/>
              <a:t>Gwneud</a:t>
            </a:r>
            <a:r>
              <a:rPr lang="en-GB" sz="2000" dirty="0" smtClean="0"/>
              <a:t> </a:t>
            </a:r>
            <a:r>
              <a:rPr lang="en-GB" sz="2000" dirty="0" err="1" smtClean="0"/>
              <a:t>empathi</a:t>
            </a:r>
            <a:r>
              <a:rPr lang="en-GB" sz="2000" dirty="0" smtClean="0"/>
              <a:t> a </a:t>
            </a:r>
            <a:r>
              <a:rPr lang="en-GB" sz="2000" dirty="0" err="1" smtClean="0"/>
              <a:t>gofal</a:t>
            </a:r>
            <a:r>
              <a:rPr lang="en-GB" sz="2000" dirty="0" smtClean="0"/>
              <a:t> </a:t>
            </a:r>
            <a:r>
              <a:rPr lang="en-GB" sz="2000" dirty="0" err="1" smtClean="0"/>
              <a:t>yn</a:t>
            </a:r>
            <a:r>
              <a:rPr lang="en-GB" sz="2000" dirty="0" smtClean="0"/>
              <a:t> </a:t>
            </a:r>
            <a:r>
              <a:rPr lang="en-GB" sz="2000" dirty="0" err="1" smtClean="0"/>
              <a:t>bethau</a:t>
            </a:r>
            <a:r>
              <a:rPr lang="en-GB" sz="2000" dirty="0" smtClean="0"/>
              <a:t> ‘</a:t>
            </a:r>
            <a:r>
              <a:rPr lang="en-GB" sz="2000" dirty="0" err="1" smtClean="0"/>
              <a:t>ffasiynol</a:t>
            </a:r>
            <a:r>
              <a:rPr lang="en-GB" sz="2000" dirty="0" smtClean="0"/>
              <a:t>’.</a:t>
            </a:r>
          </a:p>
          <a:p>
            <a:r>
              <a:rPr lang="en-GB" sz="2000" dirty="0" err="1" smtClean="0"/>
              <a:t>Paratoi</a:t>
            </a:r>
            <a:r>
              <a:rPr lang="en-GB" sz="2000" dirty="0" smtClean="0"/>
              <a:t> </a:t>
            </a:r>
            <a:r>
              <a:rPr lang="en-GB" sz="2000" dirty="0" err="1" smtClean="0"/>
              <a:t>dysgu</a:t>
            </a:r>
            <a:r>
              <a:rPr lang="en-GB" sz="2000" dirty="0" smtClean="0"/>
              <a:t> </a:t>
            </a:r>
            <a:r>
              <a:rPr lang="en-GB" sz="2000" dirty="0" err="1" smtClean="0"/>
              <a:t>sy’n</a:t>
            </a:r>
            <a:r>
              <a:rPr lang="en-GB" sz="2000" dirty="0" smtClean="0"/>
              <a:t> </a:t>
            </a:r>
            <a:r>
              <a:rPr lang="en-GB" sz="2000" dirty="0" err="1" smtClean="0"/>
              <a:t>cynnwys</a:t>
            </a:r>
            <a:r>
              <a:rPr lang="en-GB" sz="2000" dirty="0" smtClean="0"/>
              <a:t> </a:t>
            </a:r>
            <a:r>
              <a:rPr lang="en-GB" sz="2000" dirty="0" err="1" smtClean="0"/>
              <a:t>cyfraniad</a:t>
            </a:r>
            <a:r>
              <a:rPr lang="en-GB" sz="2000" dirty="0" smtClean="0"/>
              <a:t> </a:t>
            </a:r>
            <a:r>
              <a:rPr lang="en-GB" sz="2000" dirty="0" err="1" smtClean="0"/>
              <a:t>gan</a:t>
            </a:r>
            <a:r>
              <a:rPr lang="en-GB" sz="2000" dirty="0" smtClean="0"/>
              <a:t> </a:t>
            </a:r>
            <a:r>
              <a:rPr lang="en-GB" sz="2000" dirty="0" err="1" smtClean="0"/>
              <a:t>bawb</a:t>
            </a:r>
            <a:r>
              <a:rPr lang="en-GB" sz="2000" dirty="0" smtClean="0"/>
              <a:t> ac </a:t>
            </a:r>
            <a:r>
              <a:rPr lang="en-GB" sz="2000" dirty="0" err="1" smtClean="0"/>
              <a:t>sy’n</a:t>
            </a:r>
            <a:r>
              <a:rPr lang="en-GB" sz="2000" dirty="0" smtClean="0"/>
              <a:t> </a:t>
            </a:r>
            <a:r>
              <a:rPr lang="en-GB" sz="2000" dirty="0" err="1" smtClean="0"/>
              <a:t>hybu</a:t>
            </a:r>
            <a:r>
              <a:rPr lang="en-GB" sz="2000" dirty="0" smtClean="0"/>
              <a:t> </a:t>
            </a:r>
            <a:r>
              <a:rPr lang="en-GB" sz="2000" dirty="0" err="1" smtClean="0"/>
              <a:t>llwyddiant</a:t>
            </a:r>
            <a:r>
              <a:rPr lang="en-GB" sz="2000" dirty="0" smtClean="0"/>
              <a:t>.</a:t>
            </a:r>
          </a:p>
          <a:p>
            <a:r>
              <a:rPr lang="en-GB" sz="2000" dirty="0" err="1" smtClean="0"/>
              <a:t>Mabwysiadu</a:t>
            </a:r>
            <a:r>
              <a:rPr lang="en-GB" sz="2000" dirty="0" smtClean="0"/>
              <a:t> dull ‘</a:t>
            </a:r>
            <a:r>
              <a:rPr lang="en-GB" sz="2000" dirty="0" err="1" smtClean="0"/>
              <a:t>cymunedol</a:t>
            </a:r>
            <a:r>
              <a:rPr lang="en-GB" sz="2000" dirty="0" smtClean="0"/>
              <a:t>’ at </a:t>
            </a:r>
            <a:r>
              <a:rPr lang="en-GB" sz="2000" dirty="0" err="1" smtClean="0"/>
              <a:t>ddysgu</a:t>
            </a:r>
            <a:r>
              <a:rPr lang="en-GB" sz="2000" dirty="0" smtClean="0"/>
              <a:t> ac </a:t>
            </a:r>
            <a:r>
              <a:rPr lang="en-GB" sz="2000" dirty="0" err="1" smtClean="0"/>
              <a:t>addysgu</a:t>
            </a:r>
            <a:r>
              <a:rPr lang="en-GB" sz="2000" dirty="0" smtClean="0"/>
              <a:t>.</a:t>
            </a:r>
            <a:endParaRPr lang="en-GB" sz="2000" dirty="0"/>
          </a:p>
        </p:txBody>
      </p:sp>
      <p:sp>
        <p:nvSpPr>
          <p:cNvPr id="4" name="Content Placeholder 3"/>
          <p:cNvSpPr>
            <a:spLocks noGrp="1"/>
          </p:cNvSpPr>
          <p:nvPr>
            <p:ph sz="half" idx="2"/>
          </p:nvPr>
        </p:nvSpPr>
        <p:spPr/>
        <p:txBody>
          <a:bodyPr>
            <a:normAutofit/>
          </a:bodyPr>
          <a:lstStyle/>
          <a:p>
            <a:r>
              <a:rPr lang="en-GB" sz="2000" dirty="0"/>
              <a:t>Create a supportive, respectful </a:t>
            </a:r>
            <a:r>
              <a:rPr lang="en-GB" sz="2000" dirty="0" smtClean="0"/>
              <a:t>environment.</a:t>
            </a:r>
          </a:p>
          <a:p>
            <a:r>
              <a:rPr lang="en-GB" sz="2000" dirty="0" smtClean="0"/>
              <a:t>Have </a:t>
            </a:r>
            <a:r>
              <a:rPr lang="en-GB" sz="2000" dirty="0"/>
              <a:t>high expectations of all your students</a:t>
            </a:r>
            <a:r>
              <a:rPr lang="en-GB" sz="2000" dirty="0" smtClean="0"/>
              <a:t>.</a:t>
            </a:r>
          </a:p>
          <a:p>
            <a:r>
              <a:rPr lang="en-GB" sz="2000" dirty="0"/>
              <a:t>M</a:t>
            </a:r>
            <a:r>
              <a:rPr lang="en-GB" sz="2000" dirty="0" smtClean="0"/>
              <a:t>ake </a:t>
            </a:r>
            <a:r>
              <a:rPr lang="en-GB" sz="2000" dirty="0"/>
              <a:t>empathy and caring ‘</a:t>
            </a:r>
            <a:r>
              <a:rPr lang="en-GB" sz="2000" dirty="0" smtClean="0"/>
              <a:t>fashionable’.</a:t>
            </a:r>
          </a:p>
          <a:p>
            <a:r>
              <a:rPr lang="en-GB" sz="2000" dirty="0"/>
              <a:t>Plan learning which includes participation from everyone and encourages success. </a:t>
            </a:r>
            <a:endParaRPr lang="en-GB" sz="2000" dirty="0" smtClean="0"/>
          </a:p>
          <a:p>
            <a:r>
              <a:rPr lang="en-GB" sz="2000" dirty="0"/>
              <a:t>Take a ‘community’ approach to learning and teaching. </a:t>
            </a:r>
          </a:p>
        </p:txBody>
      </p:sp>
    </p:spTree>
    <p:extLst>
      <p:ext uri="{BB962C8B-B14F-4D97-AF65-F5344CB8AC3E}">
        <p14:creationId xmlns:p14="http://schemas.microsoft.com/office/powerpoint/2010/main" val="1376293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Eich</a:t>
            </a:r>
            <a:r>
              <a:rPr lang="en-GB" b="1" dirty="0" smtClean="0"/>
              <a:t> </a:t>
            </a:r>
            <a:r>
              <a:rPr lang="en-GB" b="1" dirty="0" err="1" smtClean="0"/>
              <a:t>profiad</a:t>
            </a:r>
            <a:r>
              <a:rPr lang="en-GB" b="1" dirty="0" smtClean="0"/>
              <a:t> chi</a:t>
            </a:r>
            <a:br>
              <a:rPr lang="en-GB" b="1" dirty="0" smtClean="0"/>
            </a:br>
            <a:r>
              <a:rPr lang="en-GB" b="1" dirty="0" smtClean="0"/>
              <a:t>Your experience</a:t>
            </a:r>
            <a:endParaRPr lang="en-GB" b="1" dirty="0"/>
          </a:p>
        </p:txBody>
      </p:sp>
      <p:pic>
        <p:nvPicPr>
          <p:cNvPr id="5" name="Picture 4" descr="75+ Free Stock Images 3D Human Character Best Collection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09940" y="2383809"/>
            <a:ext cx="1629343" cy="2172457"/>
          </a:xfrm>
          <a:prstGeom prst="rect">
            <a:avLst/>
          </a:prstGeom>
        </p:spPr>
      </p:pic>
      <p:sp>
        <p:nvSpPr>
          <p:cNvPr id="6" name="TextBox 5"/>
          <p:cNvSpPr txBox="1"/>
          <p:nvPr/>
        </p:nvSpPr>
        <p:spPr>
          <a:xfrm>
            <a:off x="705134" y="1924334"/>
            <a:ext cx="3703093"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err="1" smtClean="0"/>
              <a:t>Ydych</a:t>
            </a:r>
            <a:r>
              <a:rPr lang="en-GB" sz="2400" dirty="0" smtClean="0"/>
              <a:t> </a:t>
            </a:r>
            <a:r>
              <a:rPr lang="en-GB" sz="2400" dirty="0" err="1" smtClean="0"/>
              <a:t>chi’n</a:t>
            </a:r>
            <a:r>
              <a:rPr lang="en-GB" sz="2400" dirty="0" smtClean="0"/>
              <a:t> </a:t>
            </a:r>
            <a:r>
              <a:rPr lang="en-GB" sz="2400" dirty="0" err="1" smtClean="0"/>
              <a:t>ymwybodol</a:t>
            </a:r>
            <a:r>
              <a:rPr lang="en-GB" sz="2400" dirty="0" smtClean="0"/>
              <a:t> o </a:t>
            </a:r>
            <a:r>
              <a:rPr lang="en-GB" sz="2400" dirty="0" err="1" smtClean="0"/>
              <a:t>unryw</a:t>
            </a:r>
            <a:r>
              <a:rPr lang="en-GB" sz="2400" dirty="0" smtClean="0"/>
              <a:t> </a:t>
            </a:r>
            <a:r>
              <a:rPr lang="en-GB" sz="2400" dirty="0" err="1" smtClean="0"/>
              <a:t>ddulliau</a:t>
            </a:r>
            <a:r>
              <a:rPr lang="en-GB" sz="2400" dirty="0" smtClean="0"/>
              <a:t> </a:t>
            </a:r>
            <a:r>
              <a:rPr lang="en-GB" sz="2400" dirty="0" err="1" smtClean="0"/>
              <a:t>dysgu</a:t>
            </a:r>
            <a:r>
              <a:rPr lang="en-GB" sz="2400" dirty="0" smtClean="0"/>
              <a:t> </a:t>
            </a:r>
            <a:r>
              <a:rPr lang="en-GB" sz="2400" dirty="0" err="1" smtClean="0"/>
              <a:t>sy’n</a:t>
            </a:r>
            <a:r>
              <a:rPr lang="en-GB" sz="2400" dirty="0" smtClean="0"/>
              <a:t> </a:t>
            </a:r>
            <a:r>
              <a:rPr lang="en-GB" sz="2400" dirty="0" err="1" smtClean="0"/>
              <a:t>ystyried</a:t>
            </a:r>
            <a:r>
              <a:rPr lang="en-GB" sz="2400" dirty="0" smtClean="0"/>
              <a:t> </a:t>
            </a:r>
            <a:r>
              <a:rPr lang="en-GB" sz="2400" dirty="0" err="1" smtClean="0"/>
              <a:t>cefndiroedd</a:t>
            </a:r>
            <a:r>
              <a:rPr lang="en-GB" sz="2400" dirty="0" smtClean="0"/>
              <a:t> ac </a:t>
            </a:r>
            <a:r>
              <a:rPr lang="en-GB" sz="2400" dirty="0" err="1" smtClean="0"/>
              <a:t>anghenion</a:t>
            </a:r>
            <a:r>
              <a:rPr lang="en-GB" sz="2400" dirty="0" smtClean="0"/>
              <a:t> </a:t>
            </a:r>
            <a:r>
              <a:rPr lang="en-GB" sz="2400" dirty="0" err="1" smtClean="0"/>
              <a:t>dysgwyr</a:t>
            </a:r>
            <a:r>
              <a:rPr lang="en-GB" sz="2400" dirty="0" smtClean="0"/>
              <a:t>?</a:t>
            </a:r>
          </a:p>
          <a:p>
            <a:endParaRPr lang="en-GB" sz="2400" dirty="0" smtClean="0"/>
          </a:p>
          <a:p>
            <a:pPr marL="285750" indent="-285750">
              <a:buFont typeface="Arial" panose="020B0604020202020204" pitchFamily="34" charset="0"/>
              <a:buChar char="•"/>
            </a:pPr>
            <a:r>
              <a:rPr lang="en-GB" sz="2400" dirty="0" smtClean="0"/>
              <a:t>Are you aware of any approaches to learning that support learners’ backgrounds and needs?</a:t>
            </a:r>
            <a:endParaRPr lang="en-GB" sz="2400" dirty="0"/>
          </a:p>
        </p:txBody>
      </p:sp>
    </p:spTree>
    <p:extLst>
      <p:ext uri="{BB962C8B-B14F-4D97-AF65-F5344CB8AC3E}">
        <p14:creationId xmlns:p14="http://schemas.microsoft.com/office/powerpoint/2010/main" val="2081098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Edrych</a:t>
            </a:r>
            <a:r>
              <a:rPr lang="en-GB" b="1" dirty="0" smtClean="0"/>
              <a:t> </a:t>
            </a:r>
            <a:r>
              <a:rPr lang="en-GB" b="1" dirty="0" err="1" smtClean="0"/>
              <a:t>yn</a:t>
            </a:r>
            <a:r>
              <a:rPr lang="en-GB" b="1" dirty="0" smtClean="0"/>
              <a:t> </a:t>
            </a:r>
            <a:r>
              <a:rPr lang="en-GB" b="1" dirty="0" err="1" smtClean="0"/>
              <a:t>fanylach</a:t>
            </a:r>
            <a:r>
              <a:rPr lang="en-GB" b="1" dirty="0" smtClean="0"/>
              <a:t/>
            </a:r>
            <a:br>
              <a:rPr lang="en-GB" b="1" dirty="0" smtClean="0"/>
            </a:br>
            <a:r>
              <a:rPr lang="en-GB" b="1" dirty="0" smtClean="0"/>
              <a:t>Looking more closely</a:t>
            </a:r>
            <a:endParaRPr lang="en-GB" b="1" dirty="0"/>
          </a:p>
        </p:txBody>
      </p:sp>
      <p:pic>
        <p:nvPicPr>
          <p:cNvPr id="5" name="Content Placeholder 4" descr="IRIS | Jigsaw Activities"/>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991737" y="2233838"/>
            <a:ext cx="2614755" cy="2681062"/>
          </a:xfrm>
        </p:spPr>
      </p:pic>
      <p:pic>
        <p:nvPicPr>
          <p:cNvPr id="6" name="Content Placeholder 5" descr="Magnifying Glass Magnifier · Free vector graphic on Pixabay"/>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487236" y="230947"/>
            <a:ext cx="1432162" cy="1407546"/>
          </a:xfrm>
        </p:spPr>
      </p:pic>
      <p:sp>
        <p:nvSpPr>
          <p:cNvPr id="8" name="TextBox 7"/>
          <p:cNvSpPr txBox="1"/>
          <p:nvPr/>
        </p:nvSpPr>
        <p:spPr>
          <a:xfrm>
            <a:off x="4470400" y="2597150"/>
            <a:ext cx="3987800" cy="1754326"/>
          </a:xfrm>
          <a:prstGeom prst="rect">
            <a:avLst/>
          </a:prstGeom>
          <a:noFill/>
        </p:spPr>
        <p:txBody>
          <a:bodyPr wrap="square" rtlCol="0">
            <a:spAutoFit/>
          </a:bodyPr>
          <a:lstStyle/>
          <a:p>
            <a:pPr algn="ctr"/>
            <a:r>
              <a:rPr lang="en-GB" sz="3600" dirty="0" smtClean="0"/>
              <a:t>Gweithgaredd jig-so</a:t>
            </a:r>
          </a:p>
          <a:p>
            <a:pPr algn="ctr"/>
            <a:endParaRPr lang="en-GB" sz="3600" dirty="0" smtClean="0"/>
          </a:p>
          <a:p>
            <a:pPr algn="ctr"/>
            <a:r>
              <a:rPr lang="en-GB" sz="3600" dirty="0" smtClean="0"/>
              <a:t>Jig-saw activity</a:t>
            </a:r>
            <a:endParaRPr lang="en-GB" sz="3600" dirty="0"/>
          </a:p>
        </p:txBody>
      </p:sp>
    </p:spTree>
    <p:extLst>
      <p:ext uri="{BB962C8B-B14F-4D97-AF65-F5344CB8AC3E}">
        <p14:creationId xmlns:p14="http://schemas.microsoft.com/office/powerpoint/2010/main" val="1744927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3420"/>
            <a:ext cx="7886700" cy="1325563"/>
          </a:xfrm>
        </p:spPr>
        <p:txBody>
          <a:bodyPr/>
          <a:lstStyle/>
          <a:p>
            <a:r>
              <a:rPr lang="en-GB" b="1" dirty="0" err="1" smtClean="0"/>
              <a:t>Cwestiynau</a:t>
            </a:r>
            <a:r>
              <a:rPr lang="en-GB" b="1" dirty="0" smtClean="0"/>
              <a:t> </a:t>
            </a:r>
            <a:r>
              <a:rPr lang="en-GB" b="1" dirty="0" err="1"/>
              <a:t>i</a:t>
            </a:r>
            <a:r>
              <a:rPr lang="en-GB" b="1" dirty="0" err="1" smtClean="0"/>
              <a:t>’w</a:t>
            </a:r>
            <a:r>
              <a:rPr lang="en-GB" b="1" dirty="0" smtClean="0"/>
              <a:t> </a:t>
            </a:r>
            <a:r>
              <a:rPr lang="en-GB" b="1" dirty="0" err="1" smtClean="0"/>
              <a:t>hystyried</a:t>
            </a:r>
            <a:r>
              <a:rPr lang="en-GB" b="1" dirty="0" smtClean="0"/>
              <a:t/>
            </a:r>
            <a:br>
              <a:rPr lang="en-GB" b="1" dirty="0" smtClean="0"/>
            </a:br>
            <a:r>
              <a:rPr lang="en-GB" b="1" dirty="0" smtClean="0"/>
              <a:t>Questions to consider</a:t>
            </a:r>
            <a:endParaRPr lang="en-GB" b="1" dirty="0"/>
          </a:p>
        </p:txBody>
      </p:sp>
      <p:sp>
        <p:nvSpPr>
          <p:cNvPr id="3" name="Content Placeholder 2"/>
          <p:cNvSpPr>
            <a:spLocks noGrp="1"/>
          </p:cNvSpPr>
          <p:nvPr>
            <p:ph sz="half" idx="1"/>
          </p:nvPr>
        </p:nvSpPr>
        <p:spPr>
          <a:xfrm>
            <a:off x="376518" y="1556684"/>
            <a:ext cx="4138332" cy="4351338"/>
          </a:xfrm>
        </p:spPr>
        <p:txBody>
          <a:bodyPr>
            <a:normAutofit/>
          </a:bodyPr>
          <a:lstStyle/>
          <a:p>
            <a:pPr marL="342900" indent="-342900">
              <a:buFont typeface="+mj-lt"/>
              <a:buAutoNum type="arabicPeriod"/>
            </a:pPr>
            <a:r>
              <a:rPr lang="en-GB" sz="1800" dirty="0" err="1" smtClean="0"/>
              <a:t>Gyda</a:t>
            </a:r>
            <a:r>
              <a:rPr lang="en-GB" sz="1800" dirty="0" smtClean="0"/>
              <a:t> </a:t>
            </a:r>
            <a:r>
              <a:rPr lang="en-GB" sz="1800" dirty="0" err="1" smtClean="0"/>
              <a:t>phwy</a:t>
            </a:r>
            <a:r>
              <a:rPr lang="en-GB" sz="1800" dirty="0" smtClean="0"/>
              <a:t> </a:t>
            </a:r>
            <a:r>
              <a:rPr lang="en-GB" sz="1800" dirty="0" err="1" smtClean="0"/>
              <a:t>ydyn</a:t>
            </a:r>
            <a:r>
              <a:rPr lang="en-GB" sz="1800" dirty="0" smtClean="0"/>
              <a:t> </a:t>
            </a:r>
            <a:r>
              <a:rPr lang="en-GB" sz="1800" dirty="0" err="1" smtClean="0"/>
              <a:t>ni’n</a:t>
            </a:r>
            <a:r>
              <a:rPr lang="en-GB" sz="1800" dirty="0" smtClean="0"/>
              <a:t> </a:t>
            </a:r>
            <a:r>
              <a:rPr lang="en-GB" sz="1800" dirty="0" err="1" smtClean="0"/>
              <a:t>cysylltu’r</a:t>
            </a:r>
            <a:r>
              <a:rPr lang="en-GB" sz="1800" dirty="0" smtClean="0"/>
              <a:t> dull </a:t>
            </a:r>
            <a:r>
              <a:rPr lang="en-GB" sz="1800" dirty="0" err="1" smtClean="0"/>
              <a:t>hwn</a:t>
            </a:r>
            <a:r>
              <a:rPr lang="en-GB" sz="1800" dirty="0" smtClean="0"/>
              <a:t>?</a:t>
            </a:r>
          </a:p>
          <a:p>
            <a:pPr marL="342900" indent="-342900">
              <a:buFont typeface="+mj-lt"/>
              <a:buAutoNum type="arabicPeriod"/>
            </a:pPr>
            <a:r>
              <a:rPr lang="en-GB" sz="1800" dirty="0" smtClean="0"/>
              <a:t>Beth </a:t>
            </a:r>
            <a:r>
              <a:rPr lang="en-GB" sz="1800" dirty="0" err="1" smtClean="0"/>
              <a:t>yw’r</a:t>
            </a:r>
            <a:r>
              <a:rPr lang="en-GB" sz="1800" dirty="0" smtClean="0"/>
              <a:t> </a:t>
            </a:r>
            <a:r>
              <a:rPr lang="en-GB" sz="1800" dirty="0" err="1" smtClean="0"/>
              <a:t>prif</a:t>
            </a:r>
            <a:r>
              <a:rPr lang="en-GB" sz="1800" dirty="0" smtClean="0"/>
              <a:t> </a:t>
            </a:r>
            <a:r>
              <a:rPr lang="en-GB" sz="1800" dirty="0" err="1" smtClean="0"/>
              <a:t>syniadau</a:t>
            </a:r>
            <a:r>
              <a:rPr lang="en-GB" sz="1800" dirty="0" smtClean="0"/>
              <a:t>/</a:t>
            </a:r>
            <a:r>
              <a:rPr lang="en-GB" sz="1800" dirty="0" err="1" smtClean="0"/>
              <a:t>nodweddion</a:t>
            </a:r>
            <a:r>
              <a:rPr lang="en-GB" sz="1800" dirty="0" smtClean="0"/>
              <a:t>?</a:t>
            </a:r>
          </a:p>
          <a:p>
            <a:pPr marL="342900" indent="-342900">
              <a:buFont typeface="+mj-lt"/>
              <a:buAutoNum type="arabicPeriod"/>
            </a:pPr>
            <a:r>
              <a:rPr lang="en-GB" sz="1800" dirty="0" err="1" smtClean="0"/>
              <a:t>Ble</a:t>
            </a:r>
            <a:r>
              <a:rPr lang="en-GB" sz="1800" dirty="0" smtClean="0"/>
              <a:t> a </a:t>
            </a:r>
            <a:r>
              <a:rPr lang="en-GB" sz="1800" dirty="0" err="1" smtClean="0"/>
              <a:t>phryd</a:t>
            </a:r>
            <a:r>
              <a:rPr lang="en-GB" sz="1800" dirty="0" smtClean="0"/>
              <a:t> </a:t>
            </a:r>
            <a:r>
              <a:rPr lang="en-GB" sz="1800" dirty="0" err="1" smtClean="0"/>
              <a:t>gellir</a:t>
            </a:r>
            <a:r>
              <a:rPr lang="en-GB" sz="1800" dirty="0" smtClean="0"/>
              <a:t> </a:t>
            </a:r>
            <a:r>
              <a:rPr lang="en-GB" sz="1800" dirty="0" err="1" smtClean="0"/>
              <a:t>ei</a:t>
            </a:r>
            <a:r>
              <a:rPr lang="en-GB" sz="1800" dirty="0" smtClean="0"/>
              <a:t> </a:t>
            </a:r>
            <a:r>
              <a:rPr lang="en-GB" sz="1800" dirty="0" err="1" smtClean="0"/>
              <a:t>ddefnyddio</a:t>
            </a:r>
            <a:r>
              <a:rPr lang="en-GB" sz="1800" dirty="0" smtClean="0"/>
              <a:t>?</a:t>
            </a:r>
          </a:p>
          <a:p>
            <a:pPr marL="342900" indent="-342900">
              <a:buFont typeface="+mj-lt"/>
              <a:buAutoNum type="arabicPeriod"/>
            </a:pPr>
            <a:r>
              <a:rPr lang="en-GB" sz="1800" dirty="0" smtClean="0"/>
              <a:t>Pam </a:t>
            </a:r>
            <a:r>
              <a:rPr lang="en-GB" sz="1800" dirty="0" err="1" smtClean="0"/>
              <a:t>mae’n</a:t>
            </a:r>
            <a:r>
              <a:rPr lang="en-GB" sz="1800" dirty="0" smtClean="0"/>
              <a:t> </a:t>
            </a:r>
            <a:r>
              <a:rPr lang="en-GB" sz="1800" dirty="0" err="1" smtClean="0"/>
              <a:t>cael</a:t>
            </a:r>
            <a:r>
              <a:rPr lang="en-GB" sz="1800" dirty="0" smtClean="0"/>
              <a:t> </a:t>
            </a:r>
            <a:r>
              <a:rPr lang="en-GB" sz="1800" dirty="0" err="1" smtClean="0"/>
              <a:t>ei</a:t>
            </a:r>
            <a:r>
              <a:rPr lang="en-GB" sz="1800" dirty="0" smtClean="0"/>
              <a:t> </a:t>
            </a:r>
            <a:r>
              <a:rPr lang="en-GB" sz="1800" dirty="0" err="1" smtClean="0"/>
              <a:t>ystyried</a:t>
            </a:r>
            <a:r>
              <a:rPr lang="en-GB" sz="1800" dirty="0" smtClean="0"/>
              <a:t> </a:t>
            </a:r>
            <a:r>
              <a:rPr lang="en-GB" sz="1800" dirty="0" err="1" smtClean="0"/>
              <a:t>fel</a:t>
            </a:r>
            <a:r>
              <a:rPr lang="en-GB" sz="1800" dirty="0" smtClean="0"/>
              <a:t> dull </a:t>
            </a:r>
            <a:r>
              <a:rPr lang="en-GB" sz="1800" dirty="0" err="1" smtClean="0"/>
              <a:t>effeithiol</a:t>
            </a:r>
            <a:r>
              <a:rPr lang="en-GB" sz="1800" dirty="0" smtClean="0"/>
              <a:t> o </a:t>
            </a:r>
            <a:r>
              <a:rPr lang="en-GB" sz="1800" dirty="0" err="1" smtClean="0"/>
              <a:t>ddysgu</a:t>
            </a:r>
            <a:r>
              <a:rPr lang="en-GB" sz="1800" dirty="0" smtClean="0"/>
              <a:t> </a:t>
            </a:r>
            <a:r>
              <a:rPr lang="en-GB" sz="1800" dirty="0" err="1" smtClean="0"/>
              <a:t>yn</a:t>
            </a:r>
            <a:r>
              <a:rPr lang="en-GB" sz="1800" dirty="0" smtClean="0"/>
              <a:t> </a:t>
            </a:r>
            <a:r>
              <a:rPr lang="en-GB" sz="1800" dirty="0" err="1" smtClean="0"/>
              <a:t>nhermau’r</a:t>
            </a:r>
            <a:r>
              <a:rPr lang="en-GB" sz="1800" dirty="0" smtClean="0"/>
              <a:t> </a:t>
            </a:r>
            <a:r>
              <a:rPr lang="en-GB" sz="1800" dirty="0" err="1" smtClean="0"/>
              <a:t>ffactorau</a:t>
            </a:r>
            <a:r>
              <a:rPr lang="en-GB" sz="1800" dirty="0" smtClean="0"/>
              <a:t> </a:t>
            </a:r>
            <a:r>
              <a:rPr lang="en-GB" sz="1800" dirty="0" err="1" smtClean="0"/>
              <a:t>tu</a:t>
            </a:r>
            <a:r>
              <a:rPr lang="en-GB" sz="1800" dirty="0" smtClean="0"/>
              <a:t> </a:t>
            </a:r>
            <a:r>
              <a:rPr lang="en-GB" sz="1800" dirty="0" err="1" smtClean="0"/>
              <a:t>hwnt</a:t>
            </a:r>
            <a:r>
              <a:rPr lang="en-GB" sz="1800" dirty="0" smtClean="0"/>
              <a:t> </a:t>
            </a:r>
            <a:r>
              <a:rPr lang="en-GB" sz="1800" dirty="0" err="1"/>
              <a:t>i</a:t>
            </a:r>
            <a:r>
              <a:rPr lang="en-GB" sz="1800" dirty="0" err="1" smtClean="0"/>
              <a:t>’r</a:t>
            </a:r>
            <a:r>
              <a:rPr lang="en-GB" sz="1800" dirty="0" smtClean="0"/>
              <a:t> </a:t>
            </a:r>
            <a:r>
              <a:rPr lang="en-GB" sz="1800" dirty="0" err="1" smtClean="0"/>
              <a:t>ystafell</a:t>
            </a:r>
            <a:r>
              <a:rPr lang="en-GB" sz="1800" dirty="0" smtClean="0"/>
              <a:t> </a:t>
            </a:r>
            <a:r>
              <a:rPr lang="en-GB" sz="1800" dirty="0" err="1" smtClean="0"/>
              <a:t>ddosbarth</a:t>
            </a:r>
            <a:r>
              <a:rPr lang="en-GB" sz="1800" dirty="0" smtClean="0"/>
              <a:t> </a:t>
            </a:r>
            <a:r>
              <a:rPr lang="en-GB" sz="1800" dirty="0" err="1" smtClean="0"/>
              <a:t>sy’n</a:t>
            </a:r>
            <a:r>
              <a:rPr lang="en-GB" sz="1800" dirty="0" smtClean="0"/>
              <a:t> </a:t>
            </a:r>
            <a:r>
              <a:rPr lang="en-GB" sz="1800" dirty="0" err="1" smtClean="0"/>
              <a:t>dylanwadu</a:t>
            </a:r>
            <a:r>
              <a:rPr lang="en-GB" sz="1800" dirty="0" smtClean="0"/>
              <a:t> </a:t>
            </a:r>
            <a:r>
              <a:rPr lang="en-GB" sz="1800" dirty="0" err="1" smtClean="0"/>
              <a:t>ar</a:t>
            </a:r>
            <a:r>
              <a:rPr lang="en-GB" sz="1800" dirty="0" smtClean="0"/>
              <a:t> </a:t>
            </a:r>
            <a:r>
              <a:rPr lang="en-GB" sz="1800" dirty="0" err="1" smtClean="0"/>
              <a:t>ddysgu</a:t>
            </a:r>
            <a:r>
              <a:rPr lang="en-GB" sz="1800" dirty="0" smtClean="0"/>
              <a:t>?</a:t>
            </a:r>
          </a:p>
          <a:p>
            <a:pPr marL="342900" indent="-342900">
              <a:buFont typeface="+mj-lt"/>
              <a:buAutoNum type="arabicPeriod"/>
            </a:pPr>
            <a:r>
              <a:rPr lang="en-GB" sz="1800" dirty="0" err="1" smtClean="0"/>
              <a:t>Sut</a:t>
            </a:r>
            <a:r>
              <a:rPr lang="en-GB" sz="1800" dirty="0" smtClean="0"/>
              <a:t> </a:t>
            </a:r>
            <a:r>
              <a:rPr lang="en-GB" sz="1800" dirty="0" err="1" smtClean="0"/>
              <a:t>efallai</a:t>
            </a:r>
            <a:r>
              <a:rPr lang="en-GB" sz="1800" dirty="0" smtClean="0"/>
              <a:t> </a:t>
            </a:r>
            <a:r>
              <a:rPr lang="en-GB" sz="1800" dirty="0" err="1" smtClean="0"/>
              <a:t>gallech</a:t>
            </a:r>
            <a:r>
              <a:rPr lang="en-GB" sz="1800" dirty="0" smtClean="0"/>
              <a:t> chi </a:t>
            </a:r>
            <a:r>
              <a:rPr lang="en-GB" sz="1800" dirty="0" err="1" smtClean="0"/>
              <a:t>gymhwyso’r</a:t>
            </a:r>
            <a:r>
              <a:rPr lang="en-GB" sz="1800" dirty="0" smtClean="0"/>
              <a:t> dull </a:t>
            </a:r>
            <a:r>
              <a:rPr lang="en-GB" sz="1800" dirty="0" err="1"/>
              <a:t>i</a:t>
            </a:r>
            <a:r>
              <a:rPr lang="en-GB" sz="1800" dirty="0" err="1" smtClean="0"/>
              <a:t>’ch</a:t>
            </a:r>
            <a:r>
              <a:rPr lang="en-GB" sz="1800" dirty="0" smtClean="0"/>
              <a:t> </a:t>
            </a:r>
            <a:r>
              <a:rPr lang="en-GB" sz="1800" dirty="0" err="1" smtClean="0"/>
              <a:t>cyd-destun</a:t>
            </a:r>
            <a:r>
              <a:rPr lang="en-GB" sz="1800" dirty="0" smtClean="0"/>
              <a:t> </a:t>
            </a:r>
            <a:r>
              <a:rPr lang="en-GB" sz="1800" dirty="0" err="1" smtClean="0"/>
              <a:t>addysgu</a:t>
            </a:r>
            <a:r>
              <a:rPr lang="en-GB" sz="1800" dirty="0" smtClean="0"/>
              <a:t> chi?</a:t>
            </a:r>
          </a:p>
          <a:p>
            <a:pPr marL="342900" indent="-342900">
              <a:buFont typeface="+mj-lt"/>
              <a:buAutoNum type="arabicPeriod"/>
            </a:pPr>
            <a:r>
              <a:rPr lang="en-GB" sz="1800" dirty="0" smtClean="0"/>
              <a:t>Beth </a:t>
            </a:r>
            <a:r>
              <a:rPr lang="en-GB" sz="1800" dirty="0" err="1" smtClean="0"/>
              <a:t>yw</a:t>
            </a:r>
            <a:r>
              <a:rPr lang="en-GB" sz="1800" dirty="0" smtClean="0"/>
              <a:t> </a:t>
            </a:r>
            <a:r>
              <a:rPr lang="en-GB" sz="1800" dirty="0" err="1" smtClean="0"/>
              <a:t>cyfyngiadau’r</a:t>
            </a:r>
            <a:r>
              <a:rPr lang="en-GB" sz="1800" dirty="0" smtClean="0"/>
              <a:t> dull?</a:t>
            </a:r>
            <a:endParaRPr lang="en-GB" sz="1800" dirty="0"/>
          </a:p>
        </p:txBody>
      </p:sp>
      <p:sp>
        <p:nvSpPr>
          <p:cNvPr id="4" name="Content Placeholder 3"/>
          <p:cNvSpPr>
            <a:spLocks noGrp="1"/>
          </p:cNvSpPr>
          <p:nvPr>
            <p:ph sz="half" idx="2"/>
          </p:nvPr>
        </p:nvSpPr>
        <p:spPr>
          <a:xfrm>
            <a:off x="4629150" y="1573680"/>
            <a:ext cx="3886200" cy="4351338"/>
          </a:xfrm>
        </p:spPr>
        <p:txBody>
          <a:bodyPr>
            <a:normAutofit/>
          </a:bodyPr>
          <a:lstStyle/>
          <a:p>
            <a:pPr marL="457200" indent="-457200">
              <a:buFont typeface="+mj-lt"/>
              <a:buAutoNum type="arabicPeriod"/>
            </a:pPr>
            <a:r>
              <a:rPr lang="en-GB" sz="1800" dirty="0" smtClean="0"/>
              <a:t>With whom do we associate this approach?</a:t>
            </a:r>
          </a:p>
          <a:p>
            <a:pPr marL="457200" indent="-457200">
              <a:buFont typeface="+mj-lt"/>
              <a:buAutoNum type="arabicPeriod"/>
            </a:pPr>
            <a:r>
              <a:rPr lang="en-GB" sz="1800" dirty="0" smtClean="0"/>
              <a:t>What are the main ideas/features?</a:t>
            </a:r>
          </a:p>
          <a:p>
            <a:pPr marL="457200" indent="-457200">
              <a:buFont typeface="+mj-lt"/>
              <a:buAutoNum type="arabicPeriod"/>
            </a:pPr>
            <a:r>
              <a:rPr lang="en-GB" sz="1800" dirty="0" smtClean="0"/>
              <a:t>When and where can it be used?</a:t>
            </a:r>
          </a:p>
          <a:p>
            <a:pPr marL="457200" indent="-457200">
              <a:buFont typeface="+mj-lt"/>
              <a:buAutoNum type="arabicPeriod"/>
            </a:pPr>
            <a:r>
              <a:rPr lang="en-GB" sz="1800" dirty="0" smtClean="0"/>
              <a:t>Why is it considered an effective approach to learning in terms of the factors beyond the classroom that influence learning?</a:t>
            </a:r>
          </a:p>
          <a:p>
            <a:pPr marL="457200" indent="-457200">
              <a:buFont typeface="+mj-lt"/>
              <a:buAutoNum type="arabicPeriod"/>
            </a:pPr>
            <a:r>
              <a:rPr lang="en-GB" sz="1800" dirty="0" smtClean="0"/>
              <a:t>How might you apply it to your teaching context?</a:t>
            </a:r>
          </a:p>
          <a:p>
            <a:pPr marL="457200" indent="-457200">
              <a:buFont typeface="+mj-lt"/>
              <a:buAutoNum type="arabicPeriod"/>
            </a:pPr>
            <a:r>
              <a:rPr lang="en-GB" sz="1800" dirty="0" smtClean="0"/>
              <a:t>What are the limitations associated with this approach?</a:t>
            </a:r>
          </a:p>
          <a:p>
            <a:pPr marL="0" indent="0">
              <a:buNone/>
            </a:pPr>
            <a:endParaRPr lang="en-GB" dirty="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3099739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0"/>
            <a:ext cx="9144000" cy="561975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0" y="0"/>
            <a:ext cx="9144000" cy="561975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2647950" y="337917"/>
            <a:ext cx="3848100" cy="646331"/>
          </a:xfrm>
          <a:prstGeom prst="rect">
            <a:avLst/>
          </a:prstGeom>
          <a:noFill/>
        </p:spPr>
        <p:txBody>
          <a:bodyPr wrap="square" rtlCol="0">
            <a:spAutoFit/>
          </a:bodyPr>
          <a:lstStyle/>
          <a:p>
            <a:pPr algn="ctr"/>
            <a:r>
              <a:rPr lang="en-GB" b="1" dirty="0" err="1" smtClean="0"/>
              <a:t>Grŵp</a:t>
            </a:r>
            <a:r>
              <a:rPr lang="en-GB" b="1" dirty="0" smtClean="0"/>
              <a:t> 1: </a:t>
            </a:r>
            <a:r>
              <a:rPr lang="en-GB" b="1" dirty="0" err="1" smtClean="0"/>
              <a:t>Athroniaeth</a:t>
            </a:r>
            <a:r>
              <a:rPr lang="en-GB" b="1" dirty="0" smtClean="0"/>
              <a:t> </a:t>
            </a:r>
            <a:r>
              <a:rPr lang="en-GB" b="1" dirty="0" err="1" smtClean="0"/>
              <a:t>i</a:t>
            </a:r>
            <a:r>
              <a:rPr lang="en-GB" b="1" dirty="0" smtClean="0"/>
              <a:t> </a:t>
            </a:r>
            <a:r>
              <a:rPr lang="en-GB" b="1" dirty="0" err="1" smtClean="0"/>
              <a:t>Blant</a:t>
            </a:r>
            <a:endParaRPr lang="en-GB" b="1" dirty="0" smtClean="0"/>
          </a:p>
          <a:p>
            <a:pPr algn="ctr"/>
            <a:r>
              <a:rPr lang="en-GB" b="1" dirty="0" smtClean="0"/>
              <a:t>Group 1: Philosophy for Children (P4C)</a:t>
            </a:r>
            <a:endParaRPr lang="en-GB" b="1" dirty="0"/>
          </a:p>
        </p:txBody>
      </p:sp>
      <p:sp>
        <p:nvSpPr>
          <p:cNvPr id="10" name="TextBox 9"/>
          <p:cNvSpPr txBox="1"/>
          <p:nvPr/>
        </p:nvSpPr>
        <p:spPr>
          <a:xfrm>
            <a:off x="5505450" y="2636618"/>
            <a:ext cx="2978150" cy="646331"/>
          </a:xfrm>
          <a:prstGeom prst="rect">
            <a:avLst/>
          </a:prstGeom>
          <a:noFill/>
        </p:spPr>
        <p:txBody>
          <a:bodyPr wrap="square" rtlCol="0">
            <a:spAutoFit/>
          </a:bodyPr>
          <a:lstStyle/>
          <a:p>
            <a:pPr algn="ctr"/>
            <a:r>
              <a:rPr lang="en-GB" b="1" dirty="0" err="1" smtClean="0"/>
              <a:t>Grŵp</a:t>
            </a:r>
            <a:r>
              <a:rPr lang="en-GB" b="1" dirty="0" smtClean="0"/>
              <a:t> 2: </a:t>
            </a:r>
            <a:r>
              <a:rPr lang="en-GB" b="1" dirty="0" err="1" smtClean="0"/>
              <a:t>Effaith</a:t>
            </a:r>
            <a:r>
              <a:rPr lang="en-GB" b="1" dirty="0" smtClean="0"/>
              <a:t> Leonardo</a:t>
            </a:r>
          </a:p>
          <a:p>
            <a:pPr algn="ctr"/>
            <a:r>
              <a:rPr lang="en-GB" b="1" dirty="0" smtClean="0"/>
              <a:t>Group 2: The Leonardo Effect</a:t>
            </a:r>
            <a:endParaRPr lang="en-GB" b="1" dirty="0"/>
          </a:p>
        </p:txBody>
      </p:sp>
      <p:sp>
        <p:nvSpPr>
          <p:cNvPr id="11" name="TextBox 10"/>
          <p:cNvSpPr txBox="1"/>
          <p:nvPr/>
        </p:nvSpPr>
        <p:spPr>
          <a:xfrm>
            <a:off x="723900" y="2636617"/>
            <a:ext cx="2978150" cy="646331"/>
          </a:xfrm>
          <a:prstGeom prst="rect">
            <a:avLst/>
          </a:prstGeom>
          <a:noFill/>
        </p:spPr>
        <p:txBody>
          <a:bodyPr wrap="square" rtlCol="0">
            <a:spAutoFit/>
          </a:bodyPr>
          <a:lstStyle/>
          <a:p>
            <a:pPr algn="ctr"/>
            <a:r>
              <a:rPr lang="en-GB" b="1" dirty="0" err="1" smtClean="0"/>
              <a:t>Grŵp</a:t>
            </a:r>
            <a:r>
              <a:rPr lang="en-GB" b="1" dirty="0" smtClean="0"/>
              <a:t> 4: </a:t>
            </a:r>
            <a:r>
              <a:rPr lang="en-GB" b="1" dirty="0" err="1" smtClean="0"/>
              <a:t>Meddylfryd</a:t>
            </a:r>
            <a:r>
              <a:rPr lang="en-GB" b="1" dirty="0" smtClean="0"/>
              <a:t> </a:t>
            </a:r>
            <a:r>
              <a:rPr lang="en-GB" b="1" dirty="0" err="1" smtClean="0"/>
              <a:t>Twf</a:t>
            </a:r>
            <a:endParaRPr lang="en-GB" b="1" dirty="0" smtClean="0"/>
          </a:p>
          <a:p>
            <a:pPr algn="ctr"/>
            <a:r>
              <a:rPr lang="en-GB" b="1" dirty="0" smtClean="0"/>
              <a:t>Group 4: Growth </a:t>
            </a:r>
            <a:r>
              <a:rPr lang="en-GB" b="1" dirty="0" err="1" smtClean="0"/>
              <a:t>Mindset</a:t>
            </a:r>
            <a:endParaRPr lang="en-GB" b="1" dirty="0"/>
          </a:p>
        </p:txBody>
      </p:sp>
      <p:sp>
        <p:nvSpPr>
          <p:cNvPr id="12" name="TextBox 11"/>
          <p:cNvSpPr txBox="1"/>
          <p:nvPr/>
        </p:nvSpPr>
        <p:spPr>
          <a:xfrm>
            <a:off x="3013075" y="4425950"/>
            <a:ext cx="3117850" cy="646331"/>
          </a:xfrm>
          <a:prstGeom prst="rect">
            <a:avLst/>
          </a:prstGeom>
          <a:noFill/>
        </p:spPr>
        <p:txBody>
          <a:bodyPr wrap="square" rtlCol="0">
            <a:spAutoFit/>
          </a:bodyPr>
          <a:lstStyle/>
          <a:p>
            <a:pPr algn="ctr"/>
            <a:r>
              <a:rPr lang="en-GB" b="1" dirty="0" err="1" smtClean="0"/>
              <a:t>Grŵp</a:t>
            </a:r>
            <a:r>
              <a:rPr lang="en-GB" b="1" dirty="0" smtClean="0"/>
              <a:t> 3: </a:t>
            </a:r>
            <a:r>
              <a:rPr lang="en-GB" b="1" dirty="0" err="1" smtClean="0"/>
              <a:t>Mantell</a:t>
            </a:r>
            <a:r>
              <a:rPr lang="en-GB" b="1" dirty="0" smtClean="0"/>
              <a:t> </a:t>
            </a:r>
            <a:r>
              <a:rPr lang="en-GB" b="1" dirty="0" err="1" smtClean="0"/>
              <a:t>yr</a:t>
            </a:r>
            <a:r>
              <a:rPr lang="en-GB" b="1" dirty="0" smtClean="0"/>
              <a:t> </a:t>
            </a:r>
            <a:r>
              <a:rPr lang="en-GB" b="1" dirty="0" err="1" smtClean="0"/>
              <a:t>Arbenigwr</a:t>
            </a:r>
            <a:endParaRPr lang="en-GB" b="1" dirty="0" smtClean="0"/>
          </a:p>
          <a:p>
            <a:pPr algn="ctr"/>
            <a:r>
              <a:rPr lang="en-GB" b="1" dirty="0" smtClean="0"/>
              <a:t>Group 3: Mantle of the Expert</a:t>
            </a:r>
            <a:endParaRPr lang="en-GB" b="1" dirty="0"/>
          </a:p>
        </p:txBody>
      </p:sp>
    </p:spTree>
    <p:extLst>
      <p:ext uri="{BB962C8B-B14F-4D97-AF65-F5344CB8AC3E}">
        <p14:creationId xmlns:p14="http://schemas.microsoft.com/office/powerpoint/2010/main" val="2347203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a:xfrm>
            <a:off x="500063" y="357188"/>
            <a:ext cx="8229600" cy="866775"/>
          </a:xfrm>
        </p:spPr>
        <p:txBody>
          <a:bodyPr/>
          <a:lstStyle/>
          <a:p>
            <a:pPr eaLnBrk="1" hangingPunct="1"/>
            <a:r>
              <a:rPr lang="en-GB" smtClean="0">
                <a:latin typeface="Comic Sans MS" pitchFamily="66" charset="0"/>
              </a:rPr>
              <a:t> </a:t>
            </a:r>
          </a:p>
        </p:txBody>
      </p:sp>
      <p:sp>
        <p:nvSpPr>
          <p:cNvPr id="11" name="Rectangle 10"/>
          <p:cNvSpPr/>
          <p:nvPr/>
        </p:nvSpPr>
        <p:spPr>
          <a:xfrm>
            <a:off x="742950" y="1643063"/>
            <a:ext cx="3571875" cy="1571625"/>
          </a:xfrm>
          <a:prstGeom prst="rect">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GB" sz="2400" b="1" dirty="0">
                <a:solidFill>
                  <a:schemeClr val="tx1"/>
                </a:solidFill>
                <a:latin typeface="Comic Sans MS" pitchFamily="66" charset="0"/>
              </a:rPr>
              <a:t>HEAD</a:t>
            </a:r>
            <a:r>
              <a:rPr lang="en-GB" sz="2400" dirty="0">
                <a:solidFill>
                  <a:schemeClr val="tx1"/>
                </a:solidFill>
                <a:latin typeface="Comic Sans MS" pitchFamily="66" charset="0"/>
              </a:rPr>
              <a:t>-something from the </a:t>
            </a:r>
            <a:r>
              <a:rPr lang="en-GB" sz="2400" dirty="0" smtClean="0">
                <a:solidFill>
                  <a:schemeClr val="tx1"/>
                </a:solidFill>
                <a:latin typeface="Comic Sans MS" pitchFamily="66" charset="0"/>
              </a:rPr>
              <a:t>session </a:t>
            </a:r>
            <a:r>
              <a:rPr lang="en-GB" sz="2400" dirty="0">
                <a:solidFill>
                  <a:schemeClr val="tx1"/>
                </a:solidFill>
                <a:latin typeface="Comic Sans MS" pitchFamily="66" charset="0"/>
              </a:rPr>
              <a:t>that has made you think </a:t>
            </a:r>
          </a:p>
        </p:txBody>
      </p:sp>
      <p:sp>
        <p:nvSpPr>
          <p:cNvPr id="13" name="Rectangle 12"/>
          <p:cNvSpPr/>
          <p:nvPr/>
        </p:nvSpPr>
        <p:spPr>
          <a:xfrm>
            <a:off x="2616200" y="3501008"/>
            <a:ext cx="3714750" cy="1571625"/>
          </a:xfrm>
          <a:prstGeom prst="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n-GB" sz="2400" b="1" dirty="0">
                <a:solidFill>
                  <a:schemeClr val="tx1"/>
                </a:solidFill>
                <a:latin typeface="Comic Sans MS" pitchFamily="66" charset="0"/>
              </a:rPr>
              <a:t>BAG</a:t>
            </a:r>
            <a:r>
              <a:rPr lang="en-GB" sz="2400" dirty="0">
                <a:solidFill>
                  <a:schemeClr val="tx1"/>
                </a:solidFill>
                <a:latin typeface="Comic Sans MS" pitchFamily="66" charset="0"/>
              </a:rPr>
              <a:t>- something you will remember from the lesson and take away</a:t>
            </a:r>
          </a:p>
        </p:txBody>
      </p:sp>
      <p:sp>
        <p:nvSpPr>
          <p:cNvPr id="14" name="Rectangle 13"/>
          <p:cNvSpPr/>
          <p:nvPr/>
        </p:nvSpPr>
        <p:spPr>
          <a:xfrm>
            <a:off x="4714875" y="1643063"/>
            <a:ext cx="3714750" cy="1571625"/>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2400" b="1" dirty="0">
                <a:solidFill>
                  <a:schemeClr val="tx1"/>
                </a:solidFill>
                <a:latin typeface="Comic Sans MS" pitchFamily="66" charset="0"/>
              </a:rPr>
              <a:t>HEART</a:t>
            </a:r>
            <a:r>
              <a:rPr lang="en-GB" sz="2400" dirty="0">
                <a:solidFill>
                  <a:schemeClr val="tx1"/>
                </a:solidFill>
                <a:latin typeface="Comic Sans MS" pitchFamily="66" charset="0"/>
              </a:rPr>
              <a:t>- something from the lesson that you have felt strongly about</a:t>
            </a:r>
          </a:p>
        </p:txBody>
      </p:sp>
      <p:sp>
        <p:nvSpPr>
          <p:cNvPr id="15" name="Cloud Callout 14"/>
          <p:cNvSpPr/>
          <p:nvPr/>
        </p:nvSpPr>
        <p:spPr>
          <a:xfrm>
            <a:off x="1857375" y="214313"/>
            <a:ext cx="1643063" cy="857250"/>
          </a:xfrm>
          <a:prstGeom prst="cloudCallout">
            <a:avLst>
              <a:gd name="adj1" fmla="val -69528"/>
              <a:gd name="adj2" fmla="val 4116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 name="Heart 18"/>
          <p:cNvSpPr/>
          <p:nvPr/>
        </p:nvSpPr>
        <p:spPr>
          <a:xfrm>
            <a:off x="5857875" y="285750"/>
            <a:ext cx="1357313" cy="1214438"/>
          </a:xfrm>
          <a:prstGeom prst="heart">
            <a:avLst/>
          </a:prstGeom>
          <a:solidFill>
            <a:srgbClr val="F01C6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Smiley Face 30"/>
          <p:cNvSpPr/>
          <p:nvPr/>
        </p:nvSpPr>
        <p:spPr>
          <a:xfrm>
            <a:off x="928688" y="857250"/>
            <a:ext cx="642937" cy="642938"/>
          </a:xfrm>
          <a:prstGeom prst="smileyFace">
            <a:avLst/>
          </a:prstGeom>
          <a:solidFill>
            <a:srgbClr val="F6BCA8"/>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22537" name="Picture 2" descr="C:\Users\Glynnis\AppData\Local\Microsoft\Windows\Temporary Internet Files\Content.IE5\YQHQ2AM6\MC900433835[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9175" y="5085184"/>
            <a:ext cx="1828800" cy="182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40599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a:xfrm>
            <a:off x="500063" y="357188"/>
            <a:ext cx="8229600" cy="866775"/>
          </a:xfrm>
        </p:spPr>
        <p:txBody>
          <a:bodyPr/>
          <a:lstStyle/>
          <a:p>
            <a:pPr eaLnBrk="1" hangingPunct="1"/>
            <a:r>
              <a:rPr lang="en-GB" smtClean="0">
                <a:latin typeface="Comic Sans MS" pitchFamily="66" charset="0"/>
              </a:rPr>
              <a:t> </a:t>
            </a:r>
          </a:p>
        </p:txBody>
      </p:sp>
      <p:sp>
        <p:nvSpPr>
          <p:cNvPr id="11" name="Rectangle 10"/>
          <p:cNvSpPr/>
          <p:nvPr/>
        </p:nvSpPr>
        <p:spPr>
          <a:xfrm>
            <a:off x="742950" y="1643063"/>
            <a:ext cx="3571875" cy="1571625"/>
          </a:xfrm>
          <a:prstGeom prst="rect">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GB" sz="2400" b="1" dirty="0" smtClean="0">
                <a:solidFill>
                  <a:schemeClr val="tx1"/>
                </a:solidFill>
                <a:latin typeface="Comic Sans MS" pitchFamily="66" charset="0"/>
              </a:rPr>
              <a:t>PEN </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rhywbeth</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o’r</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sesiwn</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sydd</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wedi</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gwneud</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i</a:t>
            </a:r>
            <a:r>
              <a:rPr lang="en-GB" sz="2400" dirty="0" smtClean="0">
                <a:solidFill>
                  <a:schemeClr val="tx1"/>
                </a:solidFill>
                <a:latin typeface="Comic Sans MS" pitchFamily="66" charset="0"/>
              </a:rPr>
              <a:t> chi </a:t>
            </a:r>
            <a:r>
              <a:rPr lang="en-GB" sz="2400" dirty="0" err="1" smtClean="0">
                <a:solidFill>
                  <a:schemeClr val="tx1"/>
                </a:solidFill>
                <a:latin typeface="Comic Sans MS" pitchFamily="66" charset="0"/>
              </a:rPr>
              <a:t>feddwl</a:t>
            </a:r>
            <a:r>
              <a:rPr lang="en-GB" sz="2400" dirty="0" smtClean="0">
                <a:solidFill>
                  <a:schemeClr val="tx1"/>
                </a:solidFill>
                <a:latin typeface="Comic Sans MS" pitchFamily="66" charset="0"/>
              </a:rPr>
              <a:t> </a:t>
            </a:r>
            <a:endParaRPr lang="en-GB" sz="2400" dirty="0">
              <a:solidFill>
                <a:schemeClr val="tx1"/>
              </a:solidFill>
              <a:latin typeface="Comic Sans MS" pitchFamily="66" charset="0"/>
            </a:endParaRPr>
          </a:p>
        </p:txBody>
      </p:sp>
      <p:sp>
        <p:nvSpPr>
          <p:cNvPr id="13" name="Rectangle 12"/>
          <p:cNvSpPr/>
          <p:nvPr/>
        </p:nvSpPr>
        <p:spPr>
          <a:xfrm>
            <a:off x="2616200" y="3501008"/>
            <a:ext cx="3714750" cy="1571625"/>
          </a:xfrm>
          <a:prstGeom prst="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n-GB" sz="2400" b="1" dirty="0" smtClean="0">
                <a:solidFill>
                  <a:schemeClr val="tx1"/>
                </a:solidFill>
                <a:latin typeface="Comic Sans MS" pitchFamily="66" charset="0"/>
              </a:rPr>
              <a:t>BAG </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rhywbeth</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o’r</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sesiwn</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byddwch</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yn</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ei</a:t>
            </a:r>
            <a:r>
              <a:rPr lang="en-GB" sz="2400" dirty="0" smtClean="0">
                <a:solidFill>
                  <a:schemeClr val="tx1"/>
                </a:solidFill>
                <a:latin typeface="Comic Sans MS" pitchFamily="66" charset="0"/>
              </a:rPr>
              <a:t> gofio </a:t>
            </a:r>
            <a:r>
              <a:rPr lang="en-GB" sz="2400" dirty="0" err="1" smtClean="0">
                <a:solidFill>
                  <a:schemeClr val="tx1"/>
                </a:solidFill>
                <a:latin typeface="Comic Sans MS" pitchFamily="66" charset="0"/>
              </a:rPr>
              <a:t>a’i</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ddefnyddio</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yn</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eich</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ymarfer</a:t>
            </a:r>
            <a:r>
              <a:rPr lang="en-GB" sz="2400" dirty="0" smtClean="0">
                <a:solidFill>
                  <a:schemeClr val="tx1"/>
                </a:solidFill>
                <a:latin typeface="Comic Sans MS" pitchFamily="66" charset="0"/>
              </a:rPr>
              <a:t> chi</a:t>
            </a:r>
            <a:endParaRPr lang="en-GB" sz="2400" dirty="0">
              <a:solidFill>
                <a:schemeClr val="tx1"/>
              </a:solidFill>
              <a:latin typeface="Comic Sans MS" pitchFamily="66" charset="0"/>
            </a:endParaRPr>
          </a:p>
        </p:txBody>
      </p:sp>
      <p:sp>
        <p:nvSpPr>
          <p:cNvPr id="14" name="Rectangle 13"/>
          <p:cNvSpPr/>
          <p:nvPr/>
        </p:nvSpPr>
        <p:spPr>
          <a:xfrm>
            <a:off x="4714875" y="1643063"/>
            <a:ext cx="3714750" cy="1571625"/>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2400" b="1" dirty="0" smtClean="0">
                <a:solidFill>
                  <a:schemeClr val="tx1"/>
                </a:solidFill>
                <a:latin typeface="Comic Sans MS" pitchFamily="66" charset="0"/>
              </a:rPr>
              <a:t>CALON </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rhywbeth</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o’r</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sesiwn</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rydych</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yn</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teimlo’n</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gryf</a:t>
            </a:r>
            <a:r>
              <a:rPr lang="en-GB" sz="2400" dirty="0" smtClean="0">
                <a:solidFill>
                  <a:schemeClr val="tx1"/>
                </a:solidFill>
                <a:latin typeface="Comic Sans MS" pitchFamily="66" charset="0"/>
              </a:rPr>
              <a:t> </a:t>
            </a:r>
            <a:r>
              <a:rPr lang="en-GB" sz="2400" dirty="0" err="1" smtClean="0">
                <a:solidFill>
                  <a:schemeClr val="tx1"/>
                </a:solidFill>
                <a:latin typeface="Comic Sans MS" pitchFamily="66" charset="0"/>
              </a:rPr>
              <a:t>amdani</a:t>
            </a:r>
            <a:endParaRPr lang="en-GB" sz="2400" dirty="0">
              <a:solidFill>
                <a:schemeClr val="tx1"/>
              </a:solidFill>
              <a:latin typeface="Comic Sans MS" pitchFamily="66" charset="0"/>
            </a:endParaRPr>
          </a:p>
        </p:txBody>
      </p:sp>
      <p:sp>
        <p:nvSpPr>
          <p:cNvPr id="15" name="Cloud Callout 14"/>
          <p:cNvSpPr/>
          <p:nvPr/>
        </p:nvSpPr>
        <p:spPr>
          <a:xfrm>
            <a:off x="1857375" y="214313"/>
            <a:ext cx="1643063" cy="857250"/>
          </a:xfrm>
          <a:prstGeom prst="cloudCallout">
            <a:avLst>
              <a:gd name="adj1" fmla="val -69528"/>
              <a:gd name="adj2" fmla="val 4116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 name="Heart 18"/>
          <p:cNvSpPr/>
          <p:nvPr/>
        </p:nvSpPr>
        <p:spPr>
          <a:xfrm>
            <a:off x="5857875" y="285750"/>
            <a:ext cx="1357313" cy="1214438"/>
          </a:xfrm>
          <a:prstGeom prst="heart">
            <a:avLst/>
          </a:prstGeom>
          <a:solidFill>
            <a:srgbClr val="F01C6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Smiley Face 30"/>
          <p:cNvSpPr/>
          <p:nvPr/>
        </p:nvSpPr>
        <p:spPr>
          <a:xfrm>
            <a:off x="928688" y="857250"/>
            <a:ext cx="642937" cy="642938"/>
          </a:xfrm>
          <a:prstGeom prst="smileyFace">
            <a:avLst/>
          </a:prstGeom>
          <a:solidFill>
            <a:srgbClr val="F6BCA8"/>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22537" name="Picture 2" descr="C:\Users\Glynnis\AppData\Local\Microsoft\Windows\Temporary Internet Files\Content.IE5\YQHQ2AM6\MC900433835[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9175" y="5085184"/>
            <a:ext cx="1828800" cy="182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727049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2521</TotalTime>
  <Words>2068</Words>
  <Application>Microsoft Office PowerPoint</Application>
  <PresentationFormat>On-screen Show (4:3)</PresentationFormat>
  <Paragraphs>210</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Comic Sans MS</vt:lpstr>
      <vt:lpstr>Office Theme</vt:lpstr>
      <vt:lpstr>PowerPoint Presentation</vt:lpstr>
      <vt:lpstr> Amcanion y sesiwn Session aims </vt:lpstr>
      <vt:lpstr>SAC QTS</vt:lpstr>
      <vt:lpstr>Sesiwn 8 – Cymuned y Dysgwr Session 8 – The Learner’s Community</vt:lpstr>
      <vt:lpstr>Ffactorau sy’n dylanwadu ar ddysgu Factors that influence learning</vt:lpstr>
      <vt:lpstr>PowerPoint Presentation</vt:lpstr>
      <vt:lpstr>Pa effaith gall cymuned ei chael ar y dysgwr? What effect can community have on the learner?</vt:lpstr>
      <vt:lpstr>PowerPoint Presentation</vt:lpstr>
      <vt:lpstr>Ysgol PAP1 PTE1 School</vt:lpstr>
      <vt:lpstr>Sesiwn 9 – Dulliau Dysgu sy’n Galluogi Session 9 – Enabling Approaches to Learning</vt:lpstr>
      <vt:lpstr>Dulliau dysgu sy’n… Approaches to learning that…</vt:lpstr>
      <vt:lpstr>Yn ôl… According to…. Cambridge University Press (2017)</vt:lpstr>
      <vt:lpstr>Eich profiad chi Your experience</vt:lpstr>
      <vt:lpstr>Edrych yn fanylach Looking more closely</vt:lpstr>
      <vt:lpstr>Cwestiynau i’w hystyried Questions to consider</vt:lpstr>
      <vt:lpstr>PowerPoint Presentation</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Bendall</cp:lastModifiedBy>
  <cp:revision>64</cp:revision>
  <dcterms:created xsi:type="dcterms:W3CDTF">2017-02-08T11:33:06Z</dcterms:created>
  <dcterms:modified xsi:type="dcterms:W3CDTF">2020-02-13T17:48:01Z</dcterms:modified>
</cp:coreProperties>
</file>