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22"/>
  </p:notesMasterIdLst>
  <p:sldIdLst>
    <p:sldId id="256" r:id="rId2"/>
    <p:sldId id="267" r:id="rId3"/>
    <p:sldId id="269" r:id="rId4"/>
    <p:sldId id="287" r:id="rId5"/>
    <p:sldId id="290" r:id="rId6"/>
    <p:sldId id="291" r:id="rId7"/>
    <p:sldId id="301" r:id="rId8"/>
    <p:sldId id="292" r:id="rId9"/>
    <p:sldId id="300" r:id="rId10"/>
    <p:sldId id="293" r:id="rId11"/>
    <p:sldId id="294" r:id="rId12"/>
    <p:sldId id="295" r:id="rId13"/>
    <p:sldId id="306" r:id="rId14"/>
    <p:sldId id="296" r:id="rId15"/>
    <p:sldId id="305" r:id="rId16"/>
    <p:sldId id="304" r:id="rId17"/>
    <p:sldId id="303" r:id="rId18"/>
    <p:sldId id="297" r:id="rId19"/>
    <p:sldId id="298" r:id="rId20"/>
    <p:sldId id="307" r:id="rId21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67"/>
            <p14:sldId id="269"/>
            <p14:sldId id="287"/>
            <p14:sldId id="290"/>
            <p14:sldId id="291"/>
            <p14:sldId id="301"/>
            <p14:sldId id="292"/>
            <p14:sldId id="300"/>
            <p14:sldId id="293"/>
            <p14:sldId id="294"/>
            <p14:sldId id="295"/>
            <p14:sldId id="306"/>
            <p14:sldId id="296"/>
            <p14:sldId id="305"/>
            <p14:sldId id="304"/>
            <p14:sldId id="303"/>
            <p14:sldId id="297"/>
            <p14:sldId id="298"/>
            <p14:sldId id="30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3389AA-1930-413F-9A8F-C170513939DE}" v="3" dt="2022-02-28T16:16:50.2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8" autoAdjust="0"/>
    <p:restoredTop sz="96357" autoAdjust="0"/>
  </p:normalViewPr>
  <p:slideViewPr>
    <p:cSldViewPr snapToGrid="0" snapToObjects="1">
      <p:cViewPr varScale="1">
        <p:scale>
          <a:sx n="105" d="100"/>
          <a:sy n="105" d="100"/>
        </p:scale>
        <p:origin x="39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DF3389AA-1930-413F-9A8F-C170513939DE}"/>
    <pc:docChg chg="modSld">
      <pc:chgData name="Judith Marshall" userId="0a98e7dd-30f8-4477-a3e0-e11100f91a96" providerId="ADAL" clId="{DF3389AA-1930-413F-9A8F-C170513939DE}" dt="2022-02-28T16:16:58.904" v="23" actId="14100"/>
      <pc:docMkLst>
        <pc:docMk/>
      </pc:docMkLst>
      <pc:sldChg chg="addSp modSp mod modAnim">
        <pc:chgData name="Judith Marshall" userId="0a98e7dd-30f8-4477-a3e0-e11100f91a96" providerId="ADAL" clId="{DF3389AA-1930-413F-9A8F-C170513939DE}" dt="2022-02-28T16:16:58.904" v="23" actId="14100"/>
        <pc:sldMkLst>
          <pc:docMk/>
          <pc:sldMk cId="1566222740" sldId="293"/>
        </pc:sldMkLst>
        <pc:spChg chg="add mod">
          <ac:chgData name="Judith Marshall" userId="0a98e7dd-30f8-4477-a3e0-e11100f91a96" providerId="ADAL" clId="{DF3389AA-1930-413F-9A8F-C170513939DE}" dt="2022-02-28T16:16:58.904" v="23" actId="14100"/>
          <ac:spMkLst>
            <pc:docMk/>
            <pc:sldMk cId="1566222740" sldId="293"/>
            <ac:spMk id="3" creationId="{48F79EBD-2834-4C00-ACD4-7106D2CDA8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11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31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14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450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245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26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2385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246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840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355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940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30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27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242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0345B-B5CF-4290-AB45-B1F71A643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ACCECD-2AEA-4804-9368-0E145D8424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DD4DB-F007-43D3-ADAA-DD9FF6CAF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CEDE2-D031-46C4-9526-AB97AD8EE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8391E-8ADD-4F56-9022-39D2A2FD6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7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036A1-1DAE-4D77-8EEF-075925E2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945D9-9FC2-4C93-8E88-06F6B9077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AD87A-9C4A-4932-A492-B53C69320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D34F4-6254-4519-BE5A-015FFBEF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E1B7A-31DA-4841-B60C-5059E1CFF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117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14811-5407-47B8-A862-F325A0E94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889AD-1019-4FDB-9EE2-59079756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F8E11-024C-4BFE-9EF8-3D07EB31B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AF98E-53DC-48D5-8CCE-19E14C910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FFE8A-DA44-4A1A-9403-0E7DAB718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935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7BE02-0B35-4E83-8D1B-9D7D6F9BE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A00CF-76D8-43B2-8EC0-1113053756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C58287-4071-42BA-8C9E-8144256B45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E6A35-ED83-40E2-9047-FF2250E6F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D3D72-C9A5-4E61-9E63-C09DC58F6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876322-40F2-4270-BF79-14D048C01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13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12D1-80C0-4118-BED5-55DF0EA56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197A53-E6DF-4B10-B658-0A6DC3527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ECC6A1-65AB-4384-8498-26462DBEB4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740783-B9EB-496F-A083-5EE98A039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15F3B5-FF63-4EE5-B0ED-4C78BDF8DF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510138-ECCF-40C3-8BE7-133F73690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E0E987-82F3-4CC4-A8CB-302256530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9633A8-E4C5-4BE8-B0AE-5DFFBB364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883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44D42-C5C3-46F7-A13A-9FDDC63B3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4624CE-B9FB-4DF0-AADB-3975315C0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918DB7-5002-46A4-B4C2-CE36A55B1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E32336-A429-4824-8BBE-F92F8F764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836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3FA193-A27F-44F2-8AF5-C5BD1A36A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22C5A4-34EE-46B3-A969-52C950DB2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12CFD-4C56-4891-949F-241875051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615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40A25-A8BF-4F2F-9AD7-58717A0C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278CE-B443-4F4F-B23D-618DA7622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A2CB2C-8F20-46A2-9C02-C5DA631BB6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AB0078-1E2E-4614-9935-58A295F01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1DC205-C7C7-4E2B-8790-0A524E309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427AF8-28EA-49B8-8428-001B71489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08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95D2-273B-4E3B-B51A-D41610C9F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02B50-AAFC-4183-8E27-89855C2849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CBFC2-30F4-481B-9571-7FD320E8A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9C0BB-F651-43C8-9DA2-F2F9FED61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B0CF4B-D492-45E0-9ED3-020C959CE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7A1B6-027E-449B-AC10-7C80090D6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387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16DD-0B33-41CF-B1B8-00DBEE8B4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7676D4-EEEE-4C27-9E41-F25C3F05C0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39B71-ED3A-4227-B362-D42B3EFEB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5C802-B025-4BA0-B28E-8BEEBD9CE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94BD5-E2C3-49A9-A488-7E283EEB5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273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0A49D3-9F67-4106-9B97-757E4395DA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B05B60-83A8-4CF3-823E-32B3D88BC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E605E-0B9A-46BF-90D6-FF2F5A051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5480A-443E-4588-9CBA-493A9EC63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C2C60-FE1A-460A-9319-8332919D8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48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517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78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2B9D53-BE52-4A93-8856-DACDDA4BE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DA35E7-9F1E-4685-820C-3BD8F8C71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F9270-6CB0-475D-B62C-4E40AC8EB8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B2E40-13A4-45D2-88CE-CCAC915C78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EBF8B-BEEF-44FB-B900-C27AA3BA0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F4AF94-5175-445F-8D62-771C8887FD9C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458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63" r:id="rId1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3019A85-3199-4BE1-A5F4-1B4BC3F6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445413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ECGE6001PC/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b="1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i="1" dirty="0">
                <a:latin typeface="Arial" panose="020B0604020202020204" pitchFamily="34" charset="0"/>
                <a:cs typeface="Arial" panose="020B0604020202020204" pitchFamily="34" charset="0"/>
              </a:rPr>
              <a:t>ECGE6001P/EACE6001R</a:t>
            </a:r>
            <a:br>
              <a:rPr lang="en-GB" sz="27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i="1" dirty="0">
                <a:latin typeface="Arial" panose="020B0604020202020204" pitchFamily="34" charset="0"/>
                <a:cs typeface="Arial" panose="020B0604020202020204" pitchFamily="34" charset="0"/>
              </a:rPr>
              <a:t> – Skills for Life: Employability and Future Pathways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241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83190"/>
          </a:xfrm>
        </p:spPr>
        <p:txBody>
          <a:bodyPr>
            <a:noAutofit/>
          </a:bodyPr>
          <a:lstStyle/>
          <a:p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AA84-B97D-4B0A-931E-29CA57C67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07917"/>
            <a:ext cx="3886200" cy="4486274"/>
          </a:xfrm>
        </p:spPr>
        <p:txBody>
          <a:bodyPr>
            <a:normAutofit fontScale="85000" lnSpcReduction="10000"/>
          </a:bodyPr>
          <a:lstStyle/>
          <a:p>
            <a:r>
              <a:rPr lang="cy-GB" sz="1900" i="1" dirty="0">
                <a:latin typeface="Arial" panose="020B0604020202020204" pitchFamily="34" charset="0"/>
                <a:cs typeface="Arial" panose="020B0604020202020204" pitchFamily="34" charset="0"/>
              </a:rPr>
              <a:t>dadansoddi’n feirniadol egwyddorion cyflogadwyedd a sgiliau anturiaethus mewn perthynas â llwybrau gyrfa perthnasol; </a:t>
            </a:r>
            <a:endParaRPr lang="en-GB" sz="1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i="1" dirty="0">
                <a:latin typeface="Arial" panose="020B0604020202020204" pitchFamily="34" charset="0"/>
                <a:cs typeface="Arial" panose="020B0604020202020204" pitchFamily="34" charset="0"/>
              </a:rPr>
              <a:t>adfyfyrio’n feirniadol ar bwysigrwydd dysgu parhaus a meddwl am y dyfodol ar gyfer eu datblygiad personol a chyflogadwyedd;</a:t>
            </a:r>
            <a:endParaRPr lang="en-GB" sz="1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900" i="1" dirty="0">
                <a:latin typeface="Arial" panose="020B0604020202020204" pitchFamily="34" charset="0"/>
                <a:cs typeface="Arial" panose="020B0604020202020204" pitchFamily="34" charset="0"/>
              </a:rPr>
              <a:t>dangos sgiliau ysgrifenedig a chyflwyno sy’n tystiolaethu cymwyseddau a nodweddion datblygedig sy’n adlewyrchu amrywiaeth o sgiliau trosglwyddadwy e.e. gwaith tîm, datrys problemau a chyfathrebu;</a:t>
            </a:r>
          </a:p>
          <a:p>
            <a:r>
              <a:rPr lang="cy-GB" sz="1900" i="1" dirty="0">
                <a:latin typeface="Arial" panose="020B0604020202020204" pitchFamily="34" charset="0"/>
                <a:cs typeface="Arial" panose="020B0604020202020204" pitchFamily="34" charset="0"/>
              </a:rPr>
              <a:t>trefnu gwybodaeth a dysgu drwy ddefnydd datblygedig o amrywiaeth o ffynonellau gwybodaeth, gan gynnwys </a:t>
            </a:r>
            <a:r>
              <a:rPr lang="cy-GB" sz="1900" i="1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sz="1900" i="1" dirty="0">
                <a:latin typeface="Arial" panose="020B0604020202020204" pitchFamily="34" charset="0"/>
                <a:cs typeface="Arial" panose="020B0604020202020204" pitchFamily="34" charset="0"/>
              </a:rPr>
              <a:t>, a chyflwyno’u gwaith </a:t>
            </a:r>
            <a:r>
              <a:rPr lang="cy-GB" sz="1900" i="1" dirty="0"/>
              <a:t>ar y lefel briodol.</a:t>
            </a:r>
            <a:endParaRPr lang="en-GB" sz="1900" i="1" dirty="0"/>
          </a:p>
          <a:p>
            <a:endParaRPr lang="en-GB" sz="1900" dirty="0"/>
          </a:p>
          <a:p>
            <a:endParaRPr lang="en-GB" sz="1700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897AB-491A-4CAE-A768-001530F23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07917"/>
            <a:ext cx="3886200" cy="4869046"/>
          </a:xfrm>
        </p:spPr>
        <p:txBody>
          <a:bodyPr>
            <a:normAutofit fontScale="85000" lnSpcReduction="1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Critically analyse the principles of employability and enterprising skills in relation to relevant career pathways;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Critically reflect on the importance of continual learning and future thinking for  own personal development and employability;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Exhibit written and presentation skills that evidence advanced competencies and characteristics that reflect a range of transferable skills e.g. teamwork, problem solving and communication;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Organise knowledge and learning through an advanced use of information sources, including ICT and to present their work at the appropriate level. 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223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53311"/>
          </a:xfrm>
        </p:spPr>
        <p:txBody>
          <a:bodyPr>
            <a:noAutofit/>
          </a:bodyPr>
          <a:lstStyle/>
          <a:p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i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Competencies in these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093975"/>
            <a:ext cx="3886200" cy="4082988"/>
          </a:xfrm>
        </p:spPr>
        <p:txBody>
          <a:bodyPr>
            <a:normAutofit/>
          </a:bodyPr>
          <a:lstStyle/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93975"/>
            <a:ext cx="3886200" cy="4082987"/>
          </a:xfrm>
        </p:spPr>
        <p:txBody>
          <a:bodyPr/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Flexibility and the ability to compromise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928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Professional behaviours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993391"/>
            <a:ext cx="3886200" cy="4183572"/>
          </a:xfrm>
        </p:spPr>
        <p:txBody>
          <a:bodyPr>
            <a:normAutofit/>
          </a:bodyPr>
          <a:lstStyle/>
          <a:p>
            <a:r>
              <a:rPr lang="en-GB" sz="2000" i="1" dirty="0" err="1">
                <a:solidFill>
                  <a:srgbClr val="0070C0"/>
                </a:solidFill>
              </a:rPr>
              <a:t>Mewn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grwpiau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bach</a:t>
            </a:r>
            <a:r>
              <a:rPr lang="en-GB" sz="2000" i="1" dirty="0">
                <a:solidFill>
                  <a:srgbClr val="0070C0"/>
                </a:solidFill>
              </a:rPr>
              <a:t>, </a:t>
            </a:r>
            <a:r>
              <a:rPr lang="en-GB" sz="2000" i="1" dirty="0" err="1">
                <a:solidFill>
                  <a:srgbClr val="0070C0"/>
                </a:solidFill>
              </a:rPr>
              <a:t>ystyriwch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ymddygiadau</a:t>
            </a:r>
            <a:r>
              <a:rPr lang="en-GB" sz="2000" i="1" dirty="0">
                <a:solidFill>
                  <a:srgbClr val="0070C0"/>
                </a:solidFill>
              </a:rPr>
              <a:t> I </a:t>
            </a:r>
            <a:r>
              <a:rPr lang="en-GB" sz="2000" i="1" dirty="0" err="1">
                <a:solidFill>
                  <a:srgbClr val="0070C0"/>
                </a:solidFill>
              </a:rPr>
              <a:t>chi’n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meddwl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sydd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yn</a:t>
            </a:r>
            <a:r>
              <a:rPr lang="en-GB" sz="2000" i="1" dirty="0">
                <a:solidFill>
                  <a:srgbClr val="0070C0"/>
                </a:solidFill>
              </a:rPr>
              <a:t> addas </a:t>
            </a:r>
            <a:r>
              <a:rPr lang="en-GB" sz="2000" i="1" dirty="0" err="1">
                <a:solidFill>
                  <a:srgbClr val="0070C0"/>
                </a:solidFill>
              </a:rPr>
              <a:t>ar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gyfer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eich</a:t>
            </a:r>
            <a:r>
              <a:rPr lang="en-GB" sz="2000" i="1" dirty="0">
                <a:solidFill>
                  <a:srgbClr val="0070C0"/>
                </a:solidFill>
              </a:rPr>
              <a:t> sector o </a:t>
            </a:r>
            <a:r>
              <a:rPr lang="en-GB" sz="2000" i="1" dirty="0" err="1">
                <a:solidFill>
                  <a:srgbClr val="0070C0"/>
                </a:solidFill>
              </a:rPr>
              <a:t>waith</a:t>
            </a:r>
            <a:r>
              <a:rPr lang="en-GB" sz="2000" i="1" dirty="0">
                <a:solidFill>
                  <a:srgbClr val="0070C0"/>
                </a:solidFill>
              </a:rPr>
              <a:t>?</a:t>
            </a:r>
          </a:p>
          <a:p>
            <a:endParaRPr lang="en-GB" sz="2000" i="1" dirty="0">
              <a:solidFill>
                <a:srgbClr val="0070C0"/>
              </a:solidFill>
            </a:endParaRPr>
          </a:p>
          <a:p>
            <a:r>
              <a:rPr lang="en-GB" sz="2000" i="1" dirty="0" err="1">
                <a:solidFill>
                  <a:srgbClr val="0070C0"/>
                </a:solidFill>
              </a:rPr>
              <a:t>Ystyriwch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eich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profiadau</a:t>
            </a:r>
            <a:r>
              <a:rPr lang="en-GB" sz="2000" i="1" dirty="0">
                <a:solidFill>
                  <a:srgbClr val="0070C0"/>
                </a:solidFill>
              </a:rPr>
              <a:t> – </a:t>
            </a:r>
            <a:r>
              <a:rPr lang="en-GB" sz="2000" i="1" dirty="0" err="1">
                <a:solidFill>
                  <a:srgbClr val="0070C0"/>
                </a:solidFill>
              </a:rPr>
              <a:t>pwy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i</a:t>
            </a:r>
            <a:r>
              <a:rPr lang="en-GB" sz="2000" i="1" dirty="0">
                <a:solidFill>
                  <a:srgbClr val="0070C0"/>
                </a:solidFill>
              </a:rPr>
              <a:t> chi </a:t>
            </a:r>
            <a:r>
              <a:rPr lang="en-GB" sz="2000" i="1" dirty="0" err="1">
                <a:solidFill>
                  <a:srgbClr val="0070C0"/>
                </a:solidFill>
              </a:rPr>
              <a:t>wedi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gweithio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gyda</a:t>
            </a:r>
            <a:r>
              <a:rPr lang="en-GB" sz="2000" i="1" dirty="0">
                <a:solidFill>
                  <a:srgbClr val="0070C0"/>
                </a:solidFill>
              </a:rPr>
              <a:t> – a </a:t>
            </a:r>
            <a:r>
              <a:rPr lang="en-GB" sz="2000" i="1" dirty="0" err="1">
                <a:solidFill>
                  <a:srgbClr val="0070C0"/>
                </a:solidFill>
              </a:rPr>
              <a:t>sut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mae’r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ymddygiadau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yma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wedi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cael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effaith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arnoch</a:t>
            </a:r>
            <a:r>
              <a:rPr lang="en-GB" sz="2000" i="1" dirty="0">
                <a:solidFill>
                  <a:srgbClr val="0070C0"/>
                </a:solidFill>
              </a:rPr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93391"/>
            <a:ext cx="3886200" cy="418357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In small groups consider behaviours which you think are appropriate for your work sector?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Consider your past experiences  - who you have worked with – and how these behaviours have impacted on you. </a:t>
            </a:r>
          </a:p>
        </p:txBody>
      </p:sp>
    </p:spTree>
    <p:extLst>
      <p:ext uri="{BB962C8B-B14F-4D97-AF65-F5344CB8AC3E}">
        <p14:creationId xmlns:p14="http://schemas.microsoft.com/office/powerpoint/2010/main" val="1447531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Characteristics of an effective workplace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057400"/>
            <a:ext cx="3886200" cy="4293299"/>
          </a:xfrm>
        </p:spPr>
        <p:txBody>
          <a:bodyPr>
            <a:normAutofit/>
          </a:bodyPr>
          <a:lstStyle/>
          <a:p>
            <a:r>
              <a:rPr lang="en-GB" sz="2000" i="1" dirty="0" err="1">
                <a:solidFill>
                  <a:srgbClr val="0070C0"/>
                </a:solidFill>
              </a:rPr>
              <a:t>Mewn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grwpiau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bach</a:t>
            </a:r>
            <a:r>
              <a:rPr lang="en-GB" sz="2000" i="1" dirty="0">
                <a:solidFill>
                  <a:srgbClr val="0070C0"/>
                </a:solidFill>
              </a:rPr>
              <a:t>, </a:t>
            </a:r>
            <a:r>
              <a:rPr lang="en-GB" sz="2000" i="1" dirty="0" err="1">
                <a:solidFill>
                  <a:srgbClr val="0070C0"/>
                </a:solidFill>
              </a:rPr>
              <a:t>rhestrwch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cymwyseddau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i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chi’n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credu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sydd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yn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arwain</a:t>
            </a:r>
            <a:r>
              <a:rPr lang="en-GB" sz="2000" i="1" dirty="0">
                <a:solidFill>
                  <a:srgbClr val="0070C0"/>
                </a:solidFill>
              </a:rPr>
              <a:t> at </a:t>
            </a:r>
            <a:r>
              <a:rPr lang="en-GB" sz="2000" b="1" i="1" dirty="0" err="1">
                <a:solidFill>
                  <a:srgbClr val="0070C0"/>
                </a:solidFill>
              </a:rPr>
              <a:t>gweithle</a:t>
            </a:r>
            <a:r>
              <a:rPr lang="en-GB" sz="2000" b="1" i="1" dirty="0">
                <a:solidFill>
                  <a:srgbClr val="0070C0"/>
                </a:solidFill>
              </a:rPr>
              <a:t> </a:t>
            </a:r>
            <a:r>
              <a:rPr lang="en-GB" sz="2000" b="1" i="1" dirty="0" err="1">
                <a:solidFill>
                  <a:srgbClr val="0070C0"/>
                </a:solidFill>
              </a:rPr>
              <a:t>effeithiol</a:t>
            </a:r>
            <a:r>
              <a:rPr lang="en-GB" sz="2000" b="1" i="1" dirty="0">
                <a:solidFill>
                  <a:srgbClr val="0070C0"/>
                </a:solidFill>
              </a:rPr>
              <a:t>?</a:t>
            </a:r>
          </a:p>
          <a:p>
            <a:endParaRPr lang="en-GB" sz="2000" b="1" i="1" dirty="0">
              <a:solidFill>
                <a:srgbClr val="0070C0"/>
              </a:solidFill>
            </a:endParaRPr>
          </a:p>
          <a:p>
            <a:r>
              <a:rPr lang="en-GB" sz="2000" i="1" dirty="0" err="1">
                <a:solidFill>
                  <a:srgbClr val="0070C0"/>
                </a:solidFill>
              </a:rPr>
              <a:t>Ystyriwch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eich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profiadau</a:t>
            </a:r>
            <a:r>
              <a:rPr lang="en-GB" sz="2000" i="1" dirty="0">
                <a:solidFill>
                  <a:srgbClr val="0070C0"/>
                </a:solidFill>
              </a:rPr>
              <a:t> – </a:t>
            </a:r>
            <a:r>
              <a:rPr lang="en-GB" sz="2000" i="1" dirty="0" err="1">
                <a:solidFill>
                  <a:srgbClr val="0070C0"/>
                </a:solidFill>
              </a:rPr>
              <a:t>ble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i</a:t>
            </a:r>
            <a:r>
              <a:rPr lang="en-GB" sz="2000" i="1" dirty="0">
                <a:solidFill>
                  <a:srgbClr val="0070C0"/>
                </a:solidFill>
              </a:rPr>
              <a:t> chi </a:t>
            </a:r>
            <a:r>
              <a:rPr lang="en-GB" sz="2000" i="1" dirty="0" err="1">
                <a:solidFill>
                  <a:srgbClr val="0070C0"/>
                </a:solidFill>
              </a:rPr>
              <a:t>wedi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gweithio</a:t>
            </a:r>
            <a:r>
              <a:rPr lang="en-GB" sz="2000" i="1" dirty="0">
                <a:solidFill>
                  <a:srgbClr val="0070C0"/>
                </a:solidFill>
              </a:rPr>
              <a:t> – </a:t>
            </a:r>
            <a:r>
              <a:rPr lang="en-GB" sz="2000" i="1" dirty="0" err="1">
                <a:solidFill>
                  <a:srgbClr val="0070C0"/>
                </a:solidFill>
              </a:rPr>
              <a:t>yr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amgylchedd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gwaith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a’r</a:t>
            </a:r>
            <a:r>
              <a:rPr lang="en-GB" sz="2000" i="1" dirty="0">
                <a:solidFill>
                  <a:srgbClr val="0070C0"/>
                </a:solidFill>
              </a:rPr>
              <a:t> </a:t>
            </a:r>
            <a:r>
              <a:rPr lang="en-GB" sz="2000" i="1" dirty="0" err="1">
                <a:solidFill>
                  <a:srgbClr val="0070C0"/>
                </a:solidFill>
              </a:rPr>
              <a:t>diwylliant</a:t>
            </a:r>
            <a:endParaRPr lang="en-GB" sz="2000" i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/>
          <a:lstStyle/>
          <a:p>
            <a:endParaRPr lang="en-GB" sz="2000" dirty="0"/>
          </a:p>
          <a:p>
            <a:r>
              <a:rPr lang="en-GB" sz="2000" dirty="0">
                <a:solidFill>
                  <a:srgbClr val="0070C0"/>
                </a:solidFill>
              </a:rPr>
              <a:t>In small groups list characteristics that you believe lead to an </a:t>
            </a:r>
            <a:r>
              <a:rPr lang="en-GB" sz="2000" b="1" dirty="0">
                <a:solidFill>
                  <a:srgbClr val="0070C0"/>
                </a:solidFill>
              </a:rPr>
              <a:t>effective workplace?</a:t>
            </a:r>
          </a:p>
          <a:p>
            <a:endParaRPr lang="en-GB" sz="2000" b="1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Consider your past experiences  - where you have worked – the working environment and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81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586" y="365126"/>
            <a:ext cx="7866764" cy="1325563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Families and Work Institute (FWI)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92223"/>
            <a:ext cx="3886200" cy="43847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6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endParaRPr lang="en-GB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(DPP)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(ethos)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Balans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Boddhad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00416"/>
            <a:ext cx="3886200" cy="44862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6 Criteria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continuous learning (CPD)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Culture and trust (ethos)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life balance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Support (leaders)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Satisfaction (the benefits)</a:t>
            </a:r>
          </a:p>
        </p:txBody>
      </p:sp>
    </p:spTree>
    <p:extLst>
      <p:ext uri="{BB962C8B-B14F-4D97-AF65-F5344CB8AC3E}">
        <p14:creationId xmlns:p14="http://schemas.microsoft.com/office/powerpoint/2010/main" val="3316290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Professionalism 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92224"/>
            <a:ext cx="3886200" cy="4384739"/>
          </a:xfrm>
        </p:spPr>
        <p:txBody>
          <a:bodyPr>
            <a:norm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Parch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Prydlondeb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Cyfanrwydd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Gwisg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Ateblorwydd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92223"/>
            <a:ext cx="3886200" cy="438473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Dress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</p:txBody>
      </p:sp>
    </p:spTree>
    <p:extLst>
      <p:ext uri="{BB962C8B-B14F-4D97-AF65-F5344CB8AC3E}">
        <p14:creationId xmlns:p14="http://schemas.microsoft.com/office/powerpoint/2010/main" val="1346547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85494"/>
            <a:ext cx="7886700" cy="1005195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Dibynadwyedd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200" i="1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Honesty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Skill set v Mind set</a:t>
            </a: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(Reed and Stoltz, 2013)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87" y="685494"/>
            <a:ext cx="3494451" cy="465149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flipV="1">
            <a:off x="4629150" y="6176963"/>
            <a:ext cx="3886200" cy="4258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9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7886700" cy="1325563"/>
          </a:xfrm>
        </p:spPr>
        <p:txBody>
          <a:bodyPr/>
          <a:lstStyle/>
          <a:p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/Task</a:t>
            </a: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204308"/>
              </p:ext>
            </p:extLst>
          </p:nvPr>
        </p:nvGraphicFramePr>
        <p:xfrm>
          <a:off x="2651760" y="-494848"/>
          <a:ext cx="11347489" cy="146863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3" imgW="5829010" imgH="7543456" progId="Acrobat.Document.11">
                  <p:embed/>
                </p:oleObj>
              </mc:Choice>
              <mc:Fallback>
                <p:oleObj name="Acrobat Document" r:id="rId3" imgW="5829010" imgH="7543456" progId="Acrobat.Document.11">
                  <p:embed/>
                  <p:pic>
                    <p:nvPicPr>
                      <p:cNvPr id="5" name="Object 4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51760" y="-494848"/>
                        <a:ext cx="11347489" cy="146863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8F79EBD-2834-4C00-ACD4-7106D2CDA874}"/>
              </a:ext>
            </a:extLst>
          </p:cNvPr>
          <p:cNvSpPr txBox="1"/>
          <p:nvPr/>
        </p:nvSpPr>
        <p:spPr>
          <a:xfrm>
            <a:off x="5468112" y="6410579"/>
            <a:ext cx="2418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Handout on Moodle</a:t>
            </a:r>
          </a:p>
        </p:txBody>
      </p:sp>
    </p:spTree>
    <p:extLst>
      <p:ext uri="{BB962C8B-B14F-4D97-AF65-F5344CB8AC3E}">
        <p14:creationId xmlns:p14="http://schemas.microsoft.com/office/powerpoint/2010/main" val="156622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98448"/>
          </a:xfrm>
        </p:spPr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ddisgyblaeth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Self discipline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88558"/>
            <a:ext cx="3886200" cy="4688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1" dirty="0"/>
              <a:t>Beth </a:t>
            </a:r>
            <a:r>
              <a:rPr lang="en-GB" sz="2000" b="1" i="1" dirty="0" err="1"/>
              <a:t>yw</a:t>
            </a:r>
            <a:r>
              <a:rPr lang="en-GB" sz="2000" b="1" i="1" dirty="0"/>
              <a:t> </a:t>
            </a:r>
            <a:r>
              <a:rPr lang="en-GB" sz="2000" b="1" i="1" dirty="0" err="1"/>
              <a:t>hunan</a:t>
            </a:r>
            <a:r>
              <a:rPr lang="en-GB" sz="2000" b="1" i="1" dirty="0"/>
              <a:t> </a:t>
            </a:r>
            <a:r>
              <a:rPr lang="en-GB" sz="2000" b="1" i="1" dirty="0" err="1"/>
              <a:t>ddisgyblaeth</a:t>
            </a:r>
            <a:r>
              <a:rPr lang="en-GB" sz="2000" b="1" i="1" dirty="0"/>
              <a:t>?</a:t>
            </a:r>
          </a:p>
          <a:p>
            <a:r>
              <a:rPr lang="en-GB" sz="2000" i="1" dirty="0" err="1"/>
              <a:t>Ymrwymiad</a:t>
            </a:r>
            <a:r>
              <a:rPr lang="en-GB" sz="2000" i="1" dirty="0"/>
              <a:t>?</a:t>
            </a:r>
          </a:p>
          <a:p>
            <a:r>
              <a:rPr lang="en-GB" sz="2000" i="1" dirty="0" err="1"/>
              <a:t>Dyfalbarhad</a:t>
            </a:r>
            <a:r>
              <a:rPr lang="en-GB" sz="2000" i="1" dirty="0"/>
              <a:t>?</a:t>
            </a:r>
          </a:p>
          <a:p>
            <a:r>
              <a:rPr lang="en-GB" sz="2000" i="1" dirty="0" err="1"/>
              <a:t>Ewyllys</a:t>
            </a:r>
            <a:endParaRPr lang="en-GB" sz="2000" i="1" dirty="0"/>
          </a:p>
          <a:p>
            <a:pPr marL="0" indent="0">
              <a:buNone/>
            </a:pPr>
            <a:r>
              <a:rPr lang="en-GB" sz="2000" i="1" dirty="0" err="1"/>
              <a:t>Neu</a:t>
            </a:r>
            <a:r>
              <a:rPr lang="en-GB" sz="2000" i="1" dirty="0"/>
              <a:t>…</a:t>
            </a:r>
          </a:p>
          <a:p>
            <a:r>
              <a:rPr lang="en-GB" sz="2000" i="1" dirty="0" err="1"/>
              <a:t>Cynllunio</a:t>
            </a:r>
            <a:r>
              <a:rPr lang="en-GB" sz="2000" i="1" dirty="0"/>
              <a:t> a </a:t>
            </a:r>
            <a:r>
              <a:rPr lang="en-GB" sz="2000" i="1" dirty="0" err="1"/>
              <a:t>threfn</a:t>
            </a:r>
            <a:r>
              <a:rPr lang="en-GB" sz="2000" i="1" dirty="0"/>
              <a:t>?</a:t>
            </a:r>
          </a:p>
          <a:p>
            <a:pPr marL="0" indent="0">
              <a:buNone/>
            </a:pPr>
            <a:r>
              <a:rPr lang="en-GB" sz="2000" i="1" dirty="0" err="1"/>
              <a:t>Trafodwch</a:t>
            </a:r>
            <a:r>
              <a:rPr lang="en-GB" sz="2000" i="1" dirty="0"/>
              <a:t>…</a:t>
            </a:r>
          </a:p>
          <a:p>
            <a:pPr marL="0" indent="0">
              <a:buNone/>
            </a:pPr>
            <a:r>
              <a:rPr lang="en-GB" sz="2000" i="1" dirty="0" err="1"/>
              <a:t>Ydy</a:t>
            </a:r>
            <a:r>
              <a:rPr lang="en-GB" sz="2000" i="1" dirty="0"/>
              <a:t> </a:t>
            </a:r>
            <a:r>
              <a:rPr lang="en-GB" sz="2000" i="1" dirty="0" err="1"/>
              <a:t>hwn</a:t>
            </a:r>
            <a:r>
              <a:rPr lang="en-GB" sz="2000" i="1" dirty="0"/>
              <a:t> </a:t>
            </a:r>
            <a:r>
              <a:rPr lang="en-GB" sz="2000" i="1" dirty="0" err="1"/>
              <a:t>yn</a:t>
            </a:r>
            <a:r>
              <a:rPr lang="en-GB" sz="2000" i="1" dirty="0"/>
              <a:t> </a:t>
            </a:r>
            <a:r>
              <a:rPr lang="en-GB" sz="2000" i="1" dirty="0" err="1"/>
              <a:t>anodd</a:t>
            </a:r>
            <a:r>
              <a:rPr lang="en-GB" sz="2000" i="1" dirty="0"/>
              <a:t>?</a:t>
            </a:r>
          </a:p>
          <a:p>
            <a:pPr marL="0" indent="0">
              <a:buNone/>
            </a:pPr>
            <a:r>
              <a:rPr lang="en-GB" sz="2000" i="1" dirty="0" err="1"/>
              <a:t>Ydy</a:t>
            </a:r>
            <a:r>
              <a:rPr lang="en-GB" sz="2000" i="1" dirty="0"/>
              <a:t> </a:t>
            </a:r>
            <a:r>
              <a:rPr lang="en-GB" sz="2000" i="1" dirty="0" err="1"/>
              <a:t>hwn</a:t>
            </a:r>
            <a:r>
              <a:rPr lang="en-GB" sz="2000" i="1" dirty="0"/>
              <a:t> </a:t>
            </a:r>
            <a:r>
              <a:rPr lang="en-GB" sz="2000" i="1" dirty="0" err="1"/>
              <a:t>yn</a:t>
            </a:r>
            <a:r>
              <a:rPr lang="en-GB" sz="2000" i="1" dirty="0"/>
              <a:t> </a:t>
            </a:r>
            <a:r>
              <a:rPr lang="en-GB" sz="2000" i="1" dirty="0" err="1"/>
              <a:t>dibynnu</a:t>
            </a:r>
            <a:r>
              <a:rPr lang="en-GB" sz="2000" i="1" dirty="0"/>
              <a:t> </a:t>
            </a:r>
            <a:r>
              <a:rPr lang="en-GB" sz="2000" i="1" dirty="0" err="1"/>
              <a:t>ar</a:t>
            </a:r>
            <a:r>
              <a:rPr lang="en-GB" sz="2000" i="1" dirty="0"/>
              <a:t> </a:t>
            </a:r>
            <a:r>
              <a:rPr lang="en-GB" sz="2000" i="1" dirty="0" err="1"/>
              <a:t>eich</a:t>
            </a:r>
            <a:r>
              <a:rPr lang="en-GB" sz="2000" i="1" dirty="0"/>
              <a:t> </a:t>
            </a:r>
            <a:r>
              <a:rPr lang="en-GB" sz="2000" i="1" dirty="0" err="1"/>
              <a:t>cymeriad</a:t>
            </a:r>
            <a:r>
              <a:rPr lang="en-GB" sz="2000" i="1" dirty="0"/>
              <a:t> </a:t>
            </a:r>
            <a:r>
              <a:rPr lang="en-GB" sz="2000" i="1" dirty="0" err="1"/>
              <a:t>neu</a:t>
            </a:r>
            <a:r>
              <a:rPr lang="en-GB" sz="2000" i="1" dirty="0"/>
              <a:t> </a:t>
            </a:r>
            <a:r>
              <a:rPr lang="en-GB" sz="2000" i="1" dirty="0" err="1"/>
              <a:t>iech</a:t>
            </a:r>
            <a:r>
              <a:rPr lang="en-GB" sz="2000" i="1" dirty="0"/>
              <a:t> </a:t>
            </a:r>
            <a:r>
              <a:rPr lang="en-GB" sz="2000" i="1" dirty="0" err="1"/>
              <a:t>personoliaeth</a:t>
            </a:r>
            <a:r>
              <a:rPr lang="en-GB" sz="2000" i="1" dirty="0"/>
              <a:t> </a:t>
            </a:r>
            <a:r>
              <a:rPr lang="en-GB" sz="2000" i="1" dirty="0" err="1"/>
              <a:t>unigol</a:t>
            </a:r>
            <a:r>
              <a:rPr lang="en-GB" sz="2000" i="1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What is self discipline?</a:t>
            </a:r>
          </a:p>
          <a:p>
            <a:r>
              <a:rPr lang="en-GB" sz="2000" dirty="0"/>
              <a:t>Commitment?</a:t>
            </a:r>
          </a:p>
          <a:p>
            <a:r>
              <a:rPr lang="en-GB" sz="2000" dirty="0"/>
              <a:t>Perseverance?</a:t>
            </a:r>
          </a:p>
          <a:p>
            <a:r>
              <a:rPr lang="en-GB" sz="2000" dirty="0"/>
              <a:t>Willpower?</a:t>
            </a:r>
          </a:p>
          <a:p>
            <a:pPr marL="0" indent="0">
              <a:buNone/>
            </a:pPr>
            <a:r>
              <a:rPr lang="en-GB" sz="2000" dirty="0"/>
              <a:t>Or…</a:t>
            </a:r>
          </a:p>
          <a:p>
            <a:r>
              <a:rPr lang="en-GB" sz="2000" dirty="0"/>
              <a:t>Planning and organisation?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Discuss…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Is this difficult?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Does this depend on your individual character and personality?</a:t>
            </a:r>
          </a:p>
        </p:txBody>
      </p:sp>
    </p:spTree>
    <p:extLst>
      <p:ext uri="{BB962C8B-B14F-4D97-AF65-F5344CB8AC3E}">
        <p14:creationId xmlns:p14="http://schemas.microsoft.com/office/powerpoint/2010/main" val="94186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6271"/>
            <a:ext cx="3886200" cy="4000691"/>
          </a:xfrm>
        </p:spPr>
        <p:txBody>
          <a:bodyPr>
            <a:normAutofit/>
          </a:bodyPr>
          <a:lstStyle/>
          <a:p>
            <a:r>
              <a:rPr lang="en-GB" sz="2000" i="1" dirty="0" err="1"/>
              <a:t>Meddyliwch</a:t>
            </a:r>
            <a:r>
              <a:rPr lang="en-GB" sz="2000" i="1" dirty="0"/>
              <a:t> am </a:t>
            </a:r>
            <a:r>
              <a:rPr lang="en-GB" sz="2000" i="1" dirty="0" err="1"/>
              <a:t>sgiliau</a:t>
            </a:r>
            <a:r>
              <a:rPr lang="en-GB" sz="2000" i="1" dirty="0"/>
              <a:t> </a:t>
            </a:r>
            <a:r>
              <a:rPr lang="en-GB" sz="2000" i="1" dirty="0" err="1"/>
              <a:t>datrys</a:t>
            </a:r>
            <a:r>
              <a:rPr lang="en-GB" sz="2000" i="1" dirty="0"/>
              <a:t> </a:t>
            </a:r>
            <a:r>
              <a:rPr lang="en-GB" sz="2000" i="1" dirty="0" err="1"/>
              <a:t>problemau</a:t>
            </a:r>
            <a:r>
              <a:rPr lang="en-GB" sz="2000" i="1" dirty="0"/>
              <a:t> </a:t>
            </a:r>
            <a:r>
              <a:rPr lang="en-GB" sz="2000" i="1" dirty="0" err="1"/>
              <a:t>eich</a:t>
            </a:r>
            <a:r>
              <a:rPr lang="en-GB" sz="2000" i="1" dirty="0"/>
              <a:t> </a:t>
            </a:r>
            <a:r>
              <a:rPr lang="en-GB" sz="2000" i="1" dirty="0" err="1"/>
              <a:t>hun</a:t>
            </a:r>
            <a:r>
              <a:rPr lang="en-GB" sz="2000" i="1" dirty="0"/>
              <a:t> ac </a:t>
            </a:r>
            <a:r>
              <a:rPr lang="en-GB" sz="2000" i="1" dirty="0" err="1"/>
              <a:t>ystyriwch</a:t>
            </a:r>
            <a:r>
              <a:rPr lang="en-GB" sz="2000" i="1" dirty="0"/>
              <a:t> </a:t>
            </a:r>
            <a:r>
              <a:rPr lang="en-GB" sz="2000" i="1" dirty="0" err="1"/>
              <a:t>ynodweddion</a:t>
            </a:r>
            <a:r>
              <a:rPr lang="en-GB" sz="2000" i="1" dirty="0"/>
              <a:t> </a:t>
            </a:r>
            <a:r>
              <a:rPr lang="en-GB" sz="2000" i="1" dirty="0" err="1"/>
              <a:t>eraill</a:t>
            </a:r>
            <a:r>
              <a:rPr lang="en-GB" sz="2000" i="1" dirty="0"/>
              <a:t> I </a:t>
            </a:r>
            <a:r>
              <a:rPr lang="en-GB" sz="2000" i="1" dirty="0" err="1"/>
              <a:t>chi’n</a:t>
            </a:r>
            <a:r>
              <a:rPr lang="en-GB" sz="2000" i="1" dirty="0"/>
              <a:t> </a:t>
            </a:r>
            <a:r>
              <a:rPr lang="en-GB" sz="2000" i="1" dirty="0" err="1"/>
              <a:t>defnyddio</a:t>
            </a:r>
            <a:r>
              <a:rPr lang="en-GB" sz="2000" i="1" dirty="0"/>
              <a:t> er </a:t>
            </a:r>
            <a:r>
              <a:rPr lang="en-GB" sz="2000" i="1" dirty="0" err="1"/>
              <a:t>mwyn</a:t>
            </a:r>
            <a:r>
              <a:rPr lang="en-GB" sz="2000" i="1" dirty="0"/>
              <a:t> </a:t>
            </a:r>
            <a:r>
              <a:rPr lang="en-GB" sz="2000" i="1" dirty="0" err="1"/>
              <a:t>datrys</a:t>
            </a:r>
            <a:r>
              <a:rPr lang="en-GB" sz="2000" i="1" dirty="0"/>
              <a:t> </a:t>
            </a:r>
            <a:r>
              <a:rPr lang="en-GB" sz="2000" i="1" dirty="0" err="1"/>
              <a:t>problemau</a:t>
            </a:r>
            <a:r>
              <a:rPr lang="en-GB" sz="2000" i="1" dirty="0"/>
              <a:t>?</a:t>
            </a:r>
          </a:p>
          <a:p>
            <a:endParaRPr lang="en-GB" sz="2000" i="1" dirty="0"/>
          </a:p>
          <a:p>
            <a:r>
              <a:rPr lang="en-GB" sz="2000" i="1" dirty="0" err="1"/>
              <a:t>Creuwch</a:t>
            </a:r>
            <a:r>
              <a:rPr lang="en-GB" sz="2000" i="1" dirty="0"/>
              <a:t> </a:t>
            </a:r>
            <a:r>
              <a:rPr lang="en-GB" sz="2000" i="1" dirty="0" err="1"/>
              <a:t>rhestr</a:t>
            </a:r>
            <a:r>
              <a:rPr lang="en-GB" sz="2000" i="1" dirty="0"/>
              <a:t> </a:t>
            </a:r>
            <a:r>
              <a:rPr lang="en-GB" sz="2000" i="1" dirty="0" err="1"/>
              <a:t>eich</a:t>
            </a:r>
            <a:r>
              <a:rPr lang="en-GB" sz="2000" i="1" dirty="0"/>
              <a:t> </a:t>
            </a:r>
            <a:r>
              <a:rPr lang="en-GB" sz="2000" i="1" dirty="0" err="1"/>
              <a:t>hun</a:t>
            </a:r>
            <a:r>
              <a:rPr lang="en-GB" sz="2000" i="1" dirty="0"/>
              <a:t>…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6271"/>
            <a:ext cx="3886200" cy="4000692"/>
          </a:xfrm>
        </p:spPr>
        <p:txBody>
          <a:bodyPr>
            <a:normAutofit/>
          </a:bodyPr>
          <a:lstStyle/>
          <a:p>
            <a:r>
              <a:rPr lang="en-GB" sz="2000" dirty="0"/>
              <a:t>Think about your own problem solving skills and consider the other attributes you use in order to solve situations?</a:t>
            </a:r>
          </a:p>
          <a:p>
            <a:endParaRPr lang="en-GB" sz="2000" dirty="0"/>
          </a:p>
          <a:p>
            <a:endParaRPr lang="en-GB" sz="800" dirty="0"/>
          </a:p>
          <a:p>
            <a:r>
              <a:rPr lang="en-GB" sz="2000" dirty="0"/>
              <a:t>Create your list…</a:t>
            </a:r>
          </a:p>
        </p:txBody>
      </p:sp>
    </p:spTree>
    <p:extLst>
      <p:ext uri="{BB962C8B-B14F-4D97-AF65-F5344CB8AC3E}">
        <p14:creationId xmlns:p14="http://schemas.microsoft.com/office/powerpoint/2010/main" val="180566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7170" y="1825625"/>
            <a:ext cx="4016502" cy="4351338"/>
          </a:xfrm>
        </p:spPr>
        <p:txBody>
          <a:bodyPr>
            <a:norm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ddadansoddi’r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law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 ‘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bocs’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eriall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8848" y="1825625"/>
            <a:ext cx="4306824" cy="435133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ability to actively listen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ability to analyse the task in hand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ability to communicate and ask further questions (which are relevant)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ability to think independently and ‘outside the box’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ability to work with others to problem solve…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Any others?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217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19395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6616" y="1600200"/>
            <a:ext cx="4158234" cy="4576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ymwnued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cheisio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cydestunau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esboniadau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199"/>
            <a:ext cx="388620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involves students learning to generate and apply: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ideas in specific contexts,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see existing situations in a new way,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identifying alternative explanations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see or make new links that generate a positive outcome.</a:t>
            </a:r>
          </a:p>
        </p:txBody>
      </p:sp>
    </p:spTree>
    <p:extLst>
      <p:ext uri="{BB962C8B-B14F-4D97-AF65-F5344CB8AC3E}">
        <p14:creationId xmlns:p14="http://schemas.microsoft.com/office/powerpoint/2010/main" val="3733423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C45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9928" y="523345"/>
            <a:ext cx="5861303" cy="5950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849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0781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creadigedd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creative child (Craft,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6898" y="1810513"/>
            <a:ext cx="3886200" cy="4366450"/>
          </a:xfrm>
        </p:spPr>
        <p:txBody>
          <a:bodyPr>
            <a:normAutofit/>
          </a:bodyPr>
          <a:lstStyle/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Cymhelliant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Gwytnwch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deallus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Annibynniaeth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ddenu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gymhlethdodd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ymglymiad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archwiliadau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10511"/>
            <a:ext cx="4386834" cy="436645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motivation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Endurance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Intellectual curiosity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Self confidence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Attracted to complexity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capacity for emotional involvement in their investigations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335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092" y="163642"/>
            <a:ext cx="7886700" cy="40297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Sir Ken Robinson</a:t>
            </a:r>
          </a:p>
        </p:txBody>
      </p:sp>
      <p:pic>
        <p:nvPicPr>
          <p:cNvPr id="19458" name="Picture 2" descr="G:\EAEE6004 Leadership and Entrepreneurship\6004 Reading List\ken-creativit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92" y="566612"/>
            <a:ext cx="8789816" cy="505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56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ymddwyn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Professional codes of 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093975"/>
            <a:ext cx="3886200" cy="40829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i="1" dirty="0" err="1"/>
              <a:t>Yn</a:t>
            </a:r>
            <a:r>
              <a:rPr lang="en-GB" sz="2000" i="1" dirty="0"/>
              <a:t> </a:t>
            </a:r>
            <a:r>
              <a:rPr lang="en-GB" sz="2000" i="1" dirty="0" err="1"/>
              <a:t>ffocysu</a:t>
            </a:r>
            <a:r>
              <a:rPr lang="en-GB" sz="2000" i="1" dirty="0"/>
              <a:t> </a:t>
            </a:r>
            <a:r>
              <a:rPr lang="en-GB" sz="2000" i="1" dirty="0" err="1"/>
              <a:t>ar</a:t>
            </a:r>
            <a:r>
              <a:rPr lang="en-GB" sz="2000" i="1" dirty="0"/>
              <a:t> yr </a:t>
            </a:r>
            <a:r>
              <a:rPr lang="en-GB" sz="2000" i="1" dirty="0" err="1"/>
              <a:t>angen</a:t>
            </a:r>
            <a:r>
              <a:rPr lang="en-GB" sz="2000" i="1" dirty="0"/>
              <a:t> </a:t>
            </a:r>
            <a:r>
              <a:rPr lang="en-GB" sz="2000" i="1" dirty="0" err="1"/>
              <a:t>i</a:t>
            </a:r>
            <a:r>
              <a:rPr lang="en-GB" sz="2000" i="1" dirty="0"/>
              <a:t> </a:t>
            </a:r>
            <a:r>
              <a:rPr lang="en-GB" sz="2000" i="1" dirty="0" err="1"/>
              <a:t>ystyried</a:t>
            </a:r>
            <a:r>
              <a:rPr lang="en-GB" sz="2000" i="1" dirty="0"/>
              <a:t>:</a:t>
            </a:r>
          </a:p>
          <a:p>
            <a:pPr marL="0" indent="0">
              <a:buNone/>
            </a:pPr>
            <a:endParaRPr lang="en-GB" sz="2000" i="1" dirty="0"/>
          </a:p>
          <a:p>
            <a:r>
              <a:rPr lang="en-GB" sz="2000" i="1" dirty="0" err="1"/>
              <a:t>Ymddygiad</a:t>
            </a:r>
            <a:endParaRPr lang="en-GB" sz="2000" i="1" dirty="0"/>
          </a:p>
          <a:p>
            <a:r>
              <a:rPr lang="en-GB" sz="2000" i="1" dirty="0"/>
              <a:t>Parch</a:t>
            </a:r>
          </a:p>
          <a:p>
            <a:r>
              <a:rPr lang="en-GB" sz="2000" i="1" dirty="0"/>
              <a:t>Cael </a:t>
            </a:r>
            <a:r>
              <a:rPr lang="en-GB" sz="2000" i="1" dirty="0" err="1"/>
              <a:t>gwybodaeth</a:t>
            </a:r>
            <a:r>
              <a:rPr lang="en-GB" sz="2000" i="1" dirty="0"/>
              <a:t>, </a:t>
            </a:r>
            <a:r>
              <a:rPr lang="en-GB" sz="2000" i="1" dirty="0" err="1"/>
              <a:t>dealltwriaeth</a:t>
            </a:r>
            <a:r>
              <a:rPr lang="en-GB" sz="2000" i="1" dirty="0"/>
              <a:t> </a:t>
            </a:r>
            <a:r>
              <a:rPr lang="en-GB" sz="2000" i="1" dirty="0" err="1"/>
              <a:t>a’r</a:t>
            </a:r>
            <a:r>
              <a:rPr lang="en-GB" sz="2000" i="1" dirty="0"/>
              <a:t> </a:t>
            </a:r>
            <a:r>
              <a:rPr lang="en-GB" sz="2000" i="1" dirty="0" err="1"/>
              <a:t>sgiliau</a:t>
            </a:r>
            <a:r>
              <a:rPr lang="en-GB" sz="2000" i="1" dirty="0"/>
              <a:t> </a:t>
            </a:r>
            <a:r>
              <a:rPr lang="en-GB" sz="2000" i="1" dirty="0" err="1"/>
              <a:t>er</a:t>
            </a:r>
            <a:r>
              <a:rPr lang="en-GB" sz="2000" i="1" dirty="0"/>
              <a:t> </a:t>
            </a:r>
            <a:r>
              <a:rPr lang="en-GB" sz="2000" i="1" dirty="0" err="1"/>
              <a:t>mwyn</a:t>
            </a:r>
            <a:r>
              <a:rPr lang="en-GB" sz="2000" i="1" dirty="0"/>
              <a:t> </a:t>
            </a:r>
            <a:r>
              <a:rPr lang="en-GB" sz="2000" i="1" dirty="0" err="1"/>
              <a:t>gwenud</a:t>
            </a:r>
            <a:r>
              <a:rPr lang="en-GB" sz="2000" i="1" dirty="0"/>
              <a:t> </a:t>
            </a:r>
            <a:r>
              <a:rPr lang="en-GB" sz="2000" i="1" dirty="0" err="1"/>
              <a:t>eich</a:t>
            </a:r>
            <a:r>
              <a:rPr lang="en-GB" sz="2000" i="1" dirty="0"/>
              <a:t> </a:t>
            </a:r>
            <a:r>
              <a:rPr lang="en-GB" sz="2000" i="1" dirty="0" err="1"/>
              <a:t>swydd</a:t>
            </a:r>
            <a:r>
              <a:rPr lang="en-GB" sz="2000" i="1" dirty="0"/>
              <a:t> </a:t>
            </a:r>
            <a:r>
              <a:rPr lang="en-GB" sz="2000" i="1" dirty="0" err="1"/>
              <a:t>yn</a:t>
            </a:r>
            <a:r>
              <a:rPr lang="en-GB" sz="2000" i="1" dirty="0"/>
              <a:t> </a:t>
            </a:r>
            <a:r>
              <a:rPr lang="en-GB" sz="2000" i="1" dirty="0" err="1"/>
              <a:t>dda</a:t>
            </a:r>
            <a:endParaRPr lang="en-GB" sz="2000" i="1" dirty="0"/>
          </a:p>
          <a:p>
            <a:r>
              <a:rPr lang="en-GB" sz="2000" i="1" dirty="0" err="1"/>
              <a:t>Yr</a:t>
            </a:r>
            <a:r>
              <a:rPr lang="en-GB" sz="2000" i="1" dirty="0"/>
              <a:t> </a:t>
            </a:r>
            <a:r>
              <a:rPr lang="en-GB" sz="2000" i="1" dirty="0" err="1"/>
              <a:t>iaith</a:t>
            </a:r>
            <a:r>
              <a:rPr lang="en-GB" sz="2000" i="1" dirty="0"/>
              <a:t> </a:t>
            </a:r>
            <a:r>
              <a:rPr lang="en-GB" sz="2000" i="1" dirty="0" err="1"/>
              <a:t>i</a:t>
            </a:r>
            <a:r>
              <a:rPr lang="en-GB" sz="2000" i="1" dirty="0"/>
              <a:t> </a:t>
            </a:r>
            <a:r>
              <a:rPr lang="en-GB" sz="2000" i="1" dirty="0" err="1"/>
              <a:t>chi’n</a:t>
            </a:r>
            <a:r>
              <a:rPr lang="en-GB" sz="2000" i="1" dirty="0"/>
              <a:t> </a:t>
            </a:r>
            <a:r>
              <a:rPr lang="en-GB" sz="2000" i="1" dirty="0" err="1"/>
              <a:t>defnyddio</a:t>
            </a:r>
            <a:endParaRPr lang="en-GB" sz="20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93975"/>
            <a:ext cx="3886200" cy="40829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Focus on the need to consider: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Behaviour</a:t>
            </a:r>
          </a:p>
          <a:p>
            <a:r>
              <a:rPr lang="en-GB" sz="2000" dirty="0"/>
              <a:t>Respect</a:t>
            </a:r>
          </a:p>
          <a:p>
            <a:r>
              <a:rPr lang="en-GB" sz="2000" dirty="0"/>
              <a:t>Having knowledge, understanding and skills to do your job well</a:t>
            </a:r>
          </a:p>
          <a:p>
            <a:r>
              <a:rPr lang="en-GB" sz="2000" dirty="0"/>
              <a:t>Language you use</a:t>
            </a:r>
          </a:p>
        </p:txBody>
      </p:sp>
    </p:spTree>
    <p:extLst>
      <p:ext uri="{BB962C8B-B14F-4D97-AF65-F5344CB8AC3E}">
        <p14:creationId xmlns:p14="http://schemas.microsoft.com/office/powerpoint/2010/main" val="8990894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1331"/>
            <a:ext cx="7886700" cy="1325563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Dilemâu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and moral dilemmas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956815"/>
            <a:ext cx="3886200" cy="4220147"/>
          </a:xfrm>
        </p:spPr>
        <p:txBody>
          <a:bodyPr>
            <a:norm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dilema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(ethics)?</a:t>
            </a: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dilemma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(moral)?</a:t>
            </a: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56815"/>
            <a:ext cx="3886200" cy="4220148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an ethical dilemma?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a moral dilemma?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What’s the difference?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595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888" y="2112263"/>
            <a:ext cx="4267962" cy="4064699"/>
          </a:xfrm>
        </p:spPr>
        <p:txBody>
          <a:bodyPr>
            <a:normAutofit/>
          </a:bodyPr>
          <a:lstStyle/>
          <a:p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EICH DYFODOL.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12263"/>
            <a:ext cx="4267962" cy="406470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today’s lecture in terms of how some of the skills, characteristics and behaviours apply to you and how these could be developed further for YOUR FUTURE.</a:t>
            </a:r>
          </a:p>
        </p:txBody>
      </p:sp>
    </p:spTree>
    <p:extLst>
      <p:ext uri="{BB962C8B-B14F-4D97-AF65-F5344CB8AC3E}">
        <p14:creationId xmlns:p14="http://schemas.microsoft.com/office/powerpoint/2010/main" val="4280517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1137</Words>
  <Application>Microsoft Office PowerPoint</Application>
  <PresentationFormat>On-screen Show (4:3)</PresentationFormat>
  <Paragraphs>190</Paragraphs>
  <Slides>20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Times New Roman</vt:lpstr>
      <vt:lpstr>Office Theme</vt:lpstr>
      <vt:lpstr>Acrobat Document</vt:lpstr>
      <vt:lpstr>PowerPoint Presentation</vt:lpstr>
      <vt:lpstr>   ECGE6001PC/  – Sgiliau Bywyd: Cyflogadwyedd a Llwybrau i’r Dyfodol    ECGE6001P/EACE6001R  – Skills for Life: Employability and Future Pathways   </vt:lpstr>
      <vt:lpstr>Deilliannau Dysgu Learning Outcomes</vt:lpstr>
      <vt:lpstr>Cymwyseddau yn y sesiynau yma Competencies in these sessions</vt:lpstr>
      <vt:lpstr>Ymddygiadau proffesiynol Professional behaviours </vt:lpstr>
      <vt:lpstr>Nodweddion gweithle effeithiol Characteristics of an effective workplace </vt:lpstr>
      <vt:lpstr>Families and Work Institute (FWI)</vt:lpstr>
      <vt:lpstr>Proffesiynoldeb yn y gweithle Professionalism in the workplace</vt:lpstr>
      <vt:lpstr>                Atebolrwydd Dibynadwyedd Gonestrwydd Ymrwymiad Set sgiliau yn erbyn  set meddwl  Accountability Trustworthiness Honesty Commitment Skill set v Mind set            (Reed and Stoltz, 2013)     </vt:lpstr>
      <vt:lpstr>Tasg/Task</vt:lpstr>
      <vt:lpstr>Hunan ddisgyblaeth  Self discipline </vt:lpstr>
      <vt:lpstr>Sgiliau datrys problemau Problem solving skills</vt:lpstr>
      <vt:lpstr>Sgiliau datrys problemau Problem solving skills</vt:lpstr>
      <vt:lpstr>Meddwl yn greadigol Creative thinking</vt:lpstr>
      <vt:lpstr>PowerPoint Presentation</vt:lpstr>
      <vt:lpstr>Y plentyn creadigedd The creative child (Craft, 2008)</vt:lpstr>
      <vt:lpstr>Sir Ken Robinson</vt:lpstr>
      <vt:lpstr>Codau proffesiynol o ymddwyn Professional codes of conduct</vt:lpstr>
      <vt:lpstr>Dilemâu moeseg Ethical and moral dilemmas</vt:lpstr>
      <vt:lpstr>I gloi… Conclusion…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Judith Marshall</cp:lastModifiedBy>
  <cp:revision>39</cp:revision>
  <cp:lastPrinted>2019-07-01T13:46:34Z</cp:lastPrinted>
  <dcterms:created xsi:type="dcterms:W3CDTF">2017-02-08T11:33:06Z</dcterms:created>
  <dcterms:modified xsi:type="dcterms:W3CDTF">2022-02-28T16:16:59Z</dcterms:modified>
</cp:coreProperties>
</file>