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9144000" cy="6858000" type="screen4x3"/>
  <p:notesSz cx="6858000" cy="9144000"/>
  <p:defaultTextStyle>
    <a:def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defRPr>
    </a:defPPr>
    <a:lvl1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1pPr>
    <a:lvl2pPr marL="0" marR="0" indent="457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2pPr>
    <a:lvl3pPr marL="0" marR="0" indent="914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3pPr>
    <a:lvl4pPr marL="0" marR="0" indent="1371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4pPr>
    <a:lvl5pPr marL="0" marR="0" indent="18288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5pPr>
    <a:lvl6pPr marL="0" marR="0" indent="22860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6pPr>
    <a:lvl7pPr marL="0" marR="0" indent="2743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7pPr>
    <a:lvl8pPr marL="0" marR="0" indent="3200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8pPr>
    <a:lvl9pPr marL="0" marR="0" indent="3657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9pPr>
  </p:defaultTextStyle>
  <p:extLst>
    <p:ext uri="{EFAFB233-063F-42B5-8137-9DF3F51BA10A}">
      <p15:sldGuideLst xmlns:p15="http://schemas.microsoft.com/office/powerpoint/2012/main">
        <p15:guide id="1" pos="288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96"/>
      </p:cViewPr>
      <p:guideLst>
        <p:guide pos="288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09" name="Shape 109"/>
          <p:cNvSpPr>
            <a:spLocks noGrp="1" noRot="1" noChangeAspect="1"/>
          </p:cNvSpPr>
          <p:nvPr>
            <p:ph type="sldImg"/>
          </p:nvPr>
        </p:nvSpPr>
        <p:spPr bwMode="auto">
          <a:xfrm>
            <a:off x="1143000" y="685800"/>
            <a:ext cx="4572000" cy="3429000"/>
          </a:xfrm>
          <a:prstGeom prst="rect">
            <a:avLst/>
          </a:prstGeom>
        </p:spPr>
        <p:txBody>
          <a:bodyPr/>
          <a:lstStyle/>
          <a:p>
            <a:pPr>
              <a:defRPr/>
            </a:pPr>
            <a:endParaRPr/>
          </a:p>
        </p:txBody>
      </p:sp>
      <p:sp>
        <p:nvSpPr>
          <p:cNvPr id="110" name="Shape 110"/>
          <p:cNvSpPr>
            <a:spLocks noGrp="1"/>
          </p:cNvSpPr>
          <p:nvPr>
            <p:ph type="body" sz="quarter" idx="1"/>
          </p:nvPr>
        </p:nvSpPr>
        <p:spPr bwMode="auto">
          <a:xfrm>
            <a:off x="914400" y="4343400"/>
            <a:ext cx="5029200" cy="4114800"/>
          </a:xfrm>
          <a:prstGeom prst="rect">
            <a:avLst/>
          </a:prstGeom>
        </p:spPr>
        <p:txBody>
          <a:bodyPr/>
          <a:lstStyle/>
          <a:p>
            <a:pPr>
              <a:defRPr/>
            </a:pPr>
            <a:endParaRPr/>
          </a:p>
        </p:txBody>
      </p:sp>
    </p:spTree>
  </p:cSld>
  <p:clrMap bg1="lt1" tx1="dk1" bg2="lt2" tx2="dk2" accent1="accent1" accent2="accent2" accent3="accent3" accent4="accent4" accent5="accent5" accent6="accent6" hlink="hlink" folHlink="folHlink"/>
  <p:notesStyle>
    <a:lvl1pPr>
      <a:defRPr sz="1200">
        <a:latin typeface="+mn-lt"/>
        <a:ea typeface="+mn-ea"/>
        <a:cs typeface="+mn-cs"/>
      </a:defRPr>
    </a:lvl1pPr>
    <a:lvl2pPr indent="228600">
      <a:defRPr sz="1200">
        <a:latin typeface="+mn-lt"/>
        <a:ea typeface="+mn-ea"/>
        <a:cs typeface="+mn-cs"/>
      </a:defRPr>
    </a:lvl2pPr>
    <a:lvl3pPr indent="457200">
      <a:defRPr sz="1200">
        <a:latin typeface="+mn-lt"/>
        <a:ea typeface="+mn-ea"/>
        <a:cs typeface="+mn-cs"/>
      </a:defRPr>
    </a:lvl3pPr>
    <a:lvl4pPr indent="685800">
      <a:defRPr sz="1200">
        <a:latin typeface="+mn-lt"/>
        <a:ea typeface="+mn-ea"/>
        <a:cs typeface="+mn-cs"/>
      </a:defRPr>
    </a:lvl4pPr>
    <a:lvl5pPr indent="914400">
      <a:defRPr sz="1200">
        <a:latin typeface="+mn-lt"/>
        <a:ea typeface="+mn-ea"/>
        <a:cs typeface="+mn-cs"/>
      </a:defRPr>
    </a:lvl5pPr>
    <a:lvl6pPr indent="1143000">
      <a:defRPr sz="1200">
        <a:latin typeface="+mn-lt"/>
        <a:ea typeface="+mn-ea"/>
        <a:cs typeface="+mn-cs"/>
      </a:defRPr>
    </a:lvl6pPr>
    <a:lvl7pPr indent="1371600">
      <a:defRPr sz="1200">
        <a:latin typeface="+mn-lt"/>
        <a:ea typeface="+mn-ea"/>
        <a:cs typeface="+mn-cs"/>
      </a:defRPr>
    </a:lvl7pPr>
    <a:lvl8pPr indent="1600200">
      <a:defRPr sz="1200">
        <a:latin typeface="+mn-lt"/>
        <a:ea typeface="+mn-ea"/>
        <a:cs typeface="+mn-cs"/>
      </a:defRPr>
    </a:lvl8pPr>
    <a:lvl9pPr indent="1828800">
      <a:defRPr sz="1200">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F37469B-4945-2CD4-6490-758AC72B4C43}" type="slidenum">
              <a:r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BADCDFF-657C-1597-55F9-38B6A6C86801}" type="slidenum">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69CEA78-88AB-0888-42D0-69FEB463E659}" type="slidenum">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C2F9EEB-B6B2-D212-0128-B36C2DF994B8}"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8B70476-A380-0348-C68E-0C9FF2D6BC8D}"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B19206C-4111-8F27-8200-97F30FCDDB5D}" type="slidenum">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F02FAD4-BA86-7A03-113E-85002CA03778}"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E4EDB0A-05E0-CDFD-B4F9-628105314264}"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27D9299-EA4C-DAE0-DFA2-B5ADB2F03196}" type="slidenum">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8B64399-15BC-FB3E-2677-7BEB8BA85A2E}"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066E210-B89A-7C1A-210D-C1F6043A6CF2}"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81B5FD5-44F4-3B93-6CD6-C79452327220}" type="slidenum">
              <a:r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6793419" name="Slide Image Placeholder 1"/>
          <p:cNvSpPr>
            <a:spLocks noGrp="1" noRot="1" noChangeAspect="1"/>
          </p:cNvSpPr>
          <p:nvPr>
            <p:ph type="sldImg"/>
          </p:nvPr>
        </p:nvSpPr>
        <p:spPr bwMode="auto"/>
      </p:sp>
      <p:sp>
        <p:nvSpPr>
          <p:cNvPr id="129229400" name="Notes Placeholder 2"/>
          <p:cNvSpPr>
            <a:spLocks noGrp="1"/>
          </p:cNvSpPr>
          <p:nvPr>
            <p:ph type="body" idx="1"/>
          </p:nvPr>
        </p:nvSpPr>
        <p:spPr bwMode="auto"/>
        <p:txBody>
          <a:bodyPr/>
          <a:lstStyle/>
          <a:p>
            <a:pPr>
              <a:defRPr/>
            </a:pPr>
            <a:endParaRPr/>
          </a:p>
        </p:txBody>
      </p:sp>
      <p:sp>
        <p:nvSpPr>
          <p:cNvPr id="1335502587" name="Slide Number Placeholder 3"/>
          <p:cNvSpPr>
            <a:spLocks noGrp="1"/>
          </p:cNvSpPr>
          <p:nvPr>
            <p:ph type="sldNum" sz="quarter" idx="10"/>
          </p:nvPr>
        </p:nvSpPr>
        <p:spPr bwMode="auto"/>
        <p:txBody>
          <a:bodyPr/>
          <a:lstStyle/>
          <a:p>
            <a:pPr>
              <a:defRPr/>
            </a:pPr>
            <a:fld id="{9BC456D8-97F8-A3AC-1344-A27D8A98D93D}" type="slidenum">
              <a:r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13391633" name="Slide Image Placeholder 1"/>
          <p:cNvSpPr>
            <a:spLocks noGrp="1" noRot="1" noChangeAspect="1"/>
          </p:cNvSpPr>
          <p:nvPr>
            <p:ph type="sldImg"/>
          </p:nvPr>
        </p:nvSpPr>
        <p:spPr bwMode="auto"/>
      </p:sp>
      <p:sp>
        <p:nvSpPr>
          <p:cNvPr id="1117708971" name="Notes Placeholder 2"/>
          <p:cNvSpPr>
            <a:spLocks noGrp="1"/>
          </p:cNvSpPr>
          <p:nvPr>
            <p:ph type="body" idx="1"/>
          </p:nvPr>
        </p:nvSpPr>
        <p:spPr bwMode="auto"/>
        <p:txBody>
          <a:bodyPr/>
          <a:lstStyle/>
          <a:p>
            <a:pPr>
              <a:defRPr/>
            </a:pPr>
            <a:endParaRPr/>
          </a:p>
        </p:txBody>
      </p:sp>
      <p:sp>
        <p:nvSpPr>
          <p:cNvPr id="1716096945" name="Slide Number Placeholder 3"/>
          <p:cNvSpPr>
            <a:spLocks noGrp="1"/>
          </p:cNvSpPr>
          <p:nvPr>
            <p:ph type="sldNum" sz="quarter" idx="10"/>
          </p:nvPr>
        </p:nvSpPr>
        <p:spPr bwMode="auto"/>
        <p:txBody>
          <a:bodyPr/>
          <a:lstStyle/>
          <a:p>
            <a:pPr>
              <a:defRPr/>
            </a:pPr>
            <a:fld id="{97EF443F-9A48-F130-2622-B69358FCBA71}" type="slidenum">
              <a:r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61191062" name="Slide Image Placeholder 1"/>
          <p:cNvSpPr>
            <a:spLocks noGrp="1" noRot="1" noChangeAspect="1"/>
          </p:cNvSpPr>
          <p:nvPr>
            <p:ph type="sldImg"/>
          </p:nvPr>
        </p:nvSpPr>
        <p:spPr bwMode="auto"/>
      </p:sp>
      <p:sp>
        <p:nvSpPr>
          <p:cNvPr id="1940892598" name="Notes Placeholder 2"/>
          <p:cNvSpPr>
            <a:spLocks noGrp="1"/>
          </p:cNvSpPr>
          <p:nvPr>
            <p:ph type="body" idx="1"/>
          </p:nvPr>
        </p:nvSpPr>
        <p:spPr bwMode="auto"/>
        <p:txBody>
          <a:bodyPr/>
          <a:lstStyle/>
          <a:p>
            <a:pPr>
              <a:defRPr/>
            </a:pPr>
            <a:endParaRPr/>
          </a:p>
        </p:txBody>
      </p:sp>
      <p:sp>
        <p:nvSpPr>
          <p:cNvPr id="1619494288" name="Slide Number Placeholder 3"/>
          <p:cNvSpPr>
            <a:spLocks noGrp="1"/>
          </p:cNvSpPr>
          <p:nvPr>
            <p:ph type="sldNum" sz="quarter" idx="10"/>
          </p:nvPr>
        </p:nvSpPr>
        <p:spPr bwMode="auto"/>
        <p:txBody>
          <a:bodyPr/>
          <a:lstStyle/>
          <a:p>
            <a:pPr>
              <a:defRPr/>
            </a:pPr>
            <a:fld id="{A7FD2397-13D7-4D6E-0977-AFCEAE0E61FA}" type="slidenum">
              <a:rP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3952847" name="Slide Image Placeholder 1"/>
          <p:cNvSpPr>
            <a:spLocks noGrp="1" noRot="1" noChangeAspect="1"/>
          </p:cNvSpPr>
          <p:nvPr>
            <p:ph type="sldImg"/>
          </p:nvPr>
        </p:nvSpPr>
        <p:spPr bwMode="auto"/>
      </p:sp>
      <p:sp>
        <p:nvSpPr>
          <p:cNvPr id="1003512438" name="Notes Placeholder 2"/>
          <p:cNvSpPr>
            <a:spLocks noGrp="1"/>
          </p:cNvSpPr>
          <p:nvPr>
            <p:ph type="body" idx="1"/>
          </p:nvPr>
        </p:nvSpPr>
        <p:spPr bwMode="auto"/>
        <p:txBody>
          <a:bodyPr/>
          <a:lstStyle/>
          <a:p>
            <a:pPr>
              <a:defRPr/>
            </a:pPr>
            <a:endParaRPr/>
          </a:p>
        </p:txBody>
      </p:sp>
      <p:sp>
        <p:nvSpPr>
          <p:cNvPr id="1137440673" name="Slide Number Placeholder 3"/>
          <p:cNvSpPr>
            <a:spLocks noGrp="1"/>
          </p:cNvSpPr>
          <p:nvPr>
            <p:ph type="sldNum" sz="quarter" idx="10"/>
          </p:nvPr>
        </p:nvSpPr>
        <p:spPr bwMode="auto"/>
        <p:txBody>
          <a:bodyPr/>
          <a:lstStyle/>
          <a:p>
            <a:pPr>
              <a:defRPr/>
            </a:pPr>
            <a:fld id="{31040B98-DFD7-F358-B30F-591040CF7568}"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76757133" name="Slide Image Placeholder 1"/>
          <p:cNvSpPr>
            <a:spLocks noGrp="1" noRot="1" noChangeAspect="1"/>
          </p:cNvSpPr>
          <p:nvPr>
            <p:ph type="sldImg"/>
          </p:nvPr>
        </p:nvSpPr>
        <p:spPr bwMode="auto"/>
      </p:sp>
      <p:sp>
        <p:nvSpPr>
          <p:cNvPr id="1138498953" name="Notes Placeholder 2"/>
          <p:cNvSpPr>
            <a:spLocks noGrp="1"/>
          </p:cNvSpPr>
          <p:nvPr>
            <p:ph type="body" idx="1"/>
          </p:nvPr>
        </p:nvSpPr>
        <p:spPr bwMode="auto"/>
        <p:txBody>
          <a:bodyPr/>
          <a:lstStyle/>
          <a:p>
            <a:pPr>
              <a:defRPr/>
            </a:pPr>
            <a:endParaRPr/>
          </a:p>
        </p:txBody>
      </p:sp>
      <p:sp>
        <p:nvSpPr>
          <p:cNvPr id="1198059862" name="Slide Number Placeholder 3"/>
          <p:cNvSpPr>
            <a:spLocks noGrp="1"/>
          </p:cNvSpPr>
          <p:nvPr>
            <p:ph type="sldNum" sz="quarter" idx="10"/>
          </p:nvPr>
        </p:nvSpPr>
        <p:spPr bwMode="auto"/>
        <p:txBody>
          <a:bodyPr/>
          <a:lstStyle/>
          <a:p>
            <a:pPr>
              <a:defRPr/>
            </a:pPr>
            <a:fld id="{96A19615-6646-9EE7-81DE-9F765A2F860C}"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5872A18-009F-7F56-E177-156A396A7B23}"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719C185-926D-CE20-A645-4AB79FF53C49}"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5203DAA-98A1-2AFB-1FCB-E52B7F82AB18}"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60CCE5E-9A78-2CA9-BA88-3C4181003105}" type="slidenum">
              <a:rPr/>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C4E2F4B-5E8A-B8F7-6F94-B3298A9252D8}" type="slidenum">
              <a:rP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4940C7B-28BF-EBD3-8029-A29D7F2AC2CB}" type="slidenum">
              <a:r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FE5B424-A107-E4B8-5206-E7637CD440A9}" type="slidenum">
              <a:rPr/>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B4258EC-B4C8-2594-72C8-14A23B4321A9}"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70596816" name="Slide Image Placeholder 1"/>
          <p:cNvSpPr>
            <a:spLocks noGrp="1" noRot="1" noChangeAspect="1"/>
          </p:cNvSpPr>
          <p:nvPr>
            <p:ph type="sldImg"/>
          </p:nvPr>
        </p:nvSpPr>
        <p:spPr bwMode="auto"/>
      </p:sp>
      <p:sp>
        <p:nvSpPr>
          <p:cNvPr id="906989891" name="Notes Placeholder 2"/>
          <p:cNvSpPr>
            <a:spLocks noGrp="1"/>
          </p:cNvSpPr>
          <p:nvPr>
            <p:ph type="body" idx="1"/>
          </p:nvPr>
        </p:nvSpPr>
        <p:spPr bwMode="auto"/>
        <p:txBody>
          <a:bodyPr/>
          <a:lstStyle/>
          <a:p>
            <a:pPr>
              <a:defRPr/>
            </a:pPr>
            <a:endParaRPr/>
          </a:p>
        </p:txBody>
      </p:sp>
      <p:sp>
        <p:nvSpPr>
          <p:cNvPr id="1187971830" name="Slide Number Placeholder 3"/>
          <p:cNvSpPr>
            <a:spLocks noGrp="1"/>
          </p:cNvSpPr>
          <p:nvPr>
            <p:ph type="sldNum" sz="quarter" idx="10"/>
          </p:nvPr>
        </p:nvSpPr>
        <p:spPr bwMode="auto"/>
        <p:txBody>
          <a:bodyPr/>
          <a:lstStyle/>
          <a:p>
            <a:pPr>
              <a:defRPr/>
            </a:pPr>
            <a:fld id="{AC0C2D6B-ADBD-D840-4F74-742E895E4517}" type="slidenum">
              <a:r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95526953" name="Slide Image Placeholder 1"/>
          <p:cNvSpPr>
            <a:spLocks noGrp="1" noRot="1" noChangeAspect="1"/>
          </p:cNvSpPr>
          <p:nvPr>
            <p:ph type="sldImg"/>
          </p:nvPr>
        </p:nvSpPr>
        <p:spPr bwMode="auto"/>
      </p:sp>
      <p:sp>
        <p:nvSpPr>
          <p:cNvPr id="1563435981" name="Notes Placeholder 2"/>
          <p:cNvSpPr>
            <a:spLocks noGrp="1"/>
          </p:cNvSpPr>
          <p:nvPr>
            <p:ph type="body" idx="1"/>
          </p:nvPr>
        </p:nvSpPr>
        <p:spPr bwMode="auto"/>
        <p:txBody>
          <a:bodyPr/>
          <a:lstStyle/>
          <a:p>
            <a:pPr>
              <a:defRPr/>
            </a:pPr>
            <a:endParaRPr/>
          </a:p>
        </p:txBody>
      </p:sp>
      <p:sp>
        <p:nvSpPr>
          <p:cNvPr id="841732972" name="Slide Number Placeholder 3"/>
          <p:cNvSpPr>
            <a:spLocks noGrp="1"/>
          </p:cNvSpPr>
          <p:nvPr>
            <p:ph type="sldNum" sz="quarter" idx="10"/>
          </p:nvPr>
        </p:nvSpPr>
        <p:spPr bwMode="auto"/>
        <p:txBody>
          <a:bodyPr/>
          <a:lstStyle/>
          <a:p>
            <a:pPr>
              <a:defRPr/>
            </a:pPr>
            <a:fld id="{1F92F117-2A5A-F699-C739-DA9C2CD6F3C1}" type="slidenum">
              <a:rP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3F500CE-7136-E240-EE89-FD7845CAB12A}" type="slidenum">
              <a:rPr/>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3753C37-72BC-0FEB-C4B3-E60D710B9DCD}" type="slidenum">
              <a:rPr/>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A238A3F-A01B-1EDF-635F-15342D16ABBB}" type="slidenum">
              <a:rPr/>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E2B7E51-D62C-B23F-58B8-B03EDB9B4D5B}" type="slidenum">
              <a:rPr/>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4D61452-148C-9D43-215A-2BD2A5F73208}" type="slidenum">
              <a:rPr/>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438BECF-E9AD-8E8D-D5B5-766D6324CDC6}" type="slidenum">
              <a:rPr/>
              <a:t>33</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94B7AE3-6033-F469-69CF-F1E26D712E45}" type="slidenum">
              <a:rPr/>
              <a:t>34</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5688635" name="Slide Image Placeholder 1"/>
          <p:cNvSpPr>
            <a:spLocks noGrp="1" noRot="1" noChangeAspect="1"/>
          </p:cNvSpPr>
          <p:nvPr>
            <p:ph type="sldImg"/>
          </p:nvPr>
        </p:nvSpPr>
        <p:spPr bwMode="auto"/>
      </p:sp>
      <p:sp>
        <p:nvSpPr>
          <p:cNvPr id="1730184172" name="Notes Placeholder 2"/>
          <p:cNvSpPr>
            <a:spLocks noGrp="1"/>
          </p:cNvSpPr>
          <p:nvPr>
            <p:ph type="body" idx="1"/>
          </p:nvPr>
        </p:nvSpPr>
        <p:spPr bwMode="auto"/>
        <p:txBody>
          <a:bodyPr/>
          <a:lstStyle/>
          <a:p>
            <a:pPr>
              <a:defRPr/>
            </a:pPr>
            <a:endParaRPr/>
          </a:p>
        </p:txBody>
      </p:sp>
      <p:sp>
        <p:nvSpPr>
          <p:cNvPr id="587942208" name="Slide Number Placeholder 3"/>
          <p:cNvSpPr>
            <a:spLocks noGrp="1"/>
          </p:cNvSpPr>
          <p:nvPr>
            <p:ph type="sldNum" sz="quarter" idx="10"/>
          </p:nvPr>
        </p:nvSpPr>
        <p:spPr bwMode="auto"/>
        <p:txBody>
          <a:bodyPr/>
          <a:lstStyle/>
          <a:p>
            <a:pPr>
              <a:defRPr/>
            </a:pPr>
            <a:fld id="{3300A807-0CC1-7D87-9532-59934B7D6A77}" type="slidenum">
              <a:rPr/>
              <a:t>35</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661234D-8DCE-D39E-207D-C0045B26E5F1}" type="slidenum">
              <a:rPr/>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1EBA4B0-E4C0-AAD1-CD5C-DB4E15E215E7}" type="slidenum">
              <a:rPr/>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10DDE99-4DCF-98EB-F8F5-6019B1FEAE19}" type="slidenum">
              <a:rPr/>
              <a:t>38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userDrawn="1">
  <p:cSld name="Title Slide">
    <p:bg>
      <p:bgPr>
        <a:blipFill>
          <a:blip r:embed="rId2"/>
          <a:stretch/>
        </a:blipFill>
        <a:effectLst/>
      </p:bgPr>
    </p:bg>
    <p:spTree>
      <p:nvGrpSpPr>
        <p:cNvPr id="1" name=""/>
        <p:cNvGrpSpPr/>
        <p:nvPr/>
      </p:nvGrpSpPr>
      <p:grpSpPr bwMode="auto">
        <a:xfrm>
          <a:off x="0" y="0"/>
          <a:ext cx="0" cy="0"/>
          <a:chOff x="0" y="0"/>
          <a:chExt cx="0" cy="0"/>
        </a:xfrm>
      </p:grpSpPr>
      <p:sp>
        <p:nvSpPr>
          <p:cNvPr id="11" name="Title Text"/>
          <p:cNvSpPr txBox="1">
            <a:spLocks noGrp="1"/>
          </p:cNvSpPr>
          <p:nvPr>
            <p:ph type="title"/>
          </p:nvPr>
        </p:nvSpPr>
        <p:spPr bwMode="auto">
          <a:xfrm>
            <a:off x="683568" y="1988843"/>
            <a:ext cx="7772401" cy="1470026"/>
          </a:xfrm>
          <a:prstGeom prst="rect">
            <a:avLst/>
          </a:prstGeom>
        </p:spPr>
        <p:txBody>
          <a:bodyPr/>
          <a:lstStyle/>
          <a:p>
            <a:pPr>
              <a:defRPr/>
            </a:pPr>
            <a:r>
              <a:t>Title Text</a:t>
            </a:r>
          </a:p>
        </p:txBody>
      </p:sp>
      <p:sp>
        <p:nvSpPr>
          <p:cNvPr id="12" name="Body Level One…"/>
          <p:cNvSpPr txBox="1">
            <a:spLocks noGrp="1"/>
          </p:cNvSpPr>
          <p:nvPr>
            <p:ph type="body" sz="quarter" idx="1"/>
          </p:nvPr>
        </p:nvSpPr>
        <p:spPr bwMode="auto">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13"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type="tx" userDrawn="1">
  <p:cSld name="Title and Content">
    <p:spTree>
      <p:nvGrpSpPr>
        <p:cNvPr id="1" name=""/>
        <p:cNvGrpSpPr/>
        <p:nvPr/>
      </p:nvGrpSpPr>
      <p:grpSpPr bwMode="auto">
        <a:xfrm>
          <a:off x="0" y="0"/>
          <a:ext cx="0" cy="0"/>
          <a:chOff x="0" y="0"/>
          <a:chExt cx="0" cy="0"/>
        </a:xfrm>
      </p:grpSpPr>
      <p:sp>
        <p:nvSpPr>
          <p:cNvPr id="20" name="Title Text"/>
          <p:cNvSpPr txBox="1">
            <a:spLocks noGrp="1"/>
          </p:cNvSpPr>
          <p:nvPr>
            <p:ph type="title"/>
          </p:nvPr>
        </p:nvSpPr>
        <p:spPr bwMode="auto">
          <a:prstGeom prst="rect">
            <a:avLst/>
          </a:prstGeom>
        </p:spPr>
        <p:txBody>
          <a:bodyPr/>
          <a:lstStyle/>
          <a:p>
            <a:pPr>
              <a:defRPr/>
            </a:pPr>
            <a:r>
              <a:t>Title Text</a:t>
            </a:r>
          </a:p>
        </p:txBody>
      </p:sp>
      <p:sp>
        <p:nvSpPr>
          <p:cNvPr id="21" name="Body Level One…"/>
          <p:cNvSpPr txBox="1">
            <a:spLocks noGrp="1"/>
          </p:cNvSpPr>
          <p:nvPr>
            <p:ph type="body" idx="1"/>
          </p:nvPr>
        </p:nvSpPr>
        <p:spPr bwMode="auto">
          <a:xfrm>
            <a:off x="457200" y="1600200"/>
            <a:ext cx="8229600" cy="3917033"/>
          </a:xfrm>
          <a:prstGeom prst="rect">
            <a:avLst/>
          </a:prstGeom>
        </p:spPr>
        <p:txBody>
          <a:body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22"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tx" userDrawn="1">
  <p:cSld name="Section Header">
    <p:spTree>
      <p:nvGrpSpPr>
        <p:cNvPr id="1" name=""/>
        <p:cNvGrpSpPr/>
        <p:nvPr/>
      </p:nvGrpSpPr>
      <p:grpSpPr bwMode="auto">
        <a:xfrm>
          <a:off x="0" y="0"/>
          <a:ext cx="0" cy="0"/>
          <a:chOff x="0" y="0"/>
          <a:chExt cx="0" cy="0"/>
        </a:xfrm>
      </p:grpSpPr>
      <p:sp>
        <p:nvSpPr>
          <p:cNvPr id="29" name="Title Text"/>
          <p:cNvSpPr txBox="1">
            <a:spLocks noGrp="1"/>
          </p:cNvSpPr>
          <p:nvPr>
            <p:ph type="title"/>
          </p:nvPr>
        </p:nvSpPr>
        <p:spPr bwMode="auto">
          <a:xfrm>
            <a:off x="683568" y="3993086"/>
            <a:ext cx="7772401" cy="1362075"/>
          </a:xfrm>
          <a:prstGeom prst="rect">
            <a:avLst/>
          </a:prstGeom>
        </p:spPr>
        <p:txBody>
          <a:bodyPr anchor="t"/>
          <a:lstStyle>
            <a:lvl1pPr algn="l">
              <a:defRPr sz="3000" b="1" cap="all"/>
            </a:lvl1pPr>
          </a:lstStyle>
          <a:p>
            <a:pPr>
              <a:defRPr/>
            </a:pPr>
            <a:r>
              <a:t>Title Text</a:t>
            </a:r>
          </a:p>
        </p:txBody>
      </p:sp>
      <p:sp>
        <p:nvSpPr>
          <p:cNvPr id="30" name="Body Level One…"/>
          <p:cNvSpPr txBox="1">
            <a:spLocks noGrp="1"/>
          </p:cNvSpPr>
          <p:nvPr>
            <p:ph type="body" sz="quarter" idx="1"/>
          </p:nvPr>
        </p:nvSpPr>
        <p:spPr bwMode="auto">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31"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type="tx" userDrawn="1">
  <p:cSld name="Two Content">
    <p:spTree>
      <p:nvGrpSpPr>
        <p:cNvPr id="1" name=""/>
        <p:cNvGrpSpPr/>
        <p:nvPr/>
      </p:nvGrpSpPr>
      <p:grpSpPr bwMode="auto">
        <a:xfrm>
          <a:off x="0" y="0"/>
          <a:ext cx="0" cy="0"/>
          <a:chOff x="0" y="0"/>
          <a:chExt cx="0" cy="0"/>
        </a:xfrm>
      </p:grpSpPr>
      <p:sp>
        <p:nvSpPr>
          <p:cNvPr id="38" name="Title Text"/>
          <p:cNvSpPr txBox="1">
            <a:spLocks noGrp="1"/>
          </p:cNvSpPr>
          <p:nvPr>
            <p:ph type="title"/>
          </p:nvPr>
        </p:nvSpPr>
        <p:spPr bwMode="auto">
          <a:prstGeom prst="rect">
            <a:avLst/>
          </a:prstGeom>
        </p:spPr>
        <p:txBody>
          <a:bodyPr/>
          <a:lstStyle/>
          <a:p>
            <a:pPr>
              <a:defRPr/>
            </a:pPr>
            <a:r>
              <a:t>Title Text</a:t>
            </a:r>
          </a:p>
        </p:txBody>
      </p:sp>
      <p:sp>
        <p:nvSpPr>
          <p:cNvPr id="39" name="Body Level One…"/>
          <p:cNvSpPr txBox="1">
            <a:spLocks noGrp="1"/>
          </p:cNvSpPr>
          <p:nvPr>
            <p:ph type="body" sz="half" idx="1"/>
          </p:nvPr>
        </p:nvSpPr>
        <p:spPr bwMode="auto">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4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type="tx" userDrawn="1">
  <p:cSld name="Comparison">
    <p:spTree>
      <p:nvGrpSpPr>
        <p:cNvPr id="1" name=""/>
        <p:cNvGrpSpPr/>
        <p:nvPr/>
      </p:nvGrpSpPr>
      <p:grpSpPr bwMode="auto">
        <a:xfrm>
          <a:off x="0" y="0"/>
          <a:ext cx="0" cy="0"/>
          <a:chOff x="0" y="0"/>
          <a:chExt cx="0" cy="0"/>
        </a:xfrm>
      </p:grpSpPr>
      <p:sp>
        <p:nvSpPr>
          <p:cNvPr id="47" name="Title Text"/>
          <p:cNvSpPr txBox="1">
            <a:spLocks noGrp="1"/>
          </p:cNvSpPr>
          <p:nvPr>
            <p:ph type="title"/>
          </p:nvPr>
        </p:nvSpPr>
        <p:spPr bwMode="auto">
          <a:prstGeom prst="rect">
            <a:avLst/>
          </a:prstGeom>
        </p:spPr>
        <p:txBody>
          <a:bodyPr/>
          <a:lstStyle/>
          <a:p>
            <a:pPr>
              <a:defRPr/>
            </a:pPr>
            <a:r>
              <a:t>Title Text</a:t>
            </a:r>
          </a:p>
        </p:txBody>
      </p:sp>
      <p:sp>
        <p:nvSpPr>
          <p:cNvPr id="48" name="Body Level One…"/>
          <p:cNvSpPr txBox="1">
            <a:spLocks noGrp="1"/>
          </p:cNvSpPr>
          <p:nvPr>
            <p:ph type="body" sz="quarter" idx="1"/>
          </p:nvPr>
        </p:nvSpPr>
        <p:spPr bwMode="auto">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49" name="Text Placeholder 4"/>
          <p:cNvSpPr>
            <a:spLocks noGrp="1"/>
          </p:cNvSpPr>
          <p:nvPr>
            <p:ph type="body" sz="quarter" idx="21"/>
          </p:nvPr>
        </p:nvSpPr>
        <p:spPr bwMode="auto">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type="tx" userDrawn="1">
  <p:cSld name="Title Only">
    <p:spTree>
      <p:nvGrpSpPr>
        <p:cNvPr id="1" name=""/>
        <p:cNvGrpSpPr/>
        <p:nvPr/>
      </p:nvGrpSpPr>
      <p:grpSpPr bwMode="auto">
        <a:xfrm>
          <a:off x="0" y="0"/>
          <a:ext cx="0" cy="0"/>
          <a:chOff x="0" y="0"/>
          <a:chExt cx="0" cy="0"/>
        </a:xfrm>
      </p:grpSpPr>
      <p:sp>
        <p:nvSpPr>
          <p:cNvPr id="57" name="Title Text"/>
          <p:cNvSpPr txBox="1">
            <a:spLocks noGrp="1"/>
          </p:cNvSpPr>
          <p:nvPr>
            <p:ph type="title"/>
          </p:nvPr>
        </p:nvSpPr>
        <p:spPr bwMode="auto">
          <a:prstGeom prst="rect">
            <a:avLst/>
          </a:prstGeom>
        </p:spPr>
        <p:txBody>
          <a:bodyPr/>
          <a:lstStyle/>
          <a:p>
            <a:pPr>
              <a:defRPr/>
            </a:pPr>
            <a:r>
              <a:t>Title Text</a:t>
            </a:r>
          </a:p>
        </p:txBody>
      </p:sp>
      <p:sp>
        <p:nvSpPr>
          <p:cNvPr id="58"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type="tx" userDrawn="1">
  <p:cSld name="Blank">
    <p:spTree>
      <p:nvGrpSpPr>
        <p:cNvPr id="1" name=""/>
        <p:cNvGrpSpPr/>
        <p:nvPr/>
      </p:nvGrpSpPr>
      <p:grpSpPr bwMode="auto">
        <a:xfrm>
          <a:off x="0" y="0"/>
          <a:ext cx="0" cy="0"/>
          <a:chOff x="0" y="0"/>
          <a:chExt cx="0" cy="0"/>
        </a:xfrm>
      </p:grpSpPr>
      <p:sp>
        <p:nvSpPr>
          <p:cNvPr id="6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type="tx" userDrawn="1">
  <p:cSld name="Content with Caption">
    <p:spTree>
      <p:nvGrpSpPr>
        <p:cNvPr id="1" name=""/>
        <p:cNvGrpSpPr/>
        <p:nvPr/>
      </p:nvGrpSpPr>
      <p:grpSpPr bwMode="auto">
        <a:xfrm>
          <a:off x="0" y="0"/>
          <a:ext cx="0" cy="0"/>
          <a:chOff x="0" y="0"/>
          <a:chExt cx="0" cy="0"/>
        </a:xfrm>
      </p:grpSpPr>
      <p:sp>
        <p:nvSpPr>
          <p:cNvPr id="72" name="Title Text"/>
          <p:cNvSpPr txBox="1">
            <a:spLocks noGrp="1"/>
          </p:cNvSpPr>
          <p:nvPr>
            <p:ph type="title"/>
          </p:nvPr>
        </p:nvSpPr>
        <p:spPr bwMode="auto">
          <a:xfrm>
            <a:off x="457201" y="273050"/>
            <a:ext cx="3008315" cy="1162050"/>
          </a:xfrm>
          <a:prstGeom prst="rect">
            <a:avLst/>
          </a:prstGeom>
        </p:spPr>
        <p:txBody>
          <a:bodyPr anchor="b"/>
          <a:lstStyle>
            <a:lvl1pPr algn="l">
              <a:defRPr sz="1500" b="1"/>
            </a:lvl1pPr>
          </a:lstStyle>
          <a:p>
            <a:pPr>
              <a:defRPr/>
            </a:pPr>
            <a:r>
              <a:t>Title Text</a:t>
            </a:r>
          </a:p>
        </p:txBody>
      </p:sp>
      <p:sp>
        <p:nvSpPr>
          <p:cNvPr id="73" name="Body Level One…"/>
          <p:cNvSpPr txBox="1">
            <a:spLocks noGrp="1"/>
          </p:cNvSpPr>
          <p:nvPr>
            <p:ph type="body" idx="1"/>
          </p:nvPr>
        </p:nvSpPr>
        <p:spPr bwMode="auto">
          <a:xfrm>
            <a:off x="3575050" y="273053"/>
            <a:ext cx="5111750" cy="5172175"/>
          </a:xfrm>
          <a:prstGeom prst="rect">
            <a:avLst/>
          </a:prstGeom>
        </p:spPr>
        <p:txBody>
          <a:body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74" name="Text Placeholder 3"/>
          <p:cNvSpPr>
            <a:spLocks noGrp="1"/>
          </p:cNvSpPr>
          <p:nvPr>
            <p:ph type="body" sz="quarter" idx="21"/>
          </p:nvPr>
        </p:nvSpPr>
        <p:spPr bwMode="auto">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type="tx" userDrawn="1">
  <p:cSld name="Picture with Caption">
    <p:spTree>
      <p:nvGrpSpPr>
        <p:cNvPr id="1" name=""/>
        <p:cNvGrpSpPr/>
        <p:nvPr/>
      </p:nvGrpSpPr>
      <p:grpSpPr bwMode="auto">
        <a:xfrm>
          <a:off x="0" y="0"/>
          <a:ext cx="0" cy="0"/>
          <a:chOff x="0" y="0"/>
          <a:chExt cx="0" cy="0"/>
        </a:xfrm>
      </p:grpSpPr>
      <p:sp>
        <p:nvSpPr>
          <p:cNvPr id="82" name="Title Text"/>
          <p:cNvSpPr txBox="1">
            <a:spLocks noGrp="1"/>
          </p:cNvSpPr>
          <p:nvPr>
            <p:ph type="title"/>
          </p:nvPr>
        </p:nvSpPr>
        <p:spPr bwMode="auto">
          <a:xfrm>
            <a:off x="1792288" y="4509120"/>
            <a:ext cx="5486401" cy="566739"/>
          </a:xfrm>
          <a:prstGeom prst="rect">
            <a:avLst/>
          </a:prstGeom>
        </p:spPr>
        <p:txBody>
          <a:bodyPr anchor="b"/>
          <a:lstStyle>
            <a:lvl1pPr algn="l">
              <a:defRPr sz="1500" b="1"/>
            </a:lvl1pPr>
          </a:lstStyle>
          <a:p>
            <a:pPr>
              <a:defRPr/>
            </a:pPr>
            <a:r>
              <a:t>Title Text</a:t>
            </a:r>
          </a:p>
        </p:txBody>
      </p:sp>
      <p:sp>
        <p:nvSpPr>
          <p:cNvPr id="83" name="Picture Placeholder 2"/>
          <p:cNvSpPr>
            <a:spLocks noGrp="1"/>
          </p:cNvSpPr>
          <p:nvPr>
            <p:ph type="pic" sz="half" idx="21"/>
          </p:nvPr>
        </p:nvSpPr>
        <p:spPr bwMode="auto">
          <a:xfrm>
            <a:off x="1792288" y="612778"/>
            <a:ext cx="5486401" cy="3824338"/>
          </a:xfrm>
          <a:prstGeom prst="rect">
            <a:avLst/>
          </a:prstGeom>
        </p:spPr>
        <p:txBody>
          <a:bodyPr lIns="91439" rIns="91439">
            <a:noAutofit/>
          </a:bodyPr>
          <a:lstStyle/>
          <a:p>
            <a:pPr>
              <a:defRPr/>
            </a:pPr>
            <a:endParaRPr/>
          </a:p>
        </p:txBody>
      </p:sp>
      <p:sp>
        <p:nvSpPr>
          <p:cNvPr id="84" name="Body Level One…"/>
          <p:cNvSpPr txBox="1">
            <a:spLocks noGrp="1"/>
          </p:cNvSpPr>
          <p:nvPr>
            <p:ph type="body" sz="quarter" idx="1"/>
          </p:nvPr>
        </p:nvSpPr>
        <p:spPr bwMode="auto">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8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1"/>
          <a:stretch/>
        </a:blipFill>
        <a:effectLst/>
      </p:bgPr>
    </p:bg>
    <p:spTree>
      <p:nvGrpSpPr>
        <p:cNvPr id="1" name=""/>
        <p:cNvGrpSpPr/>
        <p:nvPr/>
      </p:nvGrpSpPr>
      <p:grpSpPr bwMode="auto">
        <a:xfrm>
          <a:off x="0" y="0"/>
          <a:ext cx="0" cy="0"/>
          <a:chOff x="0" y="0"/>
          <a:chExt cx="0" cy="0"/>
        </a:xfrm>
      </p:grpSpPr>
      <p:sp>
        <p:nvSpPr>
          <p:cNvPr id="2" name="Title Text"/>
          <p:cNvSpPr txBox="1">
            <a:spLocks noGrp="1"/>
          </p:cNvSpPr>
          <p:nvPr>
            <p:ph type="title"/>
          </p:nvPr>
        </p:nvSpPr>
        <p:spPr bwMode="auto">
          <a:xfrm>
            <a:off x="457200" y="274638"/>
            <a:ext cx="8229600" cy="1143001"/>
          </a:xfrm>
          <a:prstGeom prst="rect">
            <a:avLst/>
          </a:prstGeom>
          <a:ln w="12700">
            <a:miter lim="400000"/>
          </a:ln>
        </p:spPr>
        <p:txBody>
          <a:bodyPr lIns="45719" rIns="45719" anchor="ctr">
            <a:normAutofit/>
          </a:bodyPr>
          <a:lstStyle/>
          <a:p>
            <a:pPr>
              <a:defRPr/>
            </a:pPr>
            <a:r>
              <a:t>Title Text</a:t>
            </a:r>
          </a:p>
        </p:txBody>
      </p:sp>
      <p:sp>
        <p:nvSpPr>
          <p:cNvPr id="3" name="Body Level One…"/>
          <p:cNvSpPr txBox="1">
            <a:spLocks noGrp="1"/>
          </p:cNvSpPr>
          <p:nvPr>
            <p:ph type="body" idx="1"/>
          </p:nvPr>
        </p:nvSpPr>
        <p:spPr bwMode="auto">
          <a:xfrm>
            <a:off x="457200" y="1600200"/>
            <a:ext cx="8229600" cy="5257800"/>
          </a:xfrm>
          <a:prstGeom prst="rect">
            <a:avLst/>
          </a:prstGeom>
          <a:ln w="12700">
            <a:miter lim="400000"/>
          </a:ln>
        </p:spPr>
        <p:txBody>
          <a:bodyPr lIns="45719" rIns="45719">
            <a:normAutofit/>
          </a:bodyPr>
          <a:lstStyle/>
          <a:p>
            <a:pPr>
              <a:defRPr/>
            </a:pPr>
            <a:r>
              <a:t>Body Level One</a:t>
            </a:r>
          </a:p>
          <a:p>
            <a:pPr lvl="1">
              <a:defRPr/>
            </a:pPr>
            <a:r>
              <a:t>Body Level Two</a:t>
            </a:r>
          </a:p>
          <a:p>
            <a:pPr lvl="2">
              <a:defRPr/>
            </a:pPr>
            <a:r>
              <a:t>Body Level Three</a:t>
            </a:r>
          </a:p>
          <a:p>
            <a:pPr lvl="3">
              <a:defRPr/>
            </a:pPr>
            <a:r>
              <a:t>Body Level Four</a:t>
            </a:r>
          </a:p>
          <a:p>
            <a:pPr lvl="4">
              <a:defRPr/>
            </a:pPr>
            <a:r>
              <a:t>Body Level Five</a:t>
            </a:r>
          </a:p>
        </p:txBody>
      </p:sp>
      <p:sp>
        <p:nvSpPr>
          <p:cNvPr id="4" name="Slide Number"/>
          <p:cNvSpPr txBox="1">
            <a:spLocks noGrp="1"/>
          </p:cNvSpPr>
          <p:nvPr>
            <p:ph type="sldNum" sz="quarter" idx="2"/>
          </p:nvPr>
        </p:nvSpPr>
        <p:spPr bwMode="auto">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pPr>
              <a:defRPr/>
            </a:pPr>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1pPr>
      <a:lvl2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2pPr>
      <a:lvl3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3pPr>
      <a:lvl4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4pPr>
      <a:lvl5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5pPr>
      <a:lvl6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6pPr>
      <a:lvl7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7pPr>
      <a:lvl8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8pPr>
      <a:lvl9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9pPr>
    </p:titleStyle>
    <p:bodyStyle>
      <a:lvl1pPr marL="257175" marR="0" indent="-257175"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9" marR="0" indent="-24492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9" marR="0" indent="-27431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9"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p:bodyStyle>
    <p:otherStyle>
      <a:lvl1pPr marL="0" marR="0" indent="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1pPr>
      <a:lvl2pPr marL="0" marR="0" indent="457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2pPr>
      <a:lvl3pPr marL="0" marR="0" indent="914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3pPr>
      <a:lvl4pPr marL="0" marR="0" indent="1371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4pPr>
      <a:lvl5pPr marL="0" marR="0" indent="18288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5pPr>
      <a:lvl6pPr marL="0" marR="0" indent="22860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6pPr>
      <a:lvl7pPr marL="0" marR="0" indent="2743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7pPr>
      <a:lvl8pPr marL="0" marR="0" indent="3200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8pPr>
      <a:lvl9pPr marL="0" marR="0" indent="3657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2" name="Title 1"/>
          <p:cNvSpPr txBox="1">
            <a:spLocks noGrp="1"/>
          </p:cNvSpPr>
          <p:nvPr>
            <p:ph type="ctrTitle"/>
          </p:nvPr>
        </p:nvSpPr>
        <p:spPr bwMode="auto">
          <a:xfrm>
            <a:off x="123289" y="2166100"/>
            <a:ext cx="8707627" cy="3853348"/>
          </a:xfrm>
          <a:prstGeom prst="rect">
            <a:avLst/>
          </a:prstGeom>
        </p:spPr>
        <p:txBody>
          <a:bodyPr>
            <a:normAutofit fontScale="90000"/>
          </a:bodyPr>
          <a:lstStyle/>
          <a:p>
            <a:pPr defTabSz="562355">
              <a:defRPr sz="3050" b="1">
                <a:solidFill>
                  <a:schemeClr val="accent2"/>
                </a:solidFill>
              </a:defRPr>
            </a:pPr>
            <a:br>
              <a:rPr lang="en-GB"/>
            </a:br>
            <a:br>
              <a:rPr lang="en-GB"/>
            </a:br>
            <a:br>
              <a:rPr lang="en-GB"/>
            </a:br>
            <a:br>
              <a:rPr lang="en-GB"/>
            </a:br>
            <a:r>
              <a:rPr lang="en-GB" sz="3600"/>
              <a:t>LCLM 5005</a:t>
            </a:r>
            <a:br>
              <a:rPr sz="3600"/>
            </a:br>
            <a:r>
              <a:rPr sz="3600">
                <a:solidFill>
                  <a:srgbClr val="000000"/>
                </a:solidFill>
              </a:rPr>
              <a:t> </a:t>
            </a:r>
            <a:r>
              <a:rPr lang="en-GB" sz="3600"/>
              <a:t>Organisational Culture</a:t>
            </a:r>
            <a:endParaRPr sz="3600"/>
          </a:p>
          <a:p>
            <a:pPr defTabSz="562355">
              <a:defRPr sz="2600" b="1">
                <a:solidFill>
                  <a:schemeClr val="accent2"/>
                </a:solidFill>
              </a:defRPr>
            </a:pPr>
            <a:r>
              <a:rPr lang="en-GB" sz="3600" b="1">
                <a:ea typeface="Calibri"/>
                <a:cs typeface="Times New Roman"/>
              </a:rPr>
              <a:t>Week 5:</a:t>
            </a:r>
            <a:r>
              <a:rPr lang="en-GB" sz="3600">
                <a:ea typeface="Calibri"/>
                <a:cs typeface="Times New Roman"/>
              </a:rPr>
              <a:t> </a:t>
            </a:r>
            <a:br>
              <a:rPr lang="en-GB" sz="3600">
                <a:ea typeface="Calibri"/>
                <a:cs typeface="Times New Roman"/>
              </a:rPr>
            </a:br>
            <a:r>
              <a:rPr lang="en-GB" sz="3600" b="1">
                <a:solidFill>
                  <a:schemeClr val="accent2"/>
                </a:solidFill>
              </a:rPr>
              <a:t>Organisational Structure &amp; Culture</a:t>
            </a:r>
            <a:br>
              <a:rPr lang="en-GB" sz="3600" b="1">
                <a:solidFill>
                  <a:schemeClr val="accent2"/>
                </a:solidFill>
              </a:rPr>
            </a:br>
            <a:br>
              <a:rPr lang="en-GB" sz="3100"/>
            </a:br>
            <a:br>
              <a:rPr sz="2950">
                <a:solidFill>
                  <a:srgbClr val="FF0000"/>
                </a:solidFill>
              </a:rPr>
            </a:br>
            <a:br>
              <a:rPr sz="2950">
                <a:solidFill>
                  <a:srgbClr val="FF0000"/>
                </a:solidFill>
              </a:rPr>
            </a:br>
            <a:endParaRPr sz="2950">
              <a:solidFill>
                <a:srgbClr val="FF0000"/>
              </a:solidFill>
            </a:endParaRPr>
          </a:p>
        </p:txBody>
      </p:sp>
      <p:sp>
        <p:nvSpPr>
          <p:cNvPr id="113" name="TextBox 1"/>
          <p:cNvSpPr txBox="1"/>
          <p:nvPr/>
        </p:nvSpPr>
        <p:spPr bwMode="auto">
          <a:xfrm>
            <a:off x="313083" y="965771"/>
            <a:ext cx="8235017" cy="1200329"/>
          </a:xfrm>
          <a:prstGeom prst="rect">
            <a:avLst/>
          </a:prstGeom>
          <a:ln w="12700">
            <a:miter lim="400000"/>
          </a:ln>
        </p:spPr>
        <p:txBody>
          <a:bodyPr wrap="square" lIns="45719" rIns="45719">
            <a:spAutoFit/>
          </a:bodyPr>
          <a:lstStyle>
            <a:lvl1pPr>
              <a:defRPr sz="4000" b="1"/>
            </a:lvl1pPr>
          </a:lstStyle>
          <a:p>
            <a:pPr algn="ctr">
              <a:defRPr/>
            </a:pPr>
            <a:r>
              <a:rPr lang="en-US" sz="3600">
                <a:latin typeface="Arial"/>
                <a:ea typeface="Arial"/>
              </a:rPr>
              <a:t>BA</a:t>
            </a:r>
            <a:r>
              <a:rPr lang="en-US" sz="3600" spc="-35">
                <a:latin typeface="Arial"/>
                <a:ea typeface="Arial"/>
              </a:rPr>
              <a:t> </a:t>
            </a:r>
            <a:r>
              <a:rPr lang="en-US" sz="3600">
                <a:latin typeface="Arial"/>
                <a:ea typeface="Arial"/>
              </a:rPr>
              <a:t>(Hons)</a:t>
            </a:r>
            <a:r>
              <a:rPr lang="en-US" sz="3600" spc="-35">
                <a:latin typeface="Arial"/>
                <a:ea typeface="Arial"/>
              </a:rPr>
              <a:t> </a:t>
            </a:r>
            <a:r>
              <a:rPr lang="en-US" sz="3600">
                <a:latin typeface="Arial"/>
                <a:ea typeface="Arial"/>
              </a:rPr>
              <a:t>Leadership</a:t>
            </a:r>
            <a:r>
              <a:rPr lang="en-US" sz="3600" spc="-30">
                <a:latin typeface="Arial"/>
                <a:ea typeface="Arial"/>
              </a:rPr>
              <a:t> </a:t>
            </a:r>
            <a:r>
              <a:rPr lang="en-US" sz="3600">
                <a:latin typeface="Arial"/>
                <a:ea typeface="Arial"/>
              </a:rPr>
              <a:t>and</a:t>
            </a:r>
            <a:r>
              <a:rPr lang="en-US" sz="3600" spc="-25">
                <a:latin typeface="Arial"/>
                <a:ea typeface="Arial"/>
              </a:rPr>
              <a:t> </a:t>
            </a:r>
            <a:r>
              <a:rPr lang="en-US" sz="3600">
                <a:latin typeface="Arial"/>
                <a:ea typeface="Arial"/>
              </a:rPr>
              <a:t>Management</a:t>
            </a:r>
            <a:r>
              <a:rPr lang="en-US" sz="3600" spc="-35">
                <a:latin typeface="Arial"/>
                <a:ea typeface="Arial"/>
              </a:rPr>
              <a:t> </a:t>
            </a:r>
            <a:r>
              <a:rPr lang="en-US" sz="3600">
                <a:latin typeface="Arial"/>
                <a:ea typeface="Arial"/>
              </a:rPr>
              <a:t>Skills</a:t>
            </a:r>
            <a:r>
              <a:rPr lang="en-US" sz="3600" spc="-30">
                <a:latin typeface="Arial"/>
                <a:ea typeface="Arial"/>
              </a:rPr>
              <a:t> </a:t>
            </a:r>
            <a:r>
              <a:rPr lang="en-US" sz="3600">
                <a:latin typeface="Arial"/>
                <a:ea typeface="Arial"/>
              </a:rPr>
              <a:t>for</a:t>
            </a:r>
            <a:r>
              <a:rPr lang="en-US" sz="3600" spc="-30">
                <a:latin typeface="Arial"/>
                <a:ea typeface="Arial"/>
              </a:rPr>
              <a:t> </a:t>
            </a:r>
            <a:r>
              <a:rPr lang="en-US" sz="3600">
                <a:latin typeface="Arial"/>
                <a:ea typeface="Arial"/>
              </a:rPr>
              <a:t>the</a:t>
            </a:r>
            <a:r>
              <a:rPr lang="en-US" sz="3600" spc="-25">
                <a:latin typeface="Arial"/>
                <a:ea typeface="Arial"/>
              </a:rPr>
              <a:t> </a:t>
            </a:r>
            <a:r>
              <a:rPr lang="en-US" sz="3600" spc="-10">
                <a:latin typeface="Arial"/>
                <a:ea typeface="Arial"/>
              </a:rPr>
              <a:t>Workplace</a:t>
            </a:r>
            <a:endParaRPr sz="3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barn(inVertical)">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195209" y="1643865"/>
            <a:ext cx="8575576" cy="3877931"/>
          </a:xfrm>
          <a:prstGeom prst="rect">
            <a:avLst/>
          </a:prstGeom>
        </p:spPr>
        <p:txBody>
          <a:bodyPr>
            <a:normAutofit/>
          </a:bodyPr>
          <a:lstStyle/>
          <a:p>
            <a:pPr lvl="0">
              <a:buFont typeface="Wingdings"/>
              <a:buChar char="ü"/>
              <a:defRPr/>
            </a:pPr>
            <a:r>
              <a:rPr lang="en-GB" sz="2800"/>
              <a:t>Hofstede’s Cultural Dimensions</a:t>
            </a:r>
            <a:endParaRPr/>
          </a:p>
          <a:p>
            <a:pPr lvl="0">
              <a:buFont typeface="Wingdings"/>
              <a:buChar char="ü"/>
              <a:defRPr/>
            </a:pPr>
            <a:r>
              <a:rPr lang="en-GB" sz="2800"/>
              <a:t>Schein and the Three Levels of Organisational Culture</a:t>
            </a:r>
            <a:endParaRPr/>
          </a:p>
          <a:p>
            <a:pPr lvl="0">
              <a:buFont typeface="Wingdings"/>
              <a:buChar char="ü"/>
              <a:defRPr/>
            </a:pPr>
            <a:r>
              <a:rPr lang="en-GB" sz="2800"/>
              <a:t>Johnson and Scholes’ Cultural Web </a:t>
            </a:r>
            <a:endParaRPr/>
          </a:p>
          <a:p>
            <a:pPr lvl="0">
              <a:buFont typeface="Wingdings"/>
              <a:buChar char="ü"/>
              <a:defRPr/>
            </a:pPr>
            <a:r>
              <a:rPr lang="en-GB" sz="2800"/>
              <a:t>Handy’s 4 Types of Culture</a:t>
            </a:r>
            <a:endParaRPr/>
          </a:p>
          <a:p>
            <a:pPr lvl="0">
              <a:buFont typeface="Wingdings"/>
              <a:buChar char="ü"/>
              <a:defRPr/>
            </a:pPr>
            <a:r>
              <a:rPr lang="en-GB" sz="2800"/>
              <a:t>Deal and Kennedy’s Types of Corporate Culture</a:t>
            </a:r>
            <a:endParaRPr/>
          </a:p>
          <a:p>
            <a:pPr lvl="0">
              <a:defRPr/>
            </a:pPr>
            <a:endParaRPr lang="en-GB"/>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2</a:t>
            </a:fld>
            <a:endParaRPr/>
          </a:p>
        </p:txBody>
      </p:sp>
      <p:sp>
        <p:nvSpPr>
          <p:cNvPr id="117" name="Title 1"/>
          <p:cNvSpPr txBox="1">
            <a:spLocks noGrp="1"/>
          </p:cNvSpPr>
          <p:nvPr>
            <p:ph type="title"/>
          </p:nvPr>
        </p:nvSpPr>
        <p:spPr bwMode="auto">
          <a:xfrm>
            <a:off x="606175" y="250298"/>
            <a:ext cx="7918553" cy="857251"/>
          </a:xfrm>
          <a:prstGeom prst="rect">
            <a:avLst/>
          </a:prstGeom>
        </p:spPr>
        <p:txBody>
          <a:bodyPr>
            <a:normAutofit/>
          </a:bodyPr>
          <a:lstStyle>
            <a:lvl1pPr defTabSz="630936">
              <a:defRPr sz="3300" b="1">
                <a:solidFill>
                  <a:srgbClr val="0070C0"/>
                </a:solidFill>
              </a:defRPr>
            </a:lvl1pPr>
          </a:lstStyle>
          <a:p>
            <a:pPr>
              <a:defRPr/>
            </a:pPr>
            <a:r>
              <a:rPr lang="en-GB"/>
              <a:t>Recap of week 4</a:t>
            </a:r>
            <a:endParaRPr/>
          </a:p>
        </p:txBody>
      </p:sp>
      <p:sp>
        <p:nvSpPr>
          <p:cNvPr id="118" name="TextBox 7"/>
          <p:cNvSpPr txBox="1"/>
          <p:nvPr/>
        </p:nvSpPr>
        <p:spPr bwMode="auto">
          <a:xfrm>
            <a:off x="195209" y="1107549"/>
            <a:ext cx="8151611" cy="646331"/>
          </a:xfrm>
          <a:prstGeom prst="rect">
            <a:avLst/>
          </a:prstGeom>
          <a:ln w="12700">
            <a:miter lim="400000"/>
          </a:ln>
        </p:spPr>
        <p:txBody>
          <a:bodyPr wrap="square" lIns="45719" rIns="45719">
            <a:spAutoFit/>
          </a:bodyPr>
          <a:lstStyle>
            <a:lvl1pPr>
              <a:defRPr sz="2400" b="1"/>
            </a:lvl1pPr>
          </a:lstStyle>
          <a:p>
            <a:pPr>
              <a:defRPr/>
            </a:pPr>
            <a:r>
              <a:rPr lang="en-GB" sz="3600">
                <a:solidFill>
                  <a:schemeClr val="accent1">
                    <a:lumMod val="50000"/>
                  </a:schemeClr>
                </a:solidFill>
              </a:rPr>
              <a:t>Theories of Organisational Culture:</a:t>
            </a:r>
            <a:endParaRPr/>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123289" y="1692324"/>
            <a:ext cx="8846049" cy="3829471"/>
          </a:xfrm>
          <a:prstGeom prst="rect">
            <a:avLst/>
          </a:prstGeom>
        </p:spPr>
        <p:txBody>
          <a:bodyPr>
            <a:normAutofit fontScale="85000" lnSpcReduction="20000"/>
          </a:bodyPr>
          <a:lstStyle/>
          <a:p>
            <a:pPr marL="0" lvl="0" indent="0">
              <a:lnSpc>
                <a:spcPct val="200000"/>
              </a:lnSpc>
              <a:buNone/>
              <a:defRPr/>
            </a:pPr>
            <a:r>
              <a:rPr lang="en-GB" sz="3600" dirty="0"/>
              <a:t>For this session:</a:t>
            </a:r>
          </a:p>
          <a:p>
            <a:pPr lvl="0">
              <a:lnSpc>
                <a:spcPct val="200000"/>
              </a:lnSpc>
              <a:buFont typeface="Wingdings"/>
              <a:buChar char="Ø"/>
              <a:defRPr/>
            </a:pPr>
            <a:r>
              <a:rPr lang="en-GB" sz="3600" dirty="0"/>
              <a:t>Organisational Structure</a:t>
            </a:r>
            <a:endParaRPr dirty="0"/>
          </a:p>
          <a:p>
            <a:pPr>
              <a:lnSpc>
                <a:spcPct val="200000"/>
              </a:lnSpc>
              <a:buFont typeface="Wingdings"/>
              <a:buChar char="Ø"/>
              <a:defRPr/>
            </a:pPr>
            <a:r>
              <a:rPr lang="en-GB" sz="3600" dirty="0"/>
              <a:t>Types of Organisational Structure</a:t>
            </a:r>
            <a:endParaRPr dirty="0"/>
          </a:p>
          <a:p>
            <a:pPr lvl="0">
              <a:lnSpc>
                <a:spcPct val="200000"/>
              </a:lnSpc>
              <a:buFont typeface="Wingdings"/>
              <a:buChar char="Ø"/>
              <a:defRPr/>
            </a:pPr>
            <a:r>
              <a:rPr lang="en-GB" sz="3600" dirty="0"/>
              <a:t>Organisational Structure and Culture</a:t>
            </a:r>
            <a:endParaRPr lang="en-GB" sz="3200" dirty="0"/>
          </a:p>
          <a:p>
            <a:pPr>
              <a:defRPr/>
            </a:pPr>
            <a:endParaRPr lang="en-GB" dirty="0"/>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3</a:t>
            </a:fld>
            <a:endParaRPr/>
          </a:p>
        </p:txBody>
      </p:sp>
      <p:sp>
        <p:nvSpPr>
          <p:cNvPr id="117" name="Title 1"/>
          <p:cNvSpPr txBox="1">
            <a:spLocks noGrp="1"/>
          </p:cNvSpPr>
          <p:nvPr>
            <p:ph type="title"/>
          </p:nvPr>
        </p:nvSpPr>
        <p:spPr bwMode="auto">
          <a:xfrm>
            <a:off x="606175" y="250298"/>
            <a:ext cx="7918553" cy="857251"/>
          </a:xfrm>
          <a:prstGeom prst="rect">
            <a:avLst/>
          </a:prstGeom>
        </p:spPr>
        <p:txBody>
          <a:bodyPr>
            <a:normAutofit fontScale="90000"/>
          </a:bodyPr>
          <a:lstStyle>
            <a:lvl1pPr defTabSz="630936">
              <a:defRPr sz="3300" b="1">
                <a:solidFill>
                  <a:srgbClr val="0070C0"/>
                </a:solidFill>
              </a:defRPr>
            </a:lvl1pPr>
          </a:lstStyle>
          <a:p>
            <a:pPr>
              <a:defRPr/>
            </a:pPr>
            <a:r>
              <a:rPr lang="en-GB" sz="3600">
                <a:solidFill>
                  <a:schemeClr val="accent1">
                    <a:lumMod val="50000"/>
                  </a:schemeClr>
                </a:solidFill>
              </a:rPr>
              <a:t>Organisational Structure &amp; Organisational Culture</a:t>
            </a:r>
            <a:endParaRPr>
              <a:solidFill>
                <a:schemeClr val="accent1">
                  <a:lumMod val="50000"/>
                </a:schemeClr>
              </a:solidFill>
            </a:endParaRPr>
          </a:p>
        </p:txBody>
      </p:sp>
      <p:sp>
        <p:nvSpPr>
          <p:cNvPr id="118" name="TextBox 7"/>
          <p:cNvSpPr txBox="1"/>
          <p:nvPr/>
        </p:nvSpPr>
        <p:spPr bwMode="auto">
          <a:xfrm>
            <a:off x="267128" y="1107549"/>
            <a:ext cx="8079692" cy="584775"/>
          </a:xfrm>
          <a:prstGeom prst="rect">
            <a:avLst/>
          </a:prstGeom>
          <a:ln w="12700">
            <a:miter lim="400000"/>
          </a:ln>
        </p:spPr>
        <p:txBody>
          <a:bodyPr wrap="square" lIns="45719" rIns="45719">
            <a:spAutoFit/>
          </a:bodyPr>
          <a:lstStyle>
            <a:lvl1pPr>
              <a:defRPr sz="2400" b="1"/>
            </a:lvl1pPr>
          </a:lstStyle>
          <a:p>
            <a:pPr>
              <a:defRPr/>
            </a:pPr>
            <a:endParaRPr sz="3200"/>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811659"/>
          </a:xfrm>
          <a:prstGeom prst="rect">
            <a:avLst/>
          </a:prstGeom>
        </p:spPr>
        <p:txBody>
          <a:bodyPr>
            <a:normAutofit fontScale="90000"/>
          </a:bodyPr>
          <a:lstStyle/>
          <a:p>
            <a:pPr>
              <a:defRPr/>
            </a:pPr>
            <a:r>
              <a:rPr lang="en-GB" sz="4800" b="1"/>
              <a:t>Important Announcement!</a:t>
            </a:r>
            <a:endParaRPr sz="4800" b="1"/>
          </a:p>
        </p:txBody>
      </p:sp>
      <p:sp>
        <p:nvSpPr>
          <p:cNvPr id="124" name="Clarifying the core concepts in this module"/>
          <p:cNvSpPr txBox="1">
            <a:spLocks noGrp="1" noRot="1" noMove="1" noResize="1" noEditPoints="1" noAdjustHandles="1" noChangeArrowheads="1" noChangeShapeType="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dirty="0">
                <a:solidFill>
                  <a:schemeClr val="accent1">
                    <a:lumMod val="50000"/>
                  </a:schemeClr>
                </a:solidFill>
                <a:ea typeface="Calibri"/>
                <a:cs typeface="Times New Roman"/>
              </a:rPr>
              <a:t>Have you started working on your  assignment C1 (report)?</a:t>
            </a:r>
            <a:endParaRPr dirty="0"/>
          </a:p>
          <a:p>
            <a:pPr marL="0" indent="0" algn="ctr">
              <a:spcBef>
                <a:spcPts val="0"/>
              </a:spcBef>
              <a:buSzTx/>
              <a:buFontTx/>
              <a:buNone/>
              <a:defRPr sz="3300" b="1"/>
            </a:pPr>
            <a:endParaRPr lang="en-GB" sz="4400" b="1" dirty="0">
              <a:solidFill>
                <a:srgbClr val="FF0000"/>
              </a:solidFill>
              <a:ea typeface="Calibri"/>
              <a:cs typeface="Times New Rom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1068514"/>
          </a:xfrm>
          <a:prstGeom prst="rect">
            <a:avLst/>
          </a:prstGeom>
        </p:spPr>
        <p:txBody>
          <a:bodyPr>
            <a:normAutofit/>
          </a:bodyPr>
          <a:lstStyle/>
          <a:p>
            <a:pPr>
              <a:defRPr/>
            </a:pPr>
            <a:r>
              <a:rPr lang="en-GB" sz="4800" b="1"/>
              <a:t>Week 5</a:t>
            </a:r>
            <a:endParaRPr sz="4800" b="1"/>
          </a:p>
        </p:txBody>
      </p:sp>
      <p:sp>
        <p:nvSpPr>
          <p:cNvPr id="124" name="Clarifying the core concepts in this module"/>
          <p:cNvSpPr txBox="1">
            <a:spLocks noGrp="1"/>
          </p:cNvSpPr>
          <p:nvPr>
            <p:ph type="body" idx="1"/>
          </p:nvPr>
        </p:nvSpPr>
        <p:spPr bwMode="auto">
          <a:xfrm>
            <a:off x="133564" y="1160981"/>
            <a:ext cx="8763856" cy="4243238"/>
          </a:xfrm>
          <a:prstGeom prst="rect">
            <a:avLst/>
          </a:prstGeom>
        </p:spPr>
        <p:txBody>
          <a:bodyPr>
            <a:normAutofit/>
          </a:bodyPr>
          <a:lstStyle/>
          <a:p>
            <a:pPr marL="0" indent="0" algn="ctr">
              <a:spcBef>
                <a:spcPts val="0"/>
              </a:spcBef>
              <a:buSzTx/>
              <a:buFontTx/>
              <a:buNone/>
              <a:defRPr sz="3300" b="1"/>
            </a:pPr>
            <a:r>
              <a:rPr lang="en-GB" sz="3600" b="1"/>
              <a:t>Influence of Organisational Culture on a Firm’s Structure</a:t>
            </a:r>
            <a:endParaRPr/>
          </a:p>
          <a:p>
            <a:pPr marL="0" indent="0" algn="ctr">
              <a:spcBef>
                <a:spcPts val="0"/>
              </a:spcBef>
              <a:buSzTx/>
              <a:buFontTx/>
              <a:buNone/>
              <a:defRPr sz="3300" b="1"/>
            </a:pPr>
            <a:endParaRPr sz="3600">
              <a:solidFill>
                <a:srgbClr val="FF0000"/>
              </a:solidFill>
            </a:endParaRPr>
          </a:p>
        </p:txBody>
      </p:sp>
      <p:pic>
        <p:nvPicPr>
          <p:cNvPr id="2" name="Picture 1"/>
          <p:cNvPicPr>
            <a:picLocks noChangeAspect="1"/>
          </p:cNvPicPr>
          <p:nvPr/>
        </p:nvPicPr>
        <p:blipFill>
          <a:blip r:embed="rId3"/>
          <a:stretch/>
        </p:blipFill>
        <p:spPr bwMode="auto">
          <a:xfrm>
            <a:off x="1190848" y="2652712"/>
            <a:ext cx="6687878" cy="265293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4000" b="1">
                <a:ea typeface="Calibri"/>
                <a:cs typeface="Times New Roman"/>
              </a:rPr>
              <a:t>Organisational Structure</a:t>
            </a:r>
            <a:endParaRPr lang="en-GB" sz="40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gn="just">
              <a:defRPr/>
            </a:pPr>
            <a:r>
              <a:rPr lang="en-GB" sz="2800" dirty="0"/>
              <a:t>An organisational structure is a system that outlines how certain activities are directed in order to achieve the goals of an organisation.</a:t>
            </a:r>
            <a:endParaRPr sz="2800" dirty="0"/>
          </a:p>
          <a:p>
            <a:pPr algn="just">
              <a:defRPr/>
            </a:pPr>
            <a:endParaRPr lang="en-GB" sz="2800" dirty="0"/>
          </a:p>
          <a:p>
            <a:pPr algn="just">
              <a:defRPr/>
            </a:pPr>
            <a:r>
              <a:rPr lang="en-GB" sz="2800" dirty="0"/>
              <a:t> These activities can include rules, roles, and responsibilities.</a:t>
            </a:r>
            <a:endParaRPr sz="2800" dirty="0"/>
          </a:p>
          <a:p>
            <a:pPr>
              <a:defRPr/>
            </a:pPr>
            <a:endParaRPr lang="en-GB"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spcBef>
                <a:spcPts val="0"/>
              </a:spcBef>
              <a:defRPr/>
            </a:pPr>
            <a:r>
              <a:rPr lang="en-GB" sz="4000" b="1">
                <a:ea typeface="Calibri"/>
                <a:cs typeface="Times New Roman"/>
              </a:rPr>
              <a:t>Organisational Structure: Class Discussion </a:t>
            </a:r>
            <a:endParaRPr lang="en-GB" sz="40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gn="ctr">
              <a:defRPr/>
            </a:pPr>
            <a:endParaRPr lang="en-GB" sz="4000" b="1"/>
          </a:p>
          <a:p>
            <a:pPr>
              <a:buFont typeface="Wingdings"/>
              <a:buChar char="Ø"/>
              <a:defRPr/>
            </a:pPr>
            <a:r>
              <a:rPr lang="en-GB" sz="4000" b="1">
                <a:solidFill>
                  <a:schemeClr val="accent1">
                    <a:lumMod val="50000"/>
                  </a:schemeClr>
                </a:solidFill>
              </a:rPr>
              <a:t>Why do we need structure in organisations?</a:t>
            </a:r>
            <a:endParaRPr/>
          </a:p>
          <a:p>
            <a:pPr>
              <a:buFont typeface="Wingdings"/>
              <a:buChar char="Ø"/>
              <a:defRPr/>
            </a:pPr>
            <a:endParaRPr lang="en-GB" sz="4000" b="1">
              <a:solidFill>
                <a:schemeClr val="accent1">
                  <a:lumMod val="50000"/>
                </a:schemeClr>
              </a:solidFill>
            </a:endParaRPr>
          </a:p>
          <a:p>
            <a:pPr>
              <a:buFont typeface="Wingdings"/>
              <a:buChar char="Ø"/>
              <a:defRPr/>
            </a:pPr>
            <a:r>
              <a:rPr lang="en-GB" sz="4000" b="1">
                <a:solidFill>
                  <a:schemeClr val="accent1">
                    <a:lumMod val="50000"/>
                  </a:schemeClr>
                </a:solidFill>
              </a:rPr>
              <a:t>In group of 3 or 4 students, can you come up with some answers?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Organisational Structure</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fontScale="92500"/>
          </a:bodyPr>
          <a:lstStyle/>
          <a:p>
            <a:pPr marL="0" indent="0">
              <a:buNone/>
              <a:defRPr/>
            </a:pPr>
            <a:r>
              <a:rPr lang="en-GB" sz="3200" b="1">
                <a:solidFill>
                  <a:srgbClr val="FF0000"/>
                </a:solidFill>
              </a:rPr>
              <a:t>These are some of the likely reasons:</a:t>
            </a:r>
            <a:endParaRPr/>
          </a:p>
          <a:p>
            <a:pPr marL="0" indent="0">
              <a:buNone/>
              <a:defRPr/>
            </a:pPr>
            <a:r>
              <a:rPr lang="en-GB" sz="3200" b="1"/>
              <a:t>Structures helps organisations to achieve….</a:t>
            </a:r>
            <a:endParaRPr/>
          </a:p>
          <a:p>
            <a:pPr>
              <a:lnSpc>
                <a:spcPct val="110000"/>
              </a:lnSpc>
              <a:buFont typeface="Wingdings"/>
              <a:buChar char="Ø"/>
              <a:defRPr/>
            </a:pPr>
            <a:r>
              <a:rPr lang="en-GB" sz="3200"/>
              <a:t>Monitoring of the activities of the organisation;</a:t>
            </a:r>
            <a:endParaRPr/>
          </a:p>
          <a:p>
            <a:pPr>
              <a:lnSpc>
                <a:spcPct val="110000"/>
              </a:lnSpc>
              <a:buFont typeface="Wingdings"/>
              <a:buChar char="Ø"/>
              <a:defRPr/>
            </a:pPr>
            <a:r>
              <a:rPr lang="en-GB" sz="3200"/>
              <a:t>The economic and efficient performance of the organisation and the level of resource utilisation;</a:t>
            </a:r>
            <a:endParaRPr/>
          </a:p>
          <a:p>
            <a:pPr>
              <a:lnSpc>
                <a:spcPct val="110000"/>
              </a:lnSpc>
              <a:buFont typeface="Wingdings"/>
              <a:buChar char="Ø"/>
              <a:defRPr/>
            </a:pPr>
            <a:r>
              <a:rPr lang="en-GB" sz="3200"/>
              <a:t>Accountability for areas of work undertaken by groups and individual members of the organisation;</a:t>
            </a:r>
            <a:endParaRPr/>
          </a:p>
          <a:p>
            <a:pPr marL="0" indent="0">
              <a:buNone/>
              <a:defRPr/>
            </a:pPr>
            <a:endParaRPr 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4" end="4"/>
                                            </p:txEl>
                                          </p:spTgt>
                                        </p:tgtEl>
                                        <p:attrNameLst>
                                          <p:attrName>style.visibility</p:attrName>
                                        </p:attrNameLst>
                                      </p:cBhvr>
                                      <p:to>
                                        <p:strVal val="visible"/>
                                      </p:to>
                                    </p:set>
                                    <p:anim calcmode="lin" valueType="num">
                                      <p:cBhvr additive="base">
                                        <p:cTn id="42"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Organisational Structure</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lnSpcReduction="10000"/>
          </a:bodyPr>
          <a:lstStyle/>
          <a:p>
            <a:pPr marL="0" indent="0">
              <a:buNone/>
              <a:defRPr/>
            </a:pPr>
            <a:r>
              <a:rPr lang="en-GB" sz="3200" b="1">
                <a:solidFill>
                  <a:srgbClr val="FF0000"/>
                </a:solidFill>
              </a:rPr>
              <a:t>These are some of the likely reasons:</a:t>
            </a:r>
            <a:endParaRPr/>
          </a:p>
          <a:p>
            <a:pPr marL="0" indent="0">
              <a:buNone/>
              <a:defRPr/>
            </a:pPr>
            <a:r>
              <a:rPr lang="en-GB" sz="3200" b="1"/>
              <a:t>Structures helps organisations to achieve….</a:t>
            </a:r>
            <a:endParaRPr/>
          </a:p>
          <a:p>
            <a:pPr>
              <a:buFont typeface="Wingdings"/>
              <a:buChar char="Ø"/>
              <a:defRPr/>
            </a:pPr>
            <a:r>
              <a:rPr lang="en-GB" sz="3200"/>
              <a:t>Co-ordination of different parts of the organisation and different areas of work;</a:t>
            </a:r>
            <a:endParaRPr/>
          </a:p>
          <a:p>
            <a:pPr>
              <a:buFont typeface="Wingdings"/>
              <a:buChar char="Ø"/>
              <a:defRPr/>
            </a:pPr>
            <a:r>
              <a:rPr lang="en-GB" sz="3200"/>
              <a:t>Flexibility in order to respond to future demands and developments, and to adapt to changing environmental influences; and</a:t>
            </a:r>
            <a:endParaRPr/>
          </a:p>
          <a:p>
            <a:pPr>
              <a:buFont typeface="Wingdings"/>
              <a:buChar char="Ø"/>
              <a:defRPr/>
            </a:pPr>
            <a:r>
              <a:rPr lang="en-GB" sz="3200"/>
              <a:t>The social satisfaction of members working in the organisation.</a:t>
            </a:r>
            <a:endParaRPr/>
          </a:p>
          <a:p>
            <a:pPr marL="0" indent="0">
              <a:buNone/>
              <a:defRPr/>
            </a:pPr>
            <a:endParaRPr 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05483"/>
            <a:ext cx="8784405" cy="770563"/>
          </a:xfrm>
          <a:prstGeom prst="rect">
            <a:avLst/>
          </a:prstGeom>
        </p:spPr>
        <p:txBody>
          <a:bodyPr>
            <a:normAutofit/>
          </a:bodyPr>
          <a:lstStyle/>
          <a:p>
            <a:pPr>
              <a:spcBef>
                <a:spcPts val="0"/>
              </a:spcBef>
              <a:defRPr/>
            </a:pPr>
            <a:r>
              <a:rPr lang="en-GB" sz="3600" b="1">
                <a:ea typeface="Calibri"/>
                <a:cs typeface="Times New Roman"/>
              </a:rPr>
              <a:t>Organisational Structure</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Autofit/>
          </a:bodyPr>
          <a:lstStyle/>
          <a:p>
            <a:pPr algn="just">
              <a:buFont typeface="Wingdings"/>
              <a:buChar char="Ø"/>
              <a:defRPr/>
            </a:pPr>
            <a:r>
              <a:rPr lang="en-GB" sz="2800"/>
              <a:t>Structure provides the framework of an organisation and its pattern of management. </a:t>
            </a:r>
            <a:endParaRPr/>
          </a:p>
          <a:p>
            <a:pPr algn="just">
              <a:buFont typeface="Wingdings"/>
              <a:buChar char="Ø"/>
              <a:defRPr/>
            </a:pPr>
            <a:r>
              <a:rPr lang="en-GB" sz="2800"/>
              <a:t>Some structure is necessary to make possible the</a:t>
            </a:r>
            <a:endParaRPr/>
          </a:p>
          <a:p>
            <a:pPr marL="0" indent="0" algn="just">
              <a:buClrTx/>
              <a:buSzPct val="100000"/>
              <a:buFont typeface="Wingdings"/>
              <a:buNone/>
              <a:defRPr/>
            </a:pPr>
            <a:r>
              <a:rPr lang="en-GB" sz="2800"/>
              <a:t>   effective performance of key activities and to</a:t>
            </a:r>
            <a:endParaRPr/>
          </a:p>
          <a:p>
            <a:pPr marL="0" indent="0" algn="just">
              <a:buClrTx/>
              <a:buSzPct val="100000"/>
              <a:buFont typeface="Wingdings"/>
              <a:buNone/>
              <a:defRPr/>
            </a:pPr>
            <a:r>
              <a:rPr lang="en-GB" sz="2800"/>
              <a:t>   support the efforts of staff. </a:t>
            </a:r>
            <a:endParaRPr/>
          </a:p>
          <a:p>
            <a:pPr algn="just">
              <a:buFont typeface="Wingdings"/>
              <a:buChar char="Ø"/>
              <a:defRPr/>
            </a:pPr>
            <a:r>
              <a:rPr lang="en-GB" sz="2800"/>
              <a:t>The manager needs to understand the importance and effects of the structure, and the variables that influence the most appropriate structure for a particular organisation.</a:t>
            </a:r>
            <a:endParaRPr 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4" end="4"/>
                                            </p:txEl>
                                          </p:spTgt>
                                        </p:tgtEl>
                                        <p:attrNameLst>
                                          <p:attrName>style.visibility</p:attrName>
                                        </p:attrNameLst>
                                      </p:cBhvr>
                                      <p:to>
                                        <p:strVal val="visible"/>
                                      </p:to>
                                    </p:set>
                                    <p:anim calcmode="lin" valueType="num">
                                      <p:cBhvr additive="base">
                                        <p:cTn id="42"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821933"/>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a:bodyPr>
          <a:lstStyle/>
          <a:p>
            <a:pPr marL="0" indent="0">
              <a:buNone/>
              <a:defRPr/>
            </a:pPr>
            <a:r>
              <a:rPr lang="en-GB" sz="3200" b="1">
                <a:solidFill>
                  <a:srgbClr val="FF0000"/>
                </a:solidFill>
              </a:rPr>
              <a:t>Traditional Organisational Structures</a:t>
            </a:r>
            <a:endParaRPr/>
          </a:p>
          <a:p>
            <a:pPr>
              <a:buFont typeface="Wingdings"/>
              <a:buChar char="Ø"/>
              <a:defRPr/>
            </a:pPr>
            <a:r>
              <a:rPr lang="en-GB" sz="2800" b="1"/>
              <a:t>Simple Structure</a:t>
            </a:r>
            <a:endParaRPr/>
          </a:p>
          <a:p>
            <a:pPr>
              <a:buFont typeface="Wingdings"/>
              <a:buChar char="Ø"/>
              <a:defRPr/>
            </a:pPr>
            <a:r>
              <a:rPr lang="en-GB" sz="2800" b="1"/>
              <a:t>Functional Structure</a:t>
            </a:r>
            <a:endParaRPr/>
          </a:p>
          <a:p>
            <a:pPr>
              <a:buFont typeface="Wingdings"/>
              <a:buChar char="Ø"/>
              <a:defRPr/>
            </a:pPr>
            <a:r>
              <a:rPr lang="en-GB" sz="2800" b="1"/>
              <a:t>Divisional Structure</a:t>
            </a:r>
            <a:endParaRPr/>
          </a:p>
          <a:p>
            <a:pPr marL="0" indent="0">
              <a:buNone/>
              <a:defRPr/>
            </a:pPr>
            <a:r>
              <a:rPr lang="en-US" b="1"/>
              <a:t>Traditional Structure is synonymous with Centralization</a:t>
            </a:r>
            <a:endParaRPr/>
          </a:p>
          <a:p>
            <a:pPr>
              <a:buFontTx/>
              <a:buChar char="-"/>
              <a:defRPr/>
            </a:pPr>
            <a:r>
              <a:rPr lang="en-US"/>
              <a:t>The degree to which decision-making is concentrated at a</a:t>
            </a:r>
            <a:endParaRPr/>
          </a:p>
          <a:p>
            <a:pPr marL="0" indent="0">
              <a:buNone/>
              <a:defRPr/>
            </a:pPr>
            <a:r>
              <a:rPr lang="en-US"/>
              <a:t>   single point in the organi</a:t>
            </a:r>
            <a:r>
              <a:rPr lang="en-GB"/>
              <a:t>s</a:t>
            </a:r>
            <a:r>
              <a:rPr lang="en-US"/>
              <a:t>ations.</a:t>
            </a:r>
            <a:endParaRPr/>
          </a:p>
          <a:p>
            <a:pPr marL="0" indent="0">
              <a:buNone/>
              <a:defRPr/>
            </a:pPr>
            <a:r>
              <a:rPr lang="en-US"/>
              <a:t>   Organi</a:t>
            </a:r>
            <a:r>
              <a:rPr lang="en-GB"/>
              <a:t>s</a:t>
            </a:r>
            <a:r>
              <a:rPr lang="en-US"/>
              <a:t>ations in which top managers make all the decisions</a:t>
            </a:r>
            <a:endParaRPr/>
          </a:p>
          <a:p>
            <a:pPr marL="0" indent="0">
              <a:buNone/>
              <a:defRPr/>
            </a:pPr>
            <a:r>
              <a:rPr lang="en-US"/>
              <a:t>   and lower-level employees simply carry out those orders.</a:t>
            </a:r>
            <a:endParaRPr/>
          </a:p>
          <a:p>
            <a:pPr marL="0" indent="0">
              <a:buNone/>
              <a:defRPr/>
            </a:pPr>
            <a:endParaRPr lang="en-GB" sz="2800">
              <a:solidFill>
                <a:schemeClr val="tx1"/>
              </a:solidFill>
            </a:endParaRPr>
          </a:p>
          <a:p>
            <a:pPr marL="0" indent="0">
              <a:buNone/>
              <a:defRPr/>
            </a:pPr>
            <a:endParaRPr lang="en-US"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821933"/>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a:bodyPr>
          <a:lstStyle/>
          <a:p>
            <a:pPr marL="0" indent="0">
              <a:buNone/>
              <a:defRPr/>
            </a:pPr>
            <a:r>
              <a:rPr lang="en-GB" sz="2800" b="1">
                <a:solidFill>
                  <a:srgbClr val="FF0000"/>
                </a:solidFill>
              </a:rPr>
              <a:t>Organic Organisational Structure </a:t>
            </a:r>
            <a:endParaRPr/>
          </a:p>
          <a:p>
            <a:pPr marL="0" indent="0">
              <a:buNone/>
              <a:defRPr/>
            </a:pPr>
            <a:r>
              <a:rPr lang="en-GB" sz="2800">
                <a:solidFill>
                  <a:schemeClr val="tx1"/>
                </a:solidFill>
              </a:rPr>
              <a:t>Aligns with decentralisation - o</a:t>
            </a:r>
            <a:r>
              <a:rPr lang="en-US" sz="2800"/>
              <a:t>rganisations in which decision-making is pushed down to the managers who are closest to the action.</a:t>
            </a:r>
            <a:r>
              <a:rPr lang="en-GB" sz="2800"/>
              <a:t> Example: Matrix Structure.</a:t>
            </a:r>
            <a:endParaRPr/>
          </a:p>
          <a:p>
            <a:pPr marL="0" indent="0">
              <a:buNone/>
              <a:defRPr/>
            </a:pPr>
            <a:endParaRPr lang="en-US" sz="2800">
              <a:solidFill>
                <a:schemeClr val="tx1"/>
              </a:solidFill>
            </a:endParaRPr>
          </a:p>
        </p:txBody>
      </p:sp>
      <p:pic>
        <p:nvPicPr>
          <p:cNvPr id="2" name="Picture 1"/>
          <p:cNvPicPr>
            <a:picLocks noChangeAspect="1"/>
          </p:cNvPicPr>
          <p:nvPr/>
        </p:nvPicPr>
        <p:blipFill>
          <a:blip r:embed="rId3"/>
          <a:stretch/>
        </p:blipFill>
        <p:spPr bwMode="auto">
          <a:xfrm>
            <a:off x="5075434" y="3082247"/>
            <a:ext cx="3924728" cy="25130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00661476" name="Double-click to edit"/>
          <p:cNvSpPr txBox="1">
            <a:spLocks noGrp="1"/>
          </p:cNvSpPr>
          <p:nvPr>
            <p:ph type="title"/>
          </p:nvPr>
        </p:nvSpPr>
        <p:spPr bwMode="auto">
          <a:xfrm>
            <a:off x="215757" y="154111"/>
            <a:ext cx="8784405" cy="821932"/>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53197818" name="Clarifying the core concepts in this module"/>
          <p:cNvSpPr txBox="1">
            <a:spLocks noGrp="1"/>
          </p:cNvSpPr>
          <p:nvPr>
            <p:ph type="body" idx="1"/>
          </p:nvPr>
        </p:nvSpPr>
        <p:spPr bwMode="auto">
          <a:xfrm>
            <a:off x="215757" y="976045"/>
            <a:ext cx="8702211" cy="4541187"/>
          </a:xfrm>
          <a:prstGeom prst="rect">
            <a:avLst/>
          </a:prstGeom>
        </p:spPr>
        <p:txBody>
          <a:bodyPr>
            <a:normAutofit/>
          </a:bodyPr>
          <a:lstStyle/>
          <a:p>
            <a:pPr marL="0" indent="0">
              <a:buNone/>
              <a:defRPr/>
            </a:pPr>
            <a:r>
              <a:rPr lang="en-GB" sz="2800" b="1">
                <a:solidFill>
                  <a:srgbClr val="FF0000"/>
                </a:solidFill>
              </a:rPr>
              <a:t>First, we will discuss: Traditional Organisational Structures</a:t>
            </a:r>
            <a:endParaRPr/>
          </a:p>
          <a:p>
            <a:pPr marL="0" indent="0" algn="just">
              <a:buNone/>
              <a:defRPr/>
            </a:pPr>
            <a:r>
              <a:rPr lang="en-GB" sz="2800" b="1"/>
              <a:t>Simple Structure</a:t>
            </a:r>
            <a:endParaRPr/>
          </a:p>
          <a:p>
            <a:pPr>
              <a:defRPr/>
            </a:pPr>
            <a:r>
              <a:rPr lang="en-GB" sz="2800"/>
              <a:t>An organisational design with low departmentalization, wide spans of control, centralized authority, and little formalization</a:t>
            </a:r>
            <a:endParaRPr/>
          </a:p>
          <a:p>
            <a:pPr marL="0" indent="0">
              <a:buNone/>
              <a:defRPr/>
            </a:pPr>
            <a:endParaRPr lang="en-GB" sz="2800">
              <a:solidFill>
                <a:schemeClr val="tx1"/>
              </a:solidFill>
            </a:endParaRPr>
          </a:p>
        </p:txBody>
      </p:sp>
      <p:pic>
        <p:nvPicPr>
          <p:cNvPr id="1498137323" name="Picture 2" descr="Image result for simple organizational structure"/>
          <p:cNvPicPr>
            <a:picLocks noChangeAspect="1" noChangeArrowheads="1"/>
          </p:cNvPicPr>
          <p:nvPr/>
        </p:nvPicPr>
        <p:blipFill>
          <a:blip r:embed="rId3"/>
          <a:stretch/>
        </p:blipFill>
        <p:spPr bwMode="auto">
          <a:xfrm>
            <a:off x="465570" y="3313922"/>
            <a:ext cx="8229600" cy="22861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00661476"/>
                                        </p:tgtEl>
                                        <p:attrNameLst>
                                          <p:attrName>style.visibility</p:attrName>
                                        </p:attrNameLst>
                                      </p:cBhvr>
                                      <p:to>
                                        <p:strVal val="visible"/>
                                      </p:to>
                                    </p:set>
                                    <p:animEffect transition="in" filter="barn(inVertical)">
                                      <p:cBhvr>
                                        <p:cTn id="7" dur="500"/>
                                        <p:tgtEl>
                                          <p:spTgt spid="80066147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3197818">
                                            <p:bg/>
                                          </p:spTgt>
                                        </p:tgtEl>
                                        <p:attrNameLst>
                                          <p:attrName>style.visibility</p:attrName>
                                        </p:attrNameLst>
                                      </p:cBhvr>
                                      <p:to>
                                        <p:strVal val="visible"/>
                                      </p:to>
                                    </p:set>
                                    <p:animEffect transition="in" filter="fade">
                                      <p:cBhvr>
                                        <p:cTn id="12" dur="1000"/>
                                        <p:tgtEl>
                                          <p:spTgt spid="153197818">
                                            <p:bg/>
                                          </p:spTgt>
                                        </p:tgtEl>
                                      </p:cBhvr>
                                    </p:animEffect>
                                    <p:anim calcmode="lin" valueType="num">
                                      <p:cBhvr>
                                        <p:cTn id="13" dur="1000" fill="hold"/>
                                        <p:tgtEl>
                                          <p:spTgt spid="153197818">
                                            <p:bg/>
                                          </p:spTgt>
                                        </p:tgtEl>
                                        <p:attrNameLst>
                                          <p:attrName>ppt_x</p:attrName>
                                        </p:attrNameLst>
                                      </p:cBhvr>
                                      <p:tavLst>
                                        <p:tav tm="0">
                                          <p:val>
                                            <p:strVal val="#ppt_x"/>
                                          </p:val>
                                        </p:tav>
                                        <p:tav tm="100000">
                                          <p:val>
                                            <p:strVal val="#ppt_x"/>
                                          </p:val>
                                        </p:tav>
                                      </p:tavLst>
                                    </p:anim>
                                    <p:anim calcmode="lin" valueType="num">
                                      <p:cBhvr>
                                        <p:cTn id="14" dur="1000" fill="hold"/>
                                        <p:tgtEl>
                                          <p:spTgt spid="15319781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98137323"/>
                                        </p:tgtEl>
                                        <p:attrNameLst>
                                          <p:attrName>style.visibility</p:attrName>
                                        </p:attrNameLst>
                                      </p:cBhvr>
                                      <p:to>
                                        <p:strVal val="visible"/>
                                      </p:to>
                                    </p:set>
                                    <p:animEffect transition="in" filter="fade">
                                      <p:cBhvr>
                                        <p:cTn id="19" dur="500"/>
                                        <p:tgtEl>
                                          <p:spTgt spid="1498137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0661476" grpId="0" animBg="1"/>
      <p:bldP spid="153197818"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42537496" name="Double-click to edit"/>
          <p:cNvSpPr txBox="1">
            <a:spLocks noGrp="1"/>
          </p:cNvSpPr>
          <p:nvPr>
            <p:ph type="title"/>
          </p:nvPr>
        </p:nvSpPr>
        <p:spPr bwMode="auto">
          <a:xfrm>
            <a:off x="215757" y="154111"/>
            <a:ext cx="8784405" cy="821932"/>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399702252" name="Clarifying the core concepts in this module"/>
          <p:cNvSpPr txBox="1">
            <a:spLocks noGrp="1"/>
          </p:cNvSpPr>
          <p:nvPr>
            <p:ph type="body" idx="1"/>
          </p:nvPr>
        </p:nvSpPr>
        <p:spPr bwMode="auto">
          <a:xfrm>
            <a:off x="143838" y="801383"/>
            <a:ext cx="8774130" cy="4715849"/>
          </a:xfrm>
          <a:prstGeom prst="rect">
            <a:avLst/>
          </a:prstGeom>
        </p:spPr>
        <p:txBody>
          <a:bodyPr>
            <a:normAutofit/>
          </a:bodyPr>
          <a:lstStyle/>
          <a:p>
            <a:pPr marL="0" indent="0">
              <a:buNone/>
              <a:defRPr/>
            </a:pPr>
            <a:r>
              <a:rPr lang="en-GB" sz="2800" b="1">
                <a:solidFill>
                  <a:srgbClr val="FF0000"/>
                </a:solidFill>
              </a:rPr>
              <a:t>Traditional Organisational Structures:</a:t>
            </a:r>
            <a:endParaRPr/>
          </a:p>
          <a:p>
            <a:pPr marL="0" indent="0" algn="just">
              <a:buNone/>
              <a:defRPr/>
            </a:pPr>
            <a:r>
              <a:rPr lang="en-GB" sz="2500" b="1"/>
              <a:t>Simple Structure</a:t>
            </a:r>
            <a:endParaRPr/>
          </a:p>
          <a:p>
            <a:pPr marL="0" indent="0">
              <a:buNone/>
              <a:defRPr/>
            </a:pPr>
            <a:endParaRPr lang="en-GB" sz="2800">
              <a:solidFill>
                <a:schemeClr val="tx1"/>
              </a:solidFill>
            </a:endParaRPr>
          </a:p>
        </p:txBody>
      </p:sp>
      <p:pic>
        <p:nvPicPr>
          <p:cNvPr id="437944393" name="Picture 2"/>
          <p:cNvPicPr>
            <a:picLocks noChangeAspect="1"/>
          </p:cNvPicPr>
          <p:nvPr/>
        </p:nvPicPr>
        <p:blipFill>
          <a:blip r:embed="rId3"/>
          <a:stretch/>
        </p:blipFill>
        <p:spPr bwMode="auto">
          <a:xfrm>
            <a:off x="15541" y="1715783"/>
            <a:ext cx="9128457" cy="39635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42537496"/>
                                        </p:tgtEl>
                                        <p:attrNameLst>
                                          <p:attrName>style.visibility</p:attrName>
                                        </p:attrNameLst>
                                      </p:cBhvr>
                                      <p:to>
                                        <p:strVal val="visible"/>
                                      </p:to>
                                    </p:set>
                                    <p:animEffect transition="in" filter="barn(inVertical)">
                                      <p:cBhvr>
                                        <p:cTn id="7" dur="500"/>
                                        <p:tgtEl>
                                          <p:spTgt spid="104253749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99702252">
                                            <p:bg/>
                                          </p:spTgt>
                                        </p:tgtEl>
                                        <p:attrNameLst>
                                          <p:attrName>style.visibility</p:attrName>
                                        </p:attrNameLst>
                                      </p:cBhvr>
                                      <p:to>
                                        <p:strVal val="visible"/>
                                      </p:to>
                                    </p:set>
                                    <p:animEffect transition="in" filter="fade">
                                      <p:cBhvr>
                                        <p:cTn id="12" dur="1000"/>
                                        <p:tgtEl>
                                          <p:spTgt spid="399702252">
                                            <p:bg/>
                                          </p:spTgt>
                                        </p:tgtEl>
                                      </p:cBhvr>
                                    </p:animEffect>
                                    <p:anim calcmode="lin" valueType="num">
                                      <p:cBhvr>
                                        <p:cTn id="13" dur="1000" fill="hold"/>
                                        <p:tgtEl>
                                          <p:spTgt spid="399702252">
                                            <p:bg/>
                                          </p:spTgt>
                                        </p:tgtEl>
                                        <p:attrNameLst>
                                          <p:attrName>ppt_x</p:attrName>
                                        </p:attrNameLst>
                                      </p:cBhvr>
                                      <p:tavLst>
                                        <p:tav tm="0">
                                          <p:val>
                                            <p:strVal val="#ppt_x"/>
                                          </p:val>
                                        </p:tav>
                                        <p:tav tm="100000">
                                          <p:val>
                                            <p:strVal val="#ppt_x"/>
                                          </p:val>
                                        </p:tav>
                                      </p:tavLst>
                                    </p:anim>
                                    <p:anim calcmode="lin" valueType="num">
                                      <p:cBhvr>
                                        <p:cTn id="14" dur="1000" fill="hold"/>
                                        <p:tgtEl>
                                          <p:spTgt spid="39970225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2537496" grpId="0" animBg="1"/>
      <p:bldP spid="399702252"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05666617" name="Double-click to edit"/>
          <p:cNvSpPr txBox="1">
            <a:spLocks noGrp="1"/>
          </p:cNvSpPr>
          <p:nvPr>
            <p:ph type="title"/>
          </p:nvPr>
        </p:nvSpPr>
        <p:spPr bwMode="auto">
          <a:xfrm>
            <a:off x="215757" y="154111"/>
            <a:ext cx="8784405" cy="821932"/>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731000618" name="Clarifying the core concepts in this module"/>
          <p:cNvSpPr txBox="1">
            <a:spLocks noGrp="1"/>
          </p:cNvSpPr>
          <p:nvPr>
            <p:ph type="body" idx="1"/>
          </p:nvPr>
        </p:nvSpPr>
        <p:spPr bwMode="auto">
          <a:xfrm>
            <a:off x="215757" y="842481"/>
            <a:ext cx="8712486" cy="4736385"/>
          </a:xfrm>
          <a:prstGeom prst="rect">
            <a:avLst/>
          </a:prstGeom>
        </p:spPr>
        <p:txBody>
          <a:bodyPr>
            <a:normAutofit/>
          </a:bodyPr>
          <a:lstStyle/>
          <a:p>
            <a:pPr marL="0" indent="0">
              <a:buNone/>
              <a:defRPr/>
            </a:pPr>
            <a:r>
              <a:rPr lang="en-GB" sz="2800" b="1"/>
              <a:t>Functional Structure</a:t>
            </a:r>
            <a:endParaRPr/>
          </a:p>
          <a:p>
            <a:pPr marL="0" indent="0">
              <a:buNone/>
              <a:defRPr/>
            </a:pPr>
            <a:r>
              <a:rPr lang="en-GB"/>
              <a:t>An organisational design that groups together similar or related occupational specialities</a:t>
            </a:r>
            <a:endParaRPr/>
          </a:p>
          <a:p>
            <a:pPr marL="0" indent="0">
              <a:buNone/>
              <a:defRPr/>
            </a:pPr>
            <a:endParaRPr lang="en-GB" sz="2800">
              <a:solidFill>
                <a:schemeClr val="tx1"/>
              </a:solidFill>
            </a:endParaRPr>
          </a:p>
        </p:txBody>
      </p:sp>
      <p:pic>
        <p:nvPicPr>
          <p:cNvPr id="590310012" name="Picture 2" descr="Related image"/>
          <p:cNvPicPr>
            <a:picLocks noChangeAspect="1" noChangeArrowheads="1"/>
          </p:cNvPicPr>
          <p:nvPr/>
        </p:nvPicPr>
        <p:blipFill>
          <a:blip r:embed="rId3"/>
          <a:stretch/>
        </p:blipFill>
        <p:spPr bwMode="auto">
          <a:xfrm>
            <a:off x="0" y="2332233"/>
            <a:ext cx="9144000" cy="336992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105666617"/>
                                        </p:tgtEl>
                                        <p:attrNameLst>
                                          <p:attrName>style.visibility</p:attrName>
                                        </p:attrNameLst>
                                      </p:cBhvr>
                                      <p:to>
                                        <p:strVal val="visible"/>
                                      </p:to>
                                    </p:set>
                                    <p:animEffect transition="in" filter="barn(inVertical)">
                                      <p:cBhvr>
                                        <p:cTn id="7" dur="500"/>
                                        <p:tgtEl>
                                          <p:spTgt spid="210566661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31000618">
                                            <p:bg/>
                                          </p:spTgt>
                                        </p:tgtEl>
                                        <p:attrNameLst>
                                          <p:attrName>style.visibility</p:attrName>
                                        </p:attrNameLst>
                                      </p:cBhvr>
                                      <p:to>
                                        <p:strVal val="visible"/>
                                      </p:to>
                                    </p:set>
                                    <p:animEffect transition="in" filter="fade">
                                      <p:cBhvr>
                                        <p:cTn id="12" dur="1000"/>
                                        <p:tgtEl>
                                          <p:spTgt spid="731000618">
                                            <p:bg/>
                                          </p:spTgt>
                                        </p:tgtEl>
                                      </p:cBhvr>
                                    </p:animEffect>
                                    <p:anim calcmode="lin" valueType="num">
                                      <p:cBhvr>
                                        <p:cTn id="13" dur="1000" fill="hold"/>
                                        <p:tgtEl>
                                          <p:spTgt spid="731000618">
                                            <p:bg/>
                                          </p:spTgt>
                                        </p:tgtEl>
                                        <p:attrNameLst>
                                          <p:attrName>ppt_x</p:attrName>
                                        </p:attrNameLst>
                                      </p:cBhvr>
                                      <p:tavLst>
                                        <p:tav tm="0">
                                          <p:val>
                                            <p:strVal val="#ppt_x"/>
                                          </p:val>
                                        </p:tav>
                                        <p:tav tm="100000">
                                          <p:val>
                                            <p:strVal val="#ppt_x"/>
                                          </p:val>
                                        </p:tav>
                                      </p:tavLst>
                                    </p:anim>
                                    <p:anim calcmode="lin" valueType="num">
                                      <p:cBhvr>
                                        <p:cTn id="14" dur="1000" fill="hold"/>
                                        <p:tgtEl>
                                          <p:spTgt spid="73100061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90310012"/>
                                        </p:tgtEl>
                                        <p:attrNameLst>
                                          <p:attrName>style.visibility</p:attrName>
                                        </p:attrNameLst>
                                      </p:cBhvr>
                                      <p:to>
                                        <p:strVal val="visible"/>
                                      </p:to>
                                    </p:set>
                                    <p:animEffect transition="in" filter="fade">
                                      <p:cBhvr>
                                        <p:cTn id="19" dur="500"/>
                                        <p:tgtEl>
                                          <p:spTgt spid="5903100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5666617" grpId="0" animBg="1"/>
      <p:bldP spid="731000618"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97987272" name="Double-click to edit"/>
          <p:cNvSpPr txBox="1">
            <a:spLocks noGrp="1"/>
          </p:cNvSpPr>
          <p:nvPr>
            <p:ph type="title"/>
          </p:nvPr>
        </p:nvSpPr>
        <p:spPr bwMode="auto">
          <a:xfrm>
            <a:off x="215757" y="154111"/>
            <a:ext cx="8784405" cy="821932"/>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135598949" name="Clarifying the core concepts in this module"/>
          <p:cNvSpPr txBox="1">
            <a:spLocks noGrp="1"/>
          </p:cNvSpPr>
          <p:nvPr>
            <p:ph type="body" idx="1"/>
          </p:nvPr>
        </p:nvSpPr>
        <p:spPr bwMode="auto">
          <a:xfrm>
            <a:off x="215757" y="842481"/>
            <a:ext cx="8712486" cy="4736385"/>
          </a:xfrm>
          <a:prstGeom prst="rect">
            <a:avLst/>
          </a:prstGeom>
        </p:spPr>
        <p:txBody>
          <a:bodyPr>
            <a:normAutofit/>
          </a:bodyPr>
          <a:lstStyle/>
          <a:p>
            <a:pPr marL="0" indent="0">
              <a:buNone/>
              <a:defRPr/>
            </a:pPr>
            <a:r>
              <a:rPr lang="en-GB" sz="2800" b="1"/>
              <a:t>Divisional Structure</a:t>
            </a:r>
            <a:endParaRPr/>
          </a:p>
          <a:p>
            <a:pPr>
              <a:defRPr/>
            </a:pPr>
            <a:r>
              <a:rPr lang="en-GB" sz="2800"/>
              <a:t>An organisational structure made up of separate, semi-autonomous units or divisions.</a:t>
            </a:r>
            <a:endParaRPr/>
          </a:p>
          <a:p>
            <a:pPr>
              <a:defRPr/>
            </a:pPr>
            <a:endParaRPr lang="en-GB" sz="2800"/>
          </a:p>
          <a:p>
            <a:pPr marL="0" indent="0">
              <a:buNone/>
              <a:defRPr/>
            </a:pPr>
            <a:endParaRPr lang="en-GB" sz="2800">
              <a:solidFill>
                <a:schemeClr val="tx1"/>
              </a:solidFill>
            </a:endParaRPr>
          </a:p>
        </p:txBody>
      </p:sp>
      <p:pic>
        <p:nvPicPr>
          <p:cNvPr id="163599668" name="Picture 2" descr="Image result for divisional structure"/>
          <p:cNvPicPr>
            <a:picLocks noChangeAspect="1" noChangeArrowheads="1"/>
          </p:cNvPicPr>
          <p:nvPr/>
        </p:nvPicPr>
        <p:blipFill>
          <a:blip r:embed="rId3"/>
          <a:stretch/>
        </p:blipFill>
        <p:spPr bwMode="auto">
          <a:xfrm>
            <a:off x="215757" y="2260315"/>
            <a:ext cx="8784403" cy="340093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97987272"/>
                                        </p:tgtEl>
                                        <p:attrNameLst>
                                          <p:attrName>style.visibility</p:attrName>
                                        </p:attrNameLst>
                                      </p:cBhvr>
                                      <p:to>
                                        <p:strVal val="visible"/>
                                      </p:to>
                                    </p:set>
                                    <p:animEffect transition="in" filter="barn(inVertical)">
                                      <p:cBhvr>
                                        <p:cTn id="7" dur="500"/>
                                        <p:tgtEl>
                                          <p:spTgt spid="119798727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35598949">
                                            <p:bg/>
                                          </p:spTgt>
                                        </p:tgtEl>
                                        <p:attrNameLst>
                                          <p:attrName>style.visibility</p:attrName>
                                        </p:attrNameLst>
                                      </p:cBhvr>
                                      <p:to>
                                        <p:strVal val="visible"/>
                                      </p:to>
                                    </p:set>
                                    <p:animEffect transition="in" filter="fade">
                                      <p:cBhvr>
                                        <p:cTn id="12" dur="1000"/>
                                        <p:tgtEl>
                                          <p:spTgt spid="1135598949">
                                            <p:bg/>
                                          </p:spTgt>
                                        </p:tgtEl>
                                      </p:cBhvr>
                                    </p:animEffect>
                                    <p:anim calcmode="lin" valueType="num">
                                      <p:cBhvr>
                                        <p:cTn id="13" dur="1000" fill="hold"/>
                                        <p:tgtEl>
                                          <p:spTgt spid="1135598949">
                                            <p:bg/>
                                          </p:spTgt>
                                        </p:tgtEl>
                                        <p:attrNameLst>
                                          <p:attrName>ppt_x</p:attrName>
                                        </p:attrNameLst>
                                      </p:cBhvr>
                                      <p:tavLst>
                                        <p:tav tm="0">
                                          <p:val>
                                            <p:strVal val="#ppt_x"/>
                                          </p:val>
                                        </p:tav>
                                        <p:tav tm="100000">
                                          <p:val>
                                            <p:strVal val="#ppt_x"/>
                                          </p:val>
                                        </p:tav>
                                      </p:tavLst>
                                    </p:anim>
                                    <p:anim calcmode="lin" valueType="num">
                                      <p:cBhvr>
                                        <p:cTn id="14" dur="1000" fill="hold"/>
                                        <p:tgtEl>
                                          <p:spTgt spid="1135598949">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63599668"/>
                                        </p:tgtEl>
                                        <p:attrNameLst>
                                          <p:attrName>style.visibility</p:attrName>
                                        </p:attrNameLst>
                                      </p:cBhvr>
                                      <p:to>
                                        <p:strVal val="visible"/>
                                      </p:to>
                                    </p:set>
                                    <p:animEffect transition="in" filter="fade">
                                      <p:cBhvr>
                                        <p:cTn id="19" dur="500"/>
                                        <p:tgtEl>
                                          <p:spTgt spid="1635996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7987272" grpId="0" animBg="1"/>
      <p:bldP spid="1135598949"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09026439" name="Double-click to edit"/>
          <p:cNvSpPr txBox="1">
            <a:spLocks noGrp="1"/>
          </p:cNvSpPr>
          <p:nvPr>
            <p:ph type="title"/>
          </p:nvPr>
        </p:nvSpPr>
        <p:spPr bwMode="auto">
          <a:xfrm>
            <a:off x="215757" y="154111"/>
            <a:ext cx="8784405" cy="821932"/>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886392071" name="Clarifying the core concepts in this module"/>
          <p:cNvSpPr txBox="1">
            <a:spLocks noGrp="1"/>
          </p:cNvSpPr>
          <p:nvPr>
            <p:ph type="body" idx="1"/>
          </p:nvPr>
        </p:nvSpPr>
        <p:spPr bwMode="auto">
          <a:xfrm>
            <a:off x="215757" y="842481"/>
            <a:ext cx="8712486" cy="4736385"/>
          </a:xfrm>
          <a:prstGeom prst="rect">
            <a:avLst/>
          </a:prstGeom>
        </p:spPr>
        <p:txBody>
          <a:bodyPr>
            <a:normAutofit/>
          </a:bodyPr>
          <a:lstStyle/>
          <a:p>
            <a:pPr marL="0" indent="0">
              <a:buNone/>
              <a:defRPr/>
            </a:pPr>
            <a:r>
              <a:rPr lang="en-GB" sz="2800" b="1"/>
              <a:t>Divisional Structure</a:t>
            </a:r>
            <a:endParaRPr/>
          </a:p>
          <a:p>
            <a:pPr>
              <a:defRPr/>
            </a:pPr>
            <a:endParaRPr lang="en-GB" sz="2800"/>
          </a:p>
          <a:p>
            <a:pPr marL="0" indent="0">
              <a:buNone/>
              <a:defRPr/>
            </a:pPr>
            <a:endParaRPr lang="en-GB" sz="2800">
              <a:solidFill>
                <a:schemeClr val="tx1"/>
              </a:solidFill>
            </a:endParaRPr>
          </a:p>
        </p:txBody>
      </p:sp>
      <p:pic>
        <p:nvPicPr>
          <p:cNvPr id="1800814161" name="Picture 2"/>
          <p:cNvPicPr>
            <a:picLocks noChangeAspect="1"/>
          </p:cNvPicPr>
          <p:nvPr/>
        </p:nvPicPr>
        <p:blipFill>
          <a:blip r:embed="rId3"/>
          <a:stretch/>
        </p:blipFill>
        <p:spPr bwMode="auto">
          <a:xfrm>
            <a:off x="421239" y="1397284"/>
            <a:ext cx="8578921" cy="42639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09026439"/>
                                        </p:tgtEl>
                                        <p:attrNameLst>
                                          <p:attrName>style.visibility</p:attrName>
                                        </p:attrNameLst>
                                      </p:cBhvr>
                                      <p:to>
                                        <p:strVal val="visible"/>
                                      </p:to>
                                    </p:set>
                                    <p:animEffect transition="in" filter="barn(inVertical)">
                                      <p:cBhvr>
                                        <p:cTn id="7" dur="500"/>
                                        <p:tgtEl>
                                          <p:spTgt spid="50902643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886392071">
                                            <p:bg/>
                                          </p:spTgt>
                                        </p:tgtEl>
                                        <p:attrNameLst>
                                          <p:attrName>style.visibility</p:attrName>
                                        </p:attrNameLst>
                                      </p:cBhvr>
                                      <p:to>
                                        <p:strVal val="visible"/>
                                      </p:to>
                                    </p:set>
                                    <p:animEffect transition="in" filter="fade">
                                      <p:cBhvr>
                                        <p:cTn id="12" dur="1000"/>
                                        <p:tgtEl>
                                          <p:spTgt spid="1886392071">
                                            <p:bg/>
                                          </p:spTgt>
                                        </p:tgtEl>
                                      </p:cBhvr>
                                    </p:animEffect>
                                    <p:anim calcmode="lin" valueType="num">
                                      <p:cBhvr>
                                        <p:cTn id="13" dur="1000" fill="hold"/>
                                        <p:tgtEl>
                                          <p:spTgt spid="1886392071">
                                            <p:bg/>
                                          </p:spTgt>
                                        </p:tgtEl>
                                        <p:attrNameLst>
                                          <p:attrName>ppt_x</p:attrName>
                                        </p:attrNameLst>
                                      </p:cBhvr>
                                      <p:tavLst>
                                        <p:tav tm="0">
                                          <p:val>
                                            <p:strVal val="#ppt_x"/>
                                          </p:val>
                                        </p:tav>
                                        <p:tav tm="100000">
                                          <p:val>
                                            <p:strVal val="#ppt_x"/>
                                          </p:val>
                                        </p:tav>
                                      </p:tavLst>
                                    </p:anim>
                                    <p:anim calcmode="lin" valueType="num">
                                      <p:cBhvr>
                                        <p:cTn id="14" dur="1000" fill="hold"/>
                                        <p:tgtEl>
                                          <p:spTgt spid="1886392071">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9026439" grpId="0" animBg="1"/>
      <p:bldP spid="1886392071"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821933"/>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a:bodyPr>
          <a:lstStyle/>
          <a:p>
            <a:pPr marL="0" indent="0">
              <a:buNone/>
              <a:defRPr/>
            </a:pPr>
            <a:r>
              <a:rPr lang="en-GB" sz="2800">
                <a:solidFill>
                  <a:schemeClr val="tx1"/>
                </a:solidFill>
              </a:rPr>
              <a:t>Traditional is also known as mechanistic organisational structure.</a:t>
            </a:r>
            <a:endParaRPr/>
          </a:p>
          <a:p>
            <a:pPr marL="0" indent="0">
              <a:buNone/>
              <a:defRPr/>
            </a:pPr>
            <a:endParaRPr lang="en-GB" sz="2800">
              <a:solidFill>
                <a:schemeClr val="tx1"/>
              </a:solidFill>
            </a:endParaRPr>
          </a:p>
          <a:p>
            <a:pPr marL="0" indent="0">
              <a:buNone/>
              <a:defRPr/>
            </a:pPr>
            <a:r>
              <a:rPr lang="en-GB" sz="2800">
                <a:solidFill>
                  <a:schemeClr val="tx1"/>
                </a:solidFill>
              </a:rPr>
              <a:t>This is different from organic organisational structure.</a:t>
            </a:r>
            <a:endParaRPr/>
          </a:p>
          <a:p>
            <a:pPr marL="0" indent="0">
              <a:buNone/>
              <a:defRPr/>
            </a:pPr>
            <a:endParaRPr lang="en-GB" sz="2800">
              <a:solidFill>
                <a:schemeClr val="tx1"/>
              </a:solidFill>
            </a:endParaRPr>
          </a:p>
          <a:p>
            <a:pPr>
              <a:defRPr/>
            </a:pPr>
            <a:r>
              <a:rPr lang="en-GB" sz="2800"/>
              <a:t>Largely a mechanistic organisation is a rigid and tightly controlled structure. Whereas …</a:t>
            </a:r>
            <a:endParaRPr/>
          </a:p>
          <a:p>
            <a:pPr>
              <a:defRPr/>
            </a:pPr>
            <a:r>
              <a:rPr lang="en-GB" sz="2800"/>
              <a:t>An organic organisation is highly adaptive and flexible.</a:t>
            </a:r>
            <a:endParaRPr/>
          </a:p>
          <a:p>
            <a:pPr marL="0" indent="0">
              <a:buNone/>
              <a:defRPr/>
            </a:pPr>
            <a:endParaRPr lang="en-US"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821933"/>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a:bodyPr>
          <a:lstStyle/>
          <a:p>
            <a:pPr marL="0" indent="0">
              <a:buNone/>
              <a:defRPr/>
            </a:pPr>
            <a:r>
              <a:rPr lang="en-GB" sz="2800">
                <a:solidFill>
                  <a:schemeClr val="tx1"/>
                </a:solidFill>
              </a:rPr>
              <a:t>Mechanistic vs Organic Organisational Structures.</a:t>
            </a:r>
            <a:endParaRPr/>
          </a:p>
          <a:p>
            <a:pPr marL="0" indent="0">
              <a:buNone/>
              <a:defRPr/>
            </a:pPr>
            <a:endParaRPr lang="en-GB" sz="2800">
              <a:solidFill>
                <a:schemeClr val="tx1"/>
              </a:solidFill>
            </a:endParaRPr>
          </a:p>
          <a:p>
            <a:pPr marL="0" indent="0">
              <a:buNone/>
              <a:defRPr/>
            </a:pPr>
            <a:endParaRPr lang="en-US" sz="2800">
              <a:solidFill>
                <a:schemeClr val="tx1"/>
              </a:solidFill>
            </a:endParaRPr>
          </a:p>
        </p:txBody>
      </p:sp>
      <p:pic>
        <p:nvPicPr>
          <p:cNvPr id="3" name="Picture 2"/>
          <p:cNvPicPr>
            <a:picLocks noChangeAspect="1"/>
          </p:cNvPicPr>
          <p:nvPr/>
        </p:nvPicPr>
        <p:blipFill>
          <a:blip r:embed="rId3"/>
          <a:stretch/>
        </p:blipFill>
        <p:spPr bwMode="auto">
          <a:xfrm>
            <a:off x="944565" y="1612234"/>
            <a:ext cx="7254869" cy="3633531"/>
          </a:xfrm>
          <a:prstGeom prst="rect">
            <a:avLst/>
          </a:prstGeom>
        </p:spPr>
      </p:pic>
      <p:pic>
        <p:nvPicPr>
          <p:cNvPr id="4" name="Picture 3"/>
          <p:cNvPicPr>
            <a:picLocks noChangeAspect="1"/>
          </p:cNvPicPr>
          <p:nvPr/>
        </p:nvPicPr>
        <p:blipFill>
          <a:blip r:embed="rId4"/>
          <a:stretch/>
        </p:blipFill>
        <p:spPr bwMode="auto">
          <a:xfrm>
            <a:off x="2274568" y="3855757"/>
            <a:ext cx="4584589" cy="13900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821933"/>
          </a:xfrm>
          <a:prstGeom prst="rect">
            <a:avLst/>
          </a:prstGeom>
        </p:spPr>
        <p:txBody>
          <a:bodyPr>
            <a:normAutofit/>
          </a:bodyPr>
          <a:lstStyle/>
          <a:p>
            <a:pPr>
              <a:spcBef>
                <a:spcPts val="0"/>
              </a:spcBef>
              <a:defRPr/>
            </a:pPr>
            <a:r>
              <a:rPr lang="en-GB" sz="3600" b="1">
                <a:ea typeface="Calibri"/>
                <a:cs typeface="Times New Roman"/>
              </a:rPr>
              <a:t>Types of Organisational Structures</a:t>
            </a:r>
            <a:endParaRPr lang="en-GB" sz="3600" b="1"/>
          </a:p>
        </p:txBody>
      </p:sp>
      <p:sp>
        <p:nvSpPr>
          <p:cNvPr id="124" name="Clarifying the core concepts in this module"/>
          <p:cNvSpPr txBox="1">
            <a:spLocks noGrp="1"/>
          </p:cNvSpPr>
          <p:nvPr>
            <p:ph type="body" idx="1"/>
          </p:nvPr>
        </p:nvSpPr>
        <p:spPr bwMode="auto">
          <a:xfrm>
            <a:off x="215757" y="976046"/>
            <a:ext cx="8702212" cy="4541188"/>
          </a:xfrm>
          <a:prstGeom prst="rect">
            <a:avLst/>
          </a:prstGeom>
        </p:spPr>
        <p:txBody>
          <a:bodyPr>
            <a:normAutofit/>
          </a:bodyPr>
          <a:lstStyle/>
          <a:p>
            <a:pPr>
              <a:defRPr/>
            </a:pPr>
            <a:endParaRPr lang="en-GB" sz="2800"/>
          </a:p>
          <a:p>
            <a:pPr marL="0" indent="0">
              <a:buNone/>
              <a:defRPr/>
            </a:pPr>
            <a:endParaRPr lang="en-US" sz="2800">
              <a:solidFill>
                <a:schemeClr val="tx1"/>
              </a:solidFill>
            </a:endParaRPr>
          </a:p>
          <a:p>
            <a:pPr marL="0" indent="0">
              <a:buNone/>
              <a:defRPr/>
            </a:pPr>
            <a:endParaRPr lang="en-US" sz="2800">
              <a:solidFill>
                <a:schemeClr val="tx1"/>
              </a:solidFill>
            </a:endParaRPr>
          </a:p>
        </p:txBody>
      </p:sp>
      <p:sp>
        <p:nvSpPr>
          <p:cNvPr id="2" name="Rectangle: Single Corner Rounded 1"/>
          <p:cNvSpPr/>
          <p:nvPr/>
        </p:nvSpPr>
        <p:spPr bwMode="auto">
          <a:xfrm>
            <a:off x="431514" y="1302233"/>
            <a:ext cx="3812431" cy="396597"/>
          </a:xfrm>
          <a:prstGeom prst="round1Rect">
            <a:avLst>
              <a:gd name="adj" fmla="val 16667"/>
            </a:avLst>
          </a:prstGeom>
          <a:ln/>
        </p:spPr>
        <p:style>
          <a:lnRef idx="3">
            <a:schemeClr val="lt1"/>
          </a:lnRef>
          <a:fillRef idx="1">
            <a:schemeClr val="accent1"/>
          </a:fillRef>
          <a:effectRef idx="1">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a:lnSpc>
                <a:spcPct val="100000"/>
              </a:lnSpc>
              <a:spcBef>
                <a:spcPts val="0"/>
              </a:spcBef>
              <a:spcAft>
                <a:spcPts val="0"/>
              </a:spcAft>
              <a:buClrTx/>
              <a:buSzTx/>
              <a:buFontTx/>
              <a:buNone/>
              <a:defRPr/>
            </a:pPr>
            <a:r>
              <a:rPr lang="en-GB" sz="2000" b="1">
                <a:solidFill>
                  <a:schemeClr val="tx1"/>
                </a:solidFill>
                <a:latin typeface="Myriad Pro"/>
              </a:rPr>
              <a:t>Mechanistic Organisation</a:t>
            </a:r>
            <a:endParaRPr lang="en-GB" sz="2000" b="1" i="0" u="none" strike="noStrike" cap="none" spc="0">
              <a:ln>
                <a:noFill/>
              </a:ln>
              <a:solidFill>
                <a:schemeClr val="tx1"/>
              </a:solidFill>
              <a:latin typeface="Myriad Pro"/>
              <a:ea typeface="Myriad Pro"/>
              <a:cs typeface="Myriad Pro"/>
            </a:endParaRPr>
          </a:p>
        </p:txBody>
      </p:sp>
      <p:sp>
        <p:nvSpPr>
          <p:cNvPr id="3" name="Rectangle: Diagonal Corners Rounded 2"/>
          <p:cNvSpPr/>
          <p:nvPr/>
        </p:nvSpPr>
        <p:spPr bwMode="auto">
          <a:xfrm>
            <a:off x="4674740" y="1280639"/>
            <a:ext cx="3308998" cy="439468"/>
          </a:xfrm>
          <a:prstGeom prst="round2DiagRect">
            <a:avLst>
              <a:gd name="adj1" fmla="val 16667"/>
              <a:gd name="adj2" fmla="val 0"/>
            </a:avLst>
          </a:prstGeom>
          <a:ln/>
        </p:spPr>
        <p:style>
          <a:lnRef idx="3">
            <a:schemeClr val="lt1"/>
          </a:lnRef>
          <a:fillRef idx="1">
            <a:schemeClr val="accent3"/>
          </a:fillRef>
          <a:effectRef idx="1">
            <a:schemeClr val="accent3"/>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a:lnSpc>
                <a:spcPct val="100000"/>
              </a:lnSpc>
              <a:spcBef>
                <a:spcPts val="0"/>
              </a:spcBef>
              <a:spcAft>
                <a:spcPts val="0"/>
              </a:spcAft>
              <a:buClrTx/>
              <a:buSzTx/>
              <a:buFontTx/>
              <a:buNone/>
              <a:defRPr/>
            </a:pPr>
            <a:r>
              <a:rPr lang="en-GB" sz="2000" b="1">
                <a:solidFill>
                  <a:schemeClr val="tx1"/>
                </a:solidFill>
                <a:latin typeface="Myriad Pro"/>
              </a:rPr>
              <a:t>Organic Organisation</a:t>
            </a:r>
            <a:endParaRPr lang="en-GB" sz="2000" b="1" i="0" u="none" strike="noStrike" cap="none" spc="0">
              <a:ln>
                <a:noFill/>
              </a:ln>
              <a:solidFill>
                <a:schemeClr val="tx1"/>
              </a:solidFill>
              <a:latin typeface="Myriad Pro"/>
              <a:ea typeface="Myriad Pro"/>
              <a:cs typeface="Myriad Pro"/>
            </a:endParaRPr>
          </a:p>
        </p:txBody>
      </p:sp>
      <p:sp>
        <p:nvSpPr>
          <p:cNvPr id="4" name="Rectangle: Rounded Corners 3"/>
          <p:cNvSpPr/>
          <p:nvPr/>
        </p:nvSpPr>
        <p:spPr bwMode="auto">
          <a:xfrm>
            <a:off x="431516" y="1956192"/>
            <a:ext cx="3811712" cy="2860355"/>
          </a:xfrm>
          <a:prstGeom prst="roundRect">
            <a:avLst>
              <a:gd name="adj" fmla="val 16667"/>
            </a:avLst>
          </a:prstGeom>
          <a:ln/>
        </p:spPr>
        <p:style>
          <a:lnRef idx="3">
            <a:schemeClr val="lt1"/>
          </a:lnRef>
          <a:fillRef idx="1">
            <a:schemeClr val="accent1"/>
          </a:fillRef>
          <a:effectRef idx="1">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a:lnSpc>
                <a:spcPct val="150000"/>
              </a:lnSpc>
              <a:defRPr/>
            </a:pPr>
            <a:r>
              <a:rPr lang="en-US" b="1">
                <a:latin typeface="Myriad Pro"/>
                <a:ea typeface="Arial"/>
                <a:cs typeface="Arial"/>
              </a:rPr>
              <a:t>• </a:t>
            </a:r>
            <a:r>
              <a:rPr lang="en-US" b="1">
                <a:solidFill>
                  <a:schemeClr val="tx1"/>
                </a:solidFill>
                <a:latin typeface="Myriad Pro"/>
                <a:ea typeface="Arial"/>
                <a:cs typeface="Arial"/>
              </a:rPr>
              <a:t>High specialization</a:t>
            </a:r>
            <a:endParaRPr/>
          </a:p>
          <a:p>
            <a:pPr>
              <a:lnSpc>
                <a:spcPct val="150000"/>
              </a:lnSpc>
              <a:defRPr/>
            </a:pPr>
            <a:r>
              <a:rPr lang="en-US" b="1">
                <a:solidFill>
                  <a:schemeClr val="tx1"/>
                </a:solidFill>
                <a:latin typeface="Myriad Pro"/>
                <a:ea typeface="Arial"/>
                <a:cs typeface="Arial"/>
              </a:rPr>
              <a:t>• Rigid departmentalization</a:t>
            </a:r>
            <a:endParaRPr/>
          </a:p>
          <a:p>
            <a:pPr>
              <a:lnSpc>
                <a:spcPct val="150000"/>
              </a:lnSpc>
              <a:defRPr/>
            </a:pPr>
            <a:r>
              <a:rPr lang="en-US" b="1">
                <a:solidFill>
                  <a:schemeClr val="tx1"/>
                </a:solidFill>
                <a:latin typeface="Myriad Pro"/>
                <a:ea typeface="Arial"/>
                <a:cs typeface="Arial"/>
              </a:rPr>
              <a:t>• Clear chain of command</a:t>
            </a:r>
            <a:endParaRPr/>
          </a:p>
          <a:p>
            <a:pPr>
              <a:lnSpc>
                <a:spcPct val="150000"/>
              </a:lnSpc>
              <a:defRPr/>
            </a:pPr>
            <a:r>
              <a:rPr lang="en-US" b="1">
                <a:solidFill>
                  <a:schemeClr val="tx1"/>
                </a:solidFill>
                <a:latin typeface="Myriad Pro"/>
                <a:ea typeface="Arial"/>
                <a:cs typeface="Arial"/>
              </a:rPr>
              <a:t>• Narrow spans of control</a:t>
            </a:r>
            <a:endParaRPr/>
          </a:p>
          <a:p>
            <a:pPr>
              <a:lnSpc>
                <a:spcPct val="150000"/>
              </a:lnSpc>
              <a:defRPr/>
            </a:pPr>
            <a:r>
              <a:rPr lang="en-US" b="1">
                <a:solidFill>
                  <a:schemeClr val="tx1"/>
                </a:solidFill>
                <a:latin typeface="Myriad Pro"/>
                <a:ea typeface="Arial"/>
                <a:cs typeface="Arial"/>
              </a:rPr>
              <a:t>• Centralization</a:t>
            </a:r>
            <a:endParaRPr/>
          </a:p>
          <a:p>
            <a:pPr>
              <a:lnSpc>
                <a:spcPct val="150000"/>
              </a:lnSpc>
              <a:defRPr/>
            </a:pPr>
            <a:r>
              <a:rPr lang="en-US" b="1">
                <a:solidFill>
                  <a:schemeClr val="tx1"/>
                </a:solidFill>
                <a:latin typeface="Myriad Pro"/>
                <a:ea typeface="Arial"/>
                <a:cs typeface="Arial"/>
              </a:rPr>
              <a:t>• High formalization</a:t>
            </a:r>
            <a:endParaRPr lang="en-GB" b="1" i="0" u="none" strike="noStrike" cap="none" spc="0">
              <a:ln>
                <a:noFill/>
              </a:ln>
              <a:solidFill>
                <a:schemeClr val="tx1"/>
              </a:solidFill>
              <a:latin typeface="Myriad Pro"/>
              <a:ea typeface="Myriad Pro"/>
              <a:cs typeface="Myriad Pro"/>
            </a:endParaRPr>
          </a:p>
        </p:txBody>
      </p:sp>
      <p:sp>
        <p:nvSpPr>
          <p:cNvPr id="5" name="Rectangle: Rounded Corners 4"/>
          <p:cNvSpPr/>
          <p:nvPr/>
        </p:nvSpPr>
        <p:spPr bwMode="auto">
          <a:xfrm>
            <a:off x="4546315" y="1956192"/>
            <a:ext cx="3965826" cy="2860355"/>
          </a:xfrm>
          <a:prstGeom prst="roundRect">
            <a:avLst>
              <a:gd name="adj" fmla="val 16667"/>
            </a:avLst>
          </a:prstGeom>
          <a:ln/>
        </p:spPr>
        <p:style>
          <a:lnRef idx="3">
            <a:schemeClr val="lt1"/>
          </a:lnRef>
          <a:fillRef idx="1">
            <a:schemeClr val="accent3"/>
          </a:fillRef>
          <a:effectRef idx="1">
            <a:schemeClr val="accent3"/>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Cross-functional teams</a:t>
            </a:r>
            <a:endParaRPr/>
          </a:p>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Cross-hierarchical teams</a:t>
            </a:r>
            <a:endParaRPr/>
          </a:p>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Free flow of information</a:t>
            </a:r>
            <a:endParaRPr/>
          </a:p>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Wide spans of control</a:t>
            </a:r>
            <a:endParaRPr/>
          </a:p>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Decentralization</a:t>
            </a:r>
            <a:endParaRPr/>
          </a:p>
          <a:p>
            <a:pPr marL="0" marR="0" indent="0" algn="l" defTabSz="914400">
              <a:lnSpc>
                <a:spcPct val="150000"/>
              </a:lnSpc>
              <a:spcBef>
                <a:spcPts val="0"/>
              </a:spcBef>
              <a:spcAft>
                <a:spcPts val="0"/>
              </a:spcAft>
              <a:buClrTx/>
              <a:buSzTx/>
              <a:buFontTx/>
              <a:buNone/>
              <a:defRPr/>
            </a:pPr>
            <a:r>
              <a:rPr lang="en-GB" b="1" i="0" u="none" strike="noStrike" cap="none" spc="0">
                <a:ln>
                  <a:noFill/>
                </a:ln>
                <a:solidFill>
                  <a:srgbClr val="000000"/>
                </a:solidFill>
                <a:latin typeface="Myriad Pro"/>
                <a:ea typeface="Myriad Pro"/>
                <a:cs typeface="Myriad Pro"/>
              </a:rPr>
              <a:t>• Low formalization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fade">
                                      <p:cBhvr>
                                        <p:cTn id="7" dur="1000"/>
                                        <p:tgtEl>
                                          <p:spTgt spid="123"/>
                                        </p:tgtEl>
                                      </p:cBhvr>
                                    </p:animEffect>
                                    <p:anim calcmode="lin" valueType="num">
                                      <p:cBhvr>
                                        <p:cTn id="8" dur="1000" fill="hold"/>
                                        <p:tgtEl>
                                          <p:spTgt spid="123"/>
                                        </p:tgtEl>
                                        <p:attrNameLst>
                                          <p:attrName>ppt_x</p:attrName>
                                        </p:attrNameLst>
                                      </p:cBhvr>
                                      <p:tavLst>
                                        <p:tav tm="0">
                                          <p:val>
                                            <p:strVal val="#ppt_x"/>
                                          </p:val>
                                        </p:tav>
                                        <p:tav tm="100000">
                                          <p:val>
                                            <p:strVal val="#ppt_x"/>
                                          </p:val>
                                        </p:tav>
                                      </p:tavLst>
                                    </p:anim>
                                    <p:anim calcmode="lin" valueType="num">
                                      <p:cBhvr>
                                        <p:cTn id="9" dur="1000" fill="hold"/>
                                        <p:tgtEl>
                                          <p:spTgt spid="12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4">
                                            <p:bg/>
                                          </p:spTgt>
                                        </p:tgtEl>
                                        <p:attrNameLst>
                                          <p:attrName>style.visibility</p:attrName>
                                        </p:attrNameLst>
                                      </p:cBhvr>
                                      <p:to>
                                        <p:strVal val="visible"/>
                                      </p:to>
                                    </p:set>
                                    <p:animEffect transition="in" filter="fade">
                                      <p:cBhvr>
                                        <p:cTn id="14" dur="1000"/>
                                        <p:tgtEl>
                                          <p:spTgt spid="124">
                                            <p:bg/>
                                          </p:spTgt>
                                        </p:tgtEl>
                                      </p:cBhvr>
                                    </p:animEffect>
                                    <p:anim calcmode="lin" valueType="num">
                                      <p:cBhvr>
                                        <p:cTn id="15" dur="1000" fill="hold"/>
                                        <p:tgtEl>
                                          <p:spTgt spid="124">
                                            <p:bg/>
                                          </p:spTgt>
                                        </p:tgtEl>
                                        <p:attrNameLst>
                                          <p:attrName>ppt_x</p:attrName>
                                        </p:attrNameLst>
                                      </p:cBhvr>
                                      <p:tavLst>
                                        <p:tav tm="0">
                                          <p:val>
                                            <p:strVal val="#ppt_x"/>
                                          </p:val>
                                        </p:tav>
                                        <p:tav tm="100000">
                                          <p:val>
                                            <p:strVal val="#ppt_x"/>
                                          </p:val>
                                        </p:tav>
                                      </p:tavLst>
                                    </p:anim>
                                    <p:anim calcmode="lin" valueType="num">
                                      <p:cBhvr>
                                        <p:cTn id="16"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P spid="2" grpId="0" animBg="1"/>
      <p:bldP spid="3" grpId="0" animBg="1"/>
      <p:bldP spid="4"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Autofit/>
          </a:bodyPr>
          <a:lstStyle/>
          <a:p>
            <a:pPr>
              <a:spcBef>
                <a:spcPts val="0"/>
              </a:spcBef>
              <a:defRPr/>
            </a:pPr>
            <a:r>
              <a:rPr lang="en-GB" sz="4000" b="1">
                <a:cs typeface="Times New Roman"/>
              </a:rPr>
              <a:t>Class Activity 1</a:t>
            </a:r>
            <a:endParaRPr lang="en-GB" sz="40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vertOverflow="overflow" horzOverflow="overflow" vert="horz" wrap="square" lIns="45718" tIns="45720" rIns="45718" bIns="45720" numCol="1" spcCol="0" rtlCol="0" fromWordArt="0" anchor="t" anchorCtr="0" forceAA="0" compatLnSpc="0">
            <a:normAutofit lnSpcReduction="10000"/>
          </a:bodyPr>
          <a:lstStyle/>
          <a:p>
            <a:pPr marL="0" indent="0">
              <a:buNone/>
              <a:defRPr/>
            </a:pPr>
            <a:r>
              <a:rPr lang="en-GB" sz="2800" b="1"/>
              <a:t>Group Activity (3 to 4 students per group)</a:t>
            </a:r>
            <a:endParaRPr/>
          </a:p>
          <a:p>
            <a:pPr marL="0" indent="0" algn="just">
              <a:buNone/>
              <a:defRPr/>
            </a:pPr>
            <a:r>
              <a:rPr lang="en-GB" sz="2800"/>
              <a:t>Go to a website of a large organisation you are familiar with and find its organisational chart. Identify and explain the type of organisational structure adopted by the organisation. Why is it structured this way? Put your answers in the online forum (have 1 representative write the answers in the forum and the names of group members). </a:t>
            </a:r>
            <a:endParaRPr sz="2800"/>
          </a:p>
          <a:p>
            <a:pPr marL="0" indent="0" algn="just">
              <a:buNone/>
              <a:defRPr/>
            </a:pPr>
            <a:endParaRPr lang="en-GB" sz="2800"/>
          </a:p>
          <a:p>
            <a:pPr marL="0" indent="0" algn="just">
              <a:buNone/>
              <a:defRPr/>
            </a:pPr>
            <a:r>
              <a:rPr lang="en-GB" sz="2800" b="1">
                <a:solidFill>
                  <a:srgbClr val="FF0000"/>
                </a:solidFill>
              </a:rPr>
              <a:t>(Duration of Task: 25 minutes)</a:t>
            </a:r>
            <a:endParaRPr/>
          </a:p>
          <a:p>
            <a:pPr marL="0" indent="0">
              <a:buNone/>
              <a:defRPr/>
            </a:pPr>
            <a:endParaRPr lang="en-GB" sz="2800" b="1"/>
          </a:p>
          <a:p>
            <a:pPr>
              <a:defRPr/>
            </a:pPr>
            <a:endParaRPr lang="en-GB" sz="2800"/>
          </a:p>
          <a:p>
            <a:pPr marL="0" indent="0">
              <a:buNone/>
              <a:defRPr/>
            </a:pPr>
            <a:endParaRPr lang="en-GB"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Break Time </a:t>
            </a:r>
            <a:endParaRPr/>
          </a:p>
        </p:txBody>
      </p:sp>
      <p:pic>
        <p:nvPicPr>
          <p:cNvPr id="4" name="Picture 3"/>
          <p:cNvPicPr>
            <a:picLocks noChangeAspect="1"/>
          </p:cNvPicPr>
          <p:nvPr/>
        </p:nvPicPr>
        <p:blipFill>
          <a:blip r:embed="rId3"/>
          <a:stretch/>
        </p:blipFill>
        <p:spPr bwMode="auto">
          <a:xfrm>
            <a:off x="2443162" y="2038349"/>
            <a:ext cx="4257675" cy="2781300"/>
          </a:xfrm>
          <a:prstGeom prst="rect">
            <a:avLst/>
          </a:prstGeom>
        </p:spPr>
      </p:pic>
      <p:sp>
        <p:nvSpPr>
          <p:cNvPr id="3" name="Text Placeholder 2"/>
          <p:cNvSpPr>
            <a:spLocks noGrp="1"/>
          </p:cNvSpPr>
          <p:nvPr>
            <p:ph type="body" idx="1"/>
          </p:nvPr>
        </p:nvSpPr>
        <p:spPr bwMode="auto"/>
        <p:txBody>
          <a:bodyPr/>
          <a:lstStyle/>
          <a:p>
            <a:pPr>
              <a:defRPr/>
            </a:pP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83568" y="1988843"/>
            <a:ext cx="7772401" cy="1470026"/>
          </a:xfrm>
        </p:spPr>
        <p:txBody>
          <a:bodyPr anchor="ctr">
            <a:normAutofit/>
          </a:bodyPr>
          <a:lstStyle/>
          <a:p>
            <a:pPr>
              <a:defRPr/>
            </a:pPr>
            <a:r>
              <a:rPr lang="en-GB"/>
              <a:t>Session 2 </a:t>
            </a:r>
            <a:endParaRPr/>
          </a:p>
        </p:txBody>
      </p:sp>
      <p:sp>
        <p:nvSpPr>
          <p:cNvPr id="3" name="Text Placeholder 2"/>
          <p:cNvSpPr>
            <a:spLocks noGrp="1"/>
          </p:cNvSpPr>
          <p:nvPr>
            <p:ph type="body" sz="quarter" idx="1"/>
          </p:nvPr>
        </p:nvSpPr>
        <p:spPr bwMode="auto">
          <a:xfrm>
            <a:off x="1369367" y="3744614"/>
            <a:ext cx="6400801" cy="1752601"/>
          </a:xfrm>
        </p:spPr>
        <p:txBody>
          <a:bodyPr vertOverflow="overflow" horzOverflow="overflow" vert="horz" wrap="square" lIns="45717" tIns="45720" rIns="45717" bIns="45720" numCol="1" spcCol="0" rtlCol="0" fromWordArt="0" anchor="t" anchorCtr="0" forceAA="0" compatLnSpc="0">
            <a:normAutofit/>
          </a:bodyPr>
          <a:lstStyle/>
          <a:p>
            <a:pPr>
              <a:defRPr/>
            </a:pPr>
            <a:r>
              <a:rPr lang="en-GB" sz="4000" b="1">
                <a:solidFill>
                  <a:srgbClr val="FFFF00"/>
                </a:solidFill>
              </a:rPr>
              <a:t>Other Types of Organisational Structures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marL="0" indent="0">
              <a:buNone/>
              <a:defRPr/>
            </a:pPr>
            <a:r>
              <a:rPr lang="en-GB" sz="3200" b="1" dirty="0">
                <a:solidFill>
                  <a:srgbClr val="FF0000"/>
                </a:solidFill>
              </a:rPr>
              <a:t>Organic Structure</a:t>
            </a:r>
            <a:r>
              <a:rPr lang="en-GB" sz="3200" b="1" dirty="0"/>
              <a:t> (recap)</a:t>
            </a:r>
            <a:endParaRPr dirty="0"/>
          </a:p>
          <a:p>
            <a:pPr marL="0" indent="0">
              <a:buNone/>
              <a:defRPr/>
            </a:pPr>
            <a:r>
              <a:rPr lang="en-GB" sz="3200" dirty="0"/>
              <a:t>An organic organisation is highly adaptive and flexible.</a:t>
            </a:r>
            <a:endParaRPr dirty="0"/>
          </a:p>
          <a:p>
            <a:pPr marL="0" indent="0">
              <a:buNone/>
              <a:defRPr/>
            </a:pPr>
            <a:endParaRPr lang="en-GB" sz="3200" b="1" dirty="0"/>
          </a:p>
          <a:p>
            <a:pPr marL="0" indent="0">
              <a:buNone/>
              <a:defRPr/>
            </a:pPr>
            <a:endParaRPr lang="en-GB" sz="2800" b="1" dirty="0"/>
          </a:p>
          <a:p>
            <a:pPr marL="0" indent="0">
              <a:buNone/>
              <a:defRPr/>
            </a:pPr>
            <a:endParaRPr lang="en-GB" sz="2800" b="1" dirty="0"/>
          </a:p>
          <a:p>
            <a:pPr marL="0" indent="0">
              <a:buNone/>
              <a:defRPr/>
            </a:pPr>
            <a:endParaRPr lang="en-GB" sz="2800" b="1" dirty="0"/>
          </a:p>
          <a:p>
            <a:pPr>
              <a:defRPr/>
            </a:pPr>
            <a:endParaRPr lang="en-GB" sz="2800" dirty="0"/>
          </a:p>
          <a:p>
            <a:pPr marL="0" indent="0">
              <a:buNone/>
              <a:defRPr/>
            </a:pPr>
            <a:endParaRPr lang="en-GB" sz="2800" dirty="0">
              <a:solidFill>
                <a:schemeClr val="tx1"/>
              </a:solidFill>
            </a:endParaRPr>
          </a:p>
        </p:txBody>
      </p:sp>
      <p:pic>
        <p:nvPicPr>
          <p:cNvPr id="2" name="Picture 1"/>
          <p:cNvPicPr>
            <a:picLocks noChangeAspect="1"/>
          </p:cNvPicPr>
          <p:nvPr/>
        </p:nvPicPr>
        <p:blipFill>
          <a:blip r:embed="rId3"/>
          <a:stretch/>
        </p:blipFill>
        <p:spPr bwMode="auto">
          <a:xfrm>
            <a:off x="1871330" y="2743200"/>
            <a:ext cx="4805917" cy="24772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marL="0" indent="0">
              <a:buNone/>
              <a:defRPr/>
            </a:pPr>
            <a:r>
              <a:rPr lang="en-GB" sz="2800" b="1"/>
              <a:t>Matrix Organisational Structure</a:t>
            </a:r>
            <a:endParaRPr/>
          </a:p>
          <a:p>
            <a:pPr marL="0" indent="0">
              <a:buNone/>
              <a:defRPr/>
            </a:pPr>
            <a:endParaRPr lang="en-GB" sz="2800" b="1"/>
          </a:p>
          <a:p>
            <a:pPr marL="0" indent="0">
              <a:buNone/>
              <a:defRPr/>
            </a:pPr>
            <a:endParaRPr lang="en-GB" sz="2800" b="1"/>
          </a:p>
          <a:p>
            <a:pPr>
              <a:defRPr/>
            </a:pPr>
            <a:endParaRPr lang="en-GB" sz="2800"/>
          </a:p>
          <a:p>
            <a:pPr marL="0" indent="0">
              <a:buNone/>
              <a:defRPr/>
            </a:pPr>
            <a:endParaRPr lang="en-GB" sz="2800">
              <a:solidFill>
                <a:schemeClr val="tx1"/>
              </a:solidFill>
            </a:endParaRPr>
          </a:p>
        </p:txBody>
      </p:sp>
      <p:pic>
        <p:nvPicPr>
          <p:cNvPr id="1956706902" name="Picture 1956706901"/>
          <p:cNvPicPr>
            <a:picLocks noChangeAspect="1"/>
          </p:cNvPicPr>
          <p:nvPr/>
        </p:nvPicPr>
        <p:blipFill>
          <a:blip r:embed="rId3"/>
          <a:stretch/>
        </p:blipFill>
        <p:spPr bwMode="auto">
          <a:xfrm>
            <a:off x="412054" y="1740477"/>
            <a:ext cx="8319890" cy="33770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66641641" name="Double-click to edit"/>
          <p:cNvSpPr txBox="1">
            <a:spLocks noGrp="1"/>
          </p:cNvSpPr>
          <p:nvPr>
            <p:ph type="title"/>
          </p:nvPr>
        </p:nvSpPr>
        <p:spPr bwMode="auto">
          <a:xfrm>
            <a:off x="215757" y="154111"/>
            <a:ext cx="8784405" cy="688367"/>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155333612" name="Clarifying the core concepts in this module"/>
          <p:cNvSpPr txBox="1">
            <a:spLocks noGrp="1"/>
          </p:cNvSpPr>
          <p:nvPr>
            <p:ph type="body" idx="1"/>
          </p:nvPr>
        </p:nvSpPr>
        <p:spPr bwMode="auto">
          <a:xfrm>
            <a:off x="215757" y="842481"/>
            <a:ext cx="8712486" cy="4736385"/>
          </a:xfrm>
          <a:prstGeom prst="rect">
            <a:avLst/>
          </a:prstGeom>
        </p:spPr>
        <p:txBody>
          <a:bodyPr vertOverflow="overflow" horzOverflow="overflow" vert="horz" wrap="square" lIns="45718" tIns="45720" rIns="45718" bIns="45720" numCol="1" spcCol="0" rtlCol="0" fromWordArt="0" anchor="t" anchorCtr="0" forceAA="0" compatLnSpc="0">
            <a:normAutofit fontScale="95000" lnSpcReduction="14000"/>
          </a:bodyPr>
          <a:lstStyle/>
          <a:p>
            <a:pPr marL="0" indent="0">
              <a:buNone/>
              <a:defRPr/>
            </a:pPr>
            <a:r>
              <a:rPr lang="en-GB" sz="2800" b="1" dirty="0"/>
              <a:t>Matrix Organisational Structure</a:t>
            </a:r>
            <a:endParaRPr dirty="0"/>
          </a:p>
          <a:p>
            <a:pPr marL="0" indent="0">
              <a:buNone/>
              <a:defRPr/>
            </a:pPr>
            <a:endParaRPr lang="en-GB" sz="2800" b="1" dirty="0"/>
          </a:p>
          <a:p>
            <a:pPr>
              <a:defRPr/>
            </a:pPr>
            <a:r>
              <a:rPr sz="2800" b="0" i="0" u="none" dirty="0">
                <a:solidFill>
                  <a:schemeClr val="tx1"/>
                </a:solidFill>
                <a:latin typeface="Arial"/>
                <a:ea typeface="Arial"/>
                <a:cs typeface="Arial"/>
              </a:rPr>
              <a:t>A matrix </a:t>
            </a:r>
            <a:r>
              <a:rPr sz="2800" b="0" i="0" u="none" dirty="0" err="1">
                <a:solidFill>
                  <a:schemeClr val="tx1"/>
                </a:solidFill>
                <a:latin typeface="Arial"/>
                <a:ea typeface="Arial"/>
                <a:cs typeface="Arial"/>
              </a:rPr>
              <a:t>organi</a:t>
            </a:r>
            <a:r>
              <a:rPr lang="en-GB" sz="2800" b="0" i="0" u="none" dirty="0">
                <a:solidFill>
                  <a:schemeClr val="tx1"/>
                </a:solidFill>
                <a:latin typeface="Arial"/>
                <a:ea typeface="Arial"/>
                <a:cs typeface="Arial"/>
              </a:rPr>
              <a:t>s</a:t>
            </a:r>
            <a:r>
              <a:rPr sz="2800" b="0" i="0" u="none" dirty="0" err="1">
                <a:solidFill>
                  <a:schemeClr val="tx1"/>
                </a:solidFill>
                <a:latin typeface="Arial"/>
                <a:ea typeface="Arial"/>
                <a:cs typeface="Arial"/>
              </a:rPr>
              <a:t>ation</a:t>
            </a:r>
            <a:r>
              <a:rPr lang="en-GB" sz="2800" b="0" i="0" u="none" dirty="0">
                <a:solidFill>
                  <a:schemeClr val="tx1"/>
                </a:solidFill>
                <a:latin typeface="Arial"/>
                <a:ea typeface="Arial"/>
                <a:cs typeface="Arial"/>
              </a:rPr>
              <a:t>al</a:t>
            </a:r>
            <a:r>
              <a:rPr sz="2800" b="0" i="0" u="none" dirty="0">
                <a:solidFill>
                  <a:schemeClr val="tx1"/>
                </a:solidFill>
                <a:latin typeface="Arial"/>
                <a:ea typeface="Arial"/>
                <a:cs typeface="Arial"/>
              </a:rPr>
              <a:t> structure </a:t>
            </a:r>
            <a:r>
              <a:rPr sz="2800" b="1" i="0" u="none" dirty="0">
                <a:solidFill>
                  <a:schemeClr val="tx1"/>
                </a:solidFill>
                <a:latin typeface="Arial"/>
                <a:ea typeface="Arial"/>
                <a:cs typeface="Arial"/>
              </a:rPr>
              <a:t>uses a grid format to show dual reporting</a:t>
            </a:r>
            <a:r>
              <a:rPr sz="2800" b="0" i="0" u="none" dirty="0">
                <a:solidFill>
                  <a:schemeClr val="tx1"/>
                </a:solidFill>
                <a:latin typeface="Arial"/>
                <a:ea typeface="Arial"/>
                <a:cs typeface="Arial"/>
              </a:rPr>
              <a:t>. Functional departments (e.g., Marketing, Engineering) run vertically, while cross-functional projects or products run horizontally. Employees sit at the intersections, showing they report to both a functional manager  and a project manager</a:t>
            </a:r>
            <a:r>
              <a:rPr lang="en-GB" sz="2800" b="0" i="0" u="none" dirty="0">
                <a:solidFill>
                  <a:schemeClr val="tx1"/>
                </a:solidFill>
                <a:latin typeface="Arial"/>
                <a:ea typeface="Arial"/>
                <a:cs typeface="Arial"/>
              </a:rPr>
              <a:t>.</a:t>
            </a:r>
            <a:endParaRPr sz="2800" dirty="0">
              <a:solidFill>
                <a:schemeClr val="tx1"/>
              </a:solidFill>
              <a:latin typeface="Arial"/>
              <a:cs typeface="Arial"/>
            </a:endParaRPr>
          </a:p>
          <a:p>
            <a:pPr>
              <a:defRPr/>
            </a:pPr>
            <a:endParaRPr sz="2800" dirty="0">
              <a:solidFill>
                <a:schemeClr val="tx1"/>
              </a:solidFill>
              <a:latin typeface="Arial"/>
              <a:cs typeface="Arial"/>
            </a:endParaRPr>
          </a:p>
          <a:p>
            <a:pPr>
              <a:defRPr/>
            </a:pPr>
            <a:r>
              <a:rPr sz="2800" b="0" i="0" u="none" dirty="0">
                <a:solidFill>
                  <a:schemeClr val="tx1"/>
                </a:solidFill>
                <a:latin typeface="Arial"/>
                <a:ea typeface="Arial"/>
                <a:cs typeface="Arial"/>
              </a:rPr>
              <a:t>A </a:t>
            </a:r>
            <a:r>
              <a:rPr sz="2800" b="1" i="0" u="none" dirty="0">
                <a:solidFill>
                  <a:schemeClr val="tx1"/>
                </a:solidFill>
                <a:latin typeface="Arial"/>
                <a:ea typeface="Arial"/>
                <a:cs typeface="Arial"/>
              </a:rPr>
              <a:t>matrix </a:t>
            </a:r>
            <a:r>
              <a:rPr sz="2800" b="1" i="0" u="none" dirty="0" err="1">
                <a:solidFill>
                  <a:schemeClr val="tx1"/>
                </a:solidFill>
                <a:latin typeface="Arial"/>
                <a:ea typeface="Arial"/>
                <a:cs typeface="Arial"/>
              </a:rPr>
              <a:t>organi</a:t>
            </a:r>
            <a:r>
              <a:rPr lang="en-GB" sz="2800" b="1" i="0" u="none" dirty="0">
                <a:solidFill>
                  <a:schemeClr val="tx1"/>
                </a:solidFill>
                <a:latin typeface="Arial"/>
                <a:ea typeface="Arial"/>
                <a:cs typeface="Arial"/>
              </a:rPr>
              <a:t>s</a:t>
            </a:r>
            <a:r>
              <a:rPr sz="2800" b="1" i="0" u="none" dirty="0" err="1">
                <a:solidFill>
                  <a:schemeClr val="tx1"/>
                </a:solidFill>
                <a:latin typeface="Arial"/>
                <a:ea typeface="Arial"/>
                <a:cs typeface="Arial"/>
              </a:rPr>
              <a:t>ational</a:t>
            </a:r>
            <a:r>
              <a:rPr sz="2800" b="1" i="0" u="none" dirty="0">
                <a:solidFill>
                  <a:schemeClr val="tx1"/>
                </a:solidFill>
                <a:latin typeface="Arial"/>
                <a:ea typeface="Arial"/>
                <a:cs typeface="Arial"/>
              </a:rPr>
              <a:t> structure</a:t>
            </a:r>
            <a:r>
              <a:rPr sz="2800" b="0" i="0" u="none" dirty="0">
                <a:solidFill>
                  <a:schemeClr val="tx1"/>
                </a:solidFill>
                <a:latin typeface="Arial"/>
                <a:ea typeface="Arial"/>
                <a:cs typeface="Arial"/>
              </a:rPr>
              <a:t> is a combination of </a:t>
            </a:r>
            <a:r>
              <a:rPr sz="2800" b="1" i="0" u="none" dirty="0">
                <a:solidFill>
                  <a:schemeClr val="tx1"/>
                </a:solidFill>
                <a:latin typeface="Arial"/>
                <a:ea typeface="Arial"/>
                <a:cs typeface="Arial"/>
              </a:rPr>
              <a:t>structures</a:t>
            </a:r>
            <a:r>
              <a:rPr sz="2800" b="0" i="0" u="none" dirty="0">
                <a:solidFill>
                  <a:schemeClr val="tx1"/>
                </a:solidFill>
                <a:latin typeface="Arial"/>
                <a:ea typeface="Arial"/>
                <a:cs typeface="Arial"/>
              </a:rPr>
              <a:t>, with responsibilities and leadership </a:t>
            </a:r>
            <a:r>
              <a:rPr sz="2800" b="0" i="0" u="none" dirty="0" err="1">
                <a:solidFill>
                  <a:schemeClr val="tx1"/>
                </a:solidFill>
                <a:latin typeface="Arial"/>
                <a:ea typeface="Arial"/>
                <a:cs typeface="Arial"/>
              </a:rPr>
              <a:t>organi</a:t>
            </a:r>
            <a:r>
              <a:rPr lang="en-GB" sz="2800" b="0" i="0" u="none" dirty="0">
                <a:solidFill>
                  <a:schemeClr val="tx1"/>
                </a:solidFill>
                <a:latin typeface="Arial"/>
                <a:ea typeface="Arial"/>
                <a:cs typeface="Arial"/>
              </a:rPr>
              <a:t>s</a:t>
            </a:r>
            <a:r>
              <a:rPr sz="2800" b="0" i="0" u="none" dirty="0">
                <a:solidFill>
                  <a:schemeClr val="tx1"/>
                </a:solidFill>
                <a:latin typeface="Arial"/>
                <a:ea typeface="Arial"/>
                <a:cs typeface="Arial"/>
              </a:rPr>
              <a:t>ed in a matrix, rather than a straight line</a:t>
            </a:r>
            <a:r>
              <a:rPr lang="en-GB" sz="2800" b="0" i="0" u="none" dirty="0">
                <a:solidFill>
                  <a:schemeClr val="tx1"/>
                </a:solidFill>
                <a:latin typeface="Arial"/>
                <a:ea typeface="Arial"/>
                <a:cs typeface="Arial"/>
              </a:rPr>
              <a:t>.</a:t>
            </a:r>
            <a:endParaRPr sz="2800" dirty="0">
              <a:solidFill>
                <a:schemeClr val="tx1"/>
              </a:solidFill>
              <a:latin typeface="Arial"/>
              <a:cs typeface="Arial"/>
            </a:endParaRPr>
          </a:p>
          <a:p>
            <a:pPr marL="0" indent="0">
              <a:buNone/>
              <a:defRPr/>
            </a:pPr>
            <a:endParaRPr sz="2800" dirty="0">
              <a:solidFill>
                <a:schemeClr val="tx1"/>
              </a:solidFill>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66641641"/>
                                        </p:tgtEl>
                                        <p:attrNameLst>
                                          <p:attrName>style.visibility</p:attrName>
                                        </p:attrNameLst>
                                      </p:cBhvr>
                                      <p:to>
                                        <p:strVal val="visible"/>
                                      </p:to>
                                    </p:set>
                                    <p:animEffect transition="in" filter="barn(inVertical)">
                                      <p:cBhvr>
                                        <p:cTn id="7" dur="500"/>
                                        <p:tgtEl>
                                          <p:spTgt spid="8666416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55333612">
                                            <p:bg/>
                                          </p:spTgt>
                                        </p:tgtEl>
                                        <p:attrNameLst>
                                          <p:attrName>style.visibility</p:attrName>
                                        </p:attrNameLst>
                                      </p:cBhvr>
                                      <p:to>
                                        <p:strVal val="visible"/>
                                      </p:to>
                                    </p:set>
                                    <p:animEffect transition="in" filter="fade">
                                      <p:cBhvr>
                                        <p:cTn id="12" dur="1000"/>
                                        <p:tgtEl>
                                          <p:spTgt spid="1155333612">
                                            <p:bg/>
                                          </p:spTgt>
                                        </p:tgtEl>
                                      </p:cBhvr>
                                    </p:animEffect>
                                    <p:anim calcmode="lin" valueType="num">
                                      <p:cBhvr>
                                        <p:cTn id="13" dur="1000" fill="hold"/>
                                        <p:tgtEl>
                                          <p:spTgt spid="1155333612">
                                            <p:bg/>
                                          </p:spTgt>
                                        </p:tgtEl>
                                        <p:attrNameLst>
                                          <p:attrName>ppt_x</p:attrName>
                                        </p:attrNameLst>
                                      </p:cBhvr>
                                      <p:tavLst>
                                        <p:tav tm="0">
                                          <p:val>
                                            <p:strVal val="#ppt_x"/>
                                          </p:val>
                                        </p:tav>
                                        <p:tav tm="100000">
                                          <p:val>
                                            <p:strVal val="#ppt_x"/>
                                          </p:val>
                                        </p:tav>
                                      </p:tavLst>
                                    </p:anim>
                                    <p:anim calcmode="lin" valueType="num">
                                      <p:cBhvr>
                                        <p:cTn id="14" dur="1000" fill="hold"/>
                                        <p:tgtEl>
                                          <p:spTgt spid="115533361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6641641" grpId="0" animBg="1"/>
      <p:bldP spid="1155333612"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44816578" name="Double-click to edit"/>
          <p:cNvSpPr txBox="1">
            <a:spLocks noGrp="1"/>
          </p:cNvSpPr>
          <p:nvPr>
            <p:ph type="title"/>
          </p:nvPr>
        </p:nvSpPr>
        <p:spPr bwMode="auto">
          <a:xfrm>
            <a:off x="215757" y="154111"/>
            <a:ext cx="8784405" cy="688367"/>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298524054" name="Clarifying the core concepts in this module"/>
          <p:cNvSpPr txBox="1">
            <a:spLocks noGrp="1"/>
          </p:cNvSpPr>
          <p:nvPr>
            <p:ph type="body" idx="1"/>
          </p:nvPr>
        </p:nvSpPr>
        <p:spPr bwMode="auto">
          <a:xfrm>
            <a:off x="215757" y="842481"/>
            <a:ext cx="8712486" cy="4736385"/>
          </a:xfrm>
          <a:prstGeom prst="rect">
            <a:avLst/>
          </a:prstGeom>
        </p:spPr>
        <p:txBody>
          <a:bodyPr>
            <a:normAutofit/>
          </a:bodyPr>
          <a:lstStyle/>
          <a:p>
            <a:pPr marL="0" indent="0">
              <a:buNone/>
              <a:defRPr/>
            </a:pPr>
            <a:r>
              <a:rPr lang="en-GB" sz="2800" b="1"/>
              <a:t>Other Types of Organisational Structure</a:t>
            </a:r>
            <a:endParaRPr/>
          </a:p>
          <a:p>
            <a:pPr marL="0" indent="0">
              <a:buNone/>
              <a:defRPr/>
            </a:pPr>
            <a:endParaRPr lang="en-GB" sz="2800" b="1"/>
          </a:p>
          <a:p>
            <a:pPr marL="0" indent="0">
              <a:buNone/>
              <a:defRPr/>
            </a:pPr>
            <a:endParaRPr lang="en-GB" sz="2800" b="1"/>
          </a:p>
          <a:p>
            <a:pPr>
              <a:defRPr/>
            </a:pPr>
            <a:endParaRPr lang="en-GB" sz="2800"/>
          </a:p>
          <a:p>
            <a:pPr marL="0" indent="0">
              <a:buNone/>
              <a:defRPr/>
            </a:pPr>
            <a:endParaRPr lang="en-GB" sz="2800">
              <a:solidFill>
                <a:schemeClr val="tx1"/>
              </a:solidFill>
            </a:endParaRPr>
          </a:p>
        </p:txBody>
      </p:sp>
      <p:pic>
        <p:nvPicPr>
          <p:cNvPr id="59103097" name="Picture 1"/>
          <p:cNvPicPr>
            <a:picLocks noChangeAspect="1"/>
          </p:cNvPicPr>
          <p:nvPr/>
        </p:nvPicPr>
        <p:blipFill>
          <a:blip r:embed="rId3"/>
          <a:stretch/>
        </p:blipFill>
        <p:spPr bwMode="auto">
          <a:xfrm>
            <a:off x="82191" y="1397284"/>
            <a:ext cx="8989888" cy="444593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44816578"/>
                                        </p:tgtEl>
                                        <p:attrNameLst>
                                          <p:attrName>style.visibility</p:attrName>
                                        </p:attrNameLst>
                                      </p:cBhvr>
                                      <p:to>
                                        <p:strVal val="visible"/>
                                      </p:to>
                                    </p:set>
                                    <p:animEffect transition="in" filter="barn(inVertical)">
                                      <p:cBhvr>
                                        <p:cTn id="7" dur="500"/>
                                        <p:tgtEl>
                                          <p:spTgt spid="94481657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98524054">
                                            <p:bg/>
                                          </p:spTgt>
                                        </p:tgtEl>
                                        <p:attrNameLst>
                                          <p:attrName>style.visibility</p:attrName>
                                        </p:attrNameLst>
                                      </p:cBhvr>
                                      <p:to>
                                        <p:strVal val="visible"/>
                                      </p:to>
                                    </p:set>
                                    <p:animEffect transition="in" filter="fade">
                                      <p:cBhvr>
                                        <p:cTn id="12" dur="1000"/>
                                        <p:tgtEl>
                                          <p:spTgt spid="298524054">
                                            <p:bg/>
                                          </p:spTgt>
                                        </p:tgtEl>
                                      </p:cBhvr>
                                    </p:animEffect>
                                    <p:anim calcmode="lin" valueType="num">
                                      <p:cBhvr>
                                        <p:cTn id="13" dur="1000" fill="hold"/>
                                        <p:tgtEl>
                                          <p:spTgt spid="298524054">
                                            <p:bg/>
                                          </p:spTgt>
                                        </p:tgtEl>
                                        <p:attrNameLst>
                                          <p:attrName>ppt_x</p:attrName>
                                        </p:attrNameLst>
                                      </p:cBhvr>
                                      <p:tavLst>
                                        <p:tav tm="0">
                                          <p:val>
                                            <p:strVal val="#ppt_x"/>
                                          </p:val>
                                        </p:tav>
                                        <p:tav tm="100000">
                                          <p:val>
                                            <p:strVal val="#ppt_x"/>
                                          </p:val>
                                        </p:tav>
                                      </p:tavLst>
                                    </p:anim>
                                    <p:anim calcmode="lin" valueType="num">
                                      <p:cBhvr>
                                        <p:cTn id="14" dur="1000" fill="hold"/>
                                        <p:tgtEl>
                                          <p:spTgt spid="29852405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4816578" grpId="0" animBg="1"/>
      <p:bldP spid="29852405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marL="0" indent="0">
              <a:buNone/>
              <a:defRPr/>
            </a:pPr>
            <a:r>
              <a:rPr lang="en-GB" sz="2800" b="1"/>
              <a:t>Amoebae Structure</a:t>
            </a:r>
            <a:endParaRPr/>
          </a:p>
          <a:p>
            <a:pPr marL="0" indent="0">
              <a:buNone/>
              <a:defRPr/>
            </a:pPr>
            <a:endParaRPr lang="en-GB" sz="2800" b="1"/>
          </a:p>
          <a:p>
            <a:pPr marL="0" indent="0">
              <a:buNone/>
              <a:defRPr/>
            </a:pPr>
            <a:endParaRPr lang="en-GB" sz="2800" b="1"/>
          </a:p>
          <a:p>
            <a:pPr>
              <a:defRPr/>
            </a:pPr>
            <a:endParaRPr lang="en-GB" sz="2800"/>
          </a:p>
          <a:p>
            <a:pPr marL="0" indent="0">
              <a:buNone/>
              <a:defRPr/>
            </a:pPr>
            <a:endParaRPr lang="en-GB" sz="2800">
              <a:solidFill>
                <a:schemeClr val="tx1"/>
              </a:solidFill>
            </a:endParaRPr>
          </a:p>
        </p:txBody>
      </p:sp>
      <p:pic>
        <p:nvPicPr>
          <p:cNvPr id="3" name="Picture 2" descr="Image result for amoeba organisational structures"/>
          <p:cNvPicPr>
            <a:picLocks noChangeAspect="1" noChangeArrowheads="1"/>
          </p:cNvPicPr>
          <p:nvPr/>
        </p:nvPicPr>
        <p:blipFill>
          <a:blip r:embed="rId3"/>
          <a:stretch/>
        </p:blipFill>
        <p:spPr bwMode="auto">
          <a:xfrm>
            <a:off x="215756" y="1448656"/>
            <a:ext cx="8784405" cy="429459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marL="0" indent="0">
              <a:buNone/>
              <a:defRPr/>
            </a:pPr>
            <a:r>
              <a:rPr lang="en-GB" sz="2800" b="1"/>
              <a:t>Flat Structure</a:t>
            </a:r>
            <a:endParaRPr/>
          </a:p>
          <a:p>
            <a:pPr marL="0" indent="0">
              <a:buNone/>
              <a:defRPr/>
            </a:pPr>
            <a:endParaRPr lang="en-GB" sz="2800" b="1"/>
          </a:p>
          <a:p>
            <a:pPr marL="0" indent="0">
              <a:buNone/>
              <a:defRPr/>
            </a:pPr>
            <a:endParaRPr lang="en-GB" sz="2800" b="1"/>
          </a:p>
          <a:p>
            <a:pPr>
              <a:defRPr/>
            </a:pPr>
            <a:endParaRPr lang="en-GB" sz="2800"/>
          </a:p>
          <a:p>
            <a:pPr marL="0" indent="0">
              <a:buNone/>
              <a:defRPr/>
            </a:pPr>
            <a:endParaRPr lang="en-GB" sz="2800">
              <a:solidFill>
                <a:schemeClr val="tx1"/>
              </a:solidFill>
            </a:endParaRPr>
          </a:p>
        </p:txBody>
      </p:sp>
      <p:pic>
        <p:nvPicPr>
          <p:cNvPr id="2" name="Picture 1"/>
          <p:cNvPicPr>
            <a:picLocks noChangeAspect="1"/>
          </p:cNvPicPr>
          <p:nvPr/>
        </p:nvPicPr>
        <p:blipFill>
          <a:blip r:embed="rId3"/>
          <a:stretch/>
        </p:blipFill>
        <p:spPr bwMode="auto">
          <a:xfrm>
            <a:off x="215757" y="1395966"/>
            <a:ext cx="8209052" cy="42064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ea typeface="Calibri"/>
                <a:cs typeface="Times New Roman"/>
              </a:rPr>
              <a:t>Types of Organisational Structure</a:t>
            </a:r>
            <a:endParaRPr lang="en-GB" sz="3600" b="1"/>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marL="0" indent="0">
              <a:buNone/>
              <a:defRPr/>
            </a:pPr>
            <a:r>
              <a:rPr lang="en-GB" sz="3200" b="1"/>
              <a:t>Flat Structure</a:t>
            </a:r>
            <a:endParaRPr/>
          </a:p>
          <a:p>
            <a:pPr marL="0" indent="0">
              <a:buNone/>
              <a:defRPr/>
            </a:pPr>
            <a:endParaRPr lang="en-GB" sz="2800" b="1"/>
          </a:p>
          <a:p>
            <a:pPr marL="0" indent="0">
              <a:buNone/>
              <a:defRPr/>
            </a:pPr>
            <a:endParaRPr lang="en-GB" sz="2800" b="1"/>
          </a:p>
          <a:p>
            <a:pPr marL="0" indent="0">
              <a:buNone/>
              <a:defRPr/>
            </a:pPr>
            <a:endParaRPr lang="en-GB" sz="2800" b="1"/>
          </a:p>
          <a:p>
            <a:pPr>
              <a:defRPr/>
            </a:pPr>
            <a:endParaRPr lang="en-GB" sz="2800"/>
          </a:p>
          <a:p>
            <a:pPr marL="0" indent="0">
              <a:buNone/>
              <a:defRPr/>
            </a:pPr>
            <a:endParaRPr lang="en-GB" sz="2800">
              <a:solidFill>
                <a:schemeClr val="tx1"/>
              </a:solidFill>
            </a:endParaRPr>
          </a:p>
        </p:txBody>
      </p:sp>
      <p:pic>
        <p:nvPicPr>
          <p:cNvPr id="3" name="Picture 2" descr="Organisational Structures (P2/M1/D1) - ppt video online download"/>
          <p:cNvPicPr>
            <a:picLocks noChangeAspect="1" noChangeArrowheads="1"/>
          </p:cNvPicPr>
          <p:nvPr/>
        </p:nvPicPr>
        <p:blipFill>
          <a:blip r:embed="rId3">
            <a:duotone>
              <a:prstClr val="black"/>
              <a:schemeClr val="accent1">
                <a:lumMod val="50000"/>
                <a:tint val="45000"/>
                <a:satMod val="400000"/>
              </a:schemeClr>
            </a:duotone>
          </a:blip>
          <a:srcRect t="18815"/>
          <a:stretch/>
        </p:blipFill>
        <p:spPr bwMode="auto">
          <a:xfrm>
            <a:off x="287675" y="1397285"/>
            <a:ext cx="8548099" cy="423634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dirty="0">
                <a:solidFill>
                  <a:schemeClr val="tx1"/>
                </a:solidFill>
              </a:rPr>
              <a:t>Organisational Structure and Culture</a:t>
            </a:r>
            <a:endParaRPr dirty="0"/>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a:defRPr/>
            </a:pPr>
            <a:endParaRPr lang="en-GB" sz="2800" dirty="0"/>
          </a:p>
          <a:p>
            <a:pPr>
              <a:defRPr/>
            </a:pPr>
            <a:r>
              <a:rPr lang="en-GB" sz="2800" dirty="0"/>
              <a:t>A major determinant of an organisation’s structure is its culture.</a:t>
            </a:r>
            <a:endParaRPr sz="2800" dirty="0"/>
          </a:p>
          <a:p>
            <a:pPr>
              <a:defRPr/>
            </a:pPr>
            <a:endParaRPr lang="en-GB" sz="2800" dirty="0"/>
          </a:p>
          <a:p>
            <a:pPr>
              <a:defRPr/>
            </a:pPr>
            <a:endParaRPr lang="en-GB" sz="2800" dirty="0"/>
          </a:p>
          <a:p>
            <a:pPr>
              <a:defRPr/>
            </a:pPr>
            <a:r>
              <a:rPr lang="en-GB" sz="2800" dirty="0"/>
              <a:t>The structure of work organisations also involves the wider context of societal structures and cultures.</a:t>
            </a:r>
            <a:endParaRPr sz="2800" dirty="0"/>
          </a:p>
          <a:p>
            <a:pPr marL="0" indent="0">
              <a:buNone/>
              <a:defRPr/>
            </a:pPr>
            <a:endParaRPr lang="en-GB" sz="2800" b="1" dirty="0"/>
          </a:p>
          <a:p>
            <a:pPr marL="0" indent="0">
              <a:buNone/>
              <a:defRPr/>
            </a:pPr>
            <a:endParaRPr lang="en-GB" sz="2800" b="1" dirty="0"/>
          </a:p>
          <a:p>
            <a:pPr>
              <a:defRPr/>
            </a:pPr>
            <a:endParaRPr lang="en-GB" sz="2800" dirty="0"/>
          </a:p>
          <a:p>
            <a:pPr marL="0" indent="0">
              <a:buNone/>
              <a:defRPr/>
            </a:pPr>
            <a:endParaRPr lang="en-GB" sz="28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dirty="0">
                <a:solidFill>
                  <a:schemeClr val="tx1"/>
                </a:solidFill>
              </a:rPr>
              <a:t>Organisational Structure and Culture</a:t>
            </a:r>
            <a:endParaRPr dirty="0"/>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a:defRPr/>
            </a:pPr>
            <a:r>
              <a:rPr lang="en-GB" sz="3200"/>
              <a:t>Managers and supervisors need to adopt a style of behaviour and leadership based on openness, respect and trust that encourages the generation and implementation of new ideas.</a:t>
            </a:r>
            <a:endParaRPr lang="en-GB" sz="3200" b="1"/>
          </a:p>
          <a:p>
            <a:pPr marL="0" indent="0">
              <a:buNone/>
              <a:defRPr/>
            </a:pPr>
            <a:endParaRPr lang="en-GB" sz="3200" b="1"/>
          </a:p>
          <a:p>
            <a:pPr>
              <a:defRPr/>
            </a:pPr>
            <a:endParaRPr lang="en-GB" sz="2800"/>
          </a:p>
          <a:p>
            <a:pPr marL="0" indent="0">
              <a:buNone/>
              <a:defRPr/>
            </a:pPr>
            <a:endParaRPr lang="en-GB"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dirty="0">
                <a:solidFill>
                  <a:schemeClr val="tx1"/>
                </a:solidFill>
              </a:rPr>
              <a:t>Organisational Structure and Culture</a:t>
            </a:r>
            <a:endParaRPr dirty="0"/>
          </a:p>
        </p:txBody>
      </p:sp>
      <p:sp>
        <p:nvSpPr>
          <p:cNvPr id="124" name="Clarifying the core concepts in this module"/>
          <p:cNvSpPr txBox="1">
            <a:spLocks noGrp="1"/>
          </p:cNvSpPr>
          <p:nvPr>
            <p:ph type="body" idx="1"/>
          </p:nvPr>
        </p:nvSpPr>
        <p:spPr bwMode="auto">
          <a:xfrm>
            <a:off x="215757" y="842481"/>
            <a:ext cx="8712486" cy="4736386"/>
          </a:xfrm>
          <a:prstGeom prst="rect">
            <a:avLst/>
          </a:prstGeom>
        </p:spPr>
        <p:txBody>
          <a:bodyPr>
            <a:normAutofit/>
          </a:bodyPr>
          <a:lstStyle/>
          <a:p>
            <a:pPr>
              <a:defRPr/>
            </a:pPr>
            <a:r>
              <a:rPr lang="en-GB" sz="2800" dirty="0"/>
              <a:t>Organisational structure and culture both intersect and function to achieve the organisational objectives.</a:t>
            </a:r>
            <a:endParaRPr dirty="0"/>
          </a:p>
          <a:p>
            <a:pPr>
              <a:defRPr/>
            </a:pPr>
            <a:endParaRPr lang="en-GB" sz="2800" dirty="0"/>
          </a:p>
          <a:p>
            <a:pPr marL="0" indent="0">
              <a:buNone/>
              <a:defRPr/>
            </a:pPr>
            <a:endParaRPr lang="en-GB" sz="3200" b="1" dirty="0"/>
          </a:p>
          <a:p>
            <a:pPr>
              <a:defRPr/>
            </a:pPr>
            <a:endParaRPr lang="en-GB" sz="2800" dirty="0"/>
          </a:p>
          <a:p>
            <a:pPr marL="0" indent="0">
              <a:buNone/>
              <a:defRPr/>
            </a:pPr>
            <a:endParaRPr lang="en-GB" sz="2800" dirty="0">
              <a:solidFill>
                <a:schemeClr val="tx1"/>
              </a:solidFill>
            </a:endParaRPr>
          </a:p>
        </p:txBody>
      </p:sp>
      <p:pic>
        <p:nvPicPr>
          <p:cNvPr id="2" name="Picture 1" descr="A diagram of a diagram of a diagram&#10;&#10;Description automatically generated"/>
          <p:cNvPicPr>
            <a:picLocks noChangeAspect="1"/>
          </p:cNvPicPr>
          <p:nvPr/>
        </p:nvPicPr>
        <p:blipFill>
          <a:blip r:embed="rId3"/>
          <a:stretch/>
        </p:blipFill>
        <p:spPr bwMode="auto">
          <a:xfrm>
            <a:off x="626724" y="1978275"/>
            <a:ext cx="8147406" cy="35179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cs typeface="Times New Roman"/>
              </a:rPr>
              <a:t>Important Tips</a:t>
            </a:r>
            <a:endParaRPr lang="en-GB" sz="3600" b="1">
              <a:solidFill>
                <a:schemeClr val="tx1"/>
              </a:solidFill>
            </a:endParaRPr>
          </a:p>
        </p:txBody>
      </p:sp>
      <p:sp>
        <p:nvSpPr>
          <p:cNvPr id="124" name="Clarifying the core concepts in this module"/>
          <p:cNvSpPr txBox="1">
            <a:spLocks noGrp="1"/>
          </p:cNvSpPr>
          <p:nvPr>
            <p:ph type="body" idx="1"/>
          </p:nvPr>
        </p:nvSpPr>
        <p:spPr bwMode="auto">
          <a:xfrm>
            <a:off x="215756" y="842481"/>
            <a:ext cx="8844641" cy="4736386"/>
          </a:xfrm>
          <a:prstGeom prst="rect">
            <a:avLst/>
          </a:prstGeom>
        </p:spPr>
        <p:txBody>
          <a:bodyPr>
            <a:normAutofit/>
          </a:bodyPr>
          <a:lstStyle/>
          <a:p>
            <a:pPr>
              <a:defRPr/>
            </a:pPr>
            <a:r>
              <a:rPr lang="en-GB" sz="3200"/>
              <a:t>A good organisational structure does not by itself produce good performance. </a:t>
            </a:r>
            <a:endParaRPr/>
          </a:p>
          <a:p>
            <a:pPr>
              <a:defRPr/>
            </a:pPr>
            <a:endParaRPr lang="en-GB" sz="3200"/>
          </a:p>
          <a:p>
            <a:pPr>
              <a:defRPr/>
            </a:pPr>
            <a:r>
              <a:rPr lang="en-GB" sz="3200"/>
              <a:t>But a poor organisational structure makes good performance impossible, no matter how good the individual managers may be. </a:t>
            </a:r>
            <a:endParaRPr/>
          </a:p>
          <a:p>
            <a:pPr>
              <a:defRPr/>
            </a:pPr>
            <a:endParaRPr lang="en-GB" sz="3200"/>
          </a:p>
          <a:p>
            <a:pPr>
              <a:defRPr/>
            </a:pPr>
            <a:r>
              <a:rPr lang="en-GB" sz="3200"/>
              <a:t>Improving organisational structure could result in improving organisational performance.</a:t>
            </a:r>
            <a:endParaRPr lang="en-GB" sz="3200" b="1"/>
          </a:p>
          <a:p>
            <a:pPr marL="0" indent="0">
              <a:buNone/>
              <a:defRPr/>
            </a:pPr>
            <a:endParaRPr lang="en-GB" sz="2800" b="1"/>
          </a:p>
          <a:p>
            <a:pPr>
              <a:defRPr/>
            </a:pPr>
            <a:endParaRPr lang="en-GB" sz="2800"/>
          </a:p>
          <a:p>
            <a:pPr marL="0" indent="0">
              <a:buNone/>
              <a:defRPr/>
            </a:pPr>
            <a:endParaRPr lang="en-GB"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39142668" name="Double-click to edit"/>
          <p:cNvSpPr txBox="1">
            <a:spLocks noGrp="1"/>
          </p:cNvSpPr>
          <p:nvPr>
            <p:ph type="title"/>
          </p:nvPr>
        </p:nvSpPr>
        <p:spPr bwMode="auto">
          <a:xfrm>
            <a:off x="215757" y="154111"/>
            <a:ext cx="8784405" cy="688367"/>
          </a:xfrm>
          <a:prstGeom prst="rect">
            <a:avLst/>
          </a:prstGeom>
        </p:spPr>
        <p:txBody>
          <a:bodyPr>
            <a:noAutofit/>
          </a:bodyPr>
          <a:lstStyle/>
          <a:p>
            <a:pPr>
              <a:spcBef>
                <a:spcPts val="0"/>
              </a:spcBef>
              <a:defRPr/>
            </a:pPr>
            <a:r>
              <a:rPr lang="en-GB" sz="4000" b="1">
                <a:cs typeface="Times New Roman"/>
              </a:rPr>
              <a:t>Class Activity 2</a:t>
            </a:r>
            <a:endParaRPr lang="en-GB" sz="4000" b="1"/>
          </a:p>
        </p:txBody>
      </p:sp>
      <p:sp>
        <p:nvSpPr>
          <p:cNvPr id="30864612" name="Clarifying the core concepts in this module"/>
          <p:cNvSpPr txBox="1">
            <a:spLocks noGrp="1"/>
          </p:cNvSpPr>
          <p:nvPr>
            <p:ph type="body" idx="1"/>
          </p:nvPr>
        </p:nvSpPr>
        <p:spPr bwMode="auto">
          <a:xfrm>
            <a:off x="215757" y="842481"/>
            <a:ext cx="8712486" cy="4736385"/>
          </a:xfrm>
          <a:prstGeom prst="rect">
            <a:avLst/>
          </a:prstGeom>
        </p:spPr>
        <p:txBody>
          <a:bodyPr vertOverflow="overflow" horzOverflow="overflow" vert="horz" wrap="square" lIns="45718" tIns="45720" rIns="45718" bIns="45720" numCol="1" spcCol="0" rtlCol="0" fromWordArt="0" anchor="t" anchorCtr="0" forceAA="0" compatLnSpc="0">
            <a:normAutofit/>
          </a:bodyPr>
          <a:lstStyle/>
          <a:p>
            <a:pPr marL="0" indent="0">
              <a:buNone/>
              <a:defRPr/>
            </a:pPr>
            <a:r>
              <a:rPr lang="en-GB" sz="2800" b="1"/>
              <a:t>Working individually:</a:t>
            </a:r>
            <a:endParaRPr/>
          </a:p>
          <a:p>
            <a:pPr marL="0" indent="0" algn="just">
              <a:buNone/>
              <a:defRPr/>
            </a:pPr>
            <a:r>
              <a:rPr lang="en-GB" sz="2800"/>
              <a:t>Identify the organisational structure of your  chosen company in the assignment. What is its structure? How does it help with decision making? What do you think are the advantages and disadvantages of this structure? </a:t>
            </a:r>
            <a:endParaRPr/>
          </a:p>
          <a:p>
            <a:pPr marL="0" indent="0" algn="just">
              <a:buNone/>
              <a:defRPr/>
            </a:pPr>
            <a:endParaRPr lang="en-GB" sz="2800"/>
          </a:p>
          <a:p>
            <a:pPr marL="0" indent="0" algn="just">
              <a:buNone/>
              <a:defRPr/>
            </a:pPr>
            <a:r>
              <a:rPr lang="en-GB" sz="2800" b="1">
                <a:solidFill>
                  <a:srgbClr val="FF0000"/>
                </a:solidFill>
              </a:rPr>
              <a:t>Use the remaining time of the session to do this.</a:t>
            </a:r>
            <a:endParaRPr/>
          </a:p>
          <a:p>
            <a:pPr>
              <a:defRPr/>
            </a:pPr>
            <a:endParaRPr lang="en-GB" sz="2800"/>
          </a:p>
          <a:p>
            <a:pPr marL="0" indent="0">
              <a:buNone/>
              <a:defRPr/>
            </a:pPr>
            <a:endParaRPr lang="en-GB" sz="2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39142668"/>
                                        </p:tgtEl>
                                        <p:attrNameLst>
                                          <p:attrName>style.visibility</p:attrName>
                                        </p:attrNameLst>
                                      </p:cBhvr>
                                      <p:to>
                                        <p:strVal val="visible"/>
                                      </p:to>
                                    </p:set>
                                    <p:animEffect transition="in" filter="barn(inVertical)">
                                      <p:cBhvr>
                                        <p:cTn id="7" dur="500"/>
                                        <p:tgtEl>
                                          <p:spTgt spid="193914266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0864612">
                                            <p:bg/>
                                          </p:spTgt>
                                        </p:tgtEl>
                                        <p:attrNameLst>
                                          <p:attrName>style.visibility</p:attrName>
                                        </p:attrNameLst>
                                      </p:cBhvr>
                                      <p:to>
                                        <p:strVal val="visible"/>
                                      </p:to>
                                    </p:set>
                                    <p:animEffect transition="in" filter="fade">
                                      <p:cBhvr>
                                        <p:cTn id="12" dur="1000"/>
                                        <p:tgtEl>
                                          <p:spTgt spid="30864612">
                                            <p:bg/>
                                          </p:spTgt>
                                        </p:tgtEl>
                                      </p:cBhvr>
                                    </p:animEffect>
                                    <p:anim calcmode="lin" valueType="num">
                                      <p:cBhvr>
                                        <p:cTn id="13" dur="1000" fill="hold"/>
                                        <p:tgtEl>
                                          <p:spTgt spid="30864612">
                                            <p:bg/>
                                          </p:spTgt>
                                        </p:tgtEl>
                                        <p:attrNameLst>
                                          <p:attrName>ppt_x</p:attrName>
                                        </p:attrNameLst>
                                      </p:cBhvr>
                                      <p:tavLst>
                                        <p:tav tm="0">
                                          <p:val>
                                            <p:strVal val="#ppt_x"/>
                                          </p:val>
                                        </p:tav>
                                        <p:tav tm="100000">
                                          <p:val>
                                            <p:strVal val="#ppt_x"/>
                                          </p:val>
                                        </p:tav>
                                      </p:tavLst>
                                    </p:anim>
                                    <p:anim calcmode="lin" valueType="num">
                                      <p:cBhvr>
                                        <p:cTn id="14" dur="1000" fill="hold"/>
                                        <p:tgtEl>
                                          <p:spTgt spid="3086461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9142668" grpId="0" animBg="1"/>
      <p:bldP spid="30864612"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688368"/>
          </a:xfrm>
          <a:prstGeom prst="rect">
            <a:avLst/>
          </a:prstGeom>
        </p:spPr>
        <p:txBody>
          <a:bodyPr>
            <a:normAutofit/>
          </a:bodyPr>
          <a:lstStyle/>
          <a:p>
            <a:pPr>
              <a:spcBef>
                <a:spcPts val="0"/>
              </a:spcBef>
              <a:defRPr/>
            </a:pPr>
            <a:r>
              <a:rPr lang="en-GB" sz="3600" b="1">
                <a:cs typeface="Times New Roman"/>
              </a:rPr>
              <a:t>Important Tips</a:t>
            </a:r>
            <a:endParaRPr lang="en-GB" sz="3600" b="1">
              <a:solidFill>
                <a:schemeClr val="tx1"/>
              </a:solidFill>
            </a:endParaRPr>
          </a:p>
        </p:txBody>
      </p:sp>
      <p:sp>
        <p:nvSpPr>
          <p:cNvPr id="124" name="Clarifying the core concepts in this module"/>
          <p:cNvSpPr txBox="1">
            <a:spLocks noGrp="1"/>
          </p:cNvSpPr>
          <p:nvPr>
            <p:ph type="body" idx="1"/>
          </p:nvPr>
        </p:nvSpPr>
        <p:spPr bwMode="auto">
          <a:xfrm>
            <a:off x="143838" y="842481"/>
            <a:ext cx="8784405" cy="4736386"/>
          </a:xfrm>
          <a:prstGeom prst="rect">
            <a:avLst/>
          </a:prstGeom>
        </p:spPr>
        <p:txBody>
          <a:bodyPr>
            <a:normAutofit lnSpcReduction="10000"/>
          </a:bodyPr>
          <a:lstStyle/>
          <a:p>
            <a:pPr>
              <a:defRPr/>
            </a:pPr>
            <a:r>
              <a:rPr lang="en-GB" sz="3600" b="1" i="1" dirty="0">
                <a:solidFill>
                  <a:srgbClr val="FF0000"/>
                </a:solidFill>
              </a:rPr>
              <a:t>In the final analysis …..</a:t>
            </a:r>
            <a:endParaRPr dirty="0"/>
          </a:p>
          <a:p>
            <a:pPr algn="just">
              <a:defRPr/>
            </a:pPr>
            <a:r>
              <a:rPr lang="en-GB" sz="2800" b="1" i="1" dirty="0"/>
              <a:t>It is important that we understand what organisational structure is, what it does, and the grounds on which it can be justified because it is not just a means to achieving better performance, but also exerts a profound influence on the societies in which we live in. </a:t>
            </a:r>
            <a:endParaRPr dirty="0"/>
          </a:p>
          <a:p>
            <a:pPr algn="just">
              <a:defRPr/>
            </a:pPr>
            <a:endParaRPr lang="en-GB" sz="2800" b="1" i="1" dirty="0"/>
          </a:p>
          <a:p>
            <a:pPr algn="just">
              <a:defRPr/>
            </a:pPr>
            <a:r>
              <a:rPr lang="en-GB" sz="2800" b="1" i="1" dirty="0"/>
              <a:t>The form of organisation we employ transports values back into society and carries a message about how to treat other people.</a:t>
            </a:r>
            <a:endParaRPr lang="en-GB" sz="2800" b="1" dirty="0"/>
          </a:p>
          <a:p>
            <a:pPr marL="0" indent="0">
              <a:buNone/>
              <a:defRPr/>
            </a:pPr>
            <a:endParaRPr lang="en-GB" sz="2800" b="1" dirty="0"/>
          </a:p>
          <a:p>
            <a:pPr>
              <a:defRPr/>
            </a:pPr>
            <a:endParaRPr lang="en-GB" sz="2800" dirty="0"/>
          </a:p>
          <a:p>
            <a:pPr marL="0" indent="0">
              <a:buNone/>
              <a:defRPr/>
            </a:pPr>
            <a:endParaRPr lang="en-GB" sz="28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36307"/>
            <a:ext cx="8229600" cy="667819"/>
          </a:xfrm>
          <a:prstGeom prst="rect">
            <a:avLst/>
          </a:prstGeom>
        </p:spPr>
        <p:txBody>
          <a:bodyPr/>
          <a:lstStyle>
            <a:lvl1pPr>
              <a:defRPr b="1"/>
            </a:lvl1pPr>
          </a:lstStyle>
          <a:p>
            <a:pPr>
              <a:defRPr/>
            </a:pPr>
            <a:r>
              <a:rPr dirty="0"/>
              <a:t>Summar</a:t>
            </a:r>
            <a:r>
              <a:rPr lang="en-GB" dirty="0"/>
              <a:t>y: Today, we have examined…</a:t>
            </a:r>
            <a:endParaRPr dirty="0"/>
          </a:p>
        </p:txBody>
      </p:sp>
      <p:sp>
        <p:nvSpPr>
          <p:cNvPr id="278" name="Got to know each other…"/>
          <p:cNvSpPr txBox="1">
            <a:spLocks noGrp="1"/>
          </p:cNvSpPr>
          <p:nvPr>
            <p:ph type="body" idx="1"/>
          </p:nvPr>
        </p:nvSpPr>
        <p:spPr bwMode="auto">
          <a:xfrm>
            <a:off x="92467" y="1027415"/>
            <a:ext cx="8594333" cy="4489818"/>
          </a:xfrm>
          <a:prstGeom prst="rect">
            <a:avLst/>
          </a:prstGeom>
        </p:spPr>
        <p:txBody>
          <a:bodyPr>
            <a:normAutofit/>
          </a:bodyPr>
          <a:lstStyle/>
          <a:p>
            <a:pPr marL="0" indent="0">
              <a:buNone/>
              <a:defRPr/>
            </a:pPr>
            <a:r>
              <a:rPr lang="en-GB" sz="3600" b="1"/>
              <a:t>Organisational Structure &amp; Organisational Culture</a:t>
            </a:r>
            <a:endParaRPr lang="en-GB" sz="3200"/>
          </a:p>
          <a:p>
            <a:pPr lvl="0">
              <a:lnSpc>
                <a:spcPct val="200000"/>
              </a:lnSpc>
              <a:buFont typeface="Wingdings"/>
              <a:buChar char="ü"/>
              <a:defRPr/>
            </a:pPr>
            <a:r>
              <a:rPr lang="en-GB" sz="3200"/>
              <a:t>Organisational Structure</a:t>
            </a:r>
            <a:endParaRPr/>
          </a:p>
          <a:p>
            <a:pPr>
              <a:lnSpc>
                <a:spcPct val="200000"/>
              </a:lnSpc>
              <a:buFont typeface="Wingdings"/>
              <a:buChar char="ü"/>
              <a:defRPr/>
            </a:pPr>
            <a:r>
              <a:rPr lang="en-GB" sz="3200"/>
              <a:t>Types of Organisational Structure</a:t>
            </a:r>
            <a:endParaRPr/>
          </a:p>
          <a:p>
            <a:pPr lvl="0">
              <a:lnSpc>
                <a:spcPct val="200000"/>
              </a:lnSpc>
              <a:buFont typeface="Wingdings"/>
              <a:buChar char="ü"/>
              <a:defRPr/>
            </a:pPr>
            <a:r>
              <a:rPr lang="en-GB" sz="3200"/>
              <a:t>Organisational Structure and Culture</a:t>
            </a: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80" name="Further information"/>
          <p:cNvSpPr txBox="1">
            <a:spLocks noGrp="1"/>
          </p:cNvSpPr>
          <p:nvPr>
            <p:ph type="title"/>
          </p:nvPr>
        </p:nvSpPr>
        <p:spPr bwMode="auto">
          <a:xfrm>
            <a:off x="457200" y="123289"/>
            <a:ext cx="8229600" cy="729465"/>
          </a:xfrm>
          <a:prstGeom prst="rect">
            <a:avLst/>
          </a:prstGeom>
        </p:spPr>
        <p:txBody>
          <a:bodyPr>
            <a:normAutofit/>
          </a:bodyPr>
          <a:lstStyle>
            <a:lvl1pPr>
              <a:defRPr b="1"/>
            </a:lvl1pPr>
          </a:lstStyle>
          <a:p>
            <a:pPr>
              <a:defRPr/>
            </a:pPr>
            <a:r>
              <a:rPr lang="en-GB"/>
              <a:t>References</a:t>
            </a:r>
            <a:endParaRPr/>
          </a:p>
        </p:txBody>
      </p:sp>
      <p:sp>
        <p:nvSpPr>
          <p:cNvPr id="281" name="Reading on the need to identify the ‘right’ business problem: Spradlin, D. (2012). Are you solving the right problem? Harvard Business Review…"/>
          <p:cNvSpPr txBox="1">
            <a:spLocks noGrp="1"/>
          </p:cNvSpPr>
          <p:nvPr>
            <p:ph type="body" idx="1"/>
          </p:nvPr>
        </p:nvSpPr>
        <p:spPr bwMode="auto">
          <a:xfrm>
            <a:off x="195209" y="976046"/>
            <a:ext cx="8491591" cy="4541188"/>
          </a:xfrm>
          <a:prstGeom prst="rect">
            <a:avLst/>
          </a:prstGeom>
        </p:spPr>
        <p:txBody>
          <a:bodyPr>
            <a:normAutofit fontScale="92500"/>
          </a:bodyPr>
          <a:lstStyle/>
          <a:p>
            <a:pPr algn="just">
              <a:defRPr/>
            </a:pPr>
            <a:r>
              <a:rPr lang="en-GB"/>
              <a:t>Alvesson, M. (2013) Understanding Organizational Culture. Second edition. London: SAGE. </a:t>
            </a:r>
            <a:endParaRPr/>
          </a:p>
          <a:p>
            <a:pPr algn="just">
              <a:defRPr/>
            </a:pPr>
            <a:r>
              <a:rPr lang="en-GB"/>
              <a:t>Cacciattolo, K., (2014).</a:t>
            </a:r>
            <a:r>
              <a:rPr lang="en-GB" i="1"/>
              <a:t> </a:t>
            </a:r>
            <a:r>
              <a:rPr lang="en-GB"/>
              <a:t>Understanding Organisational Cultures, European Scientific Journal November 2014 /Special Edition vol.2 </a:t>
            </a:r>
            <a:endParaRPr/>
          </a:p>
          <a:p>
            <a:pPr algn="just">
              <a:defRPr/>
            </a:pPr>
            <a:r>
              <a:rPr lang="en-GB"/>
              <a:t>Deal, T. E. &amp; Kennedy, A. A. (2000) The New Corporate Cultures: Revitalizing the workplace after downsizing, mergers and reengineering, London-UK, TEXERE Publishing Limited. </a:t>
            </a:r>
            <a:endParaRPr/>
          </a:p>
          <a:p>
            <a:pPr algn="just">
              <a:defRPr/>
            </a:pPr>
            <a:r>
              <a:rPr lang="en-GB"/>
              <a:t>Mullins, L., &amp; Christy, G. (2016). Management &amp; Organisational Behaviour (Eleventh ed., Always learning). </a:t>
            </a:r>
            <a:endParaRPr lang="en-GB" sz="2600"/>
          </a:p>
          <a:p>
            <a:pPr algn="just">
              <a:defRPr/>
            </a:pPr>
            <a:r>
              <a:rPr lang="en-GB"/>
              <a:t>Schein, E.H. (1990). </a:t>
            </a:r>
            <a:r>
              <a:rPr lang="en-GB" i="1"/>
              <a:t>Career anchors: Discovering your real values</a:t>
            </a:r>
            <a:r>
              <a:rPr lang="en-GB"/>
              <a:t>. San Francisco: Jossey-Bass/ Pfeiffer.</a:t>
            </a:r>
            <a:endParaRPr lang="en-GB" sz="2600" b="0" i="0" u="none" strike="noStrike">
              <a:solidFill>
                <a:srgbClr val="000000"/>
              </a:solidFill>
            </a:endParaRPr>
          </a:p>
          <a:p>
            <a:pPr marL="228885" indent="-228885" defTabSz="610361">
              <a:defRPr sz="2150"/>
            </a:pPr>
            <a:endParaRPr i="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2" end="2"/>
                                            </p:txEl>
                                          </p:spTgt>
                                        </p:tgtEl>
                                        <p:attrNameLst>
                                          <p:attrName>style.visibility</p:attrName>
                                        </p:attrNameLst>
                                      </p:cBhvr>
                                      <p:to>
                                        <p:strVal val="visible"/>
                                      </p:to>
                                    </p:set>
                                    <p:animEffect transition="in" filter="fade">
                                      <p:cBhvr>
                                        <p:cTn id="33" dur="1000"/>
                                        <p:tgtEl>
                                          <p:spTgt spid="281">
                                            <p:txEl>
                                              <p:pRg st="2" end="2"/>
                                            </p:txEl>
                                          </p:spTgt>
                                        </p:tgtEl>
                                      </p:cBhvr>
                                    </p:animEffect>
                                    <p:anim calcmode="lin" valueType="num">
                                      <p:cBhvr>
                                        <p:cTn id="34"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3" end="3"/>
                                            </p:txEl>
                                          </p:spTgt>
                                        </p:tgtEl>
                                        <p:attrNameLst>
                                          <p:attrName>style.visibility</p:attrName>
                                        </p:attrNameLst>
                                      </p:cBhvr>
                                      <p:to>
                                        <p:strVal val="visible"/>
                                      </p:to>
                                    </p:set>
                                    <p:animEffect transition="in" filter="fade">
                                      <p:cBhvr>
                                        <p:cTn id="40" dur="1000"/>
                                        <p:tgtEl>
                                          <p:spTgt spid="281">
                                            <p:txEl>
                                              <p:pRg st="3" end="3"/>
                                            </p:txEl>
                                          </p:spTgt>
                                        </p:tgtEl>
                                      </p:cBhvr>
                                    </p:animEffect>
                                    <p:anim calcmode="lin" valueType="num">
                                      <p:cBhvr>
                                        <p:cTn id="41"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4" end="4"/>
                                            </p:txEl>
                                          </p:spTgt>
                                        </p:tgtEl>
                                        <p:attrNameLst>
                                          <p:attrName>style.visibility</p:attrName>
                                        </p:attrNameLst>
                                      </p:cBhvr>
                                      <p:to>
                                        <p:strVal val="visible"/>
                                      </p:to>
                                    </p:set>
                                    <p:animEffect transition="in" filter="fade">
                                      <p:cBhvr>
                                        <p:cTn id="47" dur="1000"/>
                                        <p:tgtEl>
                                          <p:spTgt spid="281">
                                            <p:txEl>
                                              <p:pRg st="4" end="4"/>
                                            </p:txEl>
                                          </p:spTgt>
                                        </p:tgtEl>
                                      </p:cBhvr>
                                    </p:animEffect>
                                    <p:anim calcmode="lin" valueType="num">
                                      <p:cBhvr>
                                        <p:cTn id="48"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TotalTime>
  <Words>1327</Words>
  <Application>Microsoft Office PowerPoint</Application>
  <PresentationFormat>On-screen Show (4:3)</PresentationFormat>
  <Paragraphs>226</Paragraphs>
  <Slides>38</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Myriad Pro</vt:lpstr>
      <vt:lpstr>Arial</vt:lpstr>
      <vt:lpstr>Calibri</vt:lpstr>
      <vt:lpstr>Times New Roman</vt:lpstr>
      <vt:lpstr>Wingdings</vt:lpstr>
      <vt:lpstr>20140311PresentationUWTSDTemplate</vt:lpstr>
      <vt:lpstr>    LCLM 5005  Organisational Culture Week 5:  Organisational Structure &amp; Culture    </vt:lpstr>
      <vt:lpstr>Recap of week 4</vt:lpstr>
      <vt:lpstr>Organisational Structure &amp; Organisational Culture</vt:lpstr>
      <vt:lpstr>Important Announcement!</vt:lpstr>
      <vt:lpstr>Week 5</vt:lpstr>
      <vt:lpstr>Organisational Structure</vt:lpstr>
      <vt:lpstr>Organisational Structure: Class Discussion </vt:lpstr>
      <vt:lpstr>Organisational Structure</vt:lpstr>
      <vt:lpstr>Organisational Structure</vt:lpstr>
      <vt:lpstr>Organisational Structure</vt:lpstr>
      <vt:lpstr>Types of Organisational Structures</vt:lpstr>
      <vt:lpstr>Types of Organisational Structures</vt:lpstr>
      <vt:lpstr>Types of Organisational Structures</vt:lpstr>
      <vt:lpstr>Types of Organisational Structures</vt:lpstr>
      <vt:lpstr>Types of Organisational Structures</vt:lpstr>
      <vt:lpstr>Types of Organisational Structure</vt:lpstr>
      <vt:lpstr>Types of Organisational Structures</vt:lpstr>
      <vt:lpstr>Types of Organisational Structures</vt:lpstr>
      <vt:lpstr>Types of Organisational Structures</vt:lpstr>
      <vt:lpstr>Types of Organisational Structures</vt:lpstr>
      <vt:lpstr>Class Activity 1</vt:lpstr>
      <vt:lpstr>Break Time </vt:lpstr>
      <vt:lpstr>Session 2 </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Organisational Structure and Culture</vt:lpstr>
      <vt:lpstr>Organisational Structure and Culture</vt:lpstr>
      <vt:lpstr>Organisational Structure and Culture</vt:lpstr>
      <vt:lpstr>Important Tips</vt:lpstr>
      <vt:lpstr>Class Activity 2</vt:lpstr>
      <vt:lpstr>Important Tips</vt:lpstr>
      <vt:lpstr>Summary: Today, we have examined…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Rameses Manalang</cp:lastModifiedBy>
  <cp:revision>341</cp:revision>
  <dcterms:modified xsi:type="dcterms:W3CDTF">2026-07-11T11:53:11Z</dcterms:modified>
</cp:coreProperties>
</file>