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handoutMasterIdLst>
    <p:handoutMasterId r:id="rId15"/>
  </p:handoutMasterIdLst>
  <p:sldIdLst>
    <p:sldId id="256" r:id="rId2"/>
    <p:sldId id="257" r:id="rId3"/>
    <p:sldId id="262" r:id="rId4"/>
    <p:sldId id="259" r:id="rId5"/>
    <p:sldId id="263" r:id="rId6"/>
    <p:sldId id="258" r:id="rId7"/>
    <p:sldId id="260" r:id="rId8"/>
    <p:sldId id="261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94568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8B22DDF-932E-4223-B2EB-BC239674EAF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90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8C56F7-7B9D-462D-BA04-3FE05ABD266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990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340F17-E655-44AB-8B03-CAE33D2F74D7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37E822-BCAA-458D-957F-EF3F7D4621E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446678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050121-ADA3-4ED8-9AA9-F0D991CB086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9446678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04F35F-F2F7-4CDA-AE22-89C1615CFC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2703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960A0762-5217-4B28-9ACB-74179C9BAC20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D14BA698-5BA7-4DF2-877E-67ED97EB74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587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A0762-5217-4B28-9ACB-74179C9BAC20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BA698-5BA7-4DF2-877E-67ED97EB74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7032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A0762-5217-4B28-9ACB-74179C9BAC20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BA698-5BA7-4DF2-877E-67ED97EB74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9531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A0762-5217-4B28-9ACB-74179C9BAC20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BA698-5BA7-4DF2-877E-67ED97EB74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0419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A0762-5217-4B28-9ACB-74179C9BAC20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BA698-5BA7-4DF2-877E-67ED97EB74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210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A0762-5217-4B28-9ACB-74179C9BAC20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BA698-5BA7-4DF2-877E-67ED97EB74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573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A0762-5217-4B28-9ACB-74179C9BAC20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BA698-5BA7-4DF2-877E-67ED97EB74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2003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A0762-5217-4B28-9ACB-74179C9BAC20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D14BA698-5BA7-4DF2-877E-67ED97EB74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098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960A0762-5217-4B28-9ACB-74179C9BAC20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D14BA698-5BA7-4DF2-877E-67ED97EB74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2493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A0762-5217-4B28-9ACB-74179C9BAC20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BA698-5BA7-4DF2-877E-67ED97EB74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9987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A0762-5217-4B28-9ACB-74179C9BAC20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BA698-5BA7-4DF2-877E-67ED97EB74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2195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960A0762-5217-4B28-9ACB-74179C9BAC20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D14BA698-5BA7-4DF2-877E-67ED97EB74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845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19B95-2C8F-44A6-8D19-86C9981DDEA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Medical Advances as a result of Cross-Fertilization in Graeco-Roman Egypt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F8E3A0-223E-41DF-B980-F18B52806D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Tilly Hall</a:t>
            </a:r>
          </a:p>
          <a:p>
            <a:r>
              <a:rPr lang="en-GB" dirty="0"/>
              <a:t>1502328</a:t>
            </a:r>
          </a:p>
          <a:p>
            <a:r>
              <a:rPr lang="en-GB" dirty="0"/>
              <a:t>University of Wales, Trinity Saint David Lampeter</a:t>
            </a:r>
          </a:p>
        </p:txBody>
      </p:sp>
    </p:spTree>
    <p:extLst>
      <p:ext uri="{BB962C8B-B14F-4D97-AF65-F5344CB8AC3E}">
        <p14:creationId xmlns:p14="http://schemas.microsoft.com/office/powerpoint/2010/main" val="42656979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F7A19-DC81-4EB9-8357-0EB48541B7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point of my research…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1D4F9C-7663-4E6E-B38B-743C665631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determine the affect of cross-fertilization on the advancement of medicine in Egypt between the years 332BC to 642AD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44668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00AA6-0218-45D5-A9F5-2AF11EA9C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Argument…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0E6EED-4B64-4F34-A365-4798DA7818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Did cross-fertilization of the </a:t>
            </a:r>
            <a:r>
              <a:rPr lang="en-GB" dirty="0" err="1"/>
              <a:t>Graeco</a:t>
            </a:r>
            <a:r>
              <a:rPr lang="en-GB" dirty="0"/>
              <a:t>, Roman and Egyptian cultures help towards the advancement of medicine, or were the different societal factors a hinderance to the progression of medical science?</a:t>
            </a:r>
          </a:p>
          <a:p>
            <a:pPr lvl="1"/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00077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F6F76-F260-48E9-A235-F44B91FC06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overall argument…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B552E-8594-4E0B-8738-107D1026DF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u="sng" dirty="0"/>
              <a:t>Chapter one:</a:t>
            </a:r>
            <a:r>
              <a:rPr lang="en-GB" dirty="0"/>
              <a:t> </a:t>
            </a:r>
          </a:p>
          <a:p>
            <a:r>
              <a:rPr lang="en-GB" dirty="0"/>
              <a:t>An exploration of individuals in the medical field and how the advancements made by themselves, their forefathers, and their students, were a product of cross-fertilization. </a:t>
            </a:r>
          </a:p>
          <a:p>
            <a:pPr lvl="1"/>
            <a:r>
              <a:rPr lang="en-GB" dirty="0"/>
              <a:t>Different adaptations and adoptions of older works by medical researchers of different cultural backgrounds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89502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408BCD-5729-4A27-9FAD-E4566CC185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62609"/>
            <a:ext cx="5032513" cy="5514354"/>
          </a:xfrm>
        </p:spPr>
        <p:txBody>
          <a:bodyPr>
            <a:normAutofit/>
          </a:bodyPr>
          <a:lstStyle/>
          <a:p>
            <a:r>
              <a:rPr lang="en-GB" dirty="0"/>
              <a:t>Hippocrates</a:t>
            </a:r>
          </a:p>
          <a:p>
            <a:r>
              <a:rPr lang="en-GB" dirty="0"/>
              <a:t>Galen</a:t>
            </a:r>
          </a:p>
          <a:p>
            <a:r>
              <a:rPr lang="en-GB" dirty="0"/>
              <a:t>Aristotle</a:t>
            </a:r>
          </a:p>
          <a:p>
            <a:r>
              <a:rPr lang="en-GB" dirty="0" err="1"/>
              <a:t>Serapion</a:t>
            </a:r>
            <a:r>
              <a:rPr lang="en-GB" dirty="0"/>
              <a:t> of Alexandria</a:t>
            </a:r>
          </a:p>
          <a:p>
            <a:r>
              <a:rPr lang="en-GB" dirty="0" err="1"/>
              <a:t>Herophilis</a:t>
            </a:r>
            <a:r>
              <a:rPr lang="en-GB" dirty="0"/>
              <a:t> </a:t>
            </a:r>
          </a:p>
          <a:p>
            <a:r>
              <a:rPr lang="en-GB" dirty="0"/>
              <a:t>Erasistratus</a:t>
            </a:r>
          </a:p>
          <a:p>
            <a:r>
              <a:rPr lang="en-GB" dirty="0"/>
              <a:t>Asclepiades </a:t>
            </a:r>
          </a:p>
          <a:p>
            <a:r>
              <a:rPr lang="en-GB" dirty="0"/>
              <a:t>Imhotep </a:t>
            </a:r>
          </a:p>
          <a:p>
            <a:r>
              <a:rPr lang="en-GB" dirty="0" err="1"/>
              <a:t>Diocles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Bolus of Mendes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err="1"/>
              <a:t>Scribonius</a:t>
            </a:r>
            <a:r>
              <a:rPr lang="en-GB" dirty="0"/>
              <a:t> </a:t>
            </a:r>
            <a:r>
              <a:rPr lang="en-GB" dirty="0" err="1"/>
              <a:t>Largus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86D18AB-C0F5-45DE-BA28-26C323BFC316}"/>
              </a:ext>
            </a:extLst>
          </p:cNvPr>
          <p:cNvSpPr txBox="1">
            <a:spLocks/>
          </p:cNvSpPr>
          <p:nvPr/>
        </p:nvSpPr>
        <p:spPr>
          <a:xfrm>
            <a:off x="6675782" y="662609"/>
            <a:ext cx="5032513" cy="55143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08001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6769D1-711D-471C-9479-7BE86527CA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64974"/>
            <a:ext cx="10515600" cy="48119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u="sng" dirty="0"/>
              <a:t>Chapter two:</a:t>
            </a:r>
            <a:r>
              <a:rPr lang="en-GB" sz="2400" dirty="0"/>
              <a:t> </a:t>
            </a:r>
          </a:p>
          <a:p>
            <a:r>
              <a:rPr lang="en-GB" sz="2400" dirty="0"/>
              <a:t>Arguing how centuries of trade and campaigning, have influenced the advancement of medicine . </a:t>
            </a:r>
          </a:p>
          <a:p>
            <a:r>
              <a:rPr lang="en-GB" sz="2400" dirty="0"/>
              <a:t>Established centres of learning; Library at Alexandria</a:t>
            </a:r>
            <a:endParaRPr lang="en-GB" sz="2000" dirty="0"/>
          </a:p>
          <a:p>
            <a:r>
              <a:rPr lang="en-GB" sz="2400" dirty="0"/>
              <a:t>Campaigns of Alexander the Great</a:t>
            </a:r>
          </a:p>
          <a:p>
            <a:r>
              <a:rPr lang="en-GB" sz="2400" dirty="0"/>
              <a:t>Egyptians had centuries of medical tradition</a:t>
            </a:r>
          </a:p>
          <a:p>
            <a:r>
              <a:rPr lang="en-GB" sz="2400" dirty="0"/>
              <a:t>Greek immigrants brought their medical practices </a:t>
            </a:r>
          </a:p>
          <a:p>
            <a:r>
              <a:rPr lang="en-GB" sz="2400" dirty="0"/>
              <a:t>Romans brought army medical care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197481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1017A-875C-464B-89ED-B046C958D3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10747"/>
            <a:ext cx="10515600" cy="4666215"/>
          </a:xfrm>
        </p:spPr>
        <p:txBody>
          <a:bodyPr/>
          <a:lstStyle/>
          <a:p>
            <a:pPr marL="0" indent="0">
              <a:buNone/>
            </a:pPr>
            <a:r>
              <a:rPr lang="en-GB" u="sng" dirty="0"/>
              <a:t>Chapter three:</a:t>
            </a:r>
            <a:endParaRPr lang="en-GB" dirty="0"/>
          </a:p>
          <a:p>
            <a:r>
              <a:rPr lang="en-GB" dirty="0"/>
              <a:t>The intricacies of health and natural philosophy and the advancement of medicine through the adoption and adaptation of doctrines of peers and forefathers. </a:t>
            </a:r>
          </a:p>
          <a:p>
            <a:r>
              <a:rPr lang="en-GB" dirty="0"/>
              <a:t>Different philosophical doctrines and the application to further study</a:t>
            </a:r>
          </a:p>
          <a:p>
            <a:r>
              <a:rPr lang="en-GB" dirty="0"/>
              <a:t>Medical ethics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82503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F73F9A-FA55-4A25-BFEA-9C574B8233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84243"/>
            <a:ext cx="10515600" cy="4692720"/>
          </a:xfrm>
        </p:spPr>
        <p:txBody>
          <a:bodyPr/>
          <a:lstStyle/>
          <a:p>
            <a:pPr marL="0" indent="0">
              <a:buNone/>
            </a:pPr>
            <a:r>
              <a:rPr lang="en-GB" u="sng" dirty="0"/>
              <a:t>Chapter four:</a:t>
            </a:r>
          </a:p>
          <a:p>
            <a:r>
              <a:rPr lang="en-GB" dirty="0"/>
              <a:t>An analysis of the affects of religion, magic, and the supernatural on medical advances as a result of cross-fertilization in Graeco-Roman Egypt.</a:t>
            </a:r>
          </a:p>
          <a:p>
            <a:r>
              <a:rPr lang="en-GB" dirty="0"/>
              <a:t>Dependence on religion, magic and supernatural</a:t>
            </a:r>
          </a:p>
          <a:p>
            <a:r>
              <a:rPr lang="en-GB" dirty="0"/>
              <a:t>Religious restrictions </a:t>
            </a:r>
          </a:p>
        </p:txBody>
      </p:sp>
    </p:spTree>
    <p:extLst>
      <p:ext uri="{BB962C8B-B14F-4D97-AF65-F5344CB8AC3E}">
        <p14:creationId xmlns:p14="http://schemas.microsoft.com/office/powerpoint/2010/main" val="24179668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2C257-0D2B-46C8-81AE-C95897429E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Obstacles in my research…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C3678F-6909-4D22-AF6C-78B2CB4225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Lost works</a:t>
            </a:r>
          </a:p>
          <a:p>
            <a:pPr lvl="1"/>
            <a:r>
              <a:rPr lang="en-GB" dirty="0"/>
              <a:t>The works of others surviving only through the commentaries of others</a:t>
            </a:r>
          </a:p>
          <a:p>
            <a:pPr lvl="1"/>
            <a:r>
              <a:rPr lang="en-GB" dirty="0"/>
              <a:t>Risk of lost meaning and changing of work</a:t>
            </a:r>
          </a:p>
          <a:p>
            <a:pPr lvl="1"/>
            <a:r>
              <a:rPr lang="en-GB" dirty="0"/>
              <a:t>Not all of the work may have been re-written in the commentaries</a:t>
            </a:r>
          </a:p>
          <a:p>
            <a:pPr lvl="1"/>
            <a:r>
              <a:rPr lang="en-GB" dirty="0"/>
              <a:t>Translations could be wrong</a:t>
            </a:r>
          </a:p>
          <a:p>
            <a:r>
              <a:rPr lang="en-GB" dirty="0"/>
              <a:t>Dating </a:t>
            </a:r>
          </a:p>
          <a:p>
            <a:pPr lvl="1"/>
            <a:r>
              <a:rPr lang="en-GB" dirty="0"/>
              <a:t>Many Egyptian sources are before this time period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36338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3160A-F436-4396-A167-DBB3086E3A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conclusion…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838946-2EAB-4A55-81B0-F01BB363CB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Medical advances were made due to cross-fertilisation in Graeco-Roman Egypt</a:t>
            </a:r>
          </a:p>
          <a:p>
            <a:r>
              <a:rPr lang="en-GB" dirty="0"/>
              <a:t>Individuals in the medical field</a:t>
            </a:r>
          </a:p>
          <a:p>
            <a:r>
              <a:rPr lang="en-GB" dirty="0"/>
              <a:t>Trade, campaigning, centres of study</a:t>
            </a:r>
          </a:p>
          <a:p>
            <a:r>
              <a:rPr lang="en-GB" dirty="0"/>
              <a:t>Philosophy</a:t>
            </a:r>
          </a:p>
          <a:p>
            <a:r>
              <a:rPr lang="en-GB" dirty="0"/>
              <a:t>Religion, magic, and the supernatural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50218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A5453-FB56-44D3-B3B4-9CD96133D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656" y="278294"/>
            <a:ext cx="10858120" cy="1402357"/>
          </a:xfrm>
        </p:spPr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78C573-8434-4B60-8254-937A07033A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873" y="1375576"/>
            <a:ext cx="11184040" cy="5204130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/>
              <a:t>Modern Scholarship</a:t>
            </a:r>
            <a:endParaRPr lang="en-GB" dirty="0"/>
          </a:p>
          <a:p>
            <a:r>
              <a:rPr lang="en-GB" dirty="0"/>
              <a:t>Amundsen, D. W., 1996. </a:t>
            </a:r>
            <a:r>
              <a:rPr lang="en-GB" i="1" dirty="0"/>
              <a:t>Medicine, Society, and Faith in the Ancient and Medieval Worlds.</a:t>
            </a:r>
            <a:r>
              <a:rPr lang="en-GB" dirty="0"/>
              <a:t> The Johns Hopkins University: Baltimore.</a:t>
            </a:r>
          </a:p>
          <a:p>
            <a:r>
              <a:rPr lang="en-GB" dirty="0"/>
              <a:t>Boardman, J., Griffin., J., and Murray, O., (eds.) 1991. </a:t>
            </a:r>
            <a:r>
              <a:rPr lang="en-GB" i="1" dirty="0"/>
              <a:t>The Oxford History of the Classical World.</a:t>
            </a:r>
            <a:r>
              <a:rPr lang="en-GB" dirty="0"/>
              <a:t> Oxford University Press: Oxford.</a:t>
            </a:r>
          </a:p>
          <a:p>
            <a:r>
              <a:rPr lang="en-GB" dirty="0"/>
              <a:t>Cunningham, A., 2010. </a:t>
            </a:r>
            <a:r>
              <a:rPr lang="en-GB" i="1" dirty="0"/>
              <a:t>The Anatomist </a:t>
            </a:r>
            <a:r>
              <a:rPr lang="en-GB" i="1" dirty="0" err="1"/>
              <a:t>Anatomis’d</a:t>
            </a:r>
            <a:r>
              <a:rPr lang="en-GB" i="1" dirty="0"/>
              <a:t>.</a:t>
            </a:r>
            <a:r>
              <a:rPr lang="en-GB" dirty="0"/>
              <a:t> Ashgate Publishing Limited: Farnham.</a:t>
            </a:r>
          </a:p>
          <a:p>
            <a:r>
              <a:rPr lang="en-GB" dirty="0"/>
              <a:t>Ferngren, G. B., 2016. </a:t>
            </a:r>
            <a:r>
              <a:rPr lang="en-GB" i="1" dirty="0"/>
              <a:t>Medicine and Health Care in Early Christianity. </a:t>
            </a:r>
            <a:r>
              <a:rPr lang="en-GB" dirty="0"/>
              <a:t>The Johns Hopkins University Press: Baltimore </a:t>
            </a:r>
          </a:p>
          <a:p>
            <a:r>
              <a:rPr lang="en-GB" dirty="0"/>
              <a:t>Ferngren, G. B., 2014. </a:t>
            </a:r>
            <a:r>
              <a:rPr lang="en-GB" i="1" dirty="0"/>
              <a:t>Medicine and Religion: A Historical Introduction. </a:t>
            </a:r>
            <a:r>
              <a:rPr lang="en-GB" dirty="0"/>
              <a:t>The Johns Hopkins University Press: Baltimore </a:t>
            </a:r>
          </a:p>
          <a:p>
            <a:r>
              <a:rPr lang="en-GB" dirty="0"/>
              <a:t>Miles, S., and Henry, J., ‘Gender’ in Ferngren, G. B., (ed.) 2014. </a:t>
            </a:r>
            <a:r>
              <a:rPr lang="en-GB" i="1" dirty="0"/>
              <a:t>Science and Religion: A Historical Introduction. </a:t>
            </a:r>
            <a:r>
              <a:rPr lang="en-GB" dirty="0"/>
              <a:t>The Johns Hopkins University Press: Baltimore </a:t>
            </a:r>
          </a:p>
          <a:p>
            <a:r>
              <a:rPr lang="en-GB" dirty="0"/>
              <a:t>French, R., (ed.) 2000. </a:t>
            </a:r>
            <a:r>
              <a:rPr lang="en-GB" i="1" dirty="0"/>
              <a:t>Ancients and Moderns in the Medical Scientists. </a:t>
            </a:r>
            <a:r>
              <a:rPr lang="en-GB" dirty="0"/>
              <a:t>Ashgate Publishing Limited: Aldershot.</a:t>
            </a:r>
          </a:p>
          <a:p>
            <a:r>
              <a:rPr lang="en-GB" dirty="0" err="1"/>
              <a:t>Longrigg</a:t>
            </a:r>
            <a:r>
              <a:rPr lang="en-GB" dirty="0"/>
              <a:t>, J., 1993. </a:t>
            </a:r>
            <a:r>
              <a:rPr lang="en-GB" i="1" dirty="0"/>
              <a:t>Greek Rational Medicine: Philosophy and Medicine from </a:t>
            </a:r>
            <a:r>
              <a:rPr lang="en-GB" i="1" dirty="0" err="1"/>
              <a:t>Alcmaeon</a:t>
            </a:r>
            <a:r>
              <a:rPr lang="en-GB" i="1" dirty="0"/>
              <a:t> to the Alexandrians.</a:t>
            </a:r>
            <a:r>
              <a:rPr lang="en-GB" dirty="0"/>
              <a:t> Routledge: London.</a:t>
            </a:r>
          </a:p>
          <a:p>
            <a:r>
              <a:rPr lang="en-GB" dirty="0"/>
              <a:t>McNeill, W. H., 1976.</a:t>
            </a:r>
            <a:r>
              <a:rPr lang="en-GB" i="1" dirty="0"/>
              <a:t> Plagues and People.</a:t>
            </a:r>
            <a:r>
              <a:rPr lang="en-GB" dirty="0"/>
              <a:t> Basil Blackwell: Oxford.</a:t>
            </a:r>
          </a:p>
          <a:p>
            <a:r>
              <a:rPr lang="en-GB" dirty="0"/>
              <a:t>Miles, S., and Henry, J., ‘Gender’. Ferngren, G. B., (ed.) 2014. </a:t>
            </a:r>
            <a:r>
              <a:rPr lang="en-GB" i="1" dirty="0"/>
              <a:t>Science and Religion: A Historical Introduction. </a:t>
            </a:r>
            <a:r>
              <a:rPr lang="en-GB" dirty="0"/>
              <a:t>The Johns Hopkins University Press: Baltimore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14871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441E2F-B2B9-42EF-844D-6FB145387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606" y="372331"/>
            <a:ext cx="10772775" cy="1284192"/>
          </a:xfrm>
        </p:spPr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89CC3-EA78-4B91-8E97-38F1C89C1C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078" y="1510748"/>
            <a:ext cx="11057315" cy="473102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Morton, L. T., and Moore, R.J., 1997. </a:t>
            </a:r>
            <a:r>
              <a:rPr lang="en-GB" i="1" dirty="0"/>
              <a:t>A Chronology of Medicine and Related Sciences.</a:t>
            </a:r>
            <a:r>
              <a:rPr lang="en-GB" dirty="0"/>
              <a:t> Ashgate Publishing Limited: Aldershot.</a:t>
            </a:r>
          </a:p>
          <a:p>
            <a:r>
              <a:rPr lang="en-GB" dirty="0" err="1"/>
              <a:t>Nutton</a:t>
            </a:r>
            <a:r>
              <a:rPr lang="en-GB" dirty="0"/>
              <a:t>, V., 2004. </a:t>
            </a:r>
            <a:r>
              <a:rPr lang="en-GB" i="1" dirty="0"/>
              <a:t>Ancient Medicine.</a:t>
            </a:r>
            <a:r>
              <a:rPr lang="en-GB" dirty="0"/>
              <a:t> Routledge: Abingdon.</a:t>
            </a:r>
          </a:p>
          <a:p>
            <a:r>
              <a:rPr lang="en-GB" dirty="0"/>
              <a:t>Porter, R., 1997. </a:t>
            </a:r>
            <a:r>
              <a:rPr lang="en-GB" i="1" dirty="0"/>
              <a:t>The Greatest Benefit to Mankind: A Medical History of Humanity from Antiquity to the Present.</a:t>
            </a:r>
            <a:r>
              <a:rPr lang="en-GB" dirty="0"/>
              <a:t> Harper Collins Publishers: London.</a:t>
            </a:r>
          </a:p>
          <a:p>
            <a:r>
              <a:rPr lang="en-GB" dirty="0" err="1"/>
              <a:t>Staden</a:t>
            </a:r>
            <a:r>
              <a:rPr lang="en-GB" dirty="0"/>
              <a:t>, H. V., 1989. </a:t>
            </a:r>
            <a:r>
              <a:rPr lang="en-GB" i="1" dirty="0"/>
              <a:t>Herophilus: The Art of Medicine in Early Alexandria. </a:t>
            </a:r>
            <a:r>
              <a:rPr lang="en-GB" dirty="0"/>
              <a:t>Cambridge University Press: Cambridge.</a:t>
            </a:r>
          </a:p>
          <a:p>
            <a:r>
              <a:rPr lang="en-GB" dirty="0"/>
              <a:t>Temkin, O., 1991. </a:t>
            </a:r>
            <a:r>
              <a:rPr lang="en-GB" i="1" dirty="0"/>
              <a:t>Hippocrates in a World of Pagans and Christians.</a:t>
            </a:r>
            <a:r>
              <a:rPr lang="en-GB" dirty="0"/>
              <a:t> The Johns Hopkins University Press: Baltimore.</a:t>
            </a:r>
          </a:p>
          <a:p>
            <a:r>
              <a:rPr lang="en-GB" dirty="0" err="1"/>
              <a:t>Wickkiser</a:t>
            </a:r>
            <a:r>
              <a:rPr lang="en-GB" dirty="0"/>
              <a:t>, B. L., 2008. </a:t>
            </a:r>
            <a:r>
              <a:rPr lang="en-GB" i="1" dirty="0" err="1"/>
              <a:t>Asklepios</a:t>
            </a:r>
            <a:r>
              <a:rPr lang="en-GB" i="1" dirty="0"/>
              <a:t>, Medicine, and the Politics of Healing in Fifth-Century Greece: Between Craft and Cult. </a:t>
            </a:r>
            <a:r>
              <a:rPr lang="en-GB" dirty="0"/>
              <a:t>The Johns Hopkins University Press: Baltimore.</a:t>
            </a:r>
          </a:p>
          <a:p>
            <a:r>
              <a:rPr lang="en-GB" dirty="0"/>
              <a:t>Wilson, D. B., ‘The Historiography of Science and Religion’. Ferngren, G. B., (ed.) 2014. </a:t>
            </a:r>
            <a:r>
              <a:rPr lang="en-GB" i="1" dirty="0"/>
              <a:t>Science and Religion: A Historical Introduction. </a:t>
            </a:r>
            <a:r>
              <a:rPr lang="en-GB" dirty="0"/>
              <a:t>The Johns Hopkins University Press: Baltimore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03619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9671E-9E48-4444-8885-FEAD026F83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174" y="495014"/>
            <a:ext cx="10772775" cy="1170241"/>
          </a:xfrm>
        </p:spPr>
        <p:txBody>
          <a:bodyPr/>
          <a:lstStyle/>
          <a:p>
            <a:r>
              <a:rPr lang="en-GB" dirty="0"/>
              <a:t>Bibliography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A70E58-1867-4D4C-B252-8B56C746E1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584" y="1457740"/>
            <a:ext cx="11050242" cy="4905246"/>
          </a:xfrm>
        </p:spPr>
        <p:txBody>
          <a:bodyPr/>
          <a:lstStyle/>
          <a:p>
            <a:r>
              <a:rPr lang="en-GB" b="1" dirty="0"/>
              <a:t>Ancient Sources</a:t>
            </a:r>
            <a:endParaRPr lang="en-GB" dirty="0"/>
          </a:p>
          <a:p>
            <a:r>
              <a:rPr lang="en-GB" dirty="0" err="1"/>
              <a:t>Celsus</a:t>
            </a:r>
            <a:r>
              <a:rPr lang="en-GB" dirty="0"/>
              <a:t>, </a:t>
            </a:r>
            <a:r>
              <a:rPr lang="en-GB" i="1" dirty="0"/>
              <a:t>De </a:t>
            </a:r>
            <a:r>
              <a:rPr lang="en-GB" i="1" dirty="0" err="1"/>
              <a:t>Medicina</a:t>
            </a:r>
            <a:r>
              <a:rPr lang="en-GB" dirty="0"/>
              <a:t>. W. G. Spencer (trans.). 1971. Cambridge: Harvard University Press. (Republication of the 1935 edition).</a:t>
            </a:r>
          </a:p>
          <a:p>
            <a:r>
              <a:rPr lang="en-GB" dirty="0" err="1"/>
              <a:t>Ghalioungui</a:t>
            </a:r>
            <a:r>
              <a:rPr lang="en-GB" dirty="0"/>
              <a:t>, P., 1987. </a:t>
            </a:r>
            <a:r>
              <a:rPr lang="en-GB" i="1" dirty="0"/>
              <a:t>The </a:t>
            </a:r>
            <a:r>
              <a:rPr lang="en-GB" i="1" dirty="0" err="1"/>
              <a:t>Ebers</a:t>
            </a:r>
            <a:r>
              <a:rPr lang="en-GB" i="1" dirty="0"/>
              <a:t> Papyrus: A New English Translation, Commentaries and Glossaries.</a:t>
            </a:r>
            <a:r>
              <a:rPr lang="en-GB" dirty="0"/>
              <a:t> Academy of Scientific Research and Technology.</a:t>
            </a:r>
          </a:p>
          <a:p>
            <a:r>
              <a:rPr lang="en-GB" dirty="0"/>
              <a:t>Herodotus</a:t>
            </a:r>
            <a:r>
              <a:rPr lang="en-GB" i="1" dirty="0"/>
              <a:t>, The Histories.</a:t>
            </a:r>
            <a:r>
              <a:rPr lang="en-GB" dirty="0"/>
              <a:t> T. Holland (trans.). 2014. London: Penguin Classics.</a:t>
            </a:r>
          </a:p>
          <a:p>
            <a:r>
              <a:rPr lang="en-GB" dirty="0"/>
              <a:t>Meltzer, E. S., and Sanchez, G. M., 2014. </a:t>
            </a:r>
            <a:r>
              <a:rPr lang="en-GB" i="1" dirty="0"/>
              <a:t>The Edwin Smith Papyrus: Updated Translation of the Trauma Treatise and Modern Medical Commentaries</a:t>
            </a:r>
            <a:r>
              <a:rPr lang="en-GB" dirty="0"/>
              <a:t>. Atlanta: Lockwood Press.</a:t>
            </a:r>
          </a:p>
          <a:p>
            <a:r>
              <a:rPr lang="en-GB" dirty="0"/>
              <a:t>Pliny the Elder, </a:t>
            </a:r>
            <a:r>
              <a:rPr lang="en-GB" i="1" dirty="0"/>
              <a:t>The Natural History</a:t>
            </a:r>
            <a:r>
              <a:rPr lang="en-GB" dirty="0"/>
              <a:t>. J. Bostock (trans.). 1855. London: Taylor and Francis.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8274875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650</TotalTime>
  <Words>948</Words>
  <Application>Microsoft Office PowerPoint</Application>
  <PresentationFormat>Widescreen</PresentationFormat>
  <Paragraphs>80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Metropolitan</vt:lpstr>
      <vt:lpstr>Medical Advances as a result of Cross-Fertilization in Graeco-Roman Egypt</vt:lpstr>
      <vt:lpstr>The point of my research…</vt:lpstr>
      <vt:lpstr>My Argument…</vt:lpstr>
      <vt:lpstr>My overall argument…</vt:lpstr>
      <vt:lpstr>PowerPoint Presentation</vt:lpstr>
      <vt:lpstr>PowerPoint Presentation</vt:lpstr>
      <vt:lpstr>PowerPoint Presentation</vt:lpstr>
      <vt:lpstr>PowerPoint Presentation</vt:lpstr>
      <vt:lpstr>Obstacles in my research…</vt:lpstr>
      <vt:lpstr>My conclusion…</vt:lpstr>
      <vt:lpstr>Bibliography</vt:lpstr>
      <vt:lpstr>Bibliography</vt:lpstr>
      <vt:lpstr>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Medical Advances as a result of Cross-Fertilization in Graeco-Roman Egypt</dc:title>
  <dc:creator>tilly hall</dc:creator>
  <cp:lastModifiedBy>tilly hall</cp:lastModifiedBy>
  <cp:revision>38</cp:revision>
  <cp:lastPrinted>2018-01-22T22:08:44Z</cp:lastPrinted>
  <dcterms:created xsi:type="dcterms:W3CDTF">2018-01-22T12:46:02Z</dcterms:created>
  <dcterms:modified xsi:type="dcterms:W3CDTF">2018-01-22T23:58:59Z</dcterms:modified>
</cp:coreProperties>
</file>