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86" r:id="rId3"/>
    <p:sldId id="287" r:id="rId4"/>
    <p:sldId id="289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07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121" autoAdjust="0"/>
  </p:normalViewPr>
  <p:slideViewPr>
    <p:cSldViewPr>
      <p:cViewPr varScale="1">
        <p:scale>
          <a:sx n="59" d="100"/>
          <a:sy n="59" d="100"/>
        </p:scale>
        <p:origin x="14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31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DAE8B01-13C1-4097-A78E-AF3C4D3B43B9}" type="slidenum">
              <a:rPr lang="en-GB" altLang="en-US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38007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29503" indent="-280578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2312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1236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0161" indent="-224462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248B50B-5EA3-4F44-9908-616282DA8DC3}" type="slidenum">
              <a:rPr lang="en-GB" altLang="en-US"/>
              <a:pPr eaLnBrk="1" hangingPunct="1">
                <a:spcBef>
                  <a:spcPct val="0"/>
                </a:spcBef>
              </a:pPr>
              <a:t>4</a:t>
            </a:fld>
            <a:endParaRPr lang="en-GB" alt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8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187363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28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911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47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2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100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0748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50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1405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Kim and </a:t>
            </a:r>
            <a:r>
              <a:rPr lang="en-GB" dirty="0" err="1" smtClean="0"/>
              <a:t>cavas</a:t>
            </a:r>
            <a:r>
              <a:rPr lang="en-GB" dirty="0" smtClean="0"/>
              <a:t> –</a:t>
            </a:r>
            <a:r>
              <a:rPr lang="en-GB" baseline="0" dirty="0" smtClean="0"/>
              <a:t> 4 types of participants – contributors, advisors, audiences and silent participants</a:t>
            </a:r>
          </a:p>
          <a:p>
            <a:r>
              <a:rPr lang="en-GB" baseline="0" dirty="0" smtClean="0"/>
              <a:t>Undertook and examination of community of practice through Twitter and how to measure legitimacy of a participant, questions raised regarding how to encourage silent participators to become contributors.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8871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989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fsqGxpdmrc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en-US" altLang="en-US" dirty="0">
                <a:solidFill>
                  <a:schemeClr val="bg1"/>
                </a:solidFill>
              </a:rPr>
              <a:t>EAEC6001/C</a:t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dirty="0" err="1">
                <a:solidFill>
                  <a:schemeClr val="bg1"/>
                </a:solidFill>
              </a:rPr>
              <a:t>Yr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Oedolyn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Adfyfyriol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The Reflective Adult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bg1"/>
                </a:solidFill>
              </a:rPr>
              <a:t>Myfyrdod</a:t>
            </a:r>
            <a:r>
              <a:rPr lang="en-GB" altLang="en-US" sz="2800" dirty="0">
                <a:solidFill>
                  <a:schemeClr val="bg1"/>
                </a:solidFill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</a:rPr>
              <a:t>yn</a:t>
            </a:r>
            <a:r>
              <a:rPr lang="en-GB" altLang="en-US" sz="2800" dirty="0">
                <a:solidFill>
                  <a:schemeClr val="bg1"/>
                </a:solidFill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</a:rPr>
              <a:t>yr</a:t>
            </a:r>
            <a:r>
              <a:rPr lang="en-GB" altLang="en-US" sz="2800" dirty="0">
                <a:solidFill>
                  <a:schemeClr val="bg1"/>
                </a:solidFill>
              </a:rPr>
              <a:t> 21ain </a:t>
            </a:r>
            <a:r>
              <a:rPr lang="en-GB" altLang="en-US" sz="2800" dirty="0" err="1">
                <a:solidFill>
                  <a:schemeClr val="bg1"/>
                </a:solidFill>
              </a:rPr>
              <a:t>Ganrif</a:t>
            </a:r>
            <a:endParaRPr lang="en-GB" altLang="en-US" sz="28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>
                <a:solidFill>
                  <a:schemeClr val="bg1"/>
                </a:solidFill>
              </a:rPr>
              <a:t>Reflection </a:t>
            </a:r>
            <a:r>
              <a:rPr lang="en-GB" altLang="en-US" sz="2800" dirty="0" smtClean="0">
                <a:solidFill>
                  <a:schemeClr val="bg1"/>
                </a:solidFill>
              </a:rPr>
              <a:t>in the 21</a:t>
            </a:r>
            <a:r>
              <a:rPr lang="en-GB" altLang="en-US" sz="2800" baseline="30000" dirty="0" smtClean="0">
                <a:solidFill>
                  <a:schemeClr val="bg1"/>
                </a:solidFill>
              </a:rPr>
              <a:t>st</a:t>
            </a:r>
            <a:r>
              <a:rPr lang="en-GB" altLang="en-US" sz="2800" dirty="0" smtClean="0">
                <a:solidFill>
                  <a:schemeClr val="bg1"/>
                </a:solidFill>
              </a:rPr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Myfyrdod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21ain </a:t>
            </a:r>
            <a:r>
              <a:rPr lang="en-GB" dirty="0" err="1" smtClean="0"/>
              <a:t>Ganrif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Reflection </a:t>
            </a:r>
            <a:r>
              <a:rPr lang="en-GB" dirty="0" smtClean="0"/>
              <a:t>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Ddigidol</a:t>
            </a:r>
            <a:endParaRPr lang="en-GB" dirty="0"/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Symudol</a:t>
            </a:r>
            <a:endParaRPr lang="en-GB" dirty="0"/>
          </a:p>
          <a:p>
            <a:r>
              <a:rPr lang="en-GB" dirty="0" err="1"/>
              <a:t>Dysgu</a:t>
            </a:r>
            <a:r>
              <a:rPr lang="en-GB" dirty="0"/>
              <a:t> o bell</a:t>
            </a:r>
          </a:p>
          <a:p>
            <a:r>
              <a:rPr lang="en-GB" dirty="0" err="1"/>
              <a:t>Panopto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Digital Technology</a:t>
            </a:r>
          </a:p>
          <a:p>
            <a:r>
              <a:rPr lang="en-GB" dirty="0" smtClean="0"/>
              <a:t>Flipped Learning</a:t>
            </a:r>
          </a:p>
          <a:p>
            <a:r>
              <a:rPr lang="en-GB" dirty="0" smtClean="0"/>
              <a:t>Distance learning</a:t>
            </a:r>
          </a:p>
          <a:p>
            <a:r>
              <a:rPr lang="en-GB" dirty="0" err="1" smtClean="0"/>
              <a:t>Panopto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278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sz="4000" i="1" dirty="0" smtClean="0"/>
              <a:t>Fizz Approach to learning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0210" y="1417638"/>
            <a:ext cx="4027488" cy="323549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 err="1"/>
              <a:t>Ymagwedd</a:t>
            </a:r>
            <a:r>
              <a:rPr lang="en-US" altLang="en-US" dirty="0"/>
              <a:t> </a:t>
            </a:r>
            <a:r>
              <a:rPr lang="en-US" altLang="en-US" dirty="0" err="1"/>
              <a:t>tuag</a:t>
            </a:r>
            <a:r>
              <a:rPr lang="en-US" altLang="en-US" dirty="0"/>
              <a:t> at </a:t>
            </a:r>
            <a:r>
              <a:rPr lang="en-US" altLang="en-US" dirty="0" err="1"/>
              <a:t>ddysgu</a:t>
            </a:r>
            <a:r>
              <a:rPr lang="en-US" altLang="en-US" dirty="0"/>
              <a:t> </a:t>
            </a:r>
            <a:r>
              <a:rPr lang="en-US" altLang="en-US" dirty="0" err="1"/>
              <a:t>wedi'i</a:t>
            </a:r>
            <a:r>
              <a:rPr lang="en-US" altLang="en-US" dirty="0"/>
              <a:t> </a:t>
            </a:r>
            <a:r>
              <a:rPr lang="en-US" altLang="en-US" dirty="0" err="1"/>
              <a:t>rannu</a:t>
            </a:r>
            <a:endParaRPr lang="en-US" altLang="en-US" dirty="0"/>
          </a:p>
          <a:p>
            <a:r>
              <a:rPr lang="en-US" altLang="en-US" dirty="0" err="1"/>
              <a:t>Recordiadau</a:t>
            </a:r>
            <a:r>
              <a:rPr lang="en-US" altLang="en-US" dirty="0"/>
              <a:t> </a:t>
            </a:r>
            <a:r>
              <a:rPr lang="en-US" altLang="en-US" dirty="0" err="1"/>
              <a:t>gwersi</a:t>
            </a:r>
            <a:r>
              <a:rPr lang="en-US" altLang="en-US" dirty="0"/>
              <a:t> 'Un </a:t>
            </a:r>
            <a:r>
              <a:rPr lang="en-US" altLang="en-US" dirty="0" err="1"/>
              <a:t>cymryd</a:t>
            </a:r>
            <a:r>
              <a:rPr lang="en-US" altLang="en-US" dirty="0"/>
              <a:t>'</a:t>
            </a:r>
          </a:p>
          <a:p>
            <a:r>
              <a:rPr lang="en-US" altLang="en-US" dirty="0" err="1"/>
              <a:t>Amser</a:t>
            </a:r>
            <a:r>
              <a:rPr lang="en-US" altLang="en-US" dirty="0"/>
              <a:t> </a:t>
            </a:r>
            <a:r>
              <a:rPr lang="en-US" altLang="en-US" dirty="0" err="1"/>
              <a:t>dosbarth</a:t>
            </a:r>
            <a:r>
              <a:rPr lang="en-US" altLang="en-US" dirty="0"/>
              <a:t> a </a:t>
            </a:r>
            <a:r>
              <a:rPr lang="en-US" altLang="en-US" dirty="0" err="1"/>
              <a:t>ddefnyddir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gyfer</a:t>
            </a:r>
            <a:r>
              <a:rPr lang="en-US" altLang="en-US" dirty="0"/>
              <a:t> </a:t>
            </a:r>
            <a:r>
              <a:rPr lang="en-US" altLang="en-US" dirty="0" err="1"/>
              <a:t>cydweithio</a:t>
            </a:r>
            <a:endParaRPr lang="en-US" altLang="en-US" dirty="0"/>
          </a:p>
          <a:p>
            <a:r>
              <a:rPr lang="en-US" altLang="en-US" dirty="0" err="1"/>
              <a:t>Myfyriwch</a:t>
            </a:r>
            <a:r>
              <a:rPr lang="en-US" altLang="en-US" dirty="0"/>
              <a:t> </a:t>
            </a:r>
            <a:r>
              <a:rPr lang="en-US" altLang="en-US" dirty="0" err="1"/>
              <a:t>ar</a:t>
            </a:r>
            <a:r>
              <a:rPr lang="en-US" altLang="en-US" dirty="0"/>
              <a:t> </a:t>
            </a:r>
            <a:r>
              <a:rPr lang="en-US" altLang="en-US" dirty="0" err="1"/>
              <a:t>fideo</a:t>
            </a:r>
            <a:endParaRPr lang="en-US" altLang="en-US" dirty="0" smtClean="0"/>
          </a:p>
        </p:txBody>
      </p:sp>
      <p:sp>
        <p:nvSpPr>
          <p:cNvPr id="23556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88006" y="1417639"/>
            <a:ext cx="4030662" cy="323549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y-GB" altLang="en-US" dirty="0" smtClean="0"/>
              <a:t>An approach to Flipped learning</a:t>
            </a:r>
          </a:p>
          <a:p>
            <a:pPr eaLnBrk="1" hangingPunct="1"/>
            <a:r>
              <a:rPr lang="cy-GB" altLang="en-US" dirty="0" smtClean="0"/>
              <a:t>‘One take’ lesson recordings</a:t>
            </a:r>
          </a:p>
          <a:p>
            <a:pPr eaLnBrk="1" hangingPunct="1"/>
            <a:r>
              <a:rPr lang="cy-GB" altLang="en-US" dirty="0" smtClean="0"/>
              <a:t>Class time used for collaboration</a:t>
            </a:r>
          </a:p>
          <a:p>
            <a:pPr eaLnBrk="1" hangingPunct="1"/>
            <a:r>
              <a:rPr lang="cy-GB" altLang="en-US" dirty="0" smtClean="0"/>
              <a:t>Reflect on video</a:t>
            </a:r>
          </a:p>
          <a:p>
            <a:pPr eaLnBrk="1" hangingPunct="1"/>
            <a:endParaRPr lang="cy-GB" altLang="en-US" dirty="0" smtClean="0"/>
          </a:p>
        </p:txBody>
      </p:sp>
      <p:sp>
        <p:nvSpPr>
          <p:cNvPr id="2" name="Rectangle 1"/>
          <p:cNvSpPr/>
          <p:nvPr/>
        </p:nvSpPr>
        <p:spPr>
          <a:xfrm>
            <a:off x="116006" y="4653137"/>
            <a:ext cx="86026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Brunsell, E., &amp; </a:t>
            </a:r>
            <a:r>
              <a:rPr lang="en-GB" dirty="0" err="1"/>
              <a:t>Horejsi</a:t>
            </a:r>
            <a:r>
              <a:rPr lang="en-GB" dirty="0"/>
              <a:t>, M. (2013). Flipping Your Classroom in One "Take". </a:t>
            </a:r>
            <a:r>
              <a:rPr lang="en-GB" i="1" dirty="0"/>
              <a:t>The Science Teacher,</a:t>
            </a:r>
            <a:r>
              <a:rPr lang="en-GB" dirty="0"/>
              <a:t> </a:t>
            </a:r>
            <a:r>
              <a:rPr lang="en-GB" i="1" dirty="0"/>
              <a:t>80</a:t>
            </a:r>
            <a:r>
              <a:rPr lang="en-GB" dirty="0"/>
              <a:t>(3), 8.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99543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 smtClean="0"/>
              <a:t>Using Flipped Learning for Reflection</a:t>
            </a:r>
            <a:br>
              <a:rPr lang="en-GB" altLang="en-US" sz="4000" dirty="0" smtClean="0"/>
            </a:br>
            <a:endParaRPr lang="cy-GB" altLang="en-US" sz="40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701007"/>
          </a:xfrm>
        </p:spPr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myfyrio</a:t>
            </a:r>
            <a:endParaRPr lang="en-GB" dirty="0"/>
          </a:p>
          <a:p>
            <a:r>
              <a:rPr lang="en-GB" dirty="0"/>
              <a:t>4 </a:t>
            </a:r>
            <a:r>
              <a:rPr lang="en-GB" dirty="0" err="1"/>
              <a:t>cyfnod</a:t>
            </a:r>
            <a:r>
              <a:rPr lang="en-GB" dirty="0"/>
              <a:t> o </a:t>
            </a:r>
            <a:r>
              <a:rPr lang="en-GB" dirty="0" err="1"/>
              <a:t>fyfyrio</a:t>
            </a:r>
            <a:r>
              <a:rPr lang="en-GB" dirty="0"/>
              <a:t> </a:t>
            </a:r>
            <a:r>
              <a:rPr lang="en-GB" dirty="0" err="1"/>
              <a:t>drwy'r</a:t>
            </a:r>
            <a:r>
              <a:rPr lang="en-GB" dirty="0"/>
              <a:t> </a:t>
            </a:r>
            <a:r>
              <a:rPr lang="en-GB" dirty="0" err="1"/>
              <a:t>cyfryngau</a:t>
            </a:r>
            <a:endParaRPr lang="en-GB" dirty="0"/>
          </a:p>
          <a:p>
            <a:r>
              <a:rPr lang="en-GB" dirty="0" err="1"/>
              <a:t>Camau</a:t>
            </a:r>
            <a:r>
              <a:rPr lang="en-GB" dirty="0"/>
              <a:t> 1 a 2 - Hunan</a:t>
            </a:r>
          </a:p>
          <a:p>
            <a:r>
              <a:rPr lang="en-GB" dirty="0" err="1"/>
              <a:t>Camau</a:t>
            </a:r>
            <a:r>
              <a:rPr lang="en-GB" dirty="0"/>
              <a:t> 2 a 3 - </a:t>
            </a:r>
            <a:r>
              <a:rPr lang="en-GB" dirty="0" err="1"/>
              <a:t>Eraill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01007"/>
          </a:xfrm>
        </p:spPr>
        <p:txBody>
          <a:bodyPr/>
          <a:lstStyle/>
          <a:p>
            <a:r>
              <a:rPr lang="en-GB" dirty="0" smtClean="0"/>
              <a:t>Using digital media as a tool for reflection</a:t>
            </a:r>
          </a:p>
          <a:p>
            <a:r>
              <a:rPr lang="en-GB" dirty="0" smtClean="0"/>
              <a:t>4 phases of reflection through media</a:t>
            </a:r>
          </a:p>
          <a:p>
            <a:r>
              <a:rPr lang="en-GB" dirty="0" smtClean="0"/>
              <a:t>Phases 1 and 2 – Self</a:t>
            </a:r>
          </a:p>
          <a:p>
            <a:r>
              <a:rPr lang="en-GB" dirty="0" smtClean="0"/>
              <a:t>Phases 2 and 3 - Others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9952" y="5345271"/>
            <a:ext cx="90364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McCammon, L. &amp; Parker, B. (2015) 21st Century Reflective Practice Model https://www.youtube.com/watch?v=7fsqGxpdmrc</a:t>
            </a:r>
          </a:p>
        </p:txBody>
      </p:sp>
    </p:spTree>
    <p:extLst>
      <p:ext uri="{BB962C8B-B14F-4D97-AF65-F5344CB8AC3E}">
        <p14:creationId xmlns:p14="http://schemas.microsoft.com/office/powerpoint/2010/main" val="883888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?</a:t>
            </a:r>
          </a:p>
          <a:p>
            <a:r>
              <a:rPr lang="en-GB" dirty="0" err="1"/>
              <a:t>Gwallt</a:t>
            </a:r>
            <a:endParaRPr lang="en-GB" dirty="0"/>
          </a:p>
          <a:p>
            <a:r>
              <a:rPr lang="en-GB" dirty="0" err="1"/>
              <a:t>Ymddangosiad</a:t>
            </a:r>
            <a:endParaRPr lang="en-GB" dirty="0"/>
          </a:p>
          <a:p>
            <a:r>
              <a:rPr lang="en-GB" dirty="0" err="1"/>
              <a:t>Sain</a:t>
            </a:r>
            <a:r>
              <a:rPr lang="en-GB" dirty="0"/>
              <a:t> </a:t>
            </a:r>
            <a:r>
              <a:rPr lang="en-GB" dirty="0" err="1"/>
              <a:t>llais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Physical attributes</a:t>
            </a:r>
          </a:p>
          <a:p>
            <a:r>
              <a:rPr lang="en-GB" dirty="0" smtClean="0"/>
              <a:t>How do I look?</a:t>
            </a:r>
          </a:p>
          <a:p>
            <a:r>
              <a:rPr lang="en-GB" dirty="0" smtClean="0"/>
              <a:t>Hair</a:t>
            </a:r>
          </a:p>
          <a:p>
            <a:r>
              <a:rPr lang="en-GB" dirty="0" smtClean="0"/>
              <a:t>Appearance</a:t>
            </a:r>
          </a:p>
          <a:p>
            <a:r>
              <a:rPr lang="en-GB" dirty="0" smtClean="0"/>
              <a:t>Sound of voice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612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ymddygiadol</a:t>
            </a:r>
            <a:endParaRPr lang="en-GB" dirty="0"/>
          </a:p>
          <a:p>
            <a:r>
              <a:rPr lang="en-GB" dirty="0" err="1"/>
              <a:t>Mynegiant</a:t>
            </a:r>
            <a:r>
              <a:rPr lang="en-GB" dirty="0"/>
              <a:t> </a:t>
            </a:r>
            <a:r>
              <a:rPr lang="en-GB" dirty="0" err="1"/>
              <a:t>wynebol</a:t>
            </a:r>
            <a:endParaRPr lang="en-GB" dirty="0"/>
          </a:p>
          <a:p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r>
              <a:rPr lang="en-GB" dirty="0" err="1"/>
              <a:t>Ystumiau</a:t>
            </a:r>
            <a:r>
              <a:rPr lang="en-GB" dirty="0"/>
              <a:t> </a:t>
            </a:r>
            <a:r>
              <a:rPr lang="en-GB" dirty="0" err="1"/>
              <a:t>llaw</a:t>
            </a:r>
            <a:endParaRPr lang="en-GB" dirty="0"/>
          </a:p>
          <a:p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'umm ...' </a:t>
            </a:r>
            <a:r>
              <a:rPr lang="en-GB" dirty="0" err="1"/>
              <a:t>neu</a:t>
            </a:r>
            <a:r>
              <a:rPr lang="en-GB" dirty="0"/>
              <a:t> 'like'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Behavioural attributes</a:t>
            </a:r>
          </a:p>
          <a:p>
            <a:r>
              <a:rPr lang="en-GB" dirty="0" smtClean="0"/>
              <a:t>Facial expression</a:t>
            </a:r>
          </a:p>
          <a:p>
            <a:r>
              <a:rPr lang="en-GB" dirty="0" smtClean="0"/>
              <a:t>Body language</a:t>
            </a:r>
          </a:p>
          <a:p>
            <a:r>
              <a:rPr lang="en-GB" dirty="0" smtClean="0"/>
              <a:t>Hand gestures</a:t>
            </a:r>
          </a:p>
          <a:p>
            <a:r>
              <a:rPr lang="en-GB" dirty="0" smtClean="0"/>
              <a:t>Saying ‘umm…’ or ‘like’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422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Canfyddiadau</a:t>
            </a:r>
            <a:endParaRPr lang="en-GB" dirty="0"/>
          </a:p>
          <a:p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chi</a:t>
            </a:r>
          </a:p>
          <a:p>
            <a:r>
              <a:rPr lang="en-GB" dirty="0" err="1"/>
              <a:t>Siaradwch</a:t>
            </a:r>
            <a:r>
              <a:rPr lang="en-GB" dirty="0"/>
              <a:t> â </a:t>
            </a:r>
            <a:r>
              <a:rPr lang="en-GB" dirty="0" err="1"/>
              <a:t>hyder</a:t>
            </a:r>
            <a:endParaRPr lang="en-GB" dirty="0"/>
          </a:p>
          <a:p>
            <a:r>
              <a:rPr lang="en-GB" dirty="0" err="1"/>
              <a:t>Diddorol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drin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Perceptions</a:t>
            </a:r>
          </a:p>
          <a:p>
            <a:r>
              <a:rPr lang="en-GB" dirty="0" smtClean="0"/>
              <a:t>How others may perceive you</a:t>
            </a:r>
          </a:p>
          <a:p>
            <a:r>
              <a:rPr lang="en-GB" dirty="0" smtClean="0"/>
              <a:t>Spoke with confidence</a:t>
            </a:r>
          </a:p>
          <a:p>
            <a:r>
              <a:rPr lang="en-GB" dirty="0" smtClean="0"/>
              <a:t>Passionate</a:t>
            </a:r>
          </a:p>
          <a:p>
            <a:r>
              <a:rPr lang="en-GB" dirty="0" smtClean="0"/>
              <a:t>Handled situation well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77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Adborth</a:t>
            </a:r>
            <a:endParaRPr lang="en-GB" dirty="0"/>
          </a:p>
          <a:p>
            <a:r>
              <a:rPr lang="en-GB" dirty="0"/>
              <a:t>2 </a:t>
            </a:r>
            <a:r>
              <a:rPr lang="en-GB" dirty="0" err="1"/>
              <a:t>fath</a:t>
            </a:r>
            <a:r>
              <a:rPr lang="en-GB" dirty="0"/>
              <a:t> -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gyfreithlon</a:t>
            </a:r>
            <a:endParaRPr lang="en-GB" dirty="0"/>
          </a:p>
          <a:p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-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ofynnwyd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gyfryngau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- </a:t>
            </a:r>
            <a:r>
              <a:rPr lang="en-GB" dirty="0" err="1"/>
              <a:t>cymharwch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arfer</a:t>
            </a:r>
            <a:r>
              <a:rPr lang="en-GB" dirty="0"/>
              <a:t> da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Feedback</a:t>
            </a:r>
          </a:p>
          <a:p>
            <a:r>
              <a:rPr lang="en-GB" dirty="0" smtClean="0"/>
              <a:t>2 types – Unsolicited and solicited</a:t>
            </a:r>
          </a:p>
          <a:p>
            <a:r>
              <a:rPr lang="en-GB" dirty="0" smtClean="0"/>
              <a:t>Unsolicited – feedback you didn’t ask for e.g. via social media </a:t>
            </a:r>
          </a:p>
          <a:p>
            <a:r>
              <a:rPr lang="en-GB" dirty="0" smtClean="0"/>
              <a:t>Solicited – compare yourself with examples of good practice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182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adlewyrchu</a:t>
            </a:r>
            <a:endParaRPr lang="en-GB" dirty="0"/>
          </a:p>
          <a:p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da</a:t>
            </a:r>
          </a:p>
          <a:p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datblygu</a:t>
            </a:r>
            <a:endParaRPr lang="en-GB" dirty="0"/>
          </a:p>
          <a:p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chi a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Use the Feedback to reflect</a:t>
            </a:r>
          </a:p>
          <a:p>
            <a:r>
              <a:rPr lang="en-GB" dirty="0" smtClean="0"/>
              <a:t>Identify areas of good practice</a:t>
            </a:r>
          </a:p>
          <a:p>
            <a:r>
              <a:rPr lang="en-GB" dirty="0" smtClean="0"/>
              <a:t>Identify areas to improve or develop</a:t>
            </a:r>
          </a:p>
          <a:p>
            <a:r>
              <a:rPr lang="en-GB" dirty="0" smtClean="0"/>
              <a:t>Change what you can and accept what you cannot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22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Daw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pan </a:t>
            </a:r>
            <a:r>
              <a:rPr lang="en-GB" dirty="0" err="1"/>
              <a:t>allwch</a:t>
            </a:r>
            <a:r>
              <a:rPr lang="en-GB" dirty="0"/>
              <a:t> chi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heibio</a:t>
            </a:r>
            <a:r>
              <a:rPr lang="en-GB" dirty="0"/>
              <a:t> </a:t>
            </a:r>
            <a:r>
              <a:rPr lang="en-GB" dirty="0" err="1"/>
              <a:t>camau</a:t>
            </a:r>
            <a:r>
              <a:rPr lang="en-GB" dirty="0"/>
              <a:t> 1 a 2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a </a:t>
            </a:r>
            <a:r>
              <a:rPr lang="en-GB" dirty="0" err="1"/>
              <a:t>chanolbwyntio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gamau</a:t>
            </a:r>
            <a:r>
              <a:rPr lang="en-GB" dirty="0"/>
              <a:t> 3 a 4.</a:t>
            </a:r>
          </a:p>
          <a:p>
            <a:r>
              <a:rPr lang="en-GB" dirty="0"/>
              <a:t>Po </a:t>
            </a:r>
            <a:r>
              <a:rPr lang="en-GB" dirty="0" err="1"/>
              <a:t>fwyaf</a:t>
            </a:r>
            <a:r>
              <a:rPr lang="en-GB" dirty="0"/>
              <a:t> y </a:t>
            </a:r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a </a:t>
            </a:r>
            <a:r>
              <a:rPr lang="en-GB" dirty="0" err="1"/>
              <a:t>dreulir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1 a 2.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becomes effective when you can move past stages 1 and 2 quickly and focus on stages 3 and 4.</a:t>
            </a:r>
          </a:p>
          <a:p>
            <a:r>
              <a:rPr lang="en-GB" dirty="0" smtClean="0"/>
              <a:t>The more this is used the less time spent on 1 and 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093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y </a:t>
            </a:r>
            <a:r>
              <a:rPr lang="en-GB" dirty="0" err="1"/>
              <a:t>detholiad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taflen</a:t>
            </a:r>
            <a:r>
              <a:rPr lang="en-GB" dirty="0"/>
              <a:t>.</a:t>
            </a:r>
          </a:p>
          <a:p>
            <a:r>
              <a:rPr lang="en-GB" dirty="0" err="1"/>
              <a:t>Myfyriwch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ddefnyddio'r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cam</a:t>
            </a:r>
          </a:p>
          <a:p>
            <a:r>
              <a:rPr lang="en-GB" dirty="0" err="1"/>
              <a:t>Paratowch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drafod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Record yourself reading out the excerpt on the handout.</a:t>
            </a:r>
          </a:p>
          <a:p>
            <a:r>
              <a:rPr lang="en-GB" dirty="0" smtClean="0"/>
              <a:t>Reflect using the four phases</a:t>
            </a:r>
          </a:p>
          <a:p>
            <a:r>
              <a:rPr lang="en-GB" dirty="0" smtClean="0"/>
              <a:t>Prepare to discuss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588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Adborth</a:t>
            </a:r>
            <a:r>
              <a:rPr lang="en-GB" dirty="0" smtClean="0"/>
              <a:t>/Feedback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430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Ymchwil</a:t>
            </a:r>
            <a:r>
              <a:rPr lang="en-GB" dirty="0" smtClean="0"/>
              <a:t>/Research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Kim &amp; </a:t>
            </a:r>
            <a:r>
              <a:rPr lang="en-GB" dirty="0" err="1" smtClean="0"/>
              <a:t>Cavas</a:t>
            </a:r>
            <a:r>
              <a:rPr lang="en-GB" dirty="0" smtClean="0"/>
              <a:t> (</a:t>
            </a:r>
            <a:r>
              <a:rPr lang="en-GB" dirty="0"/>
              <a:t>2013) </a:t>
            </a:r>
            <a:r>
              <a:rPr lang="en-GB" dirty="0" smtClean="0"/>
              <a:t>– </a:t>
            </a:r>
            <a:r>
              <a:rPr lang="en-GB" dirty="0" err="1" smtClean="0"/>
              <a:t>cyfreithlondeb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Kim &amp; </a:t>
            </a:r>
            <a:r>
              <a:rPr lang="en-GB" dirty="0" err="1" smtClean="0"/>
              <a:t>Cavas</a:t>
            </a:r>
            <a:r>
              <a:rPr lang="en-GB" dirty="0" smtClean="0"/>
              <a:t> – Legitimacy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739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Brunsell, E., &amp; </a:t>
            </a:r>
            <a:r>
              <a:rPr lang="en-GB" dirty="0" err="1"/>
              <a:t>Horejsi</a:t>
            </a:r>
            <a:r>
              <a:rPr lang="en-GB" dirty="0"/>
              <a:t>, M. (2013). Flipping Your Classroom in One "Take". </a:t>
            </a:r>
            <a:r>
              <a:rPr lang="en-GB" i="1" dirty="0"/>
              <a:t>The Science Teacher,</a:t>
            </a:r>
            <a:r>
              <a:rPr lang="en-GB" dirty="0"/>
              <a:t> </a:t>
            </a:r>
            <a:r>
              <a:rPr lang="en-GB" i="1" dirty="0"/>
              <a:t>80</a:t>
            </a:r>
            <a:r>
              <a:rPr lang="en-GB" dirty="0"/>
              <a:t>(3), 8</a:t>
            </a:r>
            <a:r>
              <a:rPr lang="en-GB" dirty="0" smtClean="0"/>
              <a:t>.</a:t>
            </a:r>
          </a:p>
          <a:p>
            <a:r>
              <a:rPr lang="en-GB" dirty="0" smtClean="0"/>
              <a:t>McCammon, L. &amp; Parker, B. </a:t>
            </a:r>
            <a:r>
              <a:rPr lang="en-GB" dirty="0"/>
              <a:t>(2015) 21st Century Reflective Practice Model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www.youtube.com/watch?v=7fsqGxpdmrc</a:t>
            </a:r>
            <a:endParaRPr lang="en-GB" dirty="0" smtClean="0"/>
          </a:p>
          <a:p>
            <a:r>
              <a:rPr lang="en-GB" dirty="0"/>
              <a:t>Nelson, R. (2012). The use of video as a reflective learning tool in early childhood teacher preparation. International Conference on Education and E-Learning (</a:t>
            </a:r>
            <a:r>
              <a:rPr lang="en-GB" dirty="0" err="1"/>
              <a:t>EeL</a:t>
            </a:r>
            <a:r>
              <a:rPr lang="en-GB" dirty="0"/>
              <a:t>). Proceedings, 73-76</a:t>
            </a:r>
            <a:r>
              <a:rPr lang="en-GB" dirty="0" smtClean="0"/>
              <a:t>.</a:t>
            </a:r>
          </a:p>
          <a:p>
            <a:r>
              <a:rPr lang="en-GB" dirty="0"/>
              <a:t>Hawkins, Susan, &amp; Park Rogers, Meredith. (2016). Tools for Reflection: Video-Based Reflection within a Preservice Community of Practice. </a:t>
            </a:r>
            <a:r>
              <a:rPr lang="en-GB"/>
              <a:t>Journal of Science Teacher Education, 27(4), 415-437.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459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1177</TotalTime>
  <Words>699</Words>
  <Application>Microsoft Office PowerPoint</Application>
  <PresentationFormat>On-screen Show (4:3)</PresentationFormat>
  <Paragraphs>120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ＭＳ Ｐゴシック</vt:lpstr>
      <vt:lpstr>Arial</vt:lpstr>
      <vt:lpstr>Calibri</vt:lpstr>
      <vt:lpstr>Myriad Pro</vt:lpstr>
      <vt:lpstr>20140311PresentationUWTSDTemplate</vt:lpstr>
      <vt:lpstr>   EAEC6001/C Yr Oedolyn Adfyfyriol  The Reflective Adult   </vt:lpstr>
      <vt:lpstr>Myfyrdod yn yr 21ain Ganrif Reflection in the 21st Century</vt:lpstr>
      <vt:lpstr>Fizz Approach to learning</vt:lpstr>
      <vt:lpstr>Using Flipped Learning for Reflection </vt:lpstr>
      <vt:lpstr>Phase 1</vt:lpstr>
      <vt:lpstr>Phase 2</vt:lpstr>
      <vt:lpstr>Phase 3</vt:lpstr>
      <vt:lpstr>Phase 4</vt:lpstr>
      <vt:lpstr>Feedback</vt:lpstr>
      <vt:lpstr>PowerPoint Presentation</vt:lpstr>
      <vt:lpstr>Task</vt:lpstr>
      <vt:lpstr>Adborth/Feedback</vt:lpstr>
      <vt:lpstr>Ymchwil/Research</vt:lpstr>
      <vt:lpstr>Cyfeiriadau      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48</cp:revision>
  <cp:lastPrinted>2017-10-11T15:28:00Z</cp:lastPrinted>
  <dcterms:created xsi:type="dcterms:W3CDTF">2015-04-14T15:21:28Z</dcterms:created>
  <dcterms:modified xsi:type="dcterms:W3CDTF">2017-10-11T15:33:51Z</dcterms:modified>
</cp:coreProperties>
</file>