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56" r:id="rId3"/>
  </p:sldMasterIdLst>
  <p:notesMasterIdLst>
    <p:notesMasterId r:id="rId51"/>
  </p:notesMasterIdLst>
  <p:handoutMasterIdLst>
    <p:handoutMasterId r:id="rId52"/>
  </p:handoutMasterIdLst>
  <p:sldIdLst>
    <p:sldId id="256" r:id="rId4"/>
    <p:sldId id="257" r:id="rId5"/>
    <p:sldId id="289" r:id="rId6"/>
    <p:sldId id="290" r:id="rId7"/>
    <p:sldId id="294" r:id="rId8"/>
    <p:sldId id="292" r:id="rId9"/>
    <p:sldId id="295" r:id="rId10"/>
    <p:sldId id="296" r:id="rId11"/>
    <p:sldId id="297" r:id="rId12"/>
    <p:sldId id="298" r:id="rId13"/>
    <p:sldId id="299" r:id="rId14"/>
    <p:sldId id="300" r:id="rId15"/>
    <p:sldId id="301" r:id="rId16"/>
    <p:sldId id="302" r:id="rId17"/>
    <p:sldId id="303" r:id="rId18"/>
    <p:sldId id="304" r:id="rId19"/>
    <p:sldId id="305" r:id="rId20"/>
    <p:sldId id="306" r:id="rId21"/>
    <p:sldId id="307" r:id="rId22"/>
    <p:sldId id="308" r:id="rId23"/>
    <p:sldId id="309" r:id="rId24"/>
    <p:sldId id="310" r:id="rId25"/>
    <p:sldId id="311" r:id="rId26"/>
    <p:sldId id="312" r:id="rId27"/>
    <p:sldId id="313" r:id="rId28"/>
    <p:sldId id="314" r:id="rId29"/>
    <p:sldId id="315" r:id="rId30"/>
    <p:sldId id="316" r:id="rId31"/>
    <p:sldId id="318" r:id="rId32"/>
    <p:sldId id="319" r:id="rId33"/>
    <p:sldId id="320" r:id="rId34"/>
    <p:sldId id="321" r:id="rId35"/>
    <p:sldId id="322" r:id="rId36"/>
    <p:sldId id="323" r:id="rId37"/>
    <p:sldId id="317" r:id="rId38"/>
    <p:sldId id="324" r:id="rId39"/>
    <p:sldId id="325" r:id="rId40"/>
    <p:sldId id="326" r:id="rId41"/>
    <p:sldId id="327" r:id="rId42"/>
    <p:sldId id="328" r:id="rId43"/>
    <p:sldId id="329" r:id="rId44"/>
    <p:sldId id="330" r:id="rId45"/>
    <p:sldId id="332" r:id="rId46"/>
    <p:sldId id="333" r:id="rId47"/>
    <p:sldId id="334" r:id="rId48"/>
    <p:sldId id="331" r:id="rId49"/>
    <p:sldId id="335" r:id="rId50"/>
  </p:sldIdLst>
  <p:sldSz cx="9144000" cy="6858000" type="screen4x3"/>
  <p:notesSz cx="6797675" cy="9926638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1BC6E5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3B4B98B0-60AC-42C2-AFA5-B58CD77FA1E5}" styleName="Light Style 1 - Accent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10" d="100"/>
          <a:sy n="110" d="100"/>
        </p:scale>
        <p:origin x="1644" y="10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0.xml"/><Relationship Id="rId18" Type="http://schemas.openxmlformats.org/officeDocument/2006/relationships/slide" Target="slides/slide15.xml"/><Relationship Id="rId26" Type="http://schemas.openxmlformats.org/officeDocument/2006/relationships/slide" Target="slides/slide23.xml"/><Relationship Id="rId39" Type="http://schemas.openxmlformats.org/officeDocument/2006/relationships/slide" Target="slides/slide36.xml"/><Relationship Id="rId21" Type="http://schemas.openxmlformats.org/officeDocument/2006/relationships/slide" Target="slides/slide18.xml"/><Relationship Id="rId34" Type="http://schemas.openxmlformats.org/officeDocument/2006/relationships/slide" Target="slides/slide31.xml"/><Relationship Id="rId42" Type="http://schemas.openxmlformats.org/officeDocument/2006/relationships/slide" Target="slides/slide39.xml"/><Relationship Id="rId47" Type="http://schemas.openxmlformats.org/officeDocument/2006/relationships/slide" Target="slides/slide44.xml"/><Relationship Id="rId50" Type="http://schemas.openxmlformats.org/officeDocument/2006/relationships/slide" Target="slides/slide47.xml"/><Relationship Id="rId55" Type="http://schemas.openxmlformats.org/officeDocument/2006/relationships/theme" Target="theme/theme1.xml"/><Relationship Id="rId7" Type="http://schemas.openxmlformats.org/officeDocument/2006/relationships/slide" Target="slides/slide4.xml"/><Relationship Id="rId2" Type="http://schemas.openxmlformats.org/officeDocument/2006/relationships/customXml" Target="../customXml/item2.xml"/><Relationship Id="rId16" Type="http://schemas.openxmlformats.org/officeDocument/2006/relationships/slide" Target="slides/slide13.xml"/><Relationship Id="rId29" Type="http://schemas.openxmlformats.org/officeDocument/2006/relationships/slide" Target="slides/slide26.xml"/><Relationship Id="rId11" Type="http://schemas.openxmlformats.org/officeDocument/2006/relationships/slide" Target="slides/slide8.xml"/><Relationship Id="rId24" Type="http://schemas.openxmlformats.org/officeDocument/2006/relationships/slide" Target="slides/slide21.xml"/><Relationship Id="rId32" Type="http://schemas.openxmlformats.org/officeDocument/2006/relationships/slide" Target="slides/slide29.xml"/><Relationship Id="rId37" Type="http://schemas.openxmlformats.org/officeDocument/2006/relationships/slide" Target="slides/slide34.xml"/><Relationship Id="rId40" Type="http://schemas.openxmlformats.org/officeDocument/2006/relationships/slide" Target="slides/slide37.xml"/><Relationship Id="rId45" Type="http://schemas.openxmlformats.org/officeDocument/2006/relationships/slide" Target="slides/slide42.xml"/><Relationship Id="rId53" Type="http://schemas.openxmlformats.org/officeDocument/2006/relationships/presProps" Target="presProps.xml"/><Relationship Id="rId5" Type="http://schemas.openxmlformats.org/officeDocument/2006/relationships/slide" Target="slides/slide2.xml"/><Relationship Id="rId10" Type="http://schemas.openxmlformats.org/officeDocument/2006/relationships/slide" Target="slides/slide7.xml"/><Relationship Id="rId19" Type="http://schemas.openxmlformats.org/officeDocument/2006/relationships/slide" Target="slides/slide16.xml"/><Relationship Id="rId31" Type="http://schemas.openxmlformats.org/officeDocument/2006/relationships/slide" Target="slides/slide28.xml"/><Relationship Id="rId44" Type="http://schemas.openxmlformats.org/officeDocument/2006/relationships/slide" Target="slides/slide41.xml"/><Relationship Id="rId52" Type="http://schemas.openxmlformats.org/officeDocument/2006/relationships/handoutMaster" Target="handoutMasters/handoutMaster1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slide" Target="slides/slide11.xml"/><Relationship Id="rId22" Type="http://schemas.openxmlformats.org/officeDocument/2006/relationships/slide" Target="slides/slide19.xml"/><Relationship Id="rId27" Type="http://schemas.openxmlformats.org/officeDocument/2006/relationships/slide" Target="slides/slide24.xml"/><Relationship Id="rId30" Type="http://schemas.openxmlformats.org/officeDocument/2006/relationships/slide" Target="slides/slide27.xml"/><Relationship Id="rId35" Type="http://schemas.openxmlformats.org/officeDocument/2006/relationships/slide" Target="slides/slide32.xml"/><Relationship Id="rId43" Type="http://schemas.openxmlformats.org/officeDocument/2006/relationships/slide" Target="slides/slide40.xml"/><Relationship Id="rId48" Type="http://schemas.openxmlformats.org/officeDocument/2006/relationships/slide" Target="slides/slide45.xml"/><Relationship Id="rId56" Type="http://schemas.openxmlformats.org/officeDocument/2006/relationships/tableStyles" Target="tableStyles.xml"/><Relationship Id="rId8" Type="http://schemas.openxmlformats.org/officeDocument/2006/relationships/slide" Target="slides/slide5.xml"/><Relationship Id="rId51" Type="http://schemas.openxmlformats.org/officeDocument/2006/relationships/notesMaster" Target="notesMasters/notesMaster1.xml"/><Relationship Id="rId3" Type="http://schemas.openxmlformats.org/officeDocument/2006/relationships/slideMaster" Target="slideMasters/slideMaster1.xml"/><Relationship Id="rId12" Type="http://schemas.openxmlformats.org/officeDocument/2006/relationships/slide" Target="slides/slide9.xml"/><Relationship Id="rId17" Type="http://schemas.openxmlformats.org/officeDocument/2006/relationships/slide" Target="slides/slide14.xml"/><Relationship Id="rId25" Type="http://schemas.openxmlformats.org/officeDocument/2006/relationships/slide" Target="slides/slide22.xml"/><Relationship Id="rId33" Type="http://schemas.openxmlformats.org/officeDocument/2006/relationships/slide" Target="slides/slide30.xml"/><Relationship Id="rId38" Type="http://schemas.openxmlformats.org/officeDocument/2006/relationships/slide" Target="slides/slide35.xml"/><Relationship Id="rId46" Type="http://schemas.openxmlformats.org/officeDocument/2006/relationships/slide" Target="slides/slide43.xml"/><Relationship Id="rId20" Type="http://schemas.openxmlformats.org/officeDocument/2006/relationships/slide" Target="slides/slide17.xml"/><Relationship Id="rId41" Type="http://schemas.openxmlformats.org/officeDocument/2006/relationships/slide" Target="slides/slide38.xml"/><Relationship Id="rId54" Type="http://schemas.openxmlformats.org/officeDocument/2006/relationships/viewProps" Target="viewProps.xml"/><Relationship Id="rId1" Type="http://schemas.openxmlformats.org/officeDocument/2006/relationships/customXml" Target="../customXml/item1.xml"/><Relationship Id="rId6" Type="http://schemas.openxmlformats.org/officeDocument/2006/relationships/slide" Target="slides/slide3.xml"/><Relationship Id="rId15" Type="http://schemas.openxmlformats.org/officeDocument/2006/relationships/slide" Target="slides/slide12.xml"/><Relationship Id="rId23" Type="http://schemas.openxmlformats.org/officeDocument/2006/relationships/slide" Target="slides/slide20.xml"/><Relationship Id="rId28" Type="http://schemas.openxmlformats.org/officeDocument/2006/relationships/slide" Target="slides/slide25.xml"/><Relationship Id="rId36" Type="http://schemas.openxmlformats.org/officeDocument/2006/relationships/slide" Target="slides/slide33.xml"/><Relationship Id="rId49" Type="http://schemas.openxmlformats.org/officeDocument/2006/relationships/slide" Target="slides/slide46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1">
  <dgm:title val=""/>
  <dgm:desc val=""/>
  <dgm:catLst>
    <dgm:cat type="accent1" pri="11100"/>
  </dgm:catLst>
  <dgm:styleLbl name="node0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accent1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1">
        <a:tint val="4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4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4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accent1">
        <a:alpha val="4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accent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accent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accent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DC660D5B-8EC8-4802-B3A0-4912B734D374}" type="doc">
      <dgm:prSet loTypeId="urn:microsoft.com/office/officeart/2005/8/layout/venn2" loCatId="relationship" qsTypeId="urn:microsoft.com/office/officeart/2005/8/quickstyle/simple1" qsCatId="simple" csTypeId="urn:microsoft.com/office/officeart/2005/8/colors/accent1_1" csCatId="accent1" phldr="1"/>
      <dgm:spPr/>
      <dgm:t>
        <a:bodyPr/>
        <a:lstStyle/>
        <a:p>
          <a:endParaRPr lang="en-GB"/>
        </a:p>
      </dgm:t>
    </dgm:pt>
    <dgm:pt modelId="{0D6EFD16-82F8-44DB-A9EC-360E9827F071}">
      <dgm:prSet phldrT="[Text]" custT="1"/>
      <dgm:spPr>
        <a:solidFill>
          <a:schemeClr val="bg2"/>
        </a:solidFill>
      </dgm:spPr>
      <dgm:t>
        <a:bodyPr/>
        <a:lstStyle/>
        <a:p>
          <a:r>
            <a:rPr lang="en-GB" sz="1400" dirty="0"/>
            <a:t>1NF</a:t>
          </a:r>
        </a:p>
      </dgm:t>
    </dgm:pt>
    <dgm:pt modelId="{0579555C-0A44-4B82-A064-6DA37F9837EB}" type="parTrans" cxnId="{2676B45B-7BD2-47F7-A50D-21D78CE33E6B}">
      <dgm:prSet/>
      <dgm:spPr/>
      <dgm:t>
        <a:bodyPr/>
        <a:lstStyle/>
        <a:p>
          <a:endParaRPr lang="en-GB" sz="3200"/>
        </a:p>
      </dgm:t>
    </dgm:pt>
    <dgm:pt modelId="{CDC27C34-09D1-477C-954E-D1EFEE4375D4}" type="sibTrans" cxnId="{2676B45B-7BD2-47F7-A50D-21D78CE33E6B}">
      <dgm:prSet/>
      <dgm:spPr/>
      <dgm:t>
        <a:bodyPr/>
        <a:lstStyle/>
        <a:p>
          <a:endParaRPr lang="en-GB" sz="3200"/>
        </a:p>
      </dgm:t>
    </dgm:pt>
    <dgm:pt modelId="{6F7F9F7D-1011-4EF7-8C4F-1134C9B8F8A1}">
      <dgm:prSet phldrT="[Text]" custT="1"/>
      <dgm:spPr>
        <a:solidFill>
          <a:schemeClr val="bg2"/>
        </a:solidFill>
      </dgm:spPr>
      <dgm:t>
        <a:bodyPr/>
        <a:lstStyle/>
        <a:p>
          <a:r>
            <a:rPr lang="en-GB" sz="1400" dirty="0"/>
            <a:t>2NF</a:t>
          </a:r>
        </a:p>
      </dgm:t>
    </dgm:pt>
    <dgm:pt modelId="{7F7EDA5C-D35B-47BA-8989-A5C1EC6EE2AC}" type="parTrans" cxnId="{28EBDE76-3567-475C-BBE7-DAC804A6FC35}">
      <dgm:prSet/>
      <dgm:spPr/>
      <dgm:t>
        <a:bodyPr/>
        <a:lstStyle/>
        <a:p>
          <a:endParaRPr lang="en-GB" sz="3200"/>
        </a:p>
      </dgm:t>
    </dgm:pt>
    <dgm:pt modelId="{C4B54705-3236-4FD1-9A2E-48B7D9AAD7C9}" type="sibTrans" cxnId="{28EBDE76-3567-475C-BBE7-DAC804A6FC35}">
      <dgm:prSet/>
      <dgm:spPr/>
      <dgm:t>
        <a:bodyPr/>
        <a:lstStyle/>
        <a:p>
          <a:endParaRPr lang="en-GB" sz="3200"/>
        </a:p>
      </dgm:t>
    </dgm:pt>
    <dgm:pt modelId="{F02515BC-0201-4246-A012-191F0C58A2D5}">
      <dgm:prSet phldrT="[Text]" custT="1"/>
      <dgm:spPr>
        <a:solidFill>
          <a:schemeClr val="bg2"/>
        </a:solidFill>
      </dgm:spPr>
      <dgm:t>
        <a:bodyPr/>
        <a:lstStyle/>
        <a:p>
          <a:r>
            <a:rPr lang="en-GB" sz="1400" dirty="0"/>
            <a:t>3NF</a:t>
          </a:r>
        </a:p>
      </dgm:t>
    </dgm:pt>
    <dgm:pt modelId="{B8D276DA-A051-448A-9AF0-7A473A1C3FF1}" type="parTrans" cxnId="{4D611A22-B8A3-43F5-AE5A-5F221CDC919B}">
      <dgm:prSet/>
      <dgm:spPr/>
      <dgm:t>
        <a:bodyPr/>
        <a:lstStyle/>
        <a:p>
          <a:endParaRPr lang="en-GB" sz="3200"/>
        </a:p>
      </dgm:t>
    </dgm:pt>
    <dgm:pt modelId="{371EA015-9BCB-4F36-AE92-260B3EB40AA8}" type="sibTrans" cxnId="{4D611A22-B8A3-43F5-AE5A-5F221CDC919B}">
      <dgm:prSet/>
      <dgm:spPr/>
      <dgm:t>
        <a:bodyPr/>
        <a:lstStyle/>
        <a:p>
          <a:endParaRPr lang="en-GB" sz="3200"/>
        </a:p>
      </dgm:t>
    </dgm:pt>
    <dgm:pt modelId="{AD4D8D40-A639-48E1-B6E5-9C3F84E9FBED}">
      <dgm:prSet phldrT="[Text]" custT="1"/>
      <dgm:spPr/>
      <dgm:t>
        <a:bodyPr/>
        <a:lstStyle/>
        <a:p>
          <a:r>
            <a:rPr lang="en-GB" sz="1400" dirty="0"/>
            <a:t>BCNF </a:t>
          </a:r>
          <a:br>
            <a:rPr lang="en-GB" sz="1400" dirty="0"/>
          </a:br>
          <a:r>
            <a:rPr lang="en-GB" sz="1400" dirty="0"/>
            <a:t>(Boyce-</a:t>
          </a:r>
          <a:r>
            <a:rPr lang="en-GB" sz="1400" dirty="0" err="1"/>
            <a:t>Codd</a:t>
          </a:r>
          <a:r>
            <a:rPr lang="en-GB" sz="1400" dirty="0"/>
            <a:t>)</a:t>
          </a:r>
        </a:p>
      </dgm:t>
    </dgm:pt>
    <dgm:pt modelId="{806C515C-D67B-4FB4-A613-18D6E31832A0}" type="parTrans" cxnId="{AE157CC2-124B-4120-AADA-AEC5B8B972E0}">
      <dgm:prSet/>
      <dgm:spPr/>
      <dgm:t>
        <a:bodyPr/>
        <a:lstStyle/>
        <a:p>
          <a:endParaRPr lang="en-GB" sz="3200"/>
        </a:p>
      </dgm:t>
    </dgm:pt>
    <dgm:pt modelId="{47EFE718-2B2C-4BEE-8CBA-CB1A12B6C25E}" type="sibTrans" cxnId="{AE157CC2-124B-4120-AADA-AEC5B8B972E0}">
      <dgm:prSet/>
      <dgm:spPr/>
      <dgm:t>
        <a:bodyPr/>
        <a:lstStyle/>
        <a:p>
          <a:endParaRPr lang="en-GB" sz="3200"/>
        </a:p>
      </dgm:t>
    </dgm:pt>
    <dgm:pt modelId="{75458061-E231-46DB-861D-EC32C3EDBDD1}">
      <dgm:prSet phldrT="[Text]" custT="1"/>
      <dgm:spPr/>
      <dgm:t>
        <a:bodyPr/>
        <a:lstStyle/>
        <a:p>
          <a:r>
            <a:rPr lang="en-GB" sz="1400" dirty="0"/>
            <a:t>5NF</a:t>
          </a:r>
        </a:p>
      </dgm:t>
    </dgm:pt>
    <dgm:pt modelId="{7F26EC37-3870-4251-972C-BA4096F94F7E}" type="parTrans" cxnId="{AC08285F-96D8-44ED-B823-E16F4676ACCA}">
      <dgm:prSet/>
      <dgm:spPr/>
      <dgm:t>
        <a:bodyPr/>
        <a:lstStyle/>
        <a:p>
          <a:endParaRPr lang="en-US" sz="3200"/>
        </a:p>
      </dgm:t>
    </dgm:pt>
    <dgm:pt modelId="{B4AE05B4-9B10-4D9E-B300-B4C255BA812B}" type="sibTrans" cxnId="{AC08285F-96D8-44ED-B823-E16F4676ACCA}">
      <dgm:prSet/>
      <dgm:spPr/>
      <dgm:t>
        <a:bodyPr/>
        <a:lstStyle/>
        <a:p>
          <a:endParaRPr lang="en-US" sz="3200"/>
        </a:p>
      </dgm:t>
    </dgm:pt>
    <dgm:pt modelId="{E68B3FCA-7CF8-4E05-A0D2-1B26CFADB515}">
      <dgm:prSet phldrT="[Text]" custT="1"/>
      <dgm:spPr/>
      <dgm:t>
        <a:bodyPr/>
        <a:lstStyle/>
        <a:p>
          <a:r>
            <a:rPr lang="en-GB" sz="1400" dirty="0"/>
            <a:t>Higher normal forms</a:t>
          </a:r>
        </a:p>
      </dgm:t>
    </dgm:pt>
    <dgm:pt modelId="{5301ACAD-173C-41FB-A573-D5116E38FE47}" type="parTrans" cxnId="{282DCC3C-866E-48AD-AD71-4714AD294E9A}">
      <dgm:prSet/>
      <dgm:spPr/>
      <dgm:t>
        <a:bodyPr/>
        <a:lstStyle/>
        <a:p>
          <a:endParaRPr lang="en-US" sz="3200"/>
        </a:p>
      </dgm:t>
    </dgm:pt>
    <dgm:pt modelId="{72E9C8BA-FFAB-42E4-ACBD-B6F010AE4089}" type="sibTrans" cxnId="{282DCC3C-866E-48AD-AD71-4714AD294E9A}">
      <dgm:prSet/>
      <dgm:spPr/>
      <dgm:t>
        <a:bodyPr/>
        <a:lstStyle/>
        <a:p>
          <a:endParaRPr lang="en-US" sz="3200"/>
        </a:p>
      </dgm:t>
    </dgm:pt>
    <dgm:pt modelId="{A8B14577-B7DC-4B68-9278-1B1F1CCEAC0F}" type="pres">
      <dgm:prSet presAssocID="{DC660D5B-8EC8-4802-B3A0-4912B734D374}" presName="Name0" presStyleCnt="0">
        <dgm:presLayoutVars>
          <dgm:chMax val="7"/>
          <dgm:resizeHandles val="exact"/>
        </dgm:presLayoutVars>
      </dgm:prSet>
      <dgm:spPr/>
      <dgm:t>
        <a:bodyPr/>
        <a:lstStyle/>
        <a:p>
          <a:endParaRPr lang="en-GB"/>
        </a:p>
      </dgm:t>
    </dgm:pt>
    <dgm:pt modelId="{862E8DA8-9AC1-4511-860E-0D2C07195102}" type="pres">
      <dgm:prSet presAssocID="{DC660D5B-8EC8-4802-B3A0-4912B734D374}" presName="comp1" presStyleCnt="0"/>
      <dgm:spPr/>
    </dgm:pt>
    <dgm:pt modelId="{EFE5BD2F-979E-4BB6-9640-570233A80676}" type="pres">
      <dgm:prSet presAssocID="{DC660D5B-8EC8-4802-B3A0-4912B734D374}" presName="circle1" presStyleLbl="node1" presStyleIdx="0" presStyleCnt="6"/>
      <dgm:spPr/>
      <dgm:t>
        <a:bodyPr/>
        <a:lstStyle/>
        <a:p>
          <a:endParaRPr lang="en-GB"/>
        </a:p>
      </dgm:t>
    </dgm:pt>
    <dgm:pt modelId="{64825A92-BB72-40E0-B546-66DF2B66A1C6}" type="pres">
      <dgm:prSet presAssocID="{DC660D5B-8EC8-4802-B3A0-4912B734D374}" presName="c1text" presStyleLbl="node1" presStyleIdx="0" presStyleCnt="6">
        <dgm:presLayoutVars>
          <dgm:bulletEnabled val="1"/>
        </dgm:presLayoutVars>
      </dgm:prSet>
      <dgm:spPr/>
      <dgm:t>
        <a:bodyPr/>
        <a:lstStyle/>
        <a:p>
          <a:endParaRPr lang="en-GB"/>
        </a:p>
      </dgm:t>
    </dgm:pt>
    <dgm:pt modelId="{7A9F020A-FBAE-4EAB-B203-CD8E46509DC0}" type="pres">
      <dgm:prSet presAssocID="{DC660D5B-8EC8-4802-B3A0-4912B734D374}" presName="comp2" presStyleCnt="0"/>
      <dgm:spPr/>
    </dgm:pt>
    <dgm:pt modelId="{A3334A1B-5BB3-4782-97C5-16DD1B89A083}" type="pres">
      <dgm:prSet presAssocID="{DC660D5B-8EC8-4802-B3A0-4912B734D374}" presName="circle2" presStyleLbl="node1" presStyleIdx="1" presStyleCnt="6"/>
      <dgm:spPr/>
      <dgm:t>
        <a:bodyPr/>
        <a:lstStyle/>
        <a:p>
          <a:endParaRPr lang="en-GB"/>
        </a:p>
      </dgm:t>
    </dgm:pt>
    <dgm:pt modelId="{1E5F47AC-F0DC-45E1-8F4D-3D512DA15C31}" type="pres">
      <dgm:prSet presAssocID="{DC660D5B-8EC8-4802-B3A0-4912B734D374}" presName="c2text" presStyleLbl="node1" presStyleIdx="1" presStyleCnt="6">
        <dgm:presLayoutVars>
          <dgm:bulletEnabled val="1"/>
        </dgm:presLayoutVars>
      </dgm:prSet>
      <dgm:spPr/>
      <dgm:t>
        <a:bodyPr/>
        <a:lstStyle/>
        <a:p>
          <a:endParaRPr lang="en-GB"/>
        </a:p>
      </dgm:t>
    </dgm:pt>
    <dgm:pt modelId="{DD1B84E4-FAB5-4FD5-9476-DCBA17B353F6}" type="pres">
      <dgm:prSet presAssocID="{DC660D5B-8EC8-4802-B3A0-4912B734D374}" presName="comp3" presStyleCnt="0"/>
      <dgm:spPr/>
    </dgm:pt>
    <dgm:pt modelId="{5E88D545-FAF6-4D91-8315-F5724DD0064F}" type="pres">
      <dgm:prSet presAssocID="{DC660D5B-8EC8-4802-B3A0-4912B734D374}" presName="circle3" presStyleLbl="node1" presStyleIdx="2" presStyleCnt="6"/>
      <dgm:spPr/>
      <dgm:t>
        <a:bodyPr/>
        <a:lstStyle/>
        <a:p>
          <a:endParaRPr lang="en-GB"/>
        </a:p>
      </dgm:t>
    </dgm:pt>
    <dgm:pt modelId="{B1847653-0C70-4ECB-BBEF-1B500BA7A021}" type="pres">
      <dgm:prSet presAssocID="{DC660D5B-8EC8-4802-B3A0-4912B734D374}" presName="c3text" presStyleLbl="node1" presStyleIdx="2" presStyleCnt="6">
        <dgm:presLayoutVars>
          <dgm:bulletEnabled val="1"/>
        </dgm:presLayoutVars>
      </dgm:prSet>
      <dgm:spPr/>
      <dgm:t>
        <a:bodyPr/>
        <a:lstStyle/>
        <a:p>
          <a:endParaRPr lang="en-GB"/>
        </a:p>
      </dgm:t>
    </dgm:pt>
    <dgm:pt modelId="{4BA62D62-B133-49CB-85DE-775E60EC704E}" type="pres">
      <dgm:prSet presAssocID="{DC660D5B-8EC8-4802-B3A0-4912B734D374}" presName="comp4" presStyleCnt="0"/>
      <dgm:spPr/>
    </dgm:pt>
    <dgm:pt modelId="{630AF6F4-5897-4A03-AB86-018E48A4E8BF}" type="pres">
      <dgm:prSet presAssocID="{DC660D5B-8EC8-4802-B3A0-4912B734D374}" presName="circle4" presStyleLbl="node1" presStyleIdx="3" presStyleCnt="6"/>
      <dgm:spPr/>
      <dgm:t>
        <a:bodyPr/>
        <a:lstStyle/>
        <a:p>
          <a:endParaRPr lang="en-GB"/>
        </a:p>
      </dgm:t>
    </dgm:pt>
    <dgm:pt modelId="{01BD58D4-7652-4D24-97B0-C45DD8C8A2C7}" type="pres">
      <dgm:prSet presAssocID="{DC660D5B-8EC8-4802-B3A0-4912B734D374}" presName="c4text" presStyleLbl="node1" presStyleIdx="3" presStyleCnt="6">
        <dgm:presLayoutVars>
          <dgm:bulletEnabled val="1"/>
        </dgm:presLayoutVars>
      </dgm:prSet>
      <dgm:spPr/>
      <dgm:t>
        <a:bodyPr/>
        <a:lstStyle/>
        <a:p>
          <a:endParaRPr lang="en-GB"/>
        </a:p>
      </dgm:t>
    </dgm:pt>
    <dgm:pt modelId="{FDD01D18-0AC2-4555-9FB7-A4BC4B40ABC4}" type="pres">
      <dgm:prSet presAssocID="{DC660D5B-8EC8-4802-B3A0-4912B734D374}" presName="comp5" presStyleCnt="0"/>
      <dgm:spPr/>
    </dgm:pt>
    <dgm:pt modelId="{1733765B-B2D0-424D-88BE-7D71EB06915F}" type="pres">
      <dgm:prSet presAssocID="{DC660D5B-8EC8-4802-B3A0-4912B734D374}" presName="circle5" presStyleLbl="node1" presStyleIdx="4" presStyleCnt="6"/>
      <dgm:spPr/>
      <dgm:t>
        <a:bodyPr/>
        <a:lstStyle/>
        <a:p>
          <a:endParaRPr lang="en-GB"/>
        </a:p>
      </dgm:t>
    </dgm:pt>
    <dgm:pt modelId="{F689A76B-7203-41C8-A465-2AD521B6AEB2}" type="pres">
      <dgm:prSet presAssocID="{DC660D5B-8EC8-4802-B3A0-4912B734D374}" presName="c5text" presStyleLbl="node1" presStyleIdx="4" presStyleCnt="6">
        <dgm:presLayoutVars>
          <dgm:bulletEnabled val="1"/>
        </dgm:presLayoutVars>
      </dgm:prSet>
      <dgm:spPr/>
      <dgm:t>
        <a:bodyPr/>
        <a:lstStyle/>
        <a:p>
          <a:endParaRPr lang="en-GB"/>
        </a:p>
      </dgm:t>
    </dgm:pt>
    <dgm:pt modelId="{5D6E32B4-DD79-4496-BE7A-FAF878CCFA09}" type="pres">
      <dgm:prSet presAssocID="{DC660D5B-8EC8-4802-B3A0-4912B734D374}" presName="comp6" presStyleCnt="0"/>
      <dgm:spPr/>
    </dgm:pt>
    <dgm:pt modelId="{ADEEB1AD-BCEA-4BFB-A2B6-C82C62BFC484}" type="pres">
      <dgm:prSet presAssocID="{DC660D5B-8EC8-4802-B3A0-4912B734D374}" presName="circle6" presStyleLbl="node1" presStyleIdx="5" presStyleCnt="6"/>
      <dgm:spPr/>
      <dgm:t>
        <a:bodyPr/>
        <a:lstStyle/>
        <a:p>
          <a:endParaRPr lang="en-GB"/>
        </a:p>
      </dgm:t>
    </dgm:pt>
    <dgm:pt modelId="{AAE0165E-EF1C-4C4C-94AB-69F170E5DA45}" type="pres">
      <dgm:prSet presAssocID="{DC660D5B-8EC8-4802-B3A0-4912B734D374}" presName="c6text" presStyleLbl="node1" presStyleIdx="5" presStyleCnt="6">
        <dgm:presLayoutVars>
          <dgm:bulletEnabled val="1"/>
        </dgm:presLayoutVars>
      </dgm:prSet>
      <dgm:spPr/>
      <dgm:t>
        <a:bodyPr/>
        <a:lstStyle/>
        <a:p>
          <a:endParaRPr lang="en-GB"/>
        </a:p>
      </dgm:t>
    </dgm:pt>
  </dgm:ptLst>
  <dgm:cxnLst>
    <dgm:cxn modelId="{FF43EDF3-89A1-444A-B3FC-5A7F7A43FC10}" type="presOf" srcId="{E68B3FCA-7CF8-4E05-A0D2-1B26CFADB515}" destId="{ADEEB1AD-BCEA-4BFB-A2B6-C82C62BFC484}" srcOrd="0" destOrd="0" presId="urn:microsoft.com/office/officeart/2005/8/layout/venn2"/>
    <dgm:cxn modelId="{395F33DC-7F3E-43BD-8487-364A00BD3E06}" type="presOf" srcId="{DC660D5B-8EC8-4802-B3A0-4912B734D374}" destId="{A8B14577-B7DC-4B68-9278-1B1F1CCEAC0F}" srcOrd="0" destOrd="0" presId="urn:microsoft.com/office/officeart/2005/8/layout/venn2"/>
    <dgm:cxn modelId="{62DDAF73-2DCF-4B45-AE29-5EB817D7E575}" type="presOf" srcId="{6F7F9F7D-1011-4EF7-8C4F-1134C9B8F8A1}" destId="{1E5F47AC-F0DC-45E1-8F4D-3D512DA15C31}" srcOrd="1" destOrd="0" presId="urn:microsoft.com/office/officeart/2005/8/layout/venn2"/>
    <dgm:cxn modelId="{7E292DB0-3010-414B-8977-6C722E9F34A7}" type="presOf" srcId="{F02515BC-0201-4246-A012-191F0C58A2D5}" destId="{B1847653-0C70-4ECB-BBEF-1B500BA7A021}" srcOrd="1" destOrd="0" presId="urn:microsoft.com/office/officeart/2005/8/layout/venn2"/>
    <dgm:cxn modelId="{C8AF9554-D52D-4631-9DEB-4902CF279EDB}" type="presOf" srcId="{75458061-E231-46DB-861D-EC32C3EDBDD1}" destId="{1733765B-B2D0-424D-88BE-7D71EB06915F}" srcOrd="0" destOrd="0" presId="urn:microsoft.com/office/officeart/2005/8/layout/venn2"/>
    <dgm:cxn modelId="{4D611A22-B8A3-43F5-AE5A-5F221CDC919B}" srcId="{DC660D5B-8EC8-4802-B3A0-4912B734D374}" destId="{F02515BC-0201-4246-A012-191F0C58A2D5}" srcOrd="2" destOrd="0" parTransId="{B8D276DA-A051-448A-9AF0-7A473A1C3FF1}" sibTransId="{371EA015-9BCB-4F36-AE92-260B3EB40AA8}"/>
    <dgm:cxn modelId="{282DCC3C-866E-48AD-AD71-4714AD294E9A}" srcId="{DC660D5B-8EC8-4802-B3A0-4912B734D374}" destId="{E68B3FCA-7CF8-4E05-A0D2-1B26CFADB515}" srcOrd="5" destOrd="0" parTransId="{5301ACAD-173C-41FB-A573-D5116E38FE47}" sibTransId="{72E9C8BA-FFAB-42E4-ACBD-B6F010AE4089}"/>
    <dgm:cxn modelId="{AE157CC2-124B-4120-AADA-AEC5B8B972E0}" srcId="{DC660D5B-8EC8-4802-B3A0-4912B734D374}" destId="{AD4D8D40-A639-48E1-B6E5-9C3F84E9FBED}" srcOrd="3" destOrd="0" parTransId="{806C515C-D67B-4FB4-A613-18D6E31832A0}" sibTransId="{47EFE718-2B2C-4BEE-8CBA-CB1A12B6C25E}"/>
    <dgm:cxn modelId="{0C7F15B3-516D-4962-B544-2682CF3AD229}" type="presOf" srcId="{AD4D8D40-A639-48E1-B6E5-9C3F84E9FBED}" destId="{01BD58D4-7652-4D24-97B0-C45DD8C8A2C7}" srcOrd="1" destOrd="0" presId="urn:microsoft.com/office/officeart/2005/8/layout/venn2"/>
    <dgm:cxn modelId="{D88A96FB-EF67-4DEE-A7EA-CA8ACB64455A}" type="presOf" srcId="{6F7F9F7D-1011-4EF7-8C4F-1134C9B8F8A1}" destId="{A3334A1B-5BB3-4782-97C5-16DD1B89A083}" srcOrd="0" destOrd="0" presId="urn:microsoft.com/office/officeart/2005/8/layout/venn2"/>
    <dgm:cxn modelId="{46ABB3C8-EB47-4574-B915-FCFA4BF722EC}" type="presOf" srcId="{F02515BC-0201-4246-A012-191F0C58A2D5}" destId="{5E88D545-FAF6-4D91-8315-F5724DD0064F}" srcOrd="0" destOrd="0" presId="urn:microsoft.com/office/officeart/2005/8/layout/venn2"/>
    <dgm:cxn modelId="{856B9AAF-CAC4-4EE2-967E-B943B53F621B}" type="presOf" srcId="{E68B3FCA-7CF8-4E05-A0D2-1B26CFADB515}" destId="{AAE0165E-EF1C-4C4C-94AB-69F170E5DA45}" srcOrd="1" destOrd="0" presId="urn:microsoft.com/office/officeart/2005/8/layout/venn2"/>
    <dgm:cxn modelId="{093B07E9-0DFF-4E3C-8C2F-E0A1F1741A30}" type="presOf" srcId="{0D6EFD16-82F8-44DB-A9EC-360E9827F071}" destId="{64825A92-BB72-40E0-B546-66DF2B66A1C6}" srcOrd="1" destOrd="0" presId="urn:microsoft.com/office/officeart/2005/8/layout/venn2"/>
    <dgm:cxn modelId="{28EBDE76-3567-475C-BBE7-DAC804A6FC35}" srcId="{DC660D5B-8EC8-4802-B3A0-4912B734D374}" destId="{6F7F9F7D-1011-4EF7-8C4F-1134C9B8F8A1}" srcOrd="1" destOrd="0" parTransId="{7F7EDA5C-D35B-47BA-8989-A5C1EC6EE2AC}" sibTransId="{C4B54705-3236-4FD1-9A2E-48B7D9AAD7C9}"/>
    <dgm:cxn modelId="{1C13109E-998A-4BC4-9944-D2E428FDFDB3}" type="presOf" srcId="{75458061-E231-46DB-861D-EC32C3EDBDD1}" destId="{F689A76B-7203-41C8-A465-2AD521B6AEB2}" srcOrd="1" destOrd="0" presId="urn:microsoft.com/office/officeart/2005/8/layout/venn2"/>
    <dgm:cxn modelId="{0CBAAEFC-3118-4F25-8FD6-C88284485AF6}" type="presOf" srcId="{0D6EFD16-82F8-44DB-A9EC-360E9827F071}" destId="{EFE5BD2F-979E-4BB6-9640-570233A80676}" srcOrd="0" destOrd="0" presId="urn:microsoft.com/office/officeart/2005/8/layout/venn2"/>
    <dgm:cxn modelId="{AC08285F-96D8-44ED-B823-E16F4676ACCA}" srcId="{DC660D5B-8EC8-4802-B3A0-4912B734D374}" destId="{75458061-E231-46DB-861D-EC32C3EDBDD1}" srcOrd="4" destOrd="0" parTransId="{7F26EC37-3870-4251-972C-BA4096F94F7E}" sibTransId="{B4AE05B4-9B10-4D9E-B300-B4C255BA812B}"/>
    <dgm:cxn modelId="{2676B45B-7BD2-47F7-A50D-21D78CE33E6B}" srcId="{DC660D5B-8EC8-4802-B3A0-4912B734D374}" destId="{0D6EFD16-82F8-44DB-A9EC-360E9827F071}" srcOrd="0" destOrd="0" parTransId="{0579555C-0A44-4B82-A064-6DA37F9837EB}" sibTransId="{CDC27C34-09D1-477C-954E-D1EFEE4375D4}"/>
    <dgm:cxn modelId="{88DEE704-B2A5-405C-A9AA-08EED8BC65C6}" type="presOf" srcId="{AD4D8D40-A639-48E1-B6E5-9C3F84E9FBED}" destId="{630AF6F4-5897-4A03-AB86-018E48A4E8BF}" srcOrd="0" destOrd="0" presId="urn:microsoft.com/office/officeart/2005/8/layout/venn2"/>
    <dgm:cxn modelId="{EDF8B8B3-8721-46A8-9675-3C15F441CFE4}" type="presParOf" srcId="{A8B14577-B7DC-4B68-9278-1B1F1CCEAC0F}" destId="{862E8DA8-9AC1-4511-860E-0D2C07195102}" srcOrd="0" destOrd="0" presId="urn:microsoft.com/office/officeart/2005/8/layout/venn2"/>
    <dgm:cxn modelId="{112D5564-3C1B-4F21-9DAC-8E54F729975F}" type="presParOf" srcId="{862E8DA8-9AC1-4511-860E-0D2C07195102}" destId="{EFE5BD2F-979E-4BB6-9640-570233A80676}" srcOrd="0" destOrd="0" presId="urn:microsoft.com/office/officeart/2005/8/layout/venn2"/>
    <dgm:cxn modelId="{483D8375-4130-44B9-A411-E0EF42B5A597}" type="presParOf" srcId="{862E8DA8-9AC1-4511-860E-0D2C07195102}" destId="{64825A92-BB72-40E0-B546-66DF2B66A1C6}" srcOrd="1" destOrd="0" presId="urn:microsoft.com/office/officeart/2005/8/layout/venn2"/>
    <dgm:cxn modelId="{1E8167F4-E970-413E-98CA-BD35730CDD73}" type="presParOf" srcId="{A8B14577-B7DC-4B68-9278-1B1F1CCEAC0F}" destId="{7A9F020A-FBAE-4EAB-B203-CD8E46509DC0}" srcOrd="1" destOrd="0" presId="urn:microsoft.com/office/officeart/2005/8/layout/venn2"/>
    <dgm:cxn modelId="{7F7AF642-4AAF-4C11-A241-7A2AD93E9E93}" type="presParOf" srcId="{7A9F020A-FBAE-4EAB-B203-CD8E46509DC0}" destId="{A3334A1B-5BB3-4782-97C5-16DD1B89A083}" srcOrd="0" destOrd="0" presId="urn:microsoft.com/office/officeart/2005/8/layout/venn2"/>
    <dgm:cxn modelId="{B7EDFB50-16C8-441F-A7E8-4C52D601D186}" type="presParOf" srcId="{7A9F020A-FBAE-4EAB-B203-CD8E46509DC0}" destId="{1E5F47AC-F0DC-45E1-8F4D-3D512DA15C31}" srcOrd="1" destOrd="0" presId="urn:microsoft.com/office/officeart/2005/8/layout/venn2"/>
    <dgm:cxn modelId="{464A6FB8-81A4-417D-9444-D6008F5264FD}" type="presParOf" srcId="{A8B14577-B7DC-4B68-9278-1B1F1CCEAC0F}" destId="{DD1B84E4-FAB5-4FD5-9476-DCBA17B353F6}" srcOrd="2" destOrd="0" presId="urn:microsoft.com/office/officeart/2005/8/layout/venn2"/>
    <dgm:cxn modelId="{2146E66A-2C39-41D8-B85A-83D4CED6618E}" type="presParOf" srcId="{DD1B84E4-FAB5-4FD5-9476-DCBA17B353F6}" destId="{5E88D545-FAF6-4D91-8315-F5724DD0064F}" srcOrd="0" destOrd="0" presId="urn:microsoft.com/office/officeart/2005/8/layout/venn2"/>
    <dgm:cxn modelId="{842F0511-D98F-4944-84E3-C94A988CC920}" type="presParOf" srcId="{DD1B84E4-FAB5-4FD5-9476-DCBA17B353F6}" destId="{B1847653-0C70-4ECB-BBEF-1B500BA7A021}" srcOrd="1" destOrd="0" presId="urn:microsoft.com/office/officeart/2005/8/layout/venn2"/>
    <dgm:cxn modelId="{672A5D6B-0D79-466E-974B-5E416BC16CAF}" type="presParOf" srcId="{A8B14577-B7DC-4B68-9278-1B1F1CCEAC0F}" destId="{4BA62D62-B133-49CB-85DE-775E60EC704E}" srcOrd="3" destOrd="0" presId="urn:microsoft.com/office/officeart/2005/8/layout/venn2"/>
    <dgm:cxn modelId="{D4414639-FE9B-4C88-AF9B-43907ED62DB0}" type="presParOf" srcId="{4BA62D62-B133-49CB-85DE-775E60EC704E}" destId="{630AF6F4-5897-4A03-AB86-018E48A4E8BF}" srcOrd="0" destOrd="0" presId="urn:microsoft.com/office/officeart/2005/8/layout/venn2"/>
    <dgm:cxn modelId="{E96DC3C6-394B-4E76-8720-4BF903F80985}" type="presParOf" srcId="{4BA62D62-B133-49CB-85DE-775E60EC704E}" destId="{01BD58D4-7652-4D24-97B0-C45DD8C8A2C7}" srcOrd="1" destOrd="0" presId="urn:microsoft.com/office/officeart/2005/8/layout/venn2"/>
    <dgm:cxn modelId="{1F92DC0B-D561-4F68-A70B-E5E81269C93A}" type="presParOf" srcId="{A8B14577-B7DC-4B68-9278-1B1F1CCEAC0F}" destId="{FDD01D18-0AC2-4555-9FB7-A4BC4B40ABC4}" srcOrd="4" destOrd="0" presId="urn:microsoft.com/office/officeart/2005/8/layout/venn2"/>
    <dgm:cxn modelId="{231FEFE7-68AD-418D-A7A7-F492F2E94149}" type="presParOf" srcId="{FDD01D18-0AC2-4555-9FB7-A4BC4B40ABC4}" destId="{1733765B-B2D0-424D-88BE-7D71EB06915F}" srcOrd="0" destOrd="0" presId="urn:microsoft.com/office/officeart/2005/8/layout/venn2"/>
    <dgm:cxn modelId="{10A15312-2A49-4EFA-8E70-5A1FFC536240}" type="presParOf" srcId="{FDD01D18-0AC2-4555-9FB7-A4BC4B40ABC4}" destId="{F689A76B-7203-41C8-A465-2AD521B6AEB2}" srcOrd="1" destOrd="0" presId="urn:microsoft.com/office/officeart/2005/8/layout/venn2"/>
    <dgm:cxn modelId="{27C35297-36BB-4984-9CEC-9754A3E21BB5}" type="presParOf" srcId="{A8B14577-B7DC-4B68-9278-1B1F1CCEAC0F}" destId="{5D6E32B4-DD79-4496-BE7A-FAF878CCFA09}" srcOrd="5" destOrd="0" presId="urn:microsoft.com/office/officeart/2005/8/layout/venn2"/>
    <dgm:cxn modelId="{52023752-9B56-4CED-9CCA-8CE3CF7E0AD0}" type="presParOf" srcId="{5D6E32B4-DD79-4496-BE7A-FAF878CCFA09}" destId="{ADEEB1AD-BCEA-4BFB-A2B6-C82C62BFC484}" srcOrd="0" destOrd="0" presId="urn:microsoft.com/office/officeart/2005/8/layout/venn2"/>
    <dgm:cxn modelId="{E2C71A57-9C63-4204-8631-8FC1F1FFE573}" type="presParOf" srcId="{5D6E32B4-DD79-4496-BE7A-FAF878CCFA09}" destId="{AAE0165E-EF1C-4C4C-94AB-69F170E5DA45}" srcOrd="1" destOrd="0" presId="urn:microsoft.com/office/officeart/2005/8/layout/venn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EFE5BD2F-979E-4BB6-9640-570233A80676}">
      <dsp:nvSpPr>
        <dsp:cNvPr id="0" name=""/>
        <dsp:cNvSpPr/>
      </dsp:nvSpPr>
      <dsp:spPr>
        <a:xfrm>
          <a:off x="1828799" y="0"/>
          <a:ext cx="4495800" cy="4495800"/>
        </a:xfrm>
        <a:prstGeom prst="ellipse">
          <a:avLst/>
        </a:prstGeom>
        <a:solidFill>
          <a:schemeClr val="bg2"/>
        </a:solidFill>
        <a:ln w="1905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9568" tIns="99568" rIns="99568" bIns="99568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GB" sz="1400" kern="1200" dirty="0"/>
            <a:t>1NF</a:t>
          </a:r>
        </a:p>
      </dsp:txBody>
      <dsp:txXfrm>
        <a:off x="3233737" y="224789"/>
        <a:ext cx="1685925" cy="449580"/>
      </dsp:txXfrm>
    </dsp:sp>
    <dsp:sp modelId="{A3334A1B-5BB3-4782-97C5-16DD1B89A083}">
      <dsp:nvSpPr>
        <dsp:cNvPr id="0" name=""/>
        <dsp:cNvSpPr/>
      </dsp:nvSpPr>
      <dsp:spPr>
        <a:xfrm>
          <a:off x="2165984" y="674369"/>
          <a:ext cx="3821430" cy="3821430"/>
        </a:xfrm>
        <a:prstGeom prst="ellipse">
          <a:avLst/>
        </a:prstGeom>
        <a:solidFill>
          <a:schemeClr val="bg2"/>
        </a:solidFill>
        <a:ln w="1905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9568" tIns="99568" rIns="99568" bIns="99568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GB" sz="1400" kern="1200" dirty="0"/>
            <a:t>2NF</a:t>
          </a:r>
        </a:p>
      </dsp:txBody>
      <dsp:txXfrm>
        <a:off x="3252704" y="894102"/>
        <a:ext cx="1647991" cy="439464"/>
      </dsp:txXfrm>
    </dsp:sp>
    <dsp:sp modelId="{5E88D545-FAF6-4D91-8315-F5724DD0064F}">
      <dsp:nvSpPr>
        <dsp:cNvPr id="0" name=""/>
        <dsp:cNvSpPr/>
      </dsp:nvSpPr>
      <dsp:spPr>
        <a:xfrm>
          <a:off x="2503169" y="1348739"/>
          <a:ext cx="3147060" cy="3147060"/>
        </a:xfrm>
        <a:prstGeom prst="ellipse">
          <a:avLst/>
        </a:prstGeom>
        <a:solidFill>
          <a:schemeClr val="bg2"/>
        </a:solidFill>
        <a:ln w="1905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9568" tIns="99568" rIns="99568" bIns="99568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GB" sz="1400" kern="1200" dirty="0"/>
            <a:t>3NF</a:t>
          </a:r>
        </a:p>
      </dsp:txBody>
      <dsp:txXfrm>
        <a:off x="3262398" y="1565887"/>
        <a:ext cx="1628603" cy="434294"/>
      </dsp:txXfrm>
    </dsp:sp>
    <dsp:sp modelId="{630AF6F4-5897-4A03-AB86-018E48A4E8BF}">
      <dsp:nvSpPr>
        <dsp:cNvPr id="0" name=""/>
        <dsp:cNvSpPr/>
      </dsp:nvSpPr>
      <dsp:spPr>
        <a:xfrm>
          <a:off x="2840354" y="2023109"/>
          <a:ext cx="2472690" cy="2472690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9568" tIns="99568" rIns="99568" bIns="99568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GB" sz="1400" kern="1200" dirty="0"/>
            <a:t>BCNF </a:t>
          </a:r>
          <a:br>
            <a:rPr lang="en-GB" sz="1400" kern="1200" dirty="0"/>
          </a:br>
          <a:r>
            <a:rPr lang="en-GB" sz="1400" kern="1200" dirty="0"/>
            <a:t>(Boyce-</a:t>
          </a:r>
          <a:r>
            <a:rPr lang="en-GB" sz="1400" kern="1200" dirty="0" err="1"/>
            <a:t>Codd</a:t>
          </a:r>
          <a:r>
            <a:rPr lang="en-GB" sz="1400" kern="1200" dirty="0"/>
            <a:t>)</a:t>
          </a:r>
        </a:p>
      </dsp:txBody>
      <dsp:txXfrm>
        <a:off x="3409073" y="2245652"/>
        <a:ext cx="1335252" cy="445084"/>
      </dsp:txXfrm>
    </dsp:sp>
    <dsp:sp modelId="{1733765B-B2D0-424D-88BE-7D71EB06915F}">
      <dsp:nvSpPr>
        <dsp:cNvPr id="0" name=""/>
        <dsp:cNvSpPr/>
      </dsp:nvSpPr>
      <dsp:spPr>
        <a:xfrm>
          <a:off x="3177539" y="2697480"/>
          <a:ext cx="1798320" cy="1798320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9568" tIns="99568" rIns="99568" bIns="99568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GB" sz="1400" kern="1200" dirty="0"/>
            <a:t>5NF</a:t>
          </a:r>
        </a:p>
      </dsp:txBody>
      <dsp:txXfrm>
        <a:off x="3492246" y="2922270"/>
        <a:ext cx="1168908" cy="449580"/>
      </dsp:txXfrm>
    </dsp:sp>
    <dsp:sp modelId="{ADEEB1AD-BCEA-4BFB-A2B6-C82C62BFC484}">
      <dsp:nvSpPr>
        <dsp:cNvPr id="0" name=""/>
        <dsp:cNvSpPr/>
      </dsp:nvSpPr>
      <dsp:spPr>
        <a:xfrm>
          <a:off x="3514725" y="3371850"/>
          <a:ext cx="1123950" cy="1123950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9568" tIns="99568" rIns="99568" bIns="99568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GB" sz="1400" kern="1200" dirty="0"/>
            <a:t>Higher normal forms</a:t>
          </a:r>
        </a:p>
      </dsp:txBody>
      <dsp:txXfrm>
        <a:off x="3679323" y="3652837"/>
        <a:ext cx="794752" cy="561975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venn2">
  <dgm:title val=""/>
  <dgm:desc val=""/>
  <dgm:catLst>
    <dgm:cat type="relationship" pri="30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chMax val="7"/>
      <dgm:resizeHandles val="exact"/>
    </dgm:varLst>
    <dgm:alg type="composite">
      <dgm:param type="ar" val="1"/>
    </dgm:alg>
    <dgm:shape xmlns:r="http://schemas.openxmlformats.org/officeDocument/2006/relationships" r:blip="">
      <dgm:adjLst/>
    </dgm:shape>
    <dgm:presOf/>
    <dgm:choose name="Name1">
      <dgm:if name="Name2" axis="ch" ptType="node" func="cnt" op="lte" val="3">
        <dgm:constrLst>
          <dgm:constr type="w" for="ch" forName="comp1" refType="w"/>
          <dgm:constr type="h" for="ch" forName="comp1" refType="w" refFor="ch" refForName="comp1"/>
          <dgm:constr type="w" for="ch" forName="comp2" refType="w" fact="0.75"/>
          <dgm:constr type="h" for="ch" forName="comp2" refType="w" refFor="ch" refForName="comp2"/>
          <dgm:constr type="ctrX" for="ch" forName="comp2" refType="ctrX" refFor="ch" refForName="comp1"/>
          <dgm:constr type="b" for="ch" forName="comp2" refType="b" refFor="ch" refForName="comp1"/>
          <dgm:constr type="w" for="ch" forName="comp3" refType="w" fact="0.5"/>
          <dgm:constr type="h" for="ch" forName="comp3" refType="w" refFor="ch" refForName="comp3"/>
          <dgm:constr type="ctrX" for="ch" forName="comp3" refType="ctrX" refFor="ch" refForName="comp1"/>
          <dgm:constr type="b" for="ch" forName="comp3" refType="b" refFor="ch" refForName="comp1"/>
          <dgm:constr type="primFontSz" for="des" ptType="node" op="equ" val="65"/>
        </dgm:constrLst>
      </dgm:if>
      <dgm:if name="Name3" axis="ch" ptType="node" func="cnt" op="equ" val="4">
        <dgm:constrLst>
          <dgm:constr type="w" for="ch" forName="comp1" refType="w"/>
          <dgm:constr type="h" for="ch" forName="comp1" refType="w" refFor="ch" refForName="comp1"/>
          <dgm:constr type="w" for="ch" forName="comp2" refType="w" fact="0.8"/>
          <dgm:constr type="h" for="ch" forName="comp2" refType="w" refFor="ch" refForName="comp2"/>
          <dgm:constr type="ctrX" for="ch" forName="comp2" refType="ctrX" refFor="ch" refForName="comp1"/>
          <dgm:constr type="b" for="ch" forName="comp2" refType="b" refFor="ch" refForName="comp1"/>
          <dgm:constr type="w" for="ch" forName="comp3" refType="w" fact="0.6"/>
          <dgm:constr type="h" for="ch" forName="comp3" refType="w" refFor="ch" refForName="comp3"/>
          <dgm:constr type="ctrX" for="ch" forName="comp3" refType="ctrX" refFor="ch" refForName="comp1"/>
          <dgm:constr type="b" for="ch" forName="comp3" refType="b" refFor="ch" refForName="comp1"/>
          <dgm:constr type="w" for="ch" forName="comp4" refType="w" fact="0.4"/>
          <dgm:constr type="h" for="ch" forName="comp4" refType="w" refFor="ch" refForName="comp4"/>
          <dgm:constr type="ctrX" for="ch" forName="comp4" refType="ctrX" refFor="ch" refForName="comp1"/>
          <dgm:constr type="b" for="ch" forName="comp4" refType="b" refFor="ch" refForName="comp1"/>
          <dgm:constr type="primFontSz" for="des" ptType="node" op="equ" val="65"/>
        </dgm:constrLst>
      </dgm:if>
      <dgm:else name="Name4">
        <dgm:constrLst>
          <dgm:constr type="w" for="ch" forName="comp1" refType="w"/>
          <dgm:constr type="h" for="ch" forName="comp1" refType="w" refFor="ch" refForName="comp1"/>
          <dgm:constr type="w" for="ch" forName="comp2" refType="w" fact="0.85"/>
          <dgm:constr type="h" for="ch" forName="comp2" refType="w" refFor="ch" refForName="comp2"/>
          <dgm:constr type="ctrX" for="ch" forName="comp2" refType="ctrX" refFor="ch" refForName="comp1"/>
          <dgm:constr type="b" for="ch" forName="comp2" refType="b" refFor="ch" refForName="comp1"/>
          <dgm:constr type="w" for="ch" forName="comp3" refType="w" fact="0.7"/>
          <dgm:constr type="h" for="ch" forName="comp3" refType="w" refFor="ch" refForName="comp3"/>
          <dgm:constr type="ctrX" for="ch" forName="comp3" refType="ctrX" refFor="ch" refForName="comp1"/>
          <dgm:constr type="b" for="ch" forName="comp3" refType="b" refFor="ch" refForName="comp1"/>
          <dgm:constr type="w" for="ch" forName="comp4" refType="w" fact="0.55"/>
          <dgm:constr type="h" for="ch" forName="comp4" refType="w" refFor="ch" refForName="comp4"/>
          <dgm:constr type="ctrX" for="ch" forName="comp4" refType="ctrX" refFor="ch" refForName="comp1"/>
          <dgm:constr type="b" for="ch" forName="comp4" refType="b" refFor="ch" refForName="comp1"/>
          <dgm:constr type="w" for="ch" forName="comp5" refType="w" fact="0.4"/>
          <dgm:constr type="h" for="ch" forName="comp5" refType="w" refFor="ch" refForName="comp5"/>
          <dgm:constr type="ctrX" for="ch" forName="comp5" refType="ctrX" refFor="ch" refForName="comp1"/>
          <dgm:constr type="b" for="ch" forName="comp5" refType="b" refFor="ch" refForName="comp1"/>
          <dgm:constr type="w" for="ch" forName="comp6" refType="w" fact="0.25"/>
          <dgm:constr type="h" for="ch" forName="comp6" refType="w" refFor="ch" refForName="comp6"/>
          <dgm:constr type="ctrX" for="ch" forName="comp6" refType="ctrX" refFor="ch" refForName="comp1"/>
          <dgm:constr type="b" for="ch" forName="comp6" refType="b" refFor="ch" refForName="comp1"/>
          <dgm:constr type="w" for="ch" forName="comp7" refType="w" fact="0.15"/>
          <dgm:constr type="h" for="ch" forName="comp7" refType="w" refFor="ch" refForName="comp7"/>
          <dgm:constr type="ctrX" for="ch" forName="comp7" refType="ctrX" refFor="ch" refForName="comp1"/>
          <dgm:constr type="b" for="ch" forName="comp7" refType="b" refFor="ch" refForName="comp1"/>
          <dgm:constr type="primFontSz" for="des" ptType="node" op="equ" val="65"/>
        </dgm:constrLst>
      </dgm:else>
    </dgm:choose>
    <dgm:ruleLst/>
    <dgm:choose name="Name5">
      <dgm:if name="Name6" axis="ch" ptType="node" func="cnt" op="gte" val="1">
        <dgm:layoutNode name="comp1">
          <dgm:alg type="composite"/>
          <dgm:shape xmlns:r="http://schemas.openxmlformats.org/officeDocument/2006/relationships" r:blip="">
            <dgm:adjLst/>
          </dgm:shape>
          <dgm:presOf/>
          <dgm:choose name="Name7">
            <dgm:if name="Name8" axis="ch" ptType="node" func="cnt" op="equ" val="1">
              <dgm:constrLst>
                <dgm:constr type="w" for="ch" forName="circle1" refType="w"/>
                <dgm:constr type="h" for="ch" forName="circle1" refType="h"/>
                <dgm:constr type="ctrX" for="ch" forName="circle1" refType="w" fact="0.5"/>
                <dgm:constr type="ctrY" for="ch" forName="circle1" refType="h" fact="0.5"/>
                <dgm:constr type="ctrX" for="ch" forName="c1text" refType="w" fact="0.5"/>
                <dgm:constr type="ctrY" for="ch" forName="c1text" refType="h" fact="0.5"/>
                <dgm:constr type="w" for="ch" forName="c1text" refType="w" refFor="ch" refForName="circle1" fact="0.70711"/>
                <dgm:constr type="h" for="ch" forName="c1text" refType="h" refFor="ch" refForName="circle1" fact="0.5"/>
              </dgm:constrLst>
            </dgm:if>
            <dgm:if name="Name9" axis="ch" ptType="node" func="cnt" op="equ" val="2">
              <dgm:constrLst>
                <dgm:constr type="w" for="ch" forName="circle1" refType="w"/>
                <dgm:constr type="h" for="ch" forName="circle1" refType="h"/>
                <dgm:constr type="ctrX" for="ch" forName="circle1" refType="w" fact="0.5"/>
                <dgm:constr type="ctrY" for="ch" forName="circle1" refType="h" fact="0.5"/>
                <dgm:constr type="ctrX" for="ch" forName="c1text" refType="w" fact="0.5"/>
                <dgm:constr type="ctrY" for="ch" forName="c1text" refType="h" fact="0.16"/>
                <dgm:constr type="w" for="ch" forName="c1text" refType="w" refFor="ch" refForName="circle1" fact="0.525"/>
                <dgm:constr type="h" for="ch" forName="c1text" refType="h" refFor="ch" refForName="circle1" fact="0.17"/>
              </dgm:constrLst>
            </dgm:if>
            <dgm:if name="Name10" axis="ch" ptType="node" func="cnt" op="equ" val="3">
              <dgm:constrLst>
                <dgm:constr type="w" for="ch" forName="circle1" refType="w"/>
                <dgm:constr type="h" for="ch" forName="circle1" refType="h"/>
                <dgm:constr type="ctrX" for="ch" forName="circle1" refType="w" fact="0.5"/>
                <dgm:constr type="ctrY" for="ch" forName="circle1" refType="h" fact="0.5"/>
                <dgm:constr type="ctrX" for="ch" forName="c1text" refType="w" fact="0.5"/>
                <dgm:constr type="ctrY" for="ch" forName="c1text" refType="h" fact="0.125"/>
                <dgm:constr type="w" for="ch" forName="c1text" refType="w" refFor="ch" refForName="circle1" fact="0.3495"/>
                <dgm:constr type="h" for="ch" forName="c1text" refType="h" refFor="ch" refForName="circle1" fact="0.15"/>
              </dgm:constrLst>
            </dgm:if>
            <dgm:if name="Name11" axis="ch" ptType="node" func="cnt" op="equ" val="4">
              <dgm:constrLst>
                <dgm:constr type="w" for="ch" forName="circle1" refType="w"/>
                <dgm:constr type="h" for="ch" forName="circle1" refType="h"/>
                <dgm:constr type="ctrX" for="ch" forName="circle1" refType="w" fact="0.5"/>
                <dgm:constr type="ctrY" for="ch" forName="circle1" refType="h" fact="0.5"/>
                <dgm:constr type="ctrX" for="ch" forName="c1text" refType="w" fact="0.5"/>
                <dgm:constr type="ctrY" for="ch" forName="c1text" refType="h" fact="0.125"/>
                <dgm:constr type="w" for="ch" forName="c1text" refType="w" refFor="ch" refForName="circle1" fact="0.2796"/>
                <dgm:constr type="h" for="ch" forName="c1text" refType="h" refFor="ch" refForName="circle1" fact="0.15"/>
              </dgm:constrLst>
            </dgm:if>
            <dgm:if name="Name12" axis="ch" ptType="node" func="cnt" op="gte" val="5">
              <dgm:constrLst>
                <dgm:constr type="w" for="ch" forName="circle1" refType="w"/>
                <dgm:constr type="h" for="ch" forName="circle1" refType="h"/>
                <dgm:constr type="ctrX" for="ch" forName="circle1" refType="w" fact="0.5"/>
                <dgm:constr type="ctrY" for="ch" forName="circle1" refType="h" fact="0.5"/>
                <dgm:constr type="ctrX" for="ch" forName="c1text" refType="w" fact="0.5"/>
                <dgm:constr type="ctrY" for="ch" forName="c1text" refType="h" fact="0.1"/>
                <dgm:constr type="w" for="ch" forName="c1text" refType="w" refFor="ch" refForName="circle1" fact="0.375"/>
                <dgm:constr type="h" for="ch" forName="c1text" refType="h" refFor="ch" refForName="circle1" fact="0.1"/>
              </dgm:constrLst>
            </dgm:if>
            <dgm:else name="Name13"/>
          </dgm:choose>
          <dgm:ruleLst/>
          <dgm:layoutNode name="circle1" styleLbl="node1">
            <dgm:alg type="sp"/>
            <dgm:shape xmlns:r="http://schemas.openxmlformats.org/officeDocument/2006/relationships" type="ellipse" r:blip="">
              <dgm:adjLst/>
            </dgm:shape>
            <dgm:presOf axis="ch desOrSelf" ptType="node node" st="1 1" cnt="1 0"/>
            <dgm:constrLst>
              <dgm:constr type="h" refType="w"/>
            </dgm:constrLst>
            <dgm:ruleLst/>
          </dgm:layoutNode>
          <dgm:layoutNode name="c1text">
            <dgm:varLst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ch desOrSelf" ptType="node node" st="1 1" cnt="1 0"/>
            <dgm:constrLst/>
            <dgm:ruleLst>
              <dgm:rule type="primFontSz" val="5" fact="NaN" max="NaN"/>
            </dgm:ruleLst>
          </dgm:layoutNode>
        </dgm:layoutNode>
      </dgm:if>
      <dgm:else name="Name14"/>
    </dgm:choose>
    <dgm:choose name="Name15">
      <dgm:if name="Name16" axis="ch" ptType="node" func="cnt" op="gte" val="2">
        <dgm:layoutNode name="comp2">
          <dgm:alg type="composite"/>
          <dgm:shape xmlns:r="http://schemas.openxmlformats.org/officeDocument/2006/relationships" r:blip="">
            <dgm:adjLst/>
          </dgm:shape>
          <dgm:presOf/>
          <dgm:choose name="Name17">
            <dgm:if name="Name18" axis="ch" ptType="node" func="cnt" op="equ" val="2">
              <dgm:constrLst>
                <dgm:constr type="w" for="ch" forName="circle2" refType="w"/>
                <dgm:constr type="h" for="ch" forName="circle2" refType="h"/>
                <dgm:constr type="ctrX" for="ch" forName="circle2" refType="w" fact="0.5"/>
                <dgm:constr type="ctrY" for="ch" forName="circle2" refType="h" fact="0.5"/>
                <dgm:constr type="ctrX" for="ch" forName="c2text" refType="w" fact="0.5"/>
                <dgm:constr type="ctrY" for="ch" forName="c2text" refType="h" fact="0.5"/>
                <dgm:constr type="w" for="ch" forName="c2text" refType="w" refFor="ch" refForName="circle2" fact="0.70711"/>
                <dgm:constr type="h" for="ch" forName="c2text" refType="h" refFor="ch" refForName="circle2" fact="0.5"/>
              </dgm:constrLst>
            </dgm:if>
            <dgm:if name="Name19" axis="ch" ptType="node" func="cnt" op="equ" val="3">
              <dgm:constrLst>
                <dgm:constr type="w" for="ch" forName="circle2" refType="w"/>
                <dgm:constr type="h" for="ch" forName="circle2" refType="h"/>
                <dgm:constr type="ctrX" for="ch" forName="circle2" refType="w" fact="0.5"/>
                <dgm:constr type="ctrY" for="ch" forName="circle2" refType="h" fact="0.5"/>
                <dgm:constr type="ctrX" for="ch" forName="c2text" refType="w" fact="0.5"/>
                <dgm:constr type="ctrY" for="ch" forName="c2text" refType="h" fact="0.15625"/>
                <dgm:constr type="w" for="ch" forName="c2text" refType="w" refFor="ch" refForName="circle2" fact="0.466"/>
                <dgm:constr type="h" for="ch" forName="c2text" refType="h" refFor="ch" refForName="circle2" fact="0.1875"/>
              </dgm:constrLst>
            </dgm:if>
            <dgm:if name="Name20" axis="ch" ptType="node" func="cnt" op="equ" val="4">
              <dgm:constrLst>
                <dgm:constr type="w" for="ch" forName="circle2" refType="w"/>
                <dgm:constr type="h" for="ch" forName="circle2" refType="h"/>
                <dgm:constr type="ctrX" for="ch" forName="circle2" refType="w" fact="0.5"/>
                <dgm:constr type="ctrY" for="ch" forName="circle2" refType="h" fact="0.5"/>
                <dgm:constr type="ctrX" for="ch" forName="c2text" refType="w" fact="0.5"/>
                <dgm:constr type="ctrY" for="ch" forName="c2text" refType="h" fact="0.15"/>
                <dgm:constr type="w" for="ch" forName="c2text" refType="w" refFor="ch" refForName="circle2" fact="0.3495"/>
                <dgm:constr type="h" for="ch" forName="c2text" refType="h" refFor="ch" refForName="circle2" fact="0.18"/>
              </dgm:constrLst>
            </dgm:if>
            <dgm:if name="Name21" axis="ch" ptType="node" func="cnt" op="gte" val="5">
              <dgm:constrLst>
                <dgm:constr type="w" for="ch" forName="circle2" refType="w"/>
                <dgm:constr type="h" for="ch" forName="circle2" refType="h"/>
                <dgm:constr type="ctrX" for="ch" forName="circle2" refType="w" fact="0.5"/>
                <dgm:constr type="ctrY" for="ch" forName="circle2" refType="h" fact="0.5"/>
                <dgm:constr type="ctrX" for="ch" forName="c2text" refType="w" fact="0.5"/>
                <dgm:constr type="ctrY" for="ch" forName="c2text" refType="h" fact="0.115"/>
                <dgm:constr type="w" for="ch" forName="c2text" refType="w" refFor="ch" refForName="circle2" fact="0.43125"/>
                <dgm:constr type="h" for="ch" forName="c2text" refType="h" refFor="ch" refForName="circle2" fact="0.115"/>
              </dgm:constrLst>
            </dgm:if>
            <dgm:else name="Name22"/>
          </dgm:choose>
          <dgm:ruleLst/>
          <dgm:layoutNode name="circle2" styleLbl="node1">
            <dgm:alg type="sp"/>
            <dgm:shape xmlns:r="http://schemas.openxmlformats.org/officeDocument/2006/relationships" type="ellipse" r:blip="">
              <dgm:adjLst/>
            </dgm:shape>
            <dgm:presOf axis="ch desOrSelf" ptType="node node" st="2 1" cnt="1 0"/>
            <dgm:constrLst>
              <dgm:constr type="h" refType="w"/>
            </dgm:constrLst>
            <dgm:ruleLst/>
          </dgm:layoutNode>
          <dgm:layoutNode name="c2text">
            <dgm:varLst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ch desOrSelf" ptType="node node" st="2 1" cnt="1 0"/>
            <dgm:constrLst/>
            <dgm:ruleLst>
              <dgm:rule type="primFontSz" val="5" fact="NaN" max="NaN"/>
            </dgm:ruleLst>
          </dgm:layoutNode>
        </dgm:layoutNode>
      </dgm:if>
      <dgm:else name="Name23"/>
    </dgm:choose>
    <dgm:choose name="Name24">
      <dgm:if name="Name25" axis="ch" ptType="node" func="cnt" op="gte" val="3">
        <dgm:layoutNode name="comp3">
          <dgm:alg type="composite"/>
          <dgm:shape xmlns:r="http://schemas.openxmlformats.org/officeDocument/2006/relationships" r:blip="">
            <dgm:adjLst/>
          </dgm:shape>
          <dgm:presOf/>
          <dgm:choose name="Name26">
            <dgm:if name="Name27" axis="ch" ptType="node" func="cnt" op="equ" val="3">
              <dgm:constrLst>
                <dgm:constr type="w" for="ch" forName="circle3" refType="w"/>
                <dgm:constr type="h" for="ch" forName="circle3" refType="h"/>
                <dgm:constr type="ctrX" for="ch" forName="circle3" refType="w" fact="0.5"/>
                <dgm:constr type="ctrY" for="ch" forName="circle3" refType="h" fact="0.5"/>
                <dgm:constr type="ctrX" for="ch" forName="c3text" refType="w" fact="0.5"/>
                <dgm:constr type="ctrY" for="ch" forName="c3text" refType="h" fact="0.5"/>
                <dgm:constr type="w" for="ch" forName="c3text" refType="w" refFor="ch" refForName="circle3" fact="0.70711"/>
                <dgm:constr type="h" for="ch" forName="c3text" refType="h" refFor="ch" refForName="circle3" fact="0.5"/>
              </dgm:constrLst>
            </dgm:if>
            <dgm:if name="Name28" axis="ch" ptType="node" func="cnt" op="equ" val="4">
              <dgm:constrLst>
                <dgm:constr type="w" for="ch" forName="circle3" refType="w"/>
                <dgm:constr type="h" for="ch" forName="circle3" refType="h"/>
                <dgm:constr type="ctrX" for="ch" forName="circle3" refType="w" fact="0.5"/>
                <dgm:constr type="ctrY" for="ch" forName="circle3" refType="h" fact="0.5"/>
                <dgm:constr type="ctrX" for="ch" forName="c3text" refType="w" fact="0.5"/>
                <dgm:constr type="ctrY" for="ch" forName="c3text" refType="h" fact="0.1875"/>
                <dgm:constr type="w" for="ch" forName="c3text" refType="w" refFor="ch" refForName="circle3" fact="0.466"/>
                <dgm:constr type="h" for="ch" forName="c3text" refType="h" refFor="ch" refForName="circle3" fact="0.225"/>
              </dgm:constrLst>
            </dgm:if>
            <dgm:if name="Name29" axis="ch" ptType="node" func="cnt" op="gte" val="5">
              <dgm:constrLst>
                <dgm:constr type="w" for="ch" forName="circle3" refType="w"/>
                <dgm:constr type="h" for="ch" forName="circle3" refType="h"/>
                <dgm:constr type="ctrX" for="ch" forName="circle3" refType="w" fact="0.5"/>
                <dgm:constr type="ctrY" for="ch" forName="circle3" refType="h" fact="0.5"/>
                <dgm:constr type="ctrX" for="ch" forName="c3text" refType="w" fact="0.5"/>
                <dgm:constr type="ctrY" for="ch" forName="c3text" refType="h" fact="0.138"/>
                <dgm:constr type="w" for="ch" forName="c3text" refType="w" refFor="ch" refForName="circle3" fact="0.5175"/>
                <dgm:constr type="h" for="ch" forName="c3text" refType="h" refFor="ch" refForName="circle3" fact="0.138"/>
              </dgm:constrLst>
            </dgm:if>
            <dgm:else name="Name30"/>
          </dgm:choose>
          <dgm:ruleLst/>
          <dgm:layoutNode name="circle3" styleLbl="node1">
            <dgm:alg type="sp"/>
            <dgm:shape xmlns:r="http://schemas.openxmlformats.org/officeDocument/2006/relationships" type="ellipse" r:blip="">
              <dgm:adjLst/>
            </dgm:shape>
            <dgm:presOf axis="ch desOrSelf" ptType="node node" st="3 1" cnt="1 0"/>
            <dgm:constrLst>
              <dgm:constr type="h" refType="w"/>
            </dgm:constrLst>
            <dgm:ruleLst/>
          </dgm:layoutNode>
          <dgm:layoutNode name="c3text">
            <dgm:varLst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ch desOrSelf" ptType="node node" st="3 1" cnt="1 0"/>
            <dgm:constrLst/>
            <dgm:ruleLst>
              <dgm:rule type="primFontSz" val="5" fact="NaN" max="NaN"/>
            </dgm:ruleLst>
          </dgm:layoutNode>
        </dgm:layoutNode>
      </dgm:if>
      <dgm:else name="Name31"/>
    </dgm:choose>
    <dgm:choose name="Name32">
      <dgm:if name="Name33" axis="ch" ptType="node" func="cnt" op="gte" val="4">
        <dgm:layoutNode name="comp4">
          <dgm:alg type="composite"/>
          <dgm:shape xmlns:r="http://schemas.openxmlformats.org/officeDocument/2006/relationships" r:blip="">
            <dgm:adjLst/>
          </dgm:shape>
          <dgm:presOf/>
          <dgm:choose name="Name34">
            <dgm:if name="Name35" axis="ch" ptType="node" func="cnt" op="equ" val="4">
              <dgm:constrLst>
                <dgm:constr type="w" for="ch" forName="circle4" refType="w"/>
                <dgm:constr type="h" for="ch" forName="circle4" refType="h"/>
                <dgm:constr type="ctrX" for="ch" forName="circle4" refType="w" fact="0.5"/>
                <dgm:constr type="ctrY" for="ch" forName="circle4" refType="h" fact="0.5"/>
                <dgm:constr type="ctrX" for="ch" forName="c4text" refType="w" fact="0.5"/>
                <dgm:constr type="ctrY" for="ch" forName="c4text" refType="h" fact="0.5"/>
                <dgm:constr type="w" for="ch" forName="c4text" refType="w" refFor="ch" refForName="circle4" fact="0.70711"/>
                <dgm:constr type="h" for="ch" forName="c4text" refType="h" refFor="ch" refForName="circle4" fact="0.5"/>
              </dgm:constrLst>
            </dgm:if>
            <dgm:if name="Name36" axis="ch" ptType="node" func="cnt" op="gte" val="5">
              <dgm:constrLst>
                <dgm:constr type="w" for="ch" forName="circle4" refType="w"/>
                <dgm:constr type="h" for="ch" forName="circle4" refType="h"/>
                <dgm:constr type="ctrX" for="ch" forName="circle4" refType="w" fact="0.5"/>
                <dgm:constr type="ctrY" for="ch" forName="circle4" refType="h" fact="0.5"/>
                <dgm:constr type="ctrX" for="ch" forName="c4text" refType="w" fact="0.5"/>
                <dgm:constr type="ctrY" for="ch" forName="c4text" refType="h" fact="0.18"/>
                <dgm:constr type="w" for="ch" forName="c4text" refType="w" refFor="ch" refForName="circle4" fact="0.54"/>
                <dgm:constr type="h" for="ch" forName="c4text" refType="h" refFor="ch" refForName="circle4" fact="0.18"/>
              </dgm:constrLst>
            </dgm:if>
            <dgm:else name="Name37"/>
          </dgm:choose>
          <dgm:ruleLst/>
          <dgm:layoutNode name="circle4" styleLbl="node1">
            <dgm:alg type="sp"/>
            <dgm:shape xmlns:r="http://schemas.openxmlformats.org/officeDocument/2006/relationships" type="ellipse" r:blip="">
              <dgm:adjLst/>
            </dgm:shape>
            <dgm:presOf axis="ch desOrSelf" ptType="node node" st="4 1" cnt="1 0"/>
            <dgm:constrLst>
              <dgm:constr type="h" refType="w"/>
            </dgm:constrLst>
            <dgm:ruleLst/>
          </dgm:layoutNode>
          <dgm:layoutNode name="c4text">
            <dgm:varLst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ch desOrSelf" ptType="node node" st="4 1" cnt="1 0"/>
            <dgm:constrLst/>
            <dgm:ruleLst>
              <dgm:rule type="primFontSz" val="5" fact="NaN" max="NaN"/>
            </dgm:ruleLst>
          </dgm:layoutNode>
        </dgm:layoutNode>
      </dgm:if>
      <dgm:else name="Name38"/>
    </dgm:choose>
    <dgm:choose name="Name39">
      <dgm:if name="Name40" axis="ch" ptType="node" func="cnt" op="gte" val="5">
        <dgm:layoutNode name="comp5">
          <dgm:alg type="composite"/>
          <dgm:shape xmlns:r="http://schemas.openxmlformats.org/officeDocument/2006/relationships" r:blip="">
            <dgm:adjLst/>
          </dgm:shape>
          <dgm:presOf/>
          <dgm:choose name="Name41">
            <dgm:if name="Name42" axis="ch" ptType="node" func="cnt" op="equ" val="5">
              <dgm:constrLst>
                <dgm:constr type="w" for="ch" forName="circle5" refType="w"/>
                <dgm:constr type="h" for="ch" forName="circle5" refType="h"/>
                <dgm:constr type="ctrX" for="ch" forName="circle5" refType="w" fact="0.5"/>
                <dgm:constr type="ctrY" for="ch" forName="circle5" refType="h" fact="0.5"/>
                <dgm:constr type="ctrX" for="ch" forName="c5text" refType="w" fact="0.5"/>
                <dgm:constr type="ctrY" for="ch" forName="c5text" refType="h" fact="0.5"/>
                <dgm:constr type="w" for="ch" forName="c5text" refType="w" refFor="ch" refForName="circle5" fact="0.70711"/>
                <dgm:constr type="h" for="ch" forName="c5text" refType="h" refFor="ch" refForName="circle5" fact="0.5"/>
              </dgm:constrLst>
            </dgm:if>
            <dgm:if name="Name43" axis="ch" ptType="node" func="cnt" op="gte" val="6">
              <dgm:constrLst>
                <dgm:constr type="w" for="ch" forName="circle5" refType="w"/>
                <dgm:constr type="h" for="ch" forName="circle5" refType="h"/>
                <dgm:constr type="ctrX" for="ch" forName="circle5" refType="w" fact="0.5"/>
                <dgm:constr type="ctrY" for="ch" forName="circle5" refType="h" fact="0.5"/>
                <dgm:constr type="ctrX" for="ch" forName="c5text" refType="w" fact="0.5"/>
                <dgm:constr type="ctrY" for="ch" forName="c5text" refType="h" fact="0.25"/>
                <dgm:constr type="w" for="ch" forName="c5text" refType="w" refFor="ch" refForName="circle5" fact="0.65"/>
                <dgm:constr type="h" for="ch" forName="c5text" refType="h" refFor="ch" refForName="circle5" fact="0.25"/>
              </dgm:constrLst>
            </dgm:if>
            <dgm:else name="Name44"/>
          </dgm:choose>
          <dgm:ruleLst/>
          <dgm:layoutNode name="circle5" styleLbl="node1">
            <dgm:alg type="sp"/>
            <dgm:shape xmlns:r="http://schemas.openxmlformats.org/officeDocument/2006/relationships" type="ellipse" r:blip="">
              <dgm:adjLst/>
            </dgm:shape>
            <dgm:presOf axis="ch desOrSelf" ptType="node node" st="5 1" cnt="1 0"/>
            <dgm:constrLst>
              <dgm:constr type="h" refType="w"/>
            </dgm:constrLst>
            <dgm:ruleLst/>
          </dgm:layoutNode>
          <dgm:layoutNode name="c5text">
            <dgm:varLst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ch desOrSelf" ptType="node node" st="5 1" cnt="1 0"/>
            <dgm:constrLst/>
            <dgm:ruleLst>
              <dgm:rule type="primFontSz" val="5" fact="NaN" max="NaN"/>
            </dgm:ruleLst>
          </dgm:layoutNode>
        </dgm:layoutNode>
      </dgm:if>
      <dgm:else name="Name45"/>
    </dgm:choose>
    <dgm:choose name="Name46">
      <dgm:if name="Name47" axis="ch" ptType="node" func="cnt" op="gte" val="6">
        <dgm:layoutNode name="comp6">
          <dgm:alg type="composite"/>
          <dgm:shape xmlns:r="http://schemas.openxmlformats.org/officeDocument/2006/relationships" r:blip="">
            <dgm:adjLst/>
          </dgm:shape>
          <dgm:presOf/>
          <dgm:choose name="Name48">
            <dgm:if name="Name49" axis="ch" ptType="node" func="cnt" op="equ" val="6">
              <dgm:constrLst>
                <dgm:constr type="w" for="ch" forName="circle6" refType="w"/>
                <dgm:constr type="h" for="ch" forName="circle6" refType="h"/>
                <dgm:constr type="ctrX" for="ch" forName="circle6" refType="w" fact="0.5"/>
                <dgm:constr type="ctrY" for="ch" forName="circle6" refType="h" fact="0.5"/>
                <dgm:constr type="ctrX" for="ch" forName="c6text" refType="w" fact="0.5"/>
                <dgm:constr type="ctrY" for="ch" forName="c6text" refType="h" fact="0.5"/>
                <dgm:constr type="w" for="ch" forName="c6text" refType="w" refFor="ch" refForName="circle6" fact="0.70711"/>
                <dgm:constr type="h" for="ch" forName="c6text" refType="h" refFor="ch" refForName="circle6" fact="0.5"/>
              </dgm:constrLst>
            </dgm:if>
            <dgm:if name="Name50" axis="ch" ptType="node" func="cnt" op="gte" val="7">
              <dgm:constrLst>
                <dgm:constr type="w" for="ch" forName="circle6" refType="w"/>
                <dgm:constr type="h" for="ch" forName="circle6" refType="h"/>
                <dgm:constr type="ctrX" for="ch" forName="circle6" refType="w" fact="0.5"/>
                <dgm:constr type="ctrY" for="ch" forName="circle6" refType="h" fact="0.5"/>
                <dgm:constr type="ctrX" for="ch" forName="c6text" refType="w" fact="0.5"/>
                <dgm:constr type="ctrY" for="ch" forName="c6text" refType="h" fact="0.27"/>
                <dgm:constr type="w" for="ch" forName="c6text" refType="w" refFor="ch" refForName="circle6" fact="0.68"/>
                <dgm:constr type="h" for="ch" forName="c6text" refType="h" refFor="ch" refForName="circle6" fact="0.241"/>
              </dgm:constrLst>
            </dgm:if>
            <dgm:else name="Name51"/>
          </dgm:choose>
          <dgm:ruleLst/>
          <dgm:layoutNode name="circle6" styleLbl="node1">
            <dgm:alg type="sp"/>
            <dgm:shape xmlns:r="http://schemas.openxmlformats.org/officeDocument/2006/relationships" type="ellipse" r:blip="">
              <dgm:adjLst/>
            </dgm:shape>
            <dgm:presOf axis="ch desOrSelf" ptType="node node" st="6 1" cnt="1 0"/>
            <dgm:constrLst>
              <dgm:constr type="h" refType="w"/>
            </dgm:constrLst>
            <dgm:ruleLst/>
          </dgm:layoutNode>
          <dgm:layoutNode name="c6text">
            <dgm:varLst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ch desOrSelf" ptType="node node" st="6 1" cnt="1 0"/>
            <dgm:constrLst/>
            <dgm:ruleLst>
              <dgm:rule type="primFontSz" val="5" fact="NaN" max="NaN"/>
            </dgm:ruleLst>
          </dgm:layoutNode>
        </dgm:layoutNode>
      </dgm:if>
      <dgm:else name="Name52"/>
    </dgm:choose>
    <dgm:choose name="Name53">
      <dgm:if name="Name54" axis="ch" ptType="node" func="cnt" op="gte" val="7">
        <dgm:layoutNode name="comp7">
          <dgm:alg type="composite"/>
          <dgm:shape xmlns:r="http://schemas.openxmlformats.org/officeDocument/2006/relationships" r:blip="">
            <dgm:adjLst/>
          </dgm:shape>
          <dgm:presOf/>
          <dgm:constrLst>
            <dgm:constr type="w" for="ch" forName="circle7" refType="w"/>
            <dgm:constr type="h" for="ch" forName="circle7" refType="h"/>
            <dgm:constr type="ctrX" for="ch" forName="circle7" refType="w" fact="0.5"/>
            <dgm:constr type="ctrY" for="ch" forName="circle7" refType="h" fact="0.5"/>
            <dgm:constr type="ctrX" for="ch" forName="c7text" refType="w" fact="0.5"/>
            <dgm:constr type="ctrY" for="ch" forName="c7text" refType="h" fact="0.5"/>
            <dgm:constr type="w" for="ch" forName="c7text" refType="w" refFor="ch" refForName="circle7" fact="0.70711"/>
            <dgm:constr type="h" for="ch" forName="c7text" refType="h" refFor="ch" refForName="circle7" fact="0.5"/>
          </dgm:constrLst>
          <dgm:ruleLst/>
          <dgm:layoutNode name="circle7" styleLbl="node1">
            <dgm:alg type="sp"/>
            <dgm:shape xmlns:r="http://schemas.openxmlformats.org/officeDocument/2006/relationships" type="ellipse" r:blip="">
              <dgm:adjLst/>
            </dgm:shape>
            <dgm:presOf axis="ch desOrSelf" ptType="node node" st="7 1" cnt="1 0"/>
            <dgm:constrLst>
              <dgm:constr type="h" refType="w"/>
            </dgm:constrLst>
            <dgm:ruleLst/>
          </dgm:layoutNode>
          <dgm:layoutNode name="c7text">
            <dgm:varLst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ch desOrSelf" ptType="node node" st="7 1" cnt="1 0"/>
            <dgm:constrLst/>
            <dgm:ruleLst>
              <dgm:rule type="primFontSz" val="5" fact="NaN" max="NaN"/>
            </dgm:ruleLst>
          </dgm:layoutNode>
        </dgm:layoutNode>
      </dgm:if>
      <dgm:else name="Name55"/>
    </dgm:choose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50443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59A93B2-AC31-4CC8-8888-43B06E0E59AB}" type="datetimeFigureOut">
              <a:rPr lang="en-GB" smtClean="0"/>
              <a:t>18/10/2016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9428583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50443" y="9428583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06CB166-AF45-45F0-8AC9-283301A8312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51385527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50443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709BF45-866D-408B-BE41-63D4CBED4D11}" type="datetimeFigureOut">
              <a:rPr lang="en-US" smtClean="0"/>
              <a:pPr/>
              <a:t>10/18/2016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917575" y="744538"/>
            <a:ext cx="4962525" cy="37226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79768" y="4715153"/>
            <a:ext cx="5438140" cy="446698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428583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50443" y="9428583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97F37A7-6CD5-480C-8A9C-8A14678CA55C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0216261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0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If you are able to minimise</a:t>
            </a:r>
            <a:r>
              <a:rPr lang="en-GB" baseline="0" dirty="0"/>
              <a:t> data redundancy in your database design:</a:t>
            </a:r>
          </a:p>
          <a:p>
            <a:pPr marL="171450" lvl="0" indent="-171450">
              <a:buFont typeface="Arial" panose="020B0604020202020204" pitchFamily="34" charset="0"/>
              <a:buChar char="•"/>
            </a:pPr>
            <a:r>
              <a:rPr lang="en-GB" dirty="0"/>
              <a:t>Updates to the data stored in the database are achieved with a minimal number of operations thus reducing the opportunities for data inconsistencies.</a:t>
            </a:r>
          </a:p>
          <a:p>
            <a:pPr marL="171450" lvl="0" indent="-171450">
              <a:buFont typeface="Arial" panose="020B0604020202020204" pitchFamily="34" charset="0"/>
              <a:buChar char="•"/>
            </a:pPr>
            <a:r>
              <a:rPr lang="en-GB" dirty="0"/>
              <a:t>Reduction in the file storage space required by the base relations thus minimizing costs.</a:t>
            </a:r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97F37A7-6CD5-480C-8A9C-8A14678CA55C}" type="slidenum">
              <a:rPr lang="en-GB" smtClean="0"/>
              <a:pPr/>
              <a:t>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17444387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Other columns not</a:t>
            </a:r>
            <a:r>
              <a:rPr lang="en-GB" baseline="0" dirty="0"/>
              <a:t> shown for simplicity.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97F37A7-6CD5-480C-8A9C-8A14678CA55C}" type="slidenum">
              <a:rPr lang="en-GB" smtClean="0"/>
              <a:pPr/>
              <a:t>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044529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dirty="0"/>
              <a:t>Other columns not</a:t>
            </a:r>
            <a:r>
              <a:rPr lang="en-GB" baseline="0" dirty="0"/>
              <a:t> shown for simplicity.</a:t>
            </a:r>
            <a:endParaRPr lang="en-GB" dirty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97F37A7-6CD5-480C-8A9C-8A14678CA55C}" type="slidenum">
              <a:rPr lang="en-GB" smtClean="0"/>
              <a:pPr/>
              <a:t>10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25767348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97F37A7-6CD5-480C-8A9C-8A14678CA55C}" type="slidenum">
              <a:rPr lang="en-GB" smtClean="0"/>
              <a:pPr/>
              <a:t>31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27283868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Note,</a:t>
            </a:r>
            <a:r>
              <a:rPr lang="en-GB" baseline="0" dirty="0"/>
              <a:t> there are other functional dependencies in the table, depending on the primary key chosen.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97F37A7-6CD5-480C-8A9C-8A14678CA55C}" type="slidenum">
              <a:rPr lang="en-GB" smtClean="0"/>
              <a:pPr/>
              <a:t>40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43516380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lvl="1"/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97F37A7-6CD5-480C-8A9C-8A14678CA55C}" type="slidenum">
              <a:rPr lang="en-GB" smtClean="0"/>
              <a:pPr/>
              <a:t>45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3301078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 bwMode="white">
          <a:xfrm>
            <a:off x="0" y="5971032"/>
            <a:ext cx="9144000" cy="886968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Rectangle 9"/>
          <p:cNvSpPr/>
          <p:nvPr/>
        </p:nvSpPr>
        <p:spPr>
          <a:xfrm>
            <a:off x="-9144" y="6053328"/>
            <a:ext cx="2249424" cy="713232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Rectangle 10"/>
          <p:cNvSpPr/>
          <p:nvPr/>
        </p:nvSpPr>
        <p:spPr>
          <a:xfrm>
            <a:off x="2359152" y="6044184"/>
            <a:ext cx="6784848" cy="713232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Title 7"/>
          <p:cNvSpPr>
            <a:spLocks noGrp="1"/>
          </p:cNvSpPr>
          <p:nvPr>
            <p:ph type="ctrTitle"/>
          </p:nvPr>
        </p:nvSpPr>
        <p:spPr>
          <a:xfrm>
            <a:off x="2362200" y="4038600"/>
            <a:ext cx="6477000" cy="1828800"/>
          </a:xfrm>
        </p:spPr>
        <p:txBody>
          <a:bodyPr anchor="b"/>
          <a:lstStyle>
            <a:lvl1pPr>
              <a:defRPr cap="all" baseline="0"/>
            </a:lvl1pPr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9" name="Subtitle 8"/>
          <p:cNvSpPr>
            <a:spLocks noGrp="1"/>
          </p:cNvSpPr>
          <p:nvPr>
            <p:ph type="subTitle" idx="1"/>
          </p:nvPr>
        </p:nvSpPr>
        <p:spPr>
          <a:xfrm>
            <a:off x="2362200" y="6050037"/>
            <a:ext cx="6705600" cy="685800"/>
          </a:xfrm>
        </p:spPr>
        <p:txBody>
          <a:bodyPr anchor="ctr">
            <a:normAutofit/>
          </a:bodyPr>
          <a:lstStyle>
            <a:lvl1pPr marL="0" indent="0" algn="l">
              <a:buNone/>
              <a:defRPr sz="2600">
                <a:solidFill>
                  <a:srgbClr val="FFFFFF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en-US"/>
              <a:t>Click to edit Master subtitle style</a:t>
            </a:r>
          </a:p>
        </p:txBody>
      </p:sp>
      <p:sp>
        <p:nvSpPr>
          <p:cNvPr id="28" name="Date Placeholder 27"/>
          <p:cNvSpPr>
            <a:spLocks noGrp="1"/>
          </p:cNvSpPr>
          <p:nvPr>
            <p:ph type="dt" sz="half" idx="10"/>
          </p:nvPr>
        </p:nvSpPr>
        <p:spPr>
          <a:xfrm>
            <a:off x="76200" y="6068699"/>
            <a:ext cx="2057400" cy="685800"/>
          </a:xfrm>
        </p:spPr>
        <p:txBody>
          <a:bodyPr>
            <a:noAutofit/>
          </a:bodyPr>
          <a:lstStyle>
            <a:lvl1pPr algn="ctr">
              <a:defRPr sz="2000">
                <a:solidFill>
                  <a:srgbClr val="FFFFFF"/>
                </a:solidFill>
              </a:defRPr>
            </a:lvl1pPr>
          </a:lstStyle>
          <a:p>
            <a:fld id="{EFD89C59-280D-43ED-8FC0-545418D6ECAE}" type="datetimeFigureOut">
              <a:rPr lang="en-US" smtClean="0"/>
              <a:pPr/>
              <a:t>10/18/2016</a:t>
            </a:fld>
            <a:endParaRPr lang="en-GB"/>
          </a:p>
        </p:txBody>
      </p:sp>
      <p:sp>
        <p:nvSpPr>
          <p:cNvPr id="17" name="Footer Placeholder 16"/>
          <p:cNvSpPr>
            <a:spLocks noGrp="1"/>
          </p:cNvSpPr>
          <p:nvPr>
            <p:ph type="ftr" sz="quarter" idx="11"/>
          </p:nvPr>
        </p:nvSpPr>
        <p:spPr>
          <a:xfrm>
            <a:off x="2085393" y="236538"/>
            <a:ext cx="5867400" cy="365125"/>
          </a:xfrm>
        </p:spPr>
        <p:txBody>
          <a:bodyPr/>
          <a:lstStyle>
            <a:lvl1pPr algn="r">
              <a:defRPr>
                <a:solidFill>
                  <a:schemeClr val="tx2"/>
                </a:solidFill>
              </a:defRPr>
            </a:lvl1pPr>
          </a:lstStyle>
          <a:p>
            <a:endParaRPr lang="en-GB"/>
          </a:p>
        </p:txBody>
      </p:sp>
      <p:sp>
        <p:nvSpPr>
          <p:cNvPr id="29" name="Slide Number Placeholder 28"/>
          <p:cNvSpPr>
            <a:spLocks noGrp="1"/>
          </p:cNvSpPr>
          <p:nvPr>
            <p:ph type="sldNum" sz="quarter" idx="12"/>
          </p:nvPr>
        </p:nvSpPr>
        <p:spPr>
          <a:xfrm>
            <a:off x="8001000" y="228600"/>
            <a:ext cx="838200" cy="381000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A6EA856F-7FCD-4AED-824B-82A47E56E707}" type="slidenum">
              <a:rPr lang="en-GB" smtClean="0"/>
              <a:pPr/>
              <a:t>‹#›</a:t>
            </a:fld>
            <a:endParaRPr lang="en-GB"/>
          </a:p>
        </p:txBody>
      </p:sp>
      <p:pic>
        <p:nvPicPr>
          <p:cNvPr id="4" name="Picture 3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108000" y="108000"/>
            <a:ext cx="2857500" cy="1000125"/>
          </a:xfrm>
          <a:prstGeom prst="rect">
            <a:avLst/>
          </a:prstGeom>
        </p:spPr>
      </p:pic>
      <p:pic>
        <p:nvPicPr>
          <p:cNvPr id="16" name="Picture 15"/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7596000" y="108000"/>
            <a:ext cx="1543050" cy="1143000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12648" y="228600"/>
            <a:ext cx="8153400" cy="990600"/>
          </a:xfrm>
        </p:spPr>
        <p:txBody>
          <a:bodyPr/>
          <a:lstStyle/>
          <a:p>
            <a:r>
              <a:rPr kumimoji="0" lang="en-US" dirty="0"/>
              <a:t>Click to edit Master 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D89C59-280D-43ED-8FC0-545418D6ECAE}" type="datetimeFigureOut">
              <a:rPr lang="en-US" smtClean="0"/>
              <a:pPr/>
              <a:t>10/18/2016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A6EA856F-7FCD-4AED-824B-82A47E56E707}" type="slidenum">
              <a:rPr lang="en-GB" smtClean="0"/>
              <a:pPr/>
              <a:t>‹#›</a:t>
            </a:fld>
            <a:endParaRPr lang="en-GB"/>
          </a:p>
        </p:txBody>
      </p:sp>
      <p:sp>
        <p:nvSpPr>
          <p:cNvPr id="8" name="Content Placeholder 7"/>
          <p:cNvSpPr>
            <a:spLocks noGrp="1"/>
          </p:cNvSpPr>
          <p:nvPr>
            <p:ph sz="quarter" idx="1"/>
          </p:nvPr>
        </p:nvSpPr>
        <p:spPr>
          <a:xfrm>
            <a:off x="612648" y="1600200"/>
            <a:ext cx="8153400" cy="4495800"/>
          </a:xfrm>
        </p:spPr>
        <p:txBody>
          <a:bodyPr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71600" y="2743200"/>
            <a:ext cx="7123113" cy="1673225"/>
          </a:xfrm>
        </p:spPr>
        <p:txBody>
          <a:bodyPr anchor="t"/>
          <a:lstStyle>
            <a:lvl1pPr marL="0" indent="0">
              <a:buNone/>
              <a:defRPr sz="280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7" name="Rectangle 6"/>
          <p:cNvSpPr/>
          <p:nvPr/>
        </p:nvSpPr>
        <p:spPr bwMode="white">
          <a:xfrm>
            <a:off x="0" y="1524000"/>
            <a:ext cx="9144000" cy="1143000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Rectangle 7"/>
          <p:cNvSpPr/>
          <p:nvPr/>
        </p:nvSpPr>
        <p:spPr>
          <a:xfrm>
            <a:off x="0" y="1600200"/>
            <a:ext cx="1295400" cy="990600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Rectangle 8"/>
          <p:cNvSpPr/>
          <p:nvPr/>
        </p:nvSpPr>
        <p:spPr>
          <a:xfrm>
            <a:off x="1371600" y="1600200"/>
            <a:ext cx="7772400" cy="99060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71600" y="1600200"/>
            <a:ext cx="7620000" cy="990600"/>
          </a:xfrm>
        </p:spPr>
        <p:txBody>
          <a:bodyPr/>
          <a:lstStyle>
            <a:lvl1pPr algn="l">
              <a:buNone/>
              <a:defRPr sz="4400" b="0" cap="none">
                <a:solidFill>
                  <a:srgbClr val="FFFFFF"/>
                </a:solidFill>
              </a:defRPr>
            </a:lvl1pPr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12" name="Date Placeholder 1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D89C59-280D-43ED-8FC0-545418D6ECAE}" type="datetimeFigureOut">
              <a:rPr lang="en-US" smtClean="0"/>
              <a:pPr/>
              <a:t>10/18/2016</a:t>
            </a:fld>
            <a:endParaRPr lang="en-GB"/>
          </a:p>
        </p:txBody>
      </p:sp>
      <p:sp>
        <p:nvSpPr>
          <p:cNvPr id="13" name="Slide Number Placeholder 12"/>
          <p:cNvSpPr>
            <a:spLocks noGrp="1"/>
          </p:cNvSpPr>
          <p:nvPr>
            <p:ph type="sldNum" sz="quarter" idx="11"/>
          </p:nvPr>
        </p:nvSpPr>
        <p:spPr>
          <a:xfrm>
            <a:off x="0" y="1752600"/>
            <a:ext cx="1295400" cy="701676"/>
          </a:xfrm>
        </p:spPr>
        <p:txBody>
          <a:bodyPr>
            <a:noAutofit/>
          </a:bodyPr>
          <a:lstStyle>
            <a:lvl1pPr>
              <a:defRPr sz="2400">
                <a:solidFill>
                  <a:srgbClr val="FFFFFF"/>
                </a:solidFill>
              </a:defRPr>
            </a:lvl1pPr>
          </a:lstStyle>
          <a:p>
            <a:fld id="{A6EA856F-7FCD-4AED-824B-82A47E56E707}" type="slidenum">
              <a:rPr lang="en-GB" smtClean="0"/>
              <a:pPr/>
              <a:t>‹#›</a:t>
            </a:fld>
            <a:endParaRPr lang="en-GB"/>
          </a:p>
        </p:txBody>
      </p:sp>
      <p:sp>
        <p:nvSpPr>
          <p:cNvPr id="14" name="Footer Placeholder 13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en-GB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9" name="Content Placeholder 8"/>
          <p:cNvSpPr>
            <a:spLocks noGrp="1"/>
          </p:cNvSpPr>
          <p:nvPr>
            <p:ph sz="quarter" idx="1"/>
          </p:nvPr>
        </p:nvSpPr>
        <p:spPr>
          <a:xfrm>
            <a:off x="609600" y="1589567"/>
            <a:ext cx="3886200" cy="4572000"/>
          </a:xfrm>
        </p:spPr>
        <p:txBody>
          <a:bodyPr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2"/>
          </p:nvPr>
        </p:nvSpPr>
        <p:spPr>
          <a:xfrm>
            <a:off x="4844901" y="1589567"/>
            <a:ext cx="3886200" cy="4572000"/>
          </a:xfrm>
        </p:spPr>
        <p:txBody>
          <a:bodyPr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5"/>
          </p:nvPr>
        </p:nvSpPr>
        <p:spPr/>
        <p:txBody>
          <a:bodyPr rtlCol="0"/>
          <a:lstStyle/>
          <a:p>
            <a:fld id="{EFD89C59-280D-43ED-8FC0-545418D6ECAE}" type="datetimeFigureOut">
              <a:rPr lang="en-US" smtClean="0"/>
              <a:pPr/>
              <a:t>10/18/2016</a:t>
            </a:fld>
            <a:endParaRPr lang="en-GB"/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6"/>
          </p:nvPr>
        </p:nvSpPr>
        <p:spPr/>
        <p:txBody>
          <a:bodyPr rtlCol="0"/>
          <a:lstStyle/>
          <a:p>
            <a:fld id="{A6EA856F-7FCD-4AED-824B-82A47E56E707}" type="slidenum">
              <a:rPr lang="en-GB" smtClean="0"/>
              <a:pPr/>
              <a:t>‹#›</a:t>
            </a:fld>
            <a:endParaRPr lang="en-GB"/>
          </a:p>
        </p:txBody>
      </p:sp>
      <p:sp>
        <p:nvSpPr>
          <p:cNvPr id="12" name="Footer Placeholder 11"/>
          <p:cNvSpPr>
            <a:spLocks noGrp="1"/>
          </p:cNvSpPr>
          <p:nvPr>
            <p:ph type="ftr" sz="quarter" idx="17"/>
          </p:nvPr>
        </p:nvSpPr>
        <p:spPr/>
        <p:txBody>
          <a:bodyPr rtlCol="0"/>
          <a:lstStyle/>
          <a:p>
            <a:endParaRPr lang="en-GB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3400" y="273050"/>
            <a:ext cx="8153400" cy="86995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11" name="Content Placeholder 10"/>
          <p:cNvSpPr>
            <a:spLocks noGrp="1"/>
          </p:cNvSpPr>
          <p:nvPr>
            <p:ph sz="quarter" idx="2"/>
          </p:nvPr>
        </p:nvSpPr>
        <p:spPr>
          <a:xfrm>
            <a:off x="609600" y="2438400"/>
            <a:ext cx="3886200" cy="3581400"/>
          </a:xfrm>
        </p:spPr>
        <p:txBody>
          <a:bodyPr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13" name="Content Placeholder 12"/>
          <p:cNvSpPr>
            <a:spLocks noGrp="1"/>
          </p:cNvSpPr>
          <p:nvPr>
            <p:ph sz="quarter" idx="4"/>
          </p:nvPr>
        </p:nvSpPr>
        <p:spPr>
          <a:xfrm>
            <a:off x="4800600" y="2438400"/>
            <a:ext cx="3886200" cy="3581400"/>
          </a:xfrm>
        </p:spPr>
        <p:txBody>
          <a:bodyPr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15"/>
          </p:nvPr>
        </p:nvSpPr>
        <p:spPr/>
        <p:txBody>
          <a:bodyPr rtlCol="0"/>
          <a:lstStyle/>
          <a:p>
            <a:fld id="{EFD89C59-280D-43ED-8FC0-545418D6ECAE}" type="datetimeFigureOut">
              <a:rPr lang="en-US" smtClean="0"/>
              <a:pPr/>
              <a:t>10/18/2016</a:t>
            </a:fld>
            <a:endParaRPr lang="en-GB"/>
          </a:p>
        </p:txBody>
      </p:sp>
      <p:sp>
        <p:nvSpPr>
          <p:cNvPr id="12" name="Slide Number Placeholder 11"/>
          <p:cNvSpPr>
            <a:spLocks noGrp="1"/>
          </p:cNvSpPr>
          <p:nvPr>
            <p:ph type="sldNum" sz="quarter" idx="16"/>
          </p:nvPr>
        </p:nvSpPr>
        <p:spPr/>
        <p:txBody>
          <a:bodyPr rtlCol="0"/>
          <a:lstStyle/>
          <a:p>
            <a:fld id="{A6EA856F-7FCD-4AED-824B-82A47E56E707}" type="slidenum">
              <a:rPr lang="en-GB" smtClean="0"/>
              <a:pPr/>
              <a:t>‹#›</a:t>
            </a:fld>
            <a:endParaRPr lang="en-GB"/>
          </a:p>
        </p:txBody>
      </p:sp>
      <p:sp>
        <p:nvSpPr>
          <p:cNvPr id="14" name="Footer Placeholder 13"/>
          <p:cNvSpPr>
            <a:spLocks noGrp="1"/>
          </p:cNvSpPr>
          <p:nvPr>
            <p:ph type="ftr" sz="quarter" idx="17"/>
          </p:nvPr>
        </p:nvSpPr>
        <p:spPr/>
        <p:txBody>
          <a:bodyPr rtlCol="0"/>
          <a:lstStyle/>
          <a:p>
            <a:endParaRPr lang="en-GB"/>
          </a:p>
        </p:txBody>
      </p:sp>
      <p:sp>
        <p:nvSpPr>
          <p:cNvPr id="16" name="Text Placeholder 15"/>
          <p:cNvSpPr>
            <a:spLocks noGrp="1"/>
          </p:cNvSpPr>
          <p:nvPr>
            <p:ph type="body" sz="quarter" idx="1"/>
          </p:nvPr>
        </p:nvSpPr>
        <p:spPr>
          <a:xfrm>
            <a:off x="609600" y="1752600"/>
            <a:ext cx="3886200" cy="640080"/>
          </a:xfrm>
          <a:solidFill>
            <a:schemeClr val="accent2"/>
          </a:solidFill>
        </p:spPr>
        <p:txBody>
          <a:bodyPr rtlCol="0" anchor="ctr"/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15" name="Text Placeholder 14"/>
          <p:cNvSpPr>
            <a:spLocks noGrp="1"/>
          </p:cNvSpPr>
          <p:nvPr>
            <p:ph type="body" sz="quarter" idx="3"/>
          </p:nvPr>
        </p:nvSpPr>
        <p:spPr>
          <a:xfrm>
            <a:off x="4800600" y="1752600"/>
            <a:ext cx="3886200" cy="640080"/>
          </a:xfrm>
          <a:solidFill>
            <a:schemeClr val="accent4"/>
          </a:solidFill>
        </p:spPr>
        <p:txBody>
          <a:bodyPr rtlCol="0" anchor="ctr"/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D89C59-280D-43ED-8FC0-545418D6ECAE}" type="datetimeFigureOut">
              <a:rPr lang="en-US" smtClean="0"/>
              <a:pPr/>
              <a:t>10/18/2016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A6EA856F-7FCD-4AED-824B-82A47E56E707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D89C59-280D-43ED-8FC0-545418D6ECAE}" type="datetimeFigureOut">
              <a:rPr lang="en-US" smtClean="0"/>
              <a:pPr/>
              <a:t>10/18/2016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0" y="6248400"/>
            <a:ext cx="533400" cy="381000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A6EA856F-7FCD-4AED-824B-82A47E56E707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273050"/>
            <a:ext cx="8077200" cy="869950"/>
          </a:xfrm>
        </p:spPr>
        <p:txBody>
          <a:bodyPr anchor="ctr"/>
          <a:lstStyle>
            <a:lvl1pPr algn="l">
              <a:buNone/>
              <a:defRPr sz="4400" b="0"/>
            </a:lvl1pPr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D89C59-280D-43ED-8FC0-545418D6ECAE}" type="datetimeFigureOut">
              <a:rPr lang="en-US" smtClean="0"/>
              <a:pPr/>
              <a:t>10/18/2016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A6EA856F-7FCD-4AED-824B-82A47E56E707}" type="slidenum">
              <a:rPr lang="en-GB" smtClean="0"/>
              <a:pPr/>
              <a:t>‹#›</a:t>
            </a:fld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609600" y="1752600"/>
            <a:ext cx="1600200" cy="4343400"/>
          </a:xfrm>
          <a:ln w="50800" cap="sq" cmpd="dbl" algn="ctr">
            <a:solidFill>
              <a:schemeClr val="accent2"/>
            </a:solidFill>
            <a:prstDash val="solid"/>
            <a:miter lim="800000"/>
          </a:ln>
          <a:effectLst/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lIns="137160" tIns="182880" rIns="137160" bIns="91440"/>
          <a:lstStyle>
            <a:lvl1pPr marL="0" indent="0">
              <a:spcAft>
                <a:spcPts val="1000"/>
              </a:spcAft>
              <a:buNone/>
              <a:defRPr sz="18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9" name="Content Placeholder 8"/>
          <p:cNvSpPr>
            <a:spLocks noGrp="1"/>
          </p:cNvSpPr>
          <p:nvPr>
            <p:ph sz="quarter" idx="1"/>
          </p:nvPr>
        </p:nvSpPr>
        <p:spPr>
          <a:xfrm>
            <a:off x="2362200" y="1752600"/>
            <a:ext cx="6400800" cy="4419600"/>
          </a:xfrm>
        </p:spPr>
        <p:txBody>
          <a:bodyPr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600200" y="5486400"/>
            <a:ext cx="7315200" cy="685800"/>
          </a:xfrm>
        </p:spPr>
        <p:txBody>
          <a:bodyPr/>
          <a:lstStyle>
            <a:lvl1pPr marL="0" indent="0">
              <a:buFontTx/>
              <a:buNone/>
              <a:defRPr sz="1700"/>
            </a:lvl1pPr>
            <a:lvl2pPr>
              <a:buFontTx/>
              <a:buNone/>
              <a:defRPr sz="1200"/>
            </a:lvl2pPr>
            <a:lvl3pPr>
              <a:buFontTx/>
              <a:buNone/>
              <a:defRPr sz="1000"/>
            </a:lvl3pPr>
            <a:lvl4pPr>
              <a:buFontTx/>
              <a:buNone/>
              <a:defRPr sz="900"/>
            </a:lvl4pPr>
            <a:lvl5pPr>
              <a:buFontTx/>
              <a:buNone/>
              <a:defRPr sz="900"/>
            </a:lvl5pPr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8" name="Rectangle 7"/>
          <p:cNvSpPr/>
          <p:nvPr/>
        </p:nvSpPr>
        <p:spPr bwMode="white">
          <a:xfrm>
            <a:off x="-9144" y="4572000"/>
            <a:ext cx="9144000" cy="886968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Rectangle 8"/>
          <p:cNvSpPr/>
          <p:nvPr/>
        </p:nvSpPr>
        <p:spPr>
          <a:xfrm>
            <a:off x="-9144" y="4663440"/>
            <a:ext cx="1463040" cy="713232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Rectangle 9"/>
          <p:cNvSpPr/>
          <p:nvPr/>
        </p:nvSpPr>
        <p:spPr>
          <a:xfrm>
            <a:off x="1545336" y="4654296"/>
            <a:ext cx="7598664" cy="713232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00200" y="4648200"/>
            <a:ext cx="7315200" cy="685800"/>
          </a:xfrm>
        </p:spPr>
        <p:txBody>
          <a:bodyPr anchor="ctr"/>
          <a:lstStyle>
            <a:lvl1pPr algn="l">
              <a:buNone/>
              <a:defRPr sz="2800" b="0">
                <a:solidFill>
                  <a:srgbClr val="FFFFFF"/>
                </a:solidFill>
              </a:defRPr>
            </a:lvl1pPr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11" name="Rectangle 10"/>
          <p:cNvSpPr/>
          <p:nvPr/>
        </p:nvSpPr>
        <p:spPr bwMode="white">
          <a:xfrm>
            <a:off x="1447800" y="0"/>
            <a:ext cx="100584" cy="6867144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Date Placeholder 11"/>
          <p:cNvSpPr>
            <a:spLocks noGrp="1"/>
          </p:cNvSpPr>
          <p:nvPr>
            <p:ph type="dt" sz="half" idx="10"/>
          </p:nvPr>
        </p:nvSpPr>
        <p:spPr>
          <a:xfrm>
            <a:off x="6248400" y="6248400"/>
            <a:ext cx="2667000" cy="365125"/>
          </a:xfrm>
        </p:spPr>
        <p:txBody>
          <a:bodyPr rtlCol="0"/>
          <a:lstStyle/>
          <a:p>
            <a:fld id="{EFD89C59-280D-43ED-8FC0-545418D6ECAE}" type="datetimeFigureOut">
              <a:rPr lang="en-US" smtClean="0"/>
              <a:pPr/>
              <a:t>10/18/2016</a:t>
            </a:fld>
            <a:endParaRPr lang="en-GB"/>
          </a:p>
        </p:txBody>
      </p:sp>
      <p:sp>
        <p:nvSpPr>
          <p:cNvPr id="13" name="Slide Number Placeholder 12"/>
          <p:cNvSpPr>
            <a:spLocks noGrp="1"/>
          </p:cNvSpPr>
          <p:nvPr>
            <p:ph type="sldNum" sz="quarter" idx="11"/>
          </p:nvPr>
        </p:nvSpPr>
        <p:spPr>
          <a:xfrm>
            <a:off x="0" y="4667249"/>
            <a:ext cx="1447800" cy="663578"/>
          </a:xfrm>
        </p:spPr>
        <p:txBody>
          <a:bodyPr rtlCol="0"/>
          <a:lstStyle>
            <a:lvl1pPr>
              <a:defRPr sz="2800"/>
            </a:lvl1pPr>
          </a:lstStyle>
          <a:p>
            <a:fld id="{A6EA856F-7FCD-4AED-824B-82A47E56E707}" type="slidenum">
              <a:rPr lang="en-GB" smtClean="0"/>
              <a:pPr/>
              <a:t>‹#›</a:t>
            </a:fld>
            <a:endParaRPr lang="en-GB"/>
          </a:p>
        </p:txBody>
      </p:sp>
      <p:sp>
        <p:nvSpPr>
          <p:cNvPr id="14" name="Footer Placeholder 13"/>
          <p:cNvSpPr>
            <a:spLocks noGrp="1"/>
          </p:cNvSpPr>
          <p:nvPr>
            <p:ph type="ftr" sz="quarter" idx="12"/>
          </p:nvPr>
        </p:nvSpPr>
        <p:spPr>
          <a:xfrm>
            <a:off x="1600200" y="6248206"/>
            <a:ext cx="4572000" cy="365125"/>
          </a:xfrm>
        </p:spPr>
        <p:txBody>
          <a:bodyPr rtlCol="0"/>
          <a:lstStyle/>
          <a:p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560576" y="0"/>
            <a:ext cx="7583424" cy="4568952"/>
          </a:xfrm>
          <a:solidFill>
            <a:schemeClr val="accent1">
              <a:tint val="40000"/>
            </a:schemeClr>
          </a:solidFill>
          <a:ln>
            <a:noFill/>
          </a:ln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en-US"/>
              <a:t>Click icon to add picture</a:t>
            </a:r>
            <a:endParaRPr kumimoji="0"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D89C59-280D-43ED-8FC0-545418D6ECAE}" type="datetimeFigureOut">
              <a:rPr lang="en-US" smtClean="0"/>
              <a:pPr/>
              <a:t>10/18/2016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EA856F-7FCD-4AED-824B-82A47E56E707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53200" y="609600"/>
            <a:ext cx="2057400" cy="5516563"/>
          </a:xfrm>
        </p:spPr>
        <p:txBody>
          <a:bodyPr vert="eaVert"/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609600"/>
            <a:ext cx="5562600" cy="5516564"/>
          </a:xfrm>
        </p:spPr>
        <p:txBody>
          <a:bodyPr vert="eaVert"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6553200" y="6248402"/>
            <a:ext cx="2209800" cy="365125"/>
          </a:xfrm>
        </p:spPr>
        <p:txBody>
          <a:bodyPr/>
          <a:lstStyle/>
          <a:p>
            <a:fld id="{EFD89C59-280D-43ED-8FC0-545418D6ECAE}" type="datetimeFigureOut">
              <a:rPr lang="en-US" smtClean="0"/>
              <a:pPr/>
              <a:t>10/18/2016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57201" y="6248207"/>
            <a:ext cx="5573483" cy="365125"/>
          </a:xfrm>
        </p:spPr>
        <p:txBody>
          <a:bodyPr/>
          <a:lstStyle/>
          <a:p>
            <a:endParaRPr lang="en-GB"/>
          </a:p>
        </p:txBody>
      </p:sp>
      <p:sp>
        <p:nvSpPr>
          <p:cNvPr id="7" name="Rectangle 6"/>
          <p:cNvSpPr/>
          <p:nvPr/>
        </p:nvSpPr>
        <p:spPr bwMode="white">
          <a:xfrm>
            <a:off x="6096318" y="0"/>
            <a:ext cx="320040" cy="6858000"/>
          </a:xfrm>
          <a:prstGeom prst="rect">
            <a:avLst/>
          </a:prstGeom>
          <a:solidFill>
            <a:srgbClr val="FFFFFF"/>
          </a:solidFill>
          <a:ln w="1905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Rectangle 7"/>
          <p:cNvSpPr/>
          <p:nvPr/>
        </p:nvSpPr>
        <p:spPr>
          <a:xfrm>
            <a:off x="6142038" y="609600"/>
            <a:ext cx="228600" cy="6248400"/>
          </a:xfrm>
          <a:prstGeom prst="rect">
            <a:avLst/>
          </a:prstGeom>
          <a:solidFill>
            <a:schemeClr val="accent1"/>
          </a:solidFill>
          <a:ln w="1905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Rectangle 8"/>
          <p:cNvSpPr/>
          <p:nvPr/>
        </p:nvSpPr>
        <p:spPr>
          <a:xfrm>
            <a:off x="6142038" y="0"/>
            <a:ext cx="228600" cy="533400"/>
          </a:xfrm>
          <a:prstGeom prst="rect">
            <a:avLst/>
          </a:prstGeom>
          <a:solidFill>
            <a:schemeClr val="accent2"/>
          </a:solidFill>
          <a:ln w="1905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 rot="5400000">
            <a:off x="5989638" y="144462"/>
            <a:ext cx="533400" cy="244476"/>
          </a:xfrm>
        </p:spPr>
        <p:txBody>
          <a:bodyPr/>
          <a:lstStyle/>
          <a:p>
            <a:fld id="{A6EA856F-7FCD-4AED-824B-82A47E56E707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Title Placeholder 21"/>
          <p:cNvSpPr>
            <a:spLocks noGrp="1"/>
          </p:cNvSpPr>
          <p:nvPr>
            <p:ph type="title"/>
          </p:nvPr>
        </p:nvSpPr>
        <p:spPr>
          <a:xfrm>
            <a:off x="609600" y="228600"/>
            <a:ext cx="8153400" cy="9906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en-US" dirty="0"/>
              <a:t>Click to edit Master title style</a:t>
            </a:r>
          </a:p>
        </p:txBody>
      </p:sp>
      <p:sp>
        <p:nvSpPr>
          <p:cNvPr id="13" name="Text Placeholder 12"/>
          <p:cNvSpPr>
            <a:spLocks noGrp="1"/>
          </p:cNvSpPr>
          <p:nvPr>
            <p:ph type="body" idx="1"/>
          </p:nvPr>
        </p:nvSpPr>
        <p:spPr>
          <a:xfrm>
            <a:off x="612648" y="1600200"/>
            <a:ext cx="8153400" cy="452628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en-US"/>
              <a:t>Click to edit Master text styles</a:t>
            </a:r>
          </a:p>
          <a:p>
            <a:pPr lvl="1" eaLnBrk="1" latinLnBrk="0" hangingPunct="1"/>
            <a:r>
              <a:rPr kumimoji="0" lang="en-US"/>
              <a:t>Second level</a:t>
            </a:r>
          </a:p>
          <a:p>
            <a:pPr lvl="2" eaLnBrk="1" latinLnBrk="0" hangingPunct="1"/>
            <a:r>
              <a:rPr kumimoji="0" lang="en-US"/>
              <a:t>Third level</a:t>
            </a:r>
          </a:p>
          <a:p>
            <a:pPr lvl="3" eaLnBrk="1" latinLnBrk="0" hangingPunct="1"/>
            <a:r>
              <a:rPr kumimoji="0" lang="en-US"/>
              <a:t>Fourth level</a:t>
            </a:r>
          </a:p>
          <a:p>
            <a:pPr lvl="4" eaLnBrk="1" latinLnBrk="0" hangingPunct="1"/>
            <a:r>
              <a:rPr kumimoji="0" lang="en-US"/>
              <a:t>Fifth level</a:t>
            </a:r>
          </a:p>
        </p:txBody>
      </p:sp>
      <p:sp>
        <p:nvSpPr>
          <p:cNvPr id="14" name="Date Placeholder 13"/>
          <p:cNvSpPr>
            <a:spLocks noGrp="1"/>
          </p:cNvSpPr>
          <p:nvPr>
            <p:ph type="dt" sz="half" idx="2"/>
          </p:nvPr>
        </p:nvSpPr>
        <p:spPr>
          <a:xfrm>
            <a:off x="6096000" y="6248400"/>
            <a:ext cx="2667000" cy="365125"/>
          </a:xfrm>
          <a:prstGeom prst="rect">
            <a:avLst/>
          </a:prstGeom>
        </p:spPr>
        <p:txBody>
          <a:bodyPr vert="horz" anchor="ctr" anchorCtr="0"/>
          <a:lstStyle>
            <a:lvl1pPr algn="l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fld id="{EFD89C59-280D-43ED-8FC0-545418D6ECAE}" type="datetimeFigureOut">
              <a:rPr lang="en-US" smtClean="0"/>
              <a:pPr/>
              <a:t>10/18/2016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3"/>
          </p:nvPr>
        </p:nvSpPr>
        <p:spPr>
          <a:xfrm>
            <a:off x="609600" y="6248206"/>
            <a:ext cx="5421083" cy="365125"/>
          </a:xfrm>
          <a:prstGeom prst="rect">
            <a:avLst/>
          </a:prstGeom>
        </p:spPr>
        <p:txBody>
          <a:bodyPr vert="horz" anchor="ctr"/>
          <a:lstStyle>
            <a:lvl1pPr algn="r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endParaRPr lang="en-GB" dirty="0"/>
          </a:p>
        </p:txBody>
      </p:sp>
      <p:sp>
        <p:nvSpPr>
          <p:cNvPr id="7" name="Rectangle 6"/>
          <p:cNvSpPr/>
          <p:nvPr/>
        </p:nvSpPr>
        <p:spPr bwMode="white">
          <a:xfrm>
            <a:off x="0" y="1234440"/>
            <a:ext cx="9144000" cy="320040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Rectangle 7"/>
          <p:cNvSpPr/>
          <p:nvPr/>
        </p:nvSpPr>
        <p:spPr>
          <a:xfrm>
            <a:off x="0" y="1280160"/>
            <a:ext cx="533400" cy="228600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Rectangle 8"/>
          <p:cNvSpPr/>
          <p:nvPr/>
        </p:nvSpPr>
        <p:spPr>
          <a:xfrm>
            <a:off x="590550" y="1280160"/>
            <a:ext cx="8553450" cy="22860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3" name="Slide Number Placeholder 22"/>
          <p:cNvSpPr>
            <a:spLocks noGrp="1"/>
          </p:cNvSpPr>
          <p:nvPr>
            <p:ph type="sldNum" sz="quarter" idx="4"/>
          </p:nvPr>
        </p:nvSpPr>
        <p:spPr>
          <a:xfrm>
            <a:off x="0" y="1272222"/>
            <a:ext cx="533400" cy="244476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algn="ctr" eaLnBrk="1" latinLnBrk="0" hangingPunct="1">
              <a:defRPr kumimoji="0" sz="1400" b="1">
                <a:solidFill>
                  <a:srgbClr val="FFFFFF"/>
                </a:solidFill>
              </a:defRPr>
            </a:lvl1pPr>
          </a:lstStyle>
          <a:p>
            <a:fld id="{A6EA856F-7FCD-4AED-824B-82A47E56E707}" type="slidenum">
              <a:rPr lang="en-GB" smtClean="0"/>
              <a:pPr/>
              <a:t>‹#›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57" r:id="rId1"/>
    <p:sldLayoutId id="2147483758" r:id="rId2"/>
    <p:sldLayoutId id="2147483759" r:id="rId3"/>
    <p:sldLayoutId id="2147483760" r:id="rId4"/>
    <p:sldLayoutId id="2147483761" r:id="rId5"/>
    <p:sldLayoutId id="2147483762" r:id="rId6"/>
    <p:sldLayoutId id="2147483763" r:id="rId7"/>
    <p:sldLayoutId id="2147483764" r:id="rId8"/>
    <p:sldLayoutId id="2147483765" r:id="rId9"/>
    <p:sldLayoutId id="2147483766" r:id="rId10"/>
    <p:sldLayoutId id="2147483767" r:id="rId11"/>
  </p:sldLayoutIdLst>
  <p:txStyles>
    <p:titleStyle>
      <a:lvl1pPr algn="l" rtl="0" eaLnBrk="1" latinLnBrk="0" hangingPunct="1">
        <a:spcBef>
          <a:spcPct val="0"/>
        </a:spcBef>
        <a:buNone/>
        <a:defRPr kumimoji="0" sz="4400" kern="120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320040" indent="-320040" algn="l" rtl="0" eaLnBrk="1" latinLnBrk="0" hangingPunct="1">
        <a:spcBef>
          <a:spcPts val="700"/>
        </a:spcBef>
        <a:buClr>
          <a:schemeClr val="accent2"/>
        </a:buClr>
        <a:buSzPct val="60000"/>
        <a:buFont typeface="Wingdings"/>
        <a:buChar char=""/>
        <a:defRPr kumimoji="0" sz="29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rtl="0" eaLnBrk="1" latinLnBrk="0" hangingPunct="1">
        <a:spcBef>
          <a:spcPts val="550"/>
        </a:spcBef>
        <a:buClr>
          <a:schemeClr val="accent1"/>
        </a:buClr>
        <a:buSzPct val="70000"/>
        <a:buFont typeface="Wingdings 2"/>
        <a:buChar char="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28600" algn="l" rtl="0" eaLnBrk="1" latinLnBrk="0" hangingPunct="1">
        <a:spcBef>
          <a:spcPts val="500"/>
        </a:spcBef>
        <a:buClr>
          <a:schemeClr val="accent2"/>
        </a:buClr>
        <a:buSzPct val="75000"/>
        <a:buFont typeface="Wingdings"/>
        <a:buChar char=""/>
        <a:defRPr kumimoji="0" sz="23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indent="-228600" algn="l" rtl="0" eaLnBrk="1" latinLnBrk="0" hangingPunct="1">
        <a:spcBef>
          <a:spcPts val="400"/>
        </a:spcBef>
        <a:buClr>
          <a:schemeClr val="accent3"/>
        </a:buClr>
        <a:buSzPct val="75000"/>
        <a:buFont typeface="Wingdings"/>
        <a:buChar char="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indent="-228600" algn="l" rtl="0" eaLnBrk="1" latinLnBrk="0" hangingPunct="1">
        <a:spcBef>
          <a:spcPts val="400"/>
        </a:spcBef>
        <a:buClr>
          <a:schemeClr val="accent4"/>
        </a:buClr>
        <a:buSzPct val="65000"/>
        <a:buFont typeface="Wingdings"/>
        <a:buChar char="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103120" indent="-228600" algn="l" rtl="0" eaLnBrk="1" latinLnBrk="0" hangingPunct="1">
        <a:spcBef>
          <a:spcPct val="20000"/>
        </a:spcBef>
        <a:buClr>
          <a:schemeClr val="accent1"/>
        </a:buClr>
        <a:buFont typeface="Wingdings"/>
        <a:buChar char="§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2377440" indent="-228600" algn="l" rtl="0" eaLnBrk="1" latinLnBrk="0" hangingPunct="1">
        <a:spcBef>
          <a:spcPct val="20000"/>
        </a:spcBef>
        <a:buClr>
          <a:schemeClr val="accent2"/>
        </a:buClr>
        <a:buFont typeface="Wingdings"/>
        <a:buChar char="§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651760" indent="-228600" algn="l" rtl="0" eaLnBrk="1" latinLnBrk="0" hangingPunct="1">
        <a:spcBef>
          <a:spcPct val="20000"/>
        </a:spcBef>
        <a:buClr>
          <a:schemeClr val="accent3"/>
        </a:buClr>
        <a:buFont typeface="Wingdings"/>
        <a:buChar char="§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2926080" indent="-228600" algn="l" rtl="0" eaLnBrk="1" latinLnBrk="0" hangingPunct="1">
        <a:spcBef>
          <a:spcPct val="20000"/>
        </a:spcBef>
        <a:buClr>
          <a:schemeClr val="accent4"/>
        </a:buClr>
        <a:buFont typeface="Wingdings"/>
        <a:buChar char="§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2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png"/><Relationship Id="rId3" Type="http://schemas.openxmlformats.org/officeDocument/2006/relationships/image" Target="../media/image6.png"/><Relationship Id="rId7" Type="http://schemas.openxmlformats.org/officeDocument/2006/relationships/image" Target="../media/image10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9.png"/><Relationship Id="rId5" Type="http://schemas.openxmlformats.org/officeDocument/2006/relationships/image" Target="../media/image8.png"/><Relationship Id="rId4" Type="http://schemas.openxmlformats.org/officeDocument/2006/relationships/image" Target="../media/image7.png"/><Relationship Id="rId9" Type="http://schemas.openxmlformats.org/officeDocument/2006/relationships/image" Target="../media/image12.png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4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en-GB" dirty="0"/>
              <a:t>Normalisation Refresher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>
            <a:normAutofit fontScale="77500" lnSpcReduction="20000"/>
          </a:bodyPr>
          <a:lstStyle/>
          <a:p>
            <a:r>
              <a:rPr lang="en-GB" dirty="0"/>
              <a:t>Lecture 2: Database Management Systems (DBMS)</a:t>
            </a:r>
          </a:p>
          <a:p>
            <a:r>
              <a:rPr lang="en-GB" dirty="0"/>
              <a:t>Dr Kemi Ademoye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dirty="0"/>
              <a:t>Week:</a:t>
            </a:r>
          </a:p>
          <a:p>
            <a:r>
              <a:rPr lang="en-US" dirty="0"/>
              <a:t>17-Oct-2016</a:t>
            </a:r>
            <a:endParaRPr lang="en-GB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Today’s Lecture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en-GB" dirty="0"/>
              <a:t>Normalisation and Why it is Needed</a:t>
            </a:r>
          </a:p>
          <a:p>
            <a:r>
              <a:rPr lang="en-GB" dirty="0"/>
              <a:t>Functional Dependencies</a:t>
            </a:r>
          </a:p>
          <a:p>
            <a:r>
              <a:rPr lang="en-GB" dirty="0"/>
              <a:t>The Normalisation Process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3574345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Normalisation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612648" y="1600200"/>
            <a:ext cx="8423848" cy="5257800"/>
          </a:xfrm>
        </p:spPr>
        <p:txBody>
          <a:bodyPr>
            <a:normAutofit lnSpcReduction="10000"/>
          </a:bodyPr>
          <a:lstStyle/>
          <a:p>
            <a:r>
              <a:rPr lang="en-GB" b="1" dirty="0"/>
              <a:t>Normalisation</a:t>
            </a:r>
            <a:r>
              <a:rPr lang="en-GB" dirty="0"/>
              <a:t> is a technique for producing a set of </a:t>
            </a:r>
            <a:r>
              <a:rPr lang="en-GB" i="1" dirty="0"/>
              <a:t>suitable relations that support the data requirements</a:t>
            </a:r>
            <a:r>
              <a:rPr lang="en-GB" dirty="0"/>
              <a:t> of an enterprise.</a:t>
            </a:r>
          </a:p>
          <a:p>
            <a:r>
              <a:rPr lang="en-GB" dirty="0"/>
              <a:t>Characteristics of a suitable set of relations include:</a:t>
            </a:r>
          </a:p>
          <a:p>
            <a:pPr lvl="1"/>
            <a:r>
              <a:rPr lang="en-GB" dirty="0"/>
              <a:t>the </a:t>
            </a:r>
            <a:r>
              <a:rPr lang="en-GB" b="1" i="1" dirty="0"/>
              <a:t>minimal</a:t>
            </a:r>
            <a:r>
              <a:rPr lang="en-GB" dirty="0"/>
              <a:t> number of attributes necessary to support the data requirements of the enterprise;</a:t>
            </a:r>
          </a:p>
          <a:p>
            <a:pPr lvl="1"/>
            <a:r>
              <a:rPr lang="en-GB" dirty="0"/>
              <a:t>attributes with a close logical relationship (described as functional dependency) are found in the same relation; </a:t>
            </a:r>
          </a:p>
          <a:p>
            <a:pPr lvl="1"/>
            <a:r>
              <a:rPr lang="en-GB" b="1" i="1" dirty="0"/>
              <a:t>minimal</a:t>
            </a:r>
            <a:r>
              <a:rPr lang="en-GB" dirty="0"/>
              <a:t> redundancy with each attribute represented only once with the important exception of attributes that form all or part of foreign keys.</a:t>
            </a:r>
          </a:p>
        </p:txBody>
      </p:sp>
    </p:spTree>
    <p:extLst>
      <p:ext uri="{BB962C8B-B14F-4D97-AF65-F5344CB8AC3E}">
        <p14:creationId xmlns:p14="http://schemas.microsoft.com/office/powerpoint/2010/main" val="114067006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The Purpose of Normalisation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612648" y="1600200"/>
            <a:ext cx="8423848" cy="5257800"/>
          </a:xfrm>
        </p:spPr>
        <p:txBody>
          <a:bodyPr>
            <a:normAutofit fontScale="92500" lnSpcReduction="10000"/>
          </a:bodyPr>
          <a:lstStyle/>
          <a:p>
            <a:r>
              <a:rPr lang="en-GB" dirty="0"/>
              <a:t>The main aim of a relational database design is to group attributes into relations to </a:t>
            </a:r>
            <a:r>
              <a:rPr lang="en-GB" b="1" i="1" dirty="0"/>
              <a:t>minimise data redundancy</a:t>
            </a:r>
            <a:r>
              <a:rPr lang="en-GB" dirty="0"/>
              <a:t>, and Normalisation, helps to achieve this.</a:t>
            </a:r>
          </a:p>
          <a:p>
            <a:r>
              <a:rPr lang="en-GB" dirty="0"/>
              <a:t>The benefits of using a database that has a </a:t>
            </a:r>
            <a:r>
              <a:rPr lang="en-GB" i="1" dirty="0"/>
              <a:t>suitable</a:t>
            </a:r>
            <a:r>
              <a:rPr lang="en-GB" dirty="0"/>
              <a:t> set of relations is that the database will be:</a:t>
            </a:r>
          </a:p>
          <a:p>
            <a:pPr lvl="1"/>
            <a:r>
              <a:rPr lang="en-GB" dirty="0"/>
              <a:t>easier for the user to access and maintain the data.</a:t>
            </a:r>
          </a:p>
          <a:p>
            <a:pPr lvl="1"/>
            <a:r>
              <a:rPr lang="en-GB" dirty="0"/>
              <a:t>take up minimal storage space on the computer.</a:t>
            </a:r>
          </a:p>
          <a:p>
            <a:r>
              <a:rPr lang="en-GB" dirty="0"/>
              <a:t>There are two main problems associated with a relation that is not appropriately normalised:</a:t>
            </a:r>
          </a:p>
          <a:p>
            <a:pPr lvl="1"/>
            <a:r>
              <a:rPr lang="en-GB" dirty="0"/>
              <a:t>Data Redundancy</a:t>
            </a:r>
          </a:p>
          <a:p>
            <a:pPr lvl="1"/>
            <a:r>
              <a:rPr lang="en-GB" dirty="0"/>
              <a:t>Update Anomalies for insertions, deletions and updates (modifications).</a:t>
            </a:r>
          </a:p>
          <a:p>
            <a:pPr marL="685800" lvl="2" indent="0">
              <a:buNone/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78616539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/>
              <a:t>Data Redundancy and Update Anomalies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612648" y="1600200"/>
            <a:ext cx="8531352" cy="4853136"/>
          </a:xfrm>
        </p:spPr>
        <p:txBody>
          <a:bodyPr>
            <a:normAutofit/>
          </a:bodyPr>
          <a:lstStyle/>
          <a:p>
            <a:pPr>
              <a:spcBef>
                <a:spcPts val="600"/>
              </a:spcBef>
            </a:pPr>
            <a:r>
              <a:rPr lang="en-GB" sz="2800" dirty="0" smtClean="0"/>
              <a:t>What </a:t>
            </a:r>
            <a:r>
              <a:rPr lang="en-GB" sz="2800" dirty="0"/>
              <a:t>are the potential problems of capturing </a:t>
            </a:r>
            <a:r>
              <a:rPr lang="en-GB" sz="2800" dirty="0" smtClean="0"/>
              <a:t>campus staff </a:t>
            </a:r>
            <a:r>
              <a:rPr lang="en-GB" sz="2800" dirty="0"/>
              <a:t>information using </a:t>
            </a:r>
            <a:r>
              <a:rPr lang="en-GB" sz="2800" dirty="0" smtClean="0"/>
              <a:t>the following table </a:t>
            </a:r>
            <a:r>
              <a:rPr lang="en-GB" sz="2800" dirty="0"/>
              <a:t>design?</a:t>
            </a:r>
          </a:p>
          <a:p>
            <a:pPr>
              <a:spcBef>
                <a:spcPts val="600"/>
              </a:spcBef>
            </a:pPr>
            <a:r>
              <a:rPr lang="en-GB" sz="2800" dirty="0"/>
              <a:t>What will be the primary key of this table?</a:t>
            </a:r>
          </a:p>
        </p:txBody>
      </p:sp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233547926"/>
              </p:ext>
            </p:extLst>
          </p:nvPr>
        </p:nvGraphicFramePr>
        <p:xfrm>
          <a:off x="612649" y="3929464"/>
          <a:ext cx="7919791" cy="2763520"/>
        </p:xfrm>
        <a:graphic>
          <a:graphicData uri="http://schemas.openxmlformats.org/drawingml/2006/table">
            <a:tbl>
              <a:tblPr firstRow="1" bandRow="1">
                <a:tableStyleId>{3B4B98B0-60AC-42C2-AFA5-B58CD77FA1E5}</a:tableStyleId>
              </a:tblPr>
              <a:tblGrid>
                <a:gridCol w="790999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1152128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  <a:gridCol w="1474887">
                  <a:extLst>
                    <a:ext uri="{9D8B030D-6E8A-4147-A177-3AD203B41FA5}">
                      <a16:colId xmlns:a16="http://schemas.microsoft.com/office/drawing/2014/main" xmlns="" val="20002"/>
                    </a:ext>
                  </a:extLst>
                </a:gridCol>
                <a:gridCol w="833663">
                  <a:extLst>
                    <a:ext uri="{9D8B030D-6E8A-4147-A177-3AD203B41FA5}">
                      <a16:colId xmlns:a16="http://schemas.microsoft.com/office/drawing/2014/main" xmlns="" val="20003"/>
                    </a:ext>
                  </a:extLst>
                </a:gridCol>
                <a:gridCol w="1167127">
                  <a:extLst>
                    <a:ext uri="{9D8B030D-6E8A-4147-A177-3AD203B41FA5}">
                      <a16:colId xmlns:a16="http://schemas.microsoft.com/office/drawing/2014/main" xmlns="" val="20004"/>
                    </a:ext>
                  </a:extLst>
                </a:gridCol>
                <a:gridCol w="2500987">
                  <a:extLst>
                    <a:ext uri="{9D8B030D-6E8A-4147-A177-3AD203B41FA5}">
                      <a16:colId xmlns:a16="http://schemas.microsoft.com/office/drawing/2014/main" xmlns="" val="20005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r>
                        <a:rPr lang="en-GB" sz="1400" dirty="0" err="1"/>
                        <a:t>staffNo</a:t>
                      </a:r>
                      <a:endParaRPr lang="en-GB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400" dirty="0" err="1"/>
                        <a:t>staffName</a:t>
                      </a:r>
                      <a:endParaRPr lang="en-GB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400" dirty="0"/>
                        <a:t>position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400" dirty="0"/>
                        <a:t>salary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400" dirty="0" err="1" smtClean="0"/>
                        <a:t>campusID</a:t>
                      </a:r>
                      <a:endParaRPr lang="en-GB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400" dirty="0" err="1" smtClean="0"/>
                        <a:t>campusAddress</a:t>
                      </a:r>
                      <a:endParaRPr lang="en-GB" sz="14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indent="0" algn="just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kumimoji="0" lang="en-GB" sz="1400" b="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SW101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indent="0" algn="just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kumimoji="0" lang="en-GB" sz="1400" b="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John Smith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indent="0" algn="just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kumimoji="0" lang="en-GB" sz="1400" b="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Lecturer</a:t>
                      </a:r>
                      <a:endParaRPr kumimoji="0" lang="en-GB" sz="1400" b="0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indent="0" algn="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kumimoji="0" lang="en-GB" sz="1400" b="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30000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indent="0" algn="just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kumimoji="0" lang="en-US" sz="1400" b="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C</a:t>
                      </a:r>
                      <a:r>
                        <a:rPr kumimoji="0" lang="en-US" sz="1400" b="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002</a:t>
                      </a:r>
                      <a:endParaRPr kumimoji="0" lang="en-GB" sz="1400" b="0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400" b="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Mount Pleasant, SA1 6ED</a:t>
                      </a: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0" marR="0" indent="0" algn="ju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400" b="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SW102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indent="0" algn="just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kumimoji="0" lang="en-GB" sz="1400" b="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Diane Lee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indent="0" algn="just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kumimoji="0" lang="en-GB" sz="1400" b="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PVC</a:t>
                      </a:r>
                      <a:endParaRPr kumimoji="0" lang="en-GB" sz="1400" b="0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indent="0" algn="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kumimoji="0" lang="en-GB" sz="1400" b="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70000</a:t>
                      </a:r>
                      <a:endParaRPr kumimoji="0" lang="en-GB" sz="1400" b="0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indent="0" algn="just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kumimoji="0" lang="en-US" sz="1400" b="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C</a:t>
                      </a:r>
                      <a:r>
                        <a:rPr kumimoji="0" lang="en-US" sz="1400" b="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001</a:t>
                      </a:r>
                      <a:endParaRPr kumimoji="0" lang="en-GB" sz="1400" b="0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r>
                        <a:rPr kumimoji="0" lang="en-GB" sz="1400" b="0" i="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Carmarthen Campus,</a:t>
                      </a:r>
                      <a:r>
                        <a:rPr kumimoji="0" lang="en-GB" sz="1400" b="0" i="0" kern="1200" baseline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kumimoji="0" lang="en-GB" sz="1400" b="0" i="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Carmarthen, SA31 3EP</a:t>
                      </a:r>
                      <a:endParaRPr kumimoji="0" lang="en-GB" sz="1400" b="0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xmlns="" val="1000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indent="0" algn="just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kumimoji="0" lang="en-GB" sz="1400" b="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SW103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indent="0" algn="just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kumimoji="0" lang="en-GB" sz="1400" b="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Ann Beech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indent="0" algn="just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kumimoji="0" lang="en-GB" sz="1400" b="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Lecturer</a:t>
                      </a:r>
                      <a:endParaRPr kumimoji="0" lang="en-GB" sz="1400" b="0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indent="0" algn="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kumimoji="0" lang="en-GB" sz="1400" b="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18000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indent="0" algn="just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kumimoji="0" lang="en-US" sz="1400" b="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C002</a:t>
                      </a:r>
                      <a:endParaRPr kumimoji="0" lang="en-GB" sz="1400" b="0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400" b="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Mount Pleasant, SA1 6ED</a:t>
                      </a:r>
                      <a:endParaRPr kumimoji="0" lang="en-GB" sz="1400" b="0" kern="1200" dirty="0" smtClean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xmlns="" val="1000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0" marR="0" indent="0" algn="ju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400" b="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SW105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indent="0" algn="ju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400" b="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David</a:t>
                      </a:r>
                      <a:r>
                        <a:rPr kumimoji="0" lang="en-GB" sz="1400" b="0" kern="1200" baseline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Ford</a:t>
                      </a:r>
                      <a:endParaRPr kumimoji="0" lang="en-GB" sz="1400" b="0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indent="0" algn="just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kumimoji="0" lang="en-GB" sz="1400" b="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Snr</a:t>
                      </a:r>
                      <a:r>
                        <a:rPr kumimoji="0" lang="en-GB" sz="1400" b="0" kern="1200" baseline="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Lecturer</a:t>
                      </a:r>
                      <a:endParaRPr kumimoji="0" lang="en-GB" sz="1400" b="0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indent="0" algn="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kumimoji="0" lang="en-GB" sz="1400" b="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41000</a:t>
                      </a:r>
                      <a:endParaRPr kumimoji="0" lang="en-GB" sz="1400" b="0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indent="0" algn="just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kumimoji="0" lang="en-US" sz="1400" b="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C</a:t>
                      </a:r>
                      <a:r>
                        <a:rPr kumimoji="0" lang="en-US" sz="1400" b="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001</a:t>
                      </a:r>
                      <a:endParaRPr kumimoji="0" lang="en-GB" sz="1400" b="0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r>
                        <a:rPr kumimoji="0" lang="en-GB" sz="1400" b="0" i="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Carmarthen Campus,</a:t>
                      </a:r>
                      <a:r>
                        <a:rPr kumimoji="0" lang="en-GB" sz="1400" b="0" i="0" kern="1200" baseline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kumimoji="0" lang="en-GB" sz="1400" b="0" i="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Carmarthen, SA31 3EP</a:t>
                      </a:r>
                      <a:endParaRPr kumimoji="0" lang="en-GB" sz="1400" b="0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xmlns="" val="10004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indent="0" algn="just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kumimoji="0" lang="en-GB" sz="1400" b="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SW106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indent="0" algn="just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kumimoji="0" lang="en-GB" sz="1400" b="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Mary Howe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indent="0" algn="just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kumimoji="0" lang="en-GB" sz="1400" b="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Dean, Humanities</a:t>
                      </a:r>
                      <a:endParaRPr kumimoji="0" lang="en-GB" sz="1400" b="0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indent="0" algn="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kumimoji="0" lang="en-GB" sz="1400" b="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55000</a:t>
                      </a:r>
                      <a:endParaRPr kumimoji="0" lang="en-GB" sz="1400" b="0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indent="0" algn="just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kumimoji="0" lang="en-US" sz="1400" b="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C</a:t>
                      </a:r>
                      <a:r>
                        <a:rPr kumimoji="0" lang="en-US" sz="1400" b="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003</a:t>
                      </a:r>
                      <a:endParaRPr kumimoji="0" lang="en-GB" sz="1400" b="0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r>
                        <a:rPr kumimoji="0" lang="it-IT" sz="1400" b="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Lampeter Campus </a:t>
                      </a:r>
                    </a:p>
                    <a:p>
                      <a:pPr>
                        <a:lnSpc>
                          <a:spcPct val="100000"/>
                        </a:lnSpc>
                      </a:pPr>
                      <a:r>
                        <a:rPr kumimoji="0" lang="it-IT" sz="1400" b="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Ceredigion SA48 7ED</a:t>
                      </a:r>
                      <a:endParaRPr kumimoji="0" lang="en-GB" sz="1400" b="0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xmlns="" val="10005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0" marR="0" indent="0" algn="ju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400" b="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SW10</a:t>
                      </a:r>
                      <a:r>
                        <a:rPr kumimoji="0" lang="nn-NO" sz="1400" b="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7</a:t>
                      </a:r>
                      <a:endParaRPr kumimoji="0" lang="en-GB" sz="1400" b="0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indent="0" algn="ju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400" b="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Susan Brand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indent="0" algn="just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kumimoji="0" lang="en-GB" sz="1400" b="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Receptionist</a:t>
                      </a:r>
                      <a:endParaRPr kumimoji="0" lang="en-GB" sz="1400" b="0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indent="0" algn="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kumimoji="0" lang="en-GB" sz="1400" b="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18000</a:t>
                      </a:r>
                      <a:endParaRPr kumimoji="0" lang="en-GB" sz="1400" b="0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indent="0" algn="just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kumimoji="0" lang="en-US" sz="1400" b="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C</a:t>
                      </a:r>
                      <a:r>
                        <a:rPr kumimoji="0" lang="en-US" sz="1400" b="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001</a:t>
                      </a:r>
                      <a:endParaRPr kumimoji="0" lang="en-GB" sz="1400" b="0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400" b="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Mount Pleasant, SA1 6ED</a:t>
                      </a: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xmlns="" val="10006"/>
                  </a:ext>
                </a:extLst>
              </a:tr>
            </a:tbl>
          </a:graphicData>
        </a:graphic>
      </p:graphicFrame>
      <p:sp>
        <p:nvSpPr>
          <p:cNvPr id="5" name="TextBox 4"/>
          <p:cNvSpPr txBox="1"/>
          <p:nvPr/>
        </p:nvSpPr>
        <p:spPr>
          <a:xfrm>
            <a:off x="611560" y="3641432"/>
            <a:ext cx="213834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b="1" dirty="0" err="1" smtClean="0"/>
              <a:t>CampusStaff</a:t>
            </a:r>
            <a:r>
              <a:rPr lang="en-GB" b="1" dirty="0" smtClean="0"/>
              <a:t> </a:t>
            </a:r>
            <a:r>
              <a:rPr lang="en-GB" b="1" dirty="0"/>
              <a:t>Table</a:t>
            </a:r>
          </a:p>
        </p:txBody>
      </p:sp>
    </p:spTree>
    <p:extLst>
      <p:ext uri="{BB962C8B-B14F-4D97-AF65-F5344CB8AC3E}">
        <p14:creationId xmlns:p14="http://schemas.microsoft.com/office/powerpoint/2010/main" val="15314935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Redundancy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612648" y="1600200"/>
            <a:ext cx="8153400" cy="4997152"/>
          </a:xfrm>
        </p:spPr>
        <p:txBody>
          <a:bodyPr>
            <a:normAutofit/>
          </a:bodyPr>
          <a:lstStyle/>
          <a:p>
            <a:r>
              <a:rPr lang="en-GB" dirty="0" smtClean="0"/>
              <a:t>This </a:t>
            </a:r>
            <a:r>
              <a:rPr lang="en-GB" dirty="0" err="1" smtClean="0"/>
              <a:t>CampusStaff</a:t>
            </a:r>
            <a:r>
              <a:rPr lang="en-GB" dirty="0" smtClean="0"/>
              <a:t> table </a:t>
            </a:r>
            <a:r>
              <a:rPr lang="en-GB" dirty="0"/>
              <a:t>has redundant data.</a:t>
            </a:r>
          </a:p>
          <a:p>
            <a:r>
              <a:rPr lang="en-GB" dirty="0"/>
              <a:t>The details of each </a:t>
            </a:r>
            <a:r>
              <a:rPr lang="en-GB" dirty="0" smtClean="0"/>
              <a:t>campus are </a:t>
            </a:r>
            <a:r>
              <a:rPr lang="en-GB" dirty="0"/>
              <a:t>repeated for each member of staff.</a:t>
            </a:r>
          </a:p>
          <a:p>
            <a:r>
              <a:rPr lang="en-GB" dirty="0"/>
              <a:t>Relations that have redundant data may have update anomaly problems.</a:t>
            </a:r>
          </a:p>
          <a:p>
            <a:pPr lvl="1"/>
            <a:r>
              <a:rPr lang="en-GB" dirty="0"/>
              <a:t>An anomaly is an inconsistent, incomplete or contradictory state of the database.</a:t>
            </a:r>
          </a:p>
          <a:p>
            <a:pPr lvl="1"/>
            <a:r>
              <a:rPr lang="en-GB" dirty="0"/>
              <a:t>Let’s have a look at the potential anomaly problems for the produced </a:t>
            </a:r>
            <a:r>
              <a:rPr lang="en-GB" dirty="0" smtClean="0"/>
              <a:t>Staff </a:t>
            </a:r>
            <a:r>
              <a:rPr lang="en-GB" dirty="0"/>
              <a:t>table.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33019286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Insertion Anomalies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612648" y="1600200"/>
            <a:ext cx="8531352" cy="5257800"/>
          </a:xfrm>
        </p:spPr>
        <p:txBody>
          <a:bodyPr>
            <a:normAutofit fontScale="92500" lnSpcReduction="10000"/>
          </a:bodyPr>
          <a:lstStyle/>
          <a:p>
            <a:r>
              <a:rPr lang="en-GB" dirty="0"/>
              <a:t>There are two types of insertion anomalies.</a:t>
            </a:r>
          </a:p>
          <a:p>
            <a:r>
              <a:rPr lang="en-GB" dirty="0"/>
              <a:t>To add details of new members of staff, we must include the details of the </a:t>
            </a:r>
            <a:r>
              <a:rPr lang="en-GB" dirty="0" smtClean="0"/>
              <a:t>campus the </a:t>
            </a:r>
            <a:r>
              <a:rPr lang="en-GB" dirty="0"/>
              <a:t>staff is located at.</a:t>
            </a:r>
          </a:p>
          <a:p>
            <a:pPr lvl="1"/>
            <a:r>
              <a:rPr lang="en-GB" dirty="0"/>
              <a:t>Great care must be taken to enter the correct details (address, phone number) so that the details are </a:t>
            </a:r>
            <a:r>
              <a:rPr lang="en-GB" i="1" dirty="0"/>
              <a:t>consistent</a:t>
            </a:r>
            <a:r>
              <a:rPr lang="en-GB" dirty="0"/>
              <a:t> with the values for other rows in the table.</a:t>
            </a:r>
          </a:p>
          <a:p>
            <a:r>
              <a:rPr lang="en-GB" dirty="0"/>
              <a:t>To add a new </a:t>
            </a:r>
            <a:r>
              <a:rPr lang="en-GB" dirty="0" smtClean="0"/>
              <a:t>campus that </a:t>
            </a:r>
            <a:r>
              <a:rPr lang="en-GB" dirty="0"/>
              <a:t>currently has no staff assigned (there is no separate </a:t>
            </a:r>
            <a:r>
              <a:rPr lang="en-GB" dirty="0" smtClean="0"/>
              <a:t>campus table</a:t>
            </a:r>
            <a:r>
              <a:rPr lang="en-GB" dirty="0"/>
              <a:t>), it is necessary to fill the staff related columns with NULL values.</a:t>
            </a:r>
          </a:p>
          <a:p>
            <a:pPr lvl="1"/>
            <a:r>
              <a:rPr lang="en-GB" dirty="0"/>
              <a:t>This, however, violates entity integrity constraints as it means the </a:t>
            </a:r>
            <a:r>
              <a:rPr lang="en-GB" dirty="0" err="1"/>
              <a:t>staffNo</a:t>
            </a:r>
            <a:r>
              <a:rPr lang="en-GB" dirty="0"/>
              <a:t>, the primary key, is NULL which is </a:t>
            </a:r>
            <a:r>
              <a:rPr lang="en-GB" u="sng" dirty="0"/>
              <a:t>not</a:t>
            </a:r>
            <a:r>
              <a:rPr lang="en-GB" dirty="0"/>
              <a:t> allowed.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1759718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Update (Modification) Anomalies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en-GB" dirty="0"/>
              <a:t>Suppose a </a:t>
            </a:r>
            <a:r>
              <a:rPr lang="en-GB" dirty="0" smtClean="0"/>
              <a:t>campus is </a:t>
            </a:r>
            <a:r>
              <a:rPr lang="en-GB" dirty="0"/>
              <a:t>relocated to another address, we need to update the </a:t>
            </a:r>
            <a:r>
              <a:rPr lang="en-GB" dirty="0" smtClean="0"/>
              <a:t>campus address </a:t>
            </a:r>
            <a:r>
              <a:rPr lang="en-GB" dirty="0"/>
              <a:t>details. </a:t>
            </a:r>
          </a:p>
          <a:p>
            <a:r>
              <a:rPr lang="en-GB" dirty="0"/>
              <a:t>In this table design, we must also remember to update the rows of all the staff located at this </a:t>
            </a:r>
            <a:r>
              <a:rPr lang="en-GB" dirty="0" smtClean="0"/>
              <a:t>campus.</a:t>
            </a:r>
            <a:endParaRPr lang="en-GB" dirty="0"/>
          </a:p>
          <a:p>
            <a:pPr lvl="1"/>
            <a:r>
              <a:rPr lang="en-GB" dirty="0"/>
              <a:t>If this update is not carried out for any one of the staff at the </a:t>
            </a:r>
            <a:r>
              <a:rPr lang="en-GB" dirty="0" smtClean="0"/>
              <a:t>campus , </a:t>
            </a:r>
            <a:r>
              <a:rPr lang="en-GB" dirty="0"/>
              <a:t>the database will become inconsistent.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13217834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Deletion Anomalies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612648" y="1600200"/>
            <a:ext cx="8423848" cy="4495800"/>
          </a:xfrm>
        </p:spPr>
        <p:txBody>
          <a:bodyPr>
            <a:normAutofit/>
          </a:bodyPr>
          <a:lstStyle/>
          <a:p>
            <a:r>
              <a:rPr lang="en-GB" sz="2800" dirty="0"/>
              <a:t>If we delete a row from the </a:t>
            </a:r>
            <a:r>
              <a:rPr lang="en-GB" sz="2800" dirty="0" err="1" smtClean="0"/>
              <a:t>CampusStaff</a:t>
            </a:r>
            <a:r>
              <a:rPr lang="en-GB" sz="2800" dirty="0" smtClean="0"/>
              <a:t> table </a:t>
            </a:r>
            <a:r>
              <a:rPr lang="en-GB" sz="2800" dirty="0"/>
              <a:t>representing the last member of staff at the </a:t>
            </a:r>
            <a:r>
              <a:rPr lang="en-GB" sz="2800" dirty="0" smtClean="0"/>
              <a:t>campus, </a:t>
            </a:r>
            <a:r>
              <a:rPr lang="en-GB" sz="2800" dirty="0"/>
              <a:t>the details about that </a:t>
            </a:r>
            <a:r>
              <a:rPr lang="en-GB" sz="2800" dirty="0" smtClean="0"/>
              <a:t>campus are </a:t>
            </a:r>
            <a:r>
              <a:rPr lang="en-GB" sz="2800" dirty="0"/>
              <a:t>lost.</a:t>
            </a:r>
          </a:p>
          <a:p>
            <a:r>
              <a:rPr lang="en-GB" sz="2800" dirty="0"/>
              <a:t>For example, deleting the record for Mary Howe means the details for the </a:t>
            </a:r>
            <a:r>
              <a:rPr lang="en-GB" sz="2800" dirty="0" smtClean="0"/>
              <a:t>campus C003 </a:t>
            </a:r>
            <a:r>
              <a:rPr lang="en-GB" sz="2800" dirty="0"/>
              <a:t>are also lost.</a:t>
            </a:r>
          </a:p>
          <a:p>
            <a:endParaRPr lang="en-GB" sz="2800" dirty="0"/>
          </a:p>
        </p:txBody>
      </p:sp>
      <p:graphicFrame>
        <p:nvGraphicFramePr>
          <p:cNvPr id="7" name="Table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755853701"/>
              </p:ext>
            </p:extLst>
          </p:nvPr>
        </p:nvGraphicFramePr>
        <p:xfrm>
          <a:off x="612649" y="4121864"/>
          <a:ext cx="7919791" cy="2763520"/>
        </p:xfrm>
        <a:graphic>
          <a:graphicData uri="http://schemas.openxmlformats.org/drawingml/2006/table">
            <a:tbl>
              <a:tblPr firstRow="1" bandRow="1">
                <a:tableStyleId>{3B4B98B0-60AC-42C2-AFA5-B58CD77FA1E5}</a:tableStyleId>
              </a:tblPr>
              <a:tblGrid>
                <a:gridCol w="790999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1152128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  <a:gridCol w="1474887">
                  <a:extLst>
                    <a:ext uri="{9D8B030D-6E8A-4147-A177-3AD203B41FA5}">
                      <a16:colId xmlns:a16="http://schemas.microsoft.com/office/drawing/2014/main" xmlns="" val="20002"/>
                    </a:ext>
                  </a:extLst>
                </a:gridCol>
                <a:gridCol w="833663">
                  <a:extLst>
                    <a:ext uri="{9D8B030D-6E8A-4147-A177-3AD203B41FA5}">
                      <a16:colId xmlns:a16="http://schemas.microsoft.com/office/drawing/2014/main" xmlns="" val="20003"/>
                    </a:ext>
                  </a:extLst>
                </a:gridCol>
                <a:gridCol w="1167127">
                  <a:extLst>
                    <a:ext uri="{9D8B030D-6E8A-4147-A177-3AD203B41FA5}">
                      <a16:colId xmlns:a16="http://schemas.microsoft.com/office/drawing/2014/main" xmlns="" val="20004"/>
                    </a:ext>
                  </a:extLst>
                </a:gridCol>
                <a:gridCol w="2500987">
                  <a:extLst>
                    <a:ext uri="{9D8B030D-6E8A-4147-A177-3AD203B41FA5}">
                      <a16:colId xmlns:a16="http://schemas.microsoft.com/office/drawing/2014/main" xmlns="" val="20005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r>
                        <a:rPr lang="en-GB" sz="1400" dirty="0" err="1"/>
                        <a:t>staffNo</a:t>
                      </a:r>
                      <a:endParaRPr lang="en-GB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400" dirty="0" err="1"/>
                        <a:t>staffName</a:t>
                      </a:r>
                      <a:endParaRPr lang="en-GB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400" dirty="0"/>
                        <a:t>position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400" dirty="0"/>
                        <a:t>salary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400" dirty="0" err="1" smtClean="0"/>
                        <a:t>campusID</a:t>
                      </a:r>
                      <a:endParaRPr lang="en-GB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400" dirty="0" err="1" smtClean="0"/>
                        <a:t>campusAddress</a:t>
                      </a:r>
                      <a:endParaRPr lang="en-GB" sz="14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indent="0" algn="just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kumimoji="0" lang="en-GB" sz="1400" b="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SW101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indent="0" algn="just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kumimoji="0" lang="en-GB" sz="1400" b="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John Smith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indent="0" algn="just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kumimoji="0" lang="en-GB" sz="1400" b="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Lecturer</a:t>
                      </a:r>
                      <a:endParaRPr kumimoji="0" lang="en-GB" sz="1400" b="0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indent="0" algn="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kumimoji="0" lang="en-GB" sz="1400" b="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30000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indent="0" algn="just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kumimoji="0" lang="en-US" sz="1400" b="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C</a:t>
                      </a:r>
                      <a:r>
                        <a:rPr kumimoji="0" lang="en-US" sz="1400" b="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002</a:t>
                      </a:r>
                      <a:endParaRPr kumimoji="0" lang="en-GB" sz="1400" b="0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400" b="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Mount Pleasant, SA1 6ED</a:t>
                      </a: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0" marR="0" indent="0" algn="ju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400" b="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SW102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indent="0" algn="just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kumimoji="0" lang="en-GB" sz="1400" b="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Diane Lee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indent="0" algn="just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kumimoji="0" lang="en-GB" sz="1400" b="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PVC</a:t>
                      </a:r>
                      <a:endParaRPr kumimoji="0" lang="en-GB" sz="1400" b="0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indent="0" algn="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kumimoji="0" lang="en-GB" sz="1400" b="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70000</a:t>
                      </a:r>
                      <a:endParaRPr kumimoji="0" lang="en-GB" sz="1400" b="0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indent="0" algn="just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kumimoji="0" lang="en-US" sz="1400" b="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C</a:t>
                      </a:r>
                      <a:r>
                        <a:rPr kumimoji="0" lang="en-US" sz="1400" b="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001</a:t>
                      </a:r>
                      <a:endParaRPr kumimoji="0" lang="en-GB" sz="1400" b="0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r>
                        <a:rPr kumimoji="0" lang="en-GB" sz="1400" b="0" i="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Carmarthen Campus,</a:t>
                      </a:r>
                      <a:r>
                        <a:rPr kumimoji="0" lang="en-GB" sz="1400" b="0" i="0" kern="1200" baseline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kumimoji="0" lang="en-GB" sz="1400" b="0" i="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Carmarthen, SA31 3EP</a:t>
                      </a:r>
                      <a:endParaRPr kumimoji="0" lang="en-GB" sz="1400" b="0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xmlns="" val="1000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indent="0" algn="just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kumimoji="0" lang="en-GB" sz="1400" b="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SW103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indent="0" algn="just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kumimoji="0" lang="en-GB" sz="1400" b="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Ann Beech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indent="0" algn="just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kumimoji="0" lang="en-GB" sz="1400" b="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Lecturer</a:t>
                      </a:r>
                      <a:endParaRPr kumimoji="0" lang="en-GB" sz="1400" b="0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indent="0" algn="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kumimoji="0" lang="en-GB" sz="1400" b="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18000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indent="0" algn="just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kumimoji="0" lang="en-US" sz="1400" b="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C002</a:t>
                      </a:r>
                      <a:endParaRPr kumimoji="0" lang="en-GB" sz="1400" b="0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400" b="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Mount Pleasant, SA1 6ED</a:t>
                      </a:r>
                      <a:endParaRPr kumimoji="0" lang="en-GB" sz="1400" b="0" kern="1200" dirty="0" smtClean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xmlns="" val="1000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0" marR="0" indent="0" algn="ju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400" b="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SW105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indent="0" algn="ju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400" b="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David</a:t>
                      </a:r>
                      <a:r>
                        <a:rPr kumimoji="0" lang="en-GB" sz="1400" b="0" kern="1200" baseline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Ford</a:t>
                      </a:r>
                      <a:endParaRPr kumimoji="0" lang="en-GB" sz="1400" b="0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indent="0" algn="just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kumimoji="0" lang="en-GB" sz="1400" b="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Snr</a:t>
                      </a:r>
                      <a:r>
                        <a:rPr kumimoji="0" lang="en-GB" sz="1400" b="0" kern="1200" baseline="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Lecturer</a:t>
                      </a:r>
                      <a:endParaRPr kumimoji="0" lang="en-GB" sz="1400" b="0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indent="0" algn="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kumimoji="0" lang="en-GB" sz="1400" b="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41000</a:t>
                      </a:r>
                      <a:endParaRPr kumimoji="0" lang="en-GB" sz="1400" b="0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indent="0" algn="just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kumimoji="0" lang="en-US" sz="1400" b="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C</a:t>
                      </a:r>
                      <a:r>
                        <a:rPr kumimoji="0" lang="en-US" sz="1400" b="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001</a:t>
                      </a:r>
                      <a:endParaRPr kumimoji="0" lang="en-GB" sz="1400" b="0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r>
                        <a:rPr kumimoji="0" lang="en-GB" sz="1400" b="0" i="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Carmarthen Campus,</a:t>
                      </a:r>
                      <a:r>
                        <a:rPr kumimoji="0" lang="en-GB" sz="1400" b="0" i="0" kern="1200" baseline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kumimoji="0" lang="en-GB" sz="1400" b="0" i="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Carmarthen, SA31 3EP</a:t>
                      </a:r>
                      <a:endParaRPr kumimoji="0" lang="en-GB" sz="1400" b="0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xmlns="" val="10004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indent="0" algn="just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kumimoji="0" lang="en-GB" sz="1400" b="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SW106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indent="0" algn="just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kumimoji="0" lang="en-GB" sz="1400" b="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Mary Howe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indent="0" algn="just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kumimoji="0" lang="en-GB" sz="1400" b="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Dean, Humanities</a:t>
                      </a:r>
                      <a:endParaRPr kumimoji="0" lang="en-GB" sz="1400" b="0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indent="0" algn="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kumimoji="0" lang="en-GB" sz="1400" b="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55000</a:t>
                      </a:r>
                      <a:endParaRPr kumimoji="0" lang="en-GB" sz="1400" b="0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indent="0" algn="just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kumimoji="0" lang="en-US" sz="1400" b="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C</a:t>
                      </a:r>
                      <a:r>
                        <a:rPr kumimoji="0" lang="en-US" sz="1400" b="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003</a:t>
                      </a:r>
                      <a:endParaRPr kumimoji="0" lang="en-GB" sz="1400" b="0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r>
                        <a:rPr kumimoji="0" lang="it-IT" sz="1400" b="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Lampeter Campus </a:t>
                      </a:r>
                    </a:p>
                    <a:p>
                      <a:pPr>
                        <a:lnSpc>
                          <a:spcPct val="100000"/>
                        </a:lnSpc>
                      </a:pPr>
                      <a:r>
                        <a:rPr kumimoji="0" lang="it-IT" sz="1400" b="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Ceredigion SA48 7ED</a:t>
                      </a:r>
                      <a:endParaRPr kumimoji="0" lang="en-GB" sz="1400" b="0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xmlns="" val="10005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0" marR="0" indent="0" algn="ju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400" b="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SW10</a:t>
                      </a:r>
                      <a:r>
                        <a:rPr kumimoji="0" lang="nn-NO" sz="1400" b="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7</a:t>
                      </a:r>
                      <a:endParaRPr kumimoji="0" lang="en-GB" sz="1400" b="0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indent="0" algn="ju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400" b="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Susan Brand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indent="0" algn="just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kumimoji="0" lang="en-GB" sz="1400" b="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Receptionist</a:t>
                      </a:r>
                      <a:endParaRPr kumimoji="0" lang="en-GB" sz="1400" b="0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indent="0" algn="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kumimoji="0" lang="en-GB" sz="1400" b="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18000</a:t>
                      </a:r>
                      <a:endParaRPr kumimoji="0" lang="en-GB" sz="1400" b="0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indent="0" algn="just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kumimoji="0" lang="en-US" sz="1400" b="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C</a:t>
                      </a:r>
                      <a:r>
                        <a:rPr kumimoji="0" lang="en-US" sz="1400" b="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001</a:t>
                      </a:r>
                      <a:endParaRPr kumimoji="0" lang="en-GB" sz="1400" b="0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400" b="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Mount Pleasant, SA1 6ED</a:t>
                      </a: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xmlns="" val="10006"/>
                  </a:ext>
                </a:extLst>
              </a:tr>
            </a:tbl>
          </a:graphicData>
        </a:graphic>
      </p:graphicFrame>
      <p:sp>
        <p:nvSpPr>
          <p:cNvPr id="8" name="TextBox 7"/>
          <p:cNvSpPr txBox="1"/>
          <p:nvPr/>
        </p:nvSpPr>
        <p:spPr>
          <a:xfrm>
            <a:off x="611560" y="3833832"/>
            <a:ext cx="213834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b="1" dirty="0" err="1" smtClean="0"/>
              <a:t>CampusStaff</a:t>
            </a:r>
            <a:r>
              <a:rPr lang="en-GB" b="1" dirty="0" smtClean="0"/>
              <a:t> </a:t>
            </a:r>
            <a:r>
              <a:rPr lang="en-GB" b="1" dirty="0"/>
              <a:t>Table</a:t>
            </a:r>
          </a:p>
        </p:txBody>
      </p:sp>
      <p:sp>
        <p:nvSpPr>
          <p:cNvPr id="9" name="Rectangle 8"/>
          <p:cNvSpPr/>
          <p:nvPr/>
        </p:nvSpPr>
        <p:spPr>
          <a:xfrm>
            <a:off x="395536" y="6096000"/>
            <a:ext cx="8370512" cy="429344"/>
          </a:xfrm>
          <a:prstGeom prst="rect">
            <a:avLst/>
          </a:prstGeom>
          <a:noFill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1480963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The Better Design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612648" y="1600200"/>
            <a:ext cx="8351840" cy="4495800"/>
          </a:xfrm>
        </p:spPr>
        <p:txBody>
          <a:bodyPr/>
          <a:lstStyle/>
          <a:p>
            <a:r>
              <a:rPr lang="en-GB" dirty="0"/>
              <a:t>The anomaly problems of the </a:t>
            </a:r>
            <a:r>
              <a:rPr lang="en-GB" dirty="0" smtClean="0"/>
              <a:t>Staff </a:t>
            </a:r>
            <a:r>
              <a:rPr lang="en-GB" dirty="0"/>
              <a:t>table can be eliminated by </a:t>
            </a:r>
            <a:r>
              <a:rPr lang="en-GB" b="1" i="1" dirty="0"/>
              <a:t>decomposing this relation into smaller relations</a:t>
            </a:r>
            <a:r>
              <a:rPr lang="en-GB" dirty="0"/>
              <a:t>.</a:t>
            </a:r>
          </a:p>
          <a:p>
            <a:pPr lvl="1"/>
            <a:r>
              <a:rPr lang="en-GB" dirty="0" smtClean="0"/>
              <a:t>Campus(</a:t>
            </a:r>
            <a:r>
              <a:rPr lang="en-GB" u="sng" dirty="0" err="1" smtClean="0"/>
              <a:t>campusID</a:t>
            </a:r>
            <a:r>
              <a:rPr lang="en-GB" dirty="0" smtClean="0"/>
              <a:t>, </a:t>
            </a:r>
            <a:r>
              <a:rPr lang="en-GB" dirty="0" err="1" smtClean="0"/>
              <a:t>campusAddress</a:t>
            </a:r>
            <a:r>
              <a:rPr lang="en-GB" dirty="0"/>
              <a:t>)</a:t>
            </a:r>
          </a:p>
          <a:p>
            <a:pPr lvl="1"/>
            <a:r>
              <a:rPr lang="en-GB" dirty="0"/>
              <a:t>Staff (</a:t>
            </a:r>
            <a:r>
              <a:rPr lang="en-GB" u="sng" dirty="0" err="1"/>
              <a:t>staffNo</a:t>
            </a:r>
            <a:r>
              <a:rPr lang="en-GB" dirty="0"/>
              <a:t>, </a:t>
            </a:r>
            <a:r>
              <a:rPr lang="en-GB" dirty="0" err="1"/>
              <a:t>staffName</a:t>
            </a:r>
            <a:r>
              <a:rPr lang="en-GB" dirty="0"/>
              <a:t>, position, salary, </a:t>
            </a:r>
            <a:r>
              <a:rPr lang="en-GB" dirty="0" err="1" smtClean="0"/>
              <a:t>campusID</a:t>
            </a:r>
            <a:r>
              <a:rPr lang="en-GB" dirty="0" smtClean="0"/>
              <a:t>)</a:t>
            </a:r>
            <a:endParaRPr lang="en-GB" dirty="0"/>
          </a:p>
          <a:p>
            <a:r>
              <a:rPr lang="en-GB" i="1" dirty="0" smtClean="0"/>
              <a:t>The primary keys for each table are underlined.</a:t>
            </a:r>
            <a:endParaRPr lang="en-GB" i="1" dirty="0"/>
          </a:p>
        </p:txBody>
      </p:sp>
    </p:spTree>
    <p:extLst>
      <p:ext uri="{BB962C8B-B14F-4D97-AF65-F5344CB8AC3E}">
        <p14:creationId xmlns:p14="http://schemas.microsoft.com/office/powerpoint/2010/main" val="50434592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Decomposing Into Smaller Tables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612648" y="1600200"/>
            <a:ext cx="8153400" cy="5257800"/>
          </a:xfrm>
        </p:spPr>
        <p:txBody>
          <a:bodyPr>
            <a:normAutofit/>
          </a:bodyPr>
          <a:lstStyle/>
          <a:p>
            <a:r>
              <a:rPr lang="en-GB" dirty="0"/>
              <a:t>There are two important properties associated with the decomposition of a larger table into smaller ones:</a:t>
            </a:r>
          </a:p>
          <a:p>
            <a:pPr lvl="1"/>
            <a:r>
              <a:rPr lang="en-GB" b="1" dirty="0"/>
              <a:t>Loss-less join</a:t>
            </a:r>
            <a:r>
              <a:rPr lang="en-GB" dirty="0"/>
              <a:t>: enables us to find any instance of the original larger relation from corresponding instances in the smaller relations.</a:t>
            </a:r>
          </a:p>
          <a:p>
            <a:pPr lvl="1"/>
            <a:r>
              <a:rPr lang="en-GB" b="1" dirty="0"/>
              <a:t>Dependency preservation</a:t>
            </a:r>
            <a:r>
              <a:rPr lang="en-GB" dirty="0"/>
              <a:t>: ensures that a constraint on the original relation can be maintained by simply enforcing some constraint on each of the smaller relations</a:t>
            </a:r>
            <a:r>
              <a:rPr lang="en-GB" dirty="0" smtClean="0"/>
              <a:t>.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94483502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Functional Dependencies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612648" y="1600200"/>
            <a:ext cx="8531352" cy="5213176"/>
          </a:xfrm>
        </p:spPr>
        <p:txBody>
          <a:bodyPr>
            <a:normAutofit lnSpcReduction="10000"/>
          </a:bodyPr>
          <a:lstStyle/>
          <a:p>
            <a:r>
              <a:rPr lang="en-GB" dirty="0"/>
              <a:t>Important concept associated with normalisation.</a:t>
            </a:r>
          </a:p>
          <a:p>
            <a:r>
              <a:rPr lang="en-GB" dirty="0"/>
              <a:t>Put simply, it </a:t>
            </a:r>
            <a:r>
              <a:rPr lang="en-GB" i="1" dirty="0"/>
              <a:t>describes the relationships between attributes (columns) in a relation (table)</a:t>
            </a:r>
            <a:r>
              <a:rPr lang="en-GB" dirty="0"/>
              <a:t>.</a:t>
            </a:r>
          </a:p>
          <a:p>
            <a:r>
              <a:rPr lang="en-GB" dirty="0"/>
              <a:t>For example, if A and B are attributes of a table R:</a:t>
            </a:r>
          </a:p>
          <a:p>
            <a:pPr lvl="1"/>
            <a:r>
              <a:rPr lang="en-GB" dirty="0"/>
              <a:t>B is functionally dependent on A (denoted A </a:t>
            </a:r>
            <a:r>
              <a:rPr lang="en-GB" dirty="0">
                <a:sym typeface="Wingdings" panose="05000000000000000000" pitchFamily="2" charset="2"/>
              </a:rPr>
              <a:t> B), if each value of A in R is associated with </a:t>
            </a:r>
            <a:r>
              <a:rPr lang="en-GB" b="1" dirty="0">
                <a:sym typeface="Wingdings" panose="05000000000000000000" pitchFamily="2" charset="2"/>
              </a:rPr>
              <a:t>exactly one </a:t>
            </a:r>
            <a:r>
              <a:rPr lang="en-GB" dirty="0">
                <a:sym typeface="Wingdings" panose="05000000000000000000" pitchFamily="2" charset="2"/>
              </a:rPr>
              <a:t>value of B in </a:t>
            </a:r>
            <a:r>
              <a:rPr lang="en-GB" dirty="0" smtClean="0">
                <a:sym typeface="Wingdings" panose="05000000000000000000" pitchFamily="2" charset="2"/>
              </a:rPr>
              <a:t>R </a:t>
            </a:r>
          </a:p>
          <a:p>
            <a:pPr lvl="2"/>
            <a:r>
              <a:rPr lang="en-GB" b="1" i="1" dirty="0" smtClean="0">
                <a:sym typeface="Wingdings" panose="05000000000000000000" pitchFamily="2" charset="2"/>
              </a:rPr>
              <a:t>A is a candidate key (unique)</a:t>
            </a:r>
            <a:r>
              <a:rPr lang="en-GB" dirty="0" smtClean="0">
                <a:sym typeface="Wingdings" panose="05000000000000000000" pitchFamily="2" charset="2"/>
              </a:rPr>
              <a:t>.</a:t>
            </a:r>
            <a:endParaRPr lang="en-GB" dirty="0">
              <a:sym typeface="Wingdings" panose="05000000000000000000" pitchFamily="2" charset="2"/>
            </a:endParaRPr>
          </a:p>
          <a:p>
            <a:pPr marL="320040" lvl="1" indent="-320040">
              <a:spcBef>
                <a:spcPts val="700"/>
              </a:spcBef>
              <a:buClr>
                <a:schemeClr val="accent2"/>
              </a:buClr>
              <a:buSzPct val="60000"/>
              <a:buFont typeface="Wingdings"/>
              <a:buChar char=""/>
            </a:pPr>
            <a:r>
              <a:rPr lang="en-GB" dirty="0" smtClean="0">
                <a:sym typeface="Wingdings" panose="05000000000000000000" pitchFamily="2" charset="2"/>
              </a:rPr>
              <a:t>Note, A </a:t>
            </a:r>
            <a:r>
              <a:rPr lang="en-GB" dirty="0">
                <a:sym typeface="Wingdings" panose="05000000000000000000" pitchFamily="2" charset="2"/>
              </a:rPr>
              <a:t>and B can be composed of one/more attributes, i.e. two attributes </a:t>
            </a:r>
            <a:r>
              <a:rPr lang="en-GB" dirty="0"/>
              <a:t>(A</a:t>
            </a:r>
            <a:r>
              <a:rPr lang="en-GB" baseline="-25000" dirty="0"/>
              <a:t>1</a:t>
            </a:r>
            <a:r>
              <a:rPr lang="en-GB" dirty="0"/>
              <a:t>, A</a:t>
            </a:r>
            <a:r>
              <a:rPr lang="en-GB" baseline="-25000" dirty="0"/>
              <a:t>2</a:t>
            </a:r>
            <a:r>
              <a:rPr lang="en-GB" dirty="0"/>
              <a:t>)</a:t>
            </a:r>
            <a:r>
              <a:rPr lang="en-GB" dirty="0">
                <a:sym typeface="Wingdings" panose="05000000000000000000" pitchFamily="2" charset="2"/>
              </a:rPr>
              <a:t> in R determine the values of the other attributes </a:t>
            </a:r>
            <a:r>
              <a:rPr lang="en-GB" dirty="0"/>
              <a:t>(B</a:t>
            </a:r>
            <a:r>
              <a:rPr lang="en-GB" baseline="-25000" dirty="0"/>
              <a:t>1</a:t>
            </a:r>
            <a:r>
              <a:rPr lang="en-GB" dirty="0"/>
              <a:t>, B</a:t>
            </a:r>
            <a:r>
              <a:rPr lang="en-GB" baseline="-25000" dirty="0"/>
              <a:t>2</a:t>
            </a:r>
            <a:r>
              <a:rPr lang="en-GB" dirty="0"/>
              <a:t>, B</a:t>
            </a:r>
            <a:r>
              <a:rPr lang="en-GB" baseline="-25000" dirty="0"/>
              <a:t>3</a:t>
            </a:r>
            <a:r>
              <a:rPr lang="en-GB" dirty="0"/>
              <a:t>) </a:t>
            </a:r>
            <a:r>
              <a:rPr lang="en-GB" dirty="0">
                <a:sym typeface="Wingdings" panose="05000000000000000000" pitchFamily="2" charset="2"/>
              </a:rPr>
              <a:t>in R.</a:t>
            </a:r>
          </a:p>
          <a:p>
            <a:pPr marL="0" lvl="1" indent="0" algn="ctr">
              <a:spcBef>
                <a:spcPts val="700"/>
              </a:spcBef>
              <a:buClr>
                <a:schemeClr val="accent2"/>
              </a:buClr>
              <a:buSzPct val="60000"/>
              <a:buNone/>
            </a:pPr>
            <a:r>
              <a:rPr lang="en-GB" dirty="0"/>
              <a:t>(A</a:t>
            </a:r>
            <a:r>
              <a:rPr lang="en-GB" baseline="-25000" dirty="0"/>
              <a:t>1</a:t>
            </a:r>
            <a:r>
              <a:rPr lang="en-GB" dirty="0"/>
              <a:t>, A</a:t>
            </a:r>
            <a:r>
              <a:rPr lang="en-GB" baseline="-25000" dirty="0"/>
              <a:t>2</a:t>
            </a:r>
            <a:r>
              <a:rPr lang="en-GB" dirty="0"/>
              <a:t>) </a:t>
            </a:r>
            <a:r>
              <a:rPr lang="en-GB" dirty="0">
                <a:sym typeface="Wingdings" panose="05000000000000000000" pitchFamily="2" charset="2"/>
              </a:rPr>
              <a:t> </a:t>
            </a:r>
            <a:r>
              <a:rPr lang="en-GB" dirty="0"/>
              <a:t>(B</a:t>
            </a:r>
            <a:r>
              <a:rPr lang="en-GB" baseline="-25000" dirty="0"/>
              <a:t>1</a:t>
            </a:r>
            <a:r>
              <a:rPr lang="en-GB" dirty="0"/>
              <a:t>, B</a:t>
            </a:r>
            <a:r>
              <a:rPr lang="en-GB" baseline="-25000" dirty="0"/>
              <a:t>2</a:t>
            </a:r>
            <a:r>
              <a:rPr lang="en-GB" dirty="0"/>
              <a:t>, B</a:t>
            </a:r>
            <a:r>
              <a:rPr lang="en-GB" baseline="-25000" dirty="0"/>
              <a:t>3</a:t>
            </a:r>
            <a:r>
              <a:rPr lang="en-GB" dirty="0"/>
              <a:t>)</a:t>
            </a:r>
          </a:p>
          <a:p>
            <a:pPr marL="320040" lvl="1" indent="-320040">
              <a:spcBef>
                <a:spcPts val="700"/>
              </a:spcBef>
              <a:buClr>
                <a:schemeClr val="accent2"/>
              </a:buClr>
              <a:buSzPct val="60000"/>
              <a:buFont typeface="Wingdings"/>
              <a:buChar char=""/>
            </a:pPr>
            <a:endParaRPr lang="en-GB" dirty="0"/>
          </a:p>
          <a:p>
            <a:pPr marL="320040" lvl="1" indent="-320040">
              <a:spcBef>
                <a:spcPts val="700"/>
              </a:spcBef>
              <a:buClr>
                <a:schemeClr val="accent2"/>
              </a:buClr>
              <a:buSzPct val="60000"/>
              <a:buFont typeface="Wingdings"/>
              <a:buChar char=""/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97688435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Functional Dependencies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612648" y="1600200"/>
            <a:ext cx="8423848" cy="4495800"/>
          </a:xfrm>
        </p:spPr>
        <p:txBody>
          <a:bodyPr>
            <a:normAutofit/>
          </a:bodyPr>
          <a:lstStyle/>
          <a:p>
            <a:r>
              <a:rPr lang="en-GB" dirty="0"/>
              <a:t>In functional dependency (A </a:t>
            </a:r>
            <a:r>
              <a:rPr lang="en-GB" dirty="0">
                <a:sym typeface="Wingdings" panose="05000000000000000000" pitchFamily="2" charset="2"/>
              </a:rPr>
              <a:t> B)</a:t>
            </a:r>
            <a:r>
              <a:rPr lang="en-GB" dirty="0"/>
              <a:t>, the </a:t>
            </a:r>
            <a:r>
              <a:rPr lang="en-GB" dirty="0" smtClean="0"/>
              <a:t>attribute(s) </a:t>
            </a:r>
            <a:r>
              <a:rPr lang="en-GB" dirty="0"/>
              <a:t>on the left-side functionally determine the values of the </a:t>
            </a:r>
            <a:r>
              <a:rPr lang="en-GB" dirty="0" smtClean="0"/>
              <a:t>attribute(s) </a:t>
            </a:r>
            <a:r>
              <a:rPr lang="en-GB" dirty="0"/>
              <a:t>on the right-side.</a:t>
            </a:r>
          </a:p>
          <a:p>
            <a:r>
              <a:rPr lang="en-GB" dirty="0"/>
              <a:t>The attribute(s) on the left-side are called the </a:t>
            </a:r>
            <a:r>
              <a:rPr lang="en-GB" b="1" dirty="0"/>
              <a:t>determinant</a:t>
            </a:r>
            <a:r>
              <a:rPr lang="en-GB" dirty="0"/>
              <a:t> of the functional dependency.</a:t>
            </a:r>
          </a:p>
          <a:p>
            <a:pPr marL="365760" lvl="1" indent="0">
              <a:buNone/>
            </a:pPr>
            <a:r>
              <a:rPr lang="en-GB" dirty="0"/>
              <a:t> </a:t>
            </a:r>
          </a:p>
          <a:p>
            <a:pPr lvl="1"/>
            <a:endParaRPr lang="en-GB" dirty="0"/>
          </a:p>
          <a:p>
            <a:pPr lvl="1"/>
            <a:endParaRPr lang="en-GB" dirty="0"/>
          </a:p>
          <a:p>
            <a:endParaRPr lang="en-GB" dirty="0"/>
          </a:p>
        </p:txBody>
      </p:sp>
      <p:grpSp>
        <p:nvGrpSpPr>
          <p:cNvPr id="11" name="Group 10"/>
          <p:cNvGrpSpPr/>
          <p:nvPr/>
        </p:nvGrpSpPr>
        <p:grpSpPr>
          <a:xfrm>
            <a:off x="1412984" y="4293096"/>
            <a:ext cx="6552728" cy="584775"/>
            <a:chOff x="1835696" y="4509120"/>
            <a:chExt cx="6552728" cy="584775"/>
          </a:xfrm>
        </p:grpSpPr>
        <p:sp>
          <p:nvSpPr>
            <p:cNvPr id="5" name="Oval 4"/>
            <p:cNvSpPr/>
            <p:nvPr/>
          </p:nvSpPr>
          <p:spPr>
            <a:xfrm>
              <a:off x="1835696" y="4581128"/>
              <a:ext cx="1944216" cy="504056"/>
            </a:xfrm>
            <a:prstGeom prst="ellipse">
              <a:avLst/>
            </a:prstGeom>
          </p:spPr>
          <p:style>
            <a:lnRef idx="2">
              <a:schemeClr val="accent1"/>
            </a:lnRef>
            <a:fillRef idx="1">
              <a:schemeClr val="lt1"/>
            </a:fillRef>
            <a:effectRef idx="0">
              <a:schemeClr val="accent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r>
                <a:rPr lang="en-GB" dirty="0"/>
                <a:t>A</a:t>
              </a:r>
            </a:p>
          </p:txBody>
        </p:sp>
        <p:sp>
          <p:nvSpPr>
            <p:cNvPr id="6" name="Oval 5"/>
            <p:cNvSpPr/>
            <p:nvPr/>
          </p:nvSpPr>
          <p:spPr>
            <a:xfrm>
              <a:off x="6444208" y="4581128"/>
              <a:ext cx="1944216" cy="504056"/>
            </a:xfrm>
            <a:prstGeom prst="ellipse">
              <a:avLst/>
            </a:prstGeom>
          </p:spPr>
          <p:style>
            <a:lnRef idx="2">
              <a:schemeClr val="accent1"/>
            </a:lnRef>
            <a:fillRef idx="1">
              <a:schemeClr val="lt1"/>
            </a:fillRef>
            <a:effectRef idx="0">
              <a:schemeClr val="accent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r>
                <a:rPr lang="en-GB" dirty="0"/>
                <a:t>B</a:t>
              </a:r>
            </a:p>
          </p:txBody>
        </p:sp>
        <p:cxnSp>
          <p:nvCxnSpPr>
            <p:cNvPr id="8" name="Straight Arrow Connector 7"/>
            <p:cNvCxnSpPr>
              <a:stCxn id="5" idx="6"/>
              <a:endCxn id="6" idx="2"/>
            </p:cNvCxnSpPr>
            <p:nvPr/>
          </p:nvCxnSpPr>
          <p:spPr>
            <a:xfrm>
              <a:off x="3779912" y="4833156"/>
              <a:ext cx="2664296" cy="0"/>
            </a:xfrm>
            <a:prstGeom prst="straightConnector1">
              <a:avLst/>
            </a:prstGeom>
            <a:ln w="19050"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9" name="TextBox 8"/>
            <p:cNvSpPr txBox="1"/>
            <p:nvPr/>
          </p:nvSpPr>
          <p:spPr>
            <a:xfrm>
              <a:off x="4141200" y="4509120"/>
              <a:ext cx="1400448" cy="58477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GB" sz="1600" dirty="0"/>
                <a:t>A functionally</a:t>
              </a:r>
              <a:br>
                <a:rPr lang="en-GB" sz="1600" dirty="0"/>
              </a:br>
              <a:r>
                <a:rPr lang="en-GB" sz="1600" dirty="0"/>
                <a:t>determines B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71494937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Functional Dependency Examples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GB" dirty="0"/>
              <a:t>Considering our smaller Staff table, we will look at some examples of functional dependencies.</a:t>
            </a:r>
          </a:p>
        </p:txBody>
      </p:sp>
      <p:graphicFrame>
        <p:nvGraphicFramePr>
          <p:cNvPr id="6" name="Table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039285437"/>
              </p:ext>
            </p:extLst>
          </p:nvPr>
        </p:nvGraphicFramePr>
        <p:xfrm>
          <a:off x="1043608" y="2996952"/>
          <a:ext cx="6453897" cy="2595880"/>
        </p:xfrm>
        <a:graphic>
          <a:graphicData uri="http://schemas.openxmlformats.org/drawingml/2006/table">
            <a:tbl>
              <a:tblPr firstRow="1" bandRow="1">
                <a:tableStyleId>{3B4B98B0-60AC-42C2-AFA5-B58CD77FA1E5}</a:tableStyleId>
              </a:tblPr>
              <a:tblGrid>
                <a:gridCol w="942095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1372206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  <a:gridCol w="1756618">
                  <a:extLst>
                    <a:ext uri="{9D8B030D-6E8A-4147-A177-3AD203B41FA5}">
                      <a16:colId xmlns:a16="http://schemas.microsoft.com/office/drawing/2014/main" xmlns="" val="20002"/>
                    </a:ext>
                  </a:extLst>
                </a:gridCol>
                <a:gridCol w="992908">
                  <a:extLst>
                    <a:ext uri="{9D8B030D-6E8A-4147-A177-3AD203B41FA5}">
                      <a16:colId xmlns:a16="http://schemas.microsoft.com/office/drawing/2014/main" xmlns="" val="20003"/>
                    </a:ext>
                  </a:extLst>
                </a:gridCol>
                <a:gridCol w="1390070">
                  <a:extLst>
                    <a:ext uri="{9D8B030D-6E8A-4147-A177-3AD203B41FA5}">
                      <a16:colId xmlns:a16="http://schemas.microsoft.com/office/drawing/2014/main" xmlns="" val="20004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r>
                        <a:rPr lang="en-GB" sz="1400" dirty="0" err="1"/>
                        <a:t>staffNo</a:t>
                      </a:r>
                      <a:endParaRPr lang="en-GB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400" dirty="0" err="1"/>
                        <a:t>staffName</a:t>
                      </a:r>
                      <a:endParaRPr lang="en-GB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400" dirty="0"/>
                        <a:t>position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400" dirty="0"/>
                        <a:t>salary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400" dirty="0" err="1" smtClean="0"/>
                        <a:t>campusID</a:t>
                      </a:r>
                      <a:endParaRPr lang="en-GB" sz="14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indent="0" algn="just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kumimoji="0" lang="en-GB" sz="1400" b="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SW101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indent="0" algn="just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kumimoji="0" lang="en-GB" sz="1400" b="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John Smith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indent="0" algn="just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kumimoji="0" lang="en-GB" sz="1400" b="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Lecturer</a:t>
                      </a:r>
                      <a:endParaRPr kumimoji="0" lang="en-GB" sz="1400" b="0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indent="0" algn="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kumimoji="0" lang="en-GB" sz="1400" b="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30000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indent="0" algn="just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kumimoji="0" lang="en-US" sz="1400" b="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C</a:t>
                      </a:r>
                      <a:r>
                        <a:rPr kumimoji="0" lang="en-US" sz="1400" b="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002</a:t>
                      </a:r>
                      <a:endParaRPr kumimoji="0" lang="en-GB" sz="1400" b="0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0" marR="0" indent="0" algn="ju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400" b="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SW102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indent="0" algn="just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kumimoji="0" lang="en-GB" sz="1400" b="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Diane Lee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indent="0" algn="just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kumimoji="0" lang="en-GB" sz="1400" b="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PVC</a:t>
                      </a:r>
                      <a:endParaRPr kumimoji="0" lang="en-GB" sz="1400" b="0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indent="0" algn="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kumimoji="0" lang="en-GB" sz="1400" b="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70000</a:t>
                      </a:r>
                      <a:endParaRPr kumimoji="0" lang="en-GB" sz="1400" b="0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indent="0" algn="just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kumimoji="0" lang="en-US" sz="1400" b="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C</a:t>
                      </a:r>
                      <a:r>
                        <a:rPr kumimoji="0" lang="en-US" sz="1400" b="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001</a:t>
                      </a:r>
                      <a:endParaRPr kumimoji="0" lang="en-GB" sz="1400" b="0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xmlns="" val="1000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indent="0" algn="just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kumimoji="0" lang="en-GB" sz="1400" b="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SW103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indent="0" algn="just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kumimoji="0" lang="en-GB" sz="1400" b="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Ann Beech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indent="0" algn="just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kumimoji="0" lang="en-GB" sz="1400" b="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Lecturer</a:t>
                      </a:r>
                      <a:endParaRPr kumimoji="0" lang="en-GB" sz="1400" b="0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indent="0" algn="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kumimoji="0" lang="en-GB" sz="1400" b="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18000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indent="0" algn="just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kumimoji="0" lang="en-US" sz="1400" b="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C002</a:t>
                      </a:r>
                      <a:endParaRPr kumimoji="0" lang="en-GB" sz="1400" b="0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xmlns="" val="1000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0" marR="0" indent="0" algn="ju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400" b="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SW105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indent="0" algn="ju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400" b="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David</a:t>
                      </a:r>
                      <a:r>
                        <a:rPr kumimoji="0" lang="en-GB" sz="1400" b="0" kern="1200" baseline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Ford</a:t>
                      </a:r>
                      <a:endParaRPr kumimoji="0" lang="en-GB" sz="1400" b="0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indent="0" algn="just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kumimoji="0" lang="en-GB" sz="1400" b="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Snr</a:t>
                      </a:r>
                      <a:r>
                        <a:rPr kumimoji="0" lang="en-GB" sz="1400" b="0" kern="1200" baseline="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Lecturer</a:t>
                      </a:r>
                      <a:endParaRPr kumimoji="0" lang="en-GB" sz="1400" b="0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indent="0" algn="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kumimoji="0" lang="en-GB" sz="1400" b="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41000</a:t>
                      </a:r>
                      <a:endParaRPr kumimoji="0" lang="en-GB" sz="1400" b="0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indent="0" algn="just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kumimoji="0" lang="en-US" sz="1400" b="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C</a:t>
                      </a:r>
                      <a:r>
                        <a:rPr kumimoji="0" lang="en-US" sz="1400" b="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001</a:t>
                      </a:r>
                      <a:endParaRPr kumimoji="0" lang="en-GB" sz="1400" b="0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xmlns="" val="10004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indent="0" algn="just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kumimoji="0" lang="en-GB" sz="1400" b="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SW106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indent="0" algn="just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kumimoji="0" lang="en-GB" sz="1400" b="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Mary Howe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indent="0" algn="just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kumimoji="0" lang="en-GB" sz="1400" b="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Dean, Humanities</a:t>
                      </a:r>
                      <a:endParaRPr kumimoji="0" lang="en-GB" sz="1400" b="0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indent="0" algn="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kumimoji="0" lang="en-GB" sz="1400" b="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55000</a:t>
                      </a:r>
                      <a:endParaRPr kumimoji="0" lang="en-GB" sz="1400" b="0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indent="0" algn="just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kumimoji="0" lang="en-US" sz="1400" b="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C</a:t>
                      </a:r>
                      <a:r>
                        <a:rPr kumimoji="0" lang="en-US" sz="1400" b="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003</a:t>
                      </a:r>
                      <a:endParaRPr kumimoji="0" lang="en-GB" sz="1400" b="0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xmlns="" val="10005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0" marR="0" indent="0" algn="ju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400" b="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SW10</a:t>
                      </a:r>
                      <a:r>
                        <a:rPr kumimoji="0" lang="nn-NO" sz="1400" b="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7</a:t>
                      </a:r>
                      <a:endParaRPr kumimoji="0" lang="en-GB" sz="1400" b="0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indent="0" algn="ju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400" b="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Susan Brand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indent="0" algn="just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kumimoji="0" lang="en-GB" sz="1400" b="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Receptionist</a:t>
                      </a:r>
                      <a:endParaRPr kumimoji="0" lang="en-GB" sz="1400" b="0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indent="0" algn="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kumimoji="0" lang="en-GB" sz="1400" b="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18000</a:t>
                      </a:r>
                      <a:endParaRPr kumimoji="0" lang="en-GB" sz="1400" b="0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indent="0" algn="just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kumimoji="0" lang="en-US" sz="1400" b="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C</a:t>
                      </a:r>
                      <a:r>
                        <a:rPr kumimoji="0" lang="en-US" sz="1400" b="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001</a:t>
                      </a:r>
                      <a:endParaRPr kumimoji="0" lang="en-GB" sz="1400" b="0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xmlns="" val="10006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8371275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Functional Dependency Examples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612648" y="1600200"/>
            <a:ext cx="8153400" cy="5069160"/>
          </a:xfrm>
        </p:spPr>
        <p:txBody>
          <a:bodyPr>
            <a:normAutofit fontScale="92500" lnSpcReduction="10000"/>
          </a:bodyPr>
          <a:lstStyle/>
          <a:p>
            <a:r>
              <a:rPr lang="en-GB" dirty="0"/>
              <a:t>For example:</a:t>
            </a:r>
          </a:p>
          <a:p>
            <a:endParaRPr lang="en-GB" dirty="0"/>
          </a:p>
          <a:p>
            <a:pPr lvl="1"/>
            <a:endParaRPr lang="en-GB" dirty="0"/>
          </a:p>
          <a:p>
            <a:pPr marL="365760" lvl="1" indent="0">
              <a:buNone/>
            </a:pPr>
            <a:r>
              <a:rPr lang="en-GB" dirty="0"/>
              <a:t>	Staff Number SW106			</a:t>
            </a:r>
            <a:r>
              <a:rPr lang="en-GB" dirty="0" smtClean="0"/>
              <a:t>Dean, Humanities</a:t>
            </a:r>
            <a:endParaRPr lang="en-GB" dirty="0"/>
          </a:p>
          <a:p>
            <a:r>
              <a:rPr lang="en-GB" dirty="0"/>
              <a:t>However,</a:t>
            </a:r>
          </a:p>
          <a:p>
            <a:endParaRPr lang="en-GB" dirty="0"/>
          </a:p>
          <a:p>
            <a:pPr lvl="1"/>
            <a:endParaRPr lang="en-GB" dirty="0"/>
          </a:p>
          <a:p>
            <a:pPr marL="365760" lvl="1" indent="0">
              <a:buNone/>
            </a:pPr>
            <a:endParaRPr lang="en-GB" dirty="0"/>
          </a:p>
          <a:p>
            <a:pPr marL="365760" lvl="1" indent="0">
              <a:buNone/>
            </a:pPr>
            <a:r>
              <a:rPr lang="en-GB" dirty="0"/>
              <a:t> 					Staff Number, </a:t>
            </a:r>
            <a:r>
              <a:rPr lang="en-GB" dirty="0" smtClean="0"/>
              <a:t>SW101</a:t>
            </a:r>
            <a:endParaRPr lang="en-GB" dirty="0"/>
          </a:p>
          <a:p>
            <a:pPr marL="365760" lvl="1" indent="0">
              <a:buNone/>
            </a:pPr>
            <a:r>
              <a:rPr lang="en-GB" dirty="0"/>
              <a:t>    Position, </a:t>
            </a:r>
            <a:r>
              <a:rPr lang="en-GB" dirty="0" smtClean="0"/>
              <a:t>Lecturer</a:t>
            </a:r>
            <a:endParaRPr lang="en-GB" dirty="0"/>
          </a:p>
          <a:p>
            <a:pPr marL="365760" lvl="1" indent="0">
              <a:buNone/>
            </a:pPr>
            <a:r>
              <a:rPr lang="en-GB" dirty="0"/>
              <a:t> 					Staff Number, </a:t>
            </a:r>
            <a:r>
              <a:rPr lang="en-GB" sz="2800" dirty="0" smtClean="0"/>
              <a:t>SW103</a:t>
            </a:r>
            <a:r>
              <a:rPr lang="en-GB" dirty="0"/>
              <a:t>	</a:t>
            </a:r>
          </a:p>
          <a:p>
            <a:endParaRPr lang="en-GB" dirty="0"/>
          </a:p>
          <a:p>
            <a:endParaRPr lang="en-GB" dirty="0"/>
          </a:p>
          <a:p>
            <a:endParaRPr lang="en-GB" dirty="0"/>
          </a:p>
        </p:txBody>
      </p:sp>
      <p:grpSp>
        <p:nvGrpSpPr>
          <p:cNvPr id="4" name="Group 3"/>
          <p:cNvGrpSpPr/>
          <p:nvPr/>
        </p:nvGrpSpPr>
        <p:grpSpPr>
          <a:xfrm>
            <a:off x="1763688" y="2132856"/>
            <a:ext cx="6552728" cy="584775"/>
            <a:chOff x="1835696" y="2204864"/>
            <a:chExt cx="6552728" cy="584775"/>
          </a:xfrm>
        </p:grpSpPr>
        <p:sp>
          <p:nvSpPr>
            <p:cNvPr id="5" name="Oval 4"/>
            <p:cNvSpPr/>
            <p:nvPr/>
          </p:nvSpPr>
          <p:spPr>
            <a:xfrm>
              <a:off x="1835696" y="2276872"/>
              <a:ext cx="1944216" cy="504056"/>
            </a:xfrm>
            <a:prstGeom prst="ellipse">
              <a:avLst/>
            </a:prstGeom>
          </p:spPr>
          <p:style>
            <a:lnRef idx="2">
              <a:schemeClr val="accent1"/>
            </a:lnRef>
            <a:fillRef idx="1">
              <a:schemeClr val="lt1"/>
            </a:fillRef>
            <a:effectRef idx="0">
              <a:schemeClr val="accent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r>
                <a:rPr lang="en-GB" dirty="0" err="1"/>
                <a:t>staffNo</a:t>
              </a:r>
              <a:endParaRPr lang="en-GB" dirty="0"/>
            </a:p>
          </p:txBody>
        </p:sp>
        <p:sp>
          <p:nvSpPr>
            <p:cNvPr id="6" name="Oval 5"/>
            <p:cNvSpPr/>
            <p:nvPr/>
          </p:nvSpPr>
          <p:spPr>
            <a:xfrm>
              <a:off x="6444208" y="2276872"/>
              <a:ext cx="1944216" cy="504056"/>
            </a:xfrm>
            <a:prstGeom prst="ellipse">
              <a:avLst/>
            </a:prstGeom>
          </p:spPr>
          <p:style>
            <a:lnRef idx="2">
              <a:schemeClr val="accent1"/>
            </a:lnRef>
            <a:fillRef idx="1">
              <a:schemeClr val="lt1"/>
            </a:fillRef>
            <a:effectRef idx="0">
              <a:schemeClr val="accent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r>
                <a:rPr lang="en-GB" dirty="0"/>
                <a:t>position</a:t>
              </a:r>
            </a:p>
          </p:txBody>
        </p:sp>
        <p:cxnSp>
          <p:nvCxnSpPr>
            <p:cNvPr id="8" name="Straight Arrow Connector 7"/>
            <p:cNvCxnSpPr>
              <a:stCxn id="5" idx="6"/>
              <a:endCxn id="6" idx="2"/>
            </p:cNvCxnSpPr>
            <p:nvPr/>
          </p:nvCxnSpPr>
          <p:spPr>
            <a:xfrm>
              <a:off x="3779912" y="2528900"/>
              <a:ext cx="2664296" cy="0"/>
            </a:xfrm>
            <a:prstGeom prst="straightConnector1">
              <a:avLst/>
            </a:prstGeom>
            <a:ln w="19050"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9" name="TextBox 8"/>
            <p:cNvSpPr txBox="1"/>
            <p:nvPr/>
          </p:nvSpPr>
          <p:spPr>
            <a:xfrm>
              <a:off x="4141200" y="2204864"/>
              <a:ext cx="1942968" cy="58477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en-GB" sz="1600" dirty="0" err="1"/>
                <a:t>staffNo</a:t>
              </a:r>
              <a:r>
                <a:rPr lang="en-GB" sz="1600" dirty="0"/>
                <a:t> functionally</a:t>
              </a:r>
              <a:br>
                <a:rPr lang="en-GB" sz="1600" dirty="0"/>
              </a:br>
              <a:r>
                <a:rPr lang="en-GB" sz="1600" dirty="0"/>
                <a:t>determines position</a:t>
              </a:r>
            </a:p>
          </p:txBody>
        </p:sp>
      </p:grpSp>
      <p:cxnSp>
        <p:nvCxnSpPr>
          <p:cNvPr id="10" name="Straight Arrow Connector 9"/>
          <p:cNvCxnSpPr/>
          <p:nvPr/>
        </p:nvCxnSpPr>
        <p:spPr>
          <a:xfrm>
            <a:off x="4355976" y="3140968"/>
            <a:ext cx="1800200" cy="0"/>
          </a:xfrm>
          <a:prstGeom prst="straightConnector1">
            <a:avLst/>
          </a:prstGeom>
          <a:ln w="1905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23" name="Group 22"/>
          <p:cNvGrpSpPr/>
          <p:nvPr/>
        </p:nvGrpSpPr>
        <p:grpSpPr>
          <a:xfrm>
            <a:off x="1763688" y="4005064"/>
            <a:ext cx="6552728" cy="654001"/>
            <a:chOff x="1763688" y="4177725"/>
            <a:chExt cx="6552728" cy="654001"/>
          </a:xfrm>
        </p:grpSpPr>
        <p:grpSp>
          <p:nvGrpSpPr>
            <p:cNvPr id="11" name="Group 10"/>
            <p:cNvGrpSpPr/>
            <p:nvPr/>
          </p:nvGrpSpPr>
          <p:grpSpPr>
            <a:xfrm>
              <a:off x="1763688" y="4177725"/>
              <a:ext cx="6552728" cy="584775"/>
              <a:chOff x="1835696" y="2204864"/>
              <a:chExt cx="6552728" cy="584775"/>
            </a:xfrm>
          </p:grpSpPr>
          <p:sp>
            <p:nvSpPr>
              <p:cNvPr id="12" name="Oval 11"/>
              <p:cNvSpPr/>
              <p:nvPr/>
            </p:nvSpPr>
            <p:spPr>
              <a:xfrm>
                <a:off x="1835696" y="2276872"/>
                <a:ext cx="1944216" cy="504056"/>
              </a:xfrm>
              <a:prstGeom prst="ellipse">
                <a:avLst/>
              </a:prstGeom>
            </p:spPr>
            <p:style>
              <a:lnRef idx="2">
                <a:schemeClr val="accent1"/>
              </a:lnRef>
              <a:fillRef idx="1">
                <a:schemeClr val="lt1"/>
              </a:fillRef>
              <a:effectRef idx="0">
                <a:schemeClr val="accent1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r>
                  <a:rPr lang="en-GB" dirty="0"/>
                  <a:t>position</a:t>
                </a:r>
              </a:p>
            </p:txBody>
          </p:sp>
          <p:sp>
            <p:nvSpPr>
              <p:cNvPr id="13" name="Oval 12"/>
              <p:cNvSpPr/>
              <p:nvPr/>
            </p:nvSpPr>
            <p:spPr>
              <a:xfrm>
                <a:off x="6444208" y="2276872"/>
                <a:ext cx="1944216" cy="504056"/>
              </a:xfrm>
              <a:prstGeom prst="ellipse">
                <a:avLst/>
              </a:prstGeom>
            </p:spPr>
            <p:style>
              <a:lnRef idx="2">
                <a:schemeClr val="accent1"/>
              </a:lnRef>
              <a:fillRef idx="1">
                <a:schemeClr val="lt1"/>
              </a:fillRef>
              <a:effectRef idx="0">
                <a:schemeClr val="accent1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r>
                  <a:rPr lang="en-GB" dirty="0" err="1"/>
                  <a:t>staffNo</a:t>
                </a:r>
                <a:endParaRPr lang="en-GB" dirty="0"/>
              </a:p>
            </p:txBody>
          </p:sp>
          <p:cxnSp>
            <p:nvCxnSpPr>
              <p:cNvPr id="14" name="Straight Arrow Connector 13"/>
              <p:cNvCxnSpPr>
                <a:stCxn id="12" idx="6"/>
                <a:endCxn id="13" idx="2"/>
              </p:cNvCxnSpPr>
              <p:nvPr/>
            </p:nvCxnSpPr>
            <p:spPr>
              <a:xfrm>
                <a:off x="3779912" y="2528900"/>
                <a:ext cx="2664296" cy="0"/>
              </a:xfrm>
              <a:prstGeom prst="straightConnector1">
                <a:avLst/>
              </a:prstGeom>
              <a:ln w="19050">
                <a:tailEnd type="triangle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15" name="TextBox 14"/>
              <p:cNvSpPr txBox="1"/>
              <p:nvPr/>
            </p:nvSpPr>
            <p:spPr>
              <a:xfrm>
                <a:off x="3707904" y="2204864"/>
                <a:ext cx="2782237" cy="584775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algn="ctr"/>
                <a:r>
                  <a:rPr lang="en-GB" sz="1600" dirty="0"/>
                  <a:t>position does not functionally</a:t>
                </a:r>
                <a:br>
                  <a:rPr lang="en-GB" sz="1600" dirty="0"/>
                </a:br>
                <a:r>
                  <a:rPr lang="en-GB" sz="1600" dirty="0" smtClean="0"/>
                  <a:t>determine </a:t>
                </a:r>
                <a:r>
                  <a:rPr lang="en-GB" sz="1600" dirty="0" err="1" smtClean="0"/>
                  <a:t>staffNo</a:t>
                </a:r>
                <a:endParaRPr lang="en-GB" sz="1600" dirty="0"/>
              </a:p>
            </p:txBody>
          </p:sp>
        </p:grpSp>
        <p:sp>
          <p:nvSpPr>
            <p:cNvPr id="16" name="TextBox 15"/>
            <p:cNvSpPr txBox="1"/>
            <p:nvPr/>
          </p:nvSpPr>
          <p:spPr>
            <a:xfrm>
              <a:off x="4711860" y="4185395"/>
              <a:ext cx="482824" cy="64633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GB" sz="3600" dirty="0">
                  <a:solidFill>
                    <a:srgbClr val="FF0000"/>
                  </a:solidFill>
                  <a:sym typeface="Wingdings 2" panose="05020102010507070707" pitchFamily="18" charset="2"/>
                </a:rPr>
                <a:t></a:t>
              </a:r>
              <a:endParaRPr lang="en-GB" sz="3600" dirty="0">
                <a:solidFill>
                  <a:srgbClr val="FF0000"/>
                </a:solidFill>
              </a:endParaRPr>
            </a:p>
          </p:txBody>
        </p:sp>
      </p:grpSp>
      <p:grpSp>
        <p:nvGrpSpPr>
          <p:cNvPr id="7" name="Group 6"/>
          <p:cNvGrpSpPr/>
          <p:nvPr/>
        </p:nvGrpSpPr>
        <p:grpSpPr>
          <a:xfrm>
            <a:off x="3707904" y="5301208"/>
            <a:ext cx="1584176" cy="792088"/>
            <a:chOff x="3707904" y="5301208"/>
            <a:chExt cx="1584176" cy="792088"/>
          </a:xfrm>
        </p:grpSpPr>
        <p:cxnSp>
          <p:nvCxnSpPr>
            <p:cNvPr id="20" name="Straight Arrow Connector 19"/>
            <p:cNvCxnSpPr/>
            <p:nvPr/>
          </p:nvCxnSpPr>
          <p:spPr>
            <a:xfrm flipV="1">
              <a:off x="3707904" y="5301208"/>
              <a:ext cx="1584176" cy="432048"/>
            </a:xfrm>
            <a:prstGeom prst="straightConnector1">
              <a:avLst/>
            </a:prstGeom>
            <a:ln w="19050"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" name="Straight Arrow Connector 21"/>
            <p:cNvCxnSpPr/>
            <p:nvPr/>
          </p:nvCxnSpPr>
          <p:spPr>
            <a:xfrm>
              <a:off x="3707904" y="5733256"/>
              <a:ext cx="1584176" cy="360040"/>
            </a:xfrm>
            <a:prstGeom prst="straightConnector1">
              <a:avLst/>
            </a:prstGeom>
            <a:ln w="19050"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258839900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dirty="0"/>
              <a:t>Full Functional Dependency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612648" y="1600200"/>
            <a:ext cx="8153400" cy="5257800"/>
          </a:xfrm>
        </p:spPr>
        <p:txBody>
          <a:bodyPr>
            <a:normAutofit/>
          </a:bodyPr>
          <a:lstStyle/>
          <a:p>
            <a:r>
              <a:rPr lang="en-GB" dirty="0"/>
              <a:t>If we consider the current data in the </a:t>
            </a:r>
            <a:r>
              <a:rPr lang="en-GB" dirty="0" smtClean="0"/>
              <a:t>Staff </a:t>
            </a:r>
            <a:r>
              <a:rPr lang="en-GB" dirty="0"/>
              <a:t>table, the following functional dependencies appear to exist:</a:t>
            </a:r>
          </a:p>
          <a:p>
            <a:pPr lvl="1"/>
            <a:r>
              <a:rPr lang="en-GB" dirty="0" err="1"/>
              <a:t>staffNo</a:t>
            </a:r>
            <a:r>
              <a:rPr lang="en-GB" dirty="0"/>
              <a:t> </a:t>
            </a:r>
            <a:r>
              <a:rPr lang="en-GB" dirty="0">
                <a:sym typeface="Wingdings" panose="05000000000000000000" pitchFamily="2" charset="2"/>
              </a:rPr>
              <a:t> </a:t>
            </a:r>
            <a:r>
              <a:rPr lang="en-GB" dirty="0" err="1">
                <a:sym typeface="Wingdings" panose="05000000000000000000" pitchFamily="2" charset="2"/>
              </a:rPr>
              <a:t>staffName</a:t>
            </a:r>
            <a:endParaRPr lang="en-GB" dirty="0">
              <a:sym typeface="Wingdings" panose="05000000000000000000" pitchFamily="2" charset="2"/>
            </a:endParaRPr>
          </a:p>
          <a:p>
            <a:pPr lvl="1"/>
            <a:r>
              <a:rPr lang="en-GB" dirty="0" err="1">
                <a:sym typeface="Wingdings" panose="05000000000000000000" pitchFamily="2" charset="2"/>
              </a:rPr>
              <a:t>staffName</a:t>
            </a:r>
            <a:r>
              <a:rPr lang="en-GB" dirty="0">
                <a:sym typeface="Wingdings" panose="05000000000000000000" pitchFamily="2" charset="2"/>
              </a:rPr>
              <a:t>  </a:t>
            </a:r>
            <a:r>
              <a:rPr lang="en-GB" dirty="0" err="1">
                <a:sym typeface="Wingdings" panose="05000000000000000000" pitchFamily="2" charset="2"/>
              </a:rPr>
              <a:t>staffNo</a:t>
            </a:r>
            <a:endParaRPr lang="en-GB" dirty="0"/>
          </a:p>
          <a:p>
            <a:r>
              <a:rPr lang="en-GB" dirty="0"/>
              <a:t>But do these functional dependencies hold for all time?</a:t>
            </a:r>
          </a:p>
          <a:p>
            <a:r>
              <a:rPr lang="en-GB" dirty="0"/>
              <a:t>What if another member of staff with the name John Smith joins?</a:t>
            </a:r>
          </a:p>
          <a:p>
            <a:pPr lvl="1"/>
            <a:r>
              <a:rPr lang="en-GB" dirty="0"/>
              <a:t>The functional dependency </a:t>
            </a:r>
            <a:r>
              <a:rPr lang="en-GB" dirty="0" err="1"/>
              <a:t>staffName</a:t>
            </a:r>
            <a:r>
              <a:rPr lang="en-GB" dirty="0"/>
              <a:t> </a:t>
            </a:r>
            <a:r>
              <a:rPr lang="en-GB" dirty="0">
                <a:sym typeface="Wingdings" panose="05000000000000000000" pitchFamily="2" charset="2"/>
              </a:rPr>
              <a:t> </a:t>
            </a:r>
            <a:r>
              <a:rPr lang="en-GB" dirty="0" err="1">
                <a:sym typeface="Wingdings" panose="05000000000000000000" pitchFamily="2" charset="2"/>
              </a:rPr>
              <a:t>staffNo</a:t>
            </a:r>
            <a:r>
              <a:rPr lang="en-GB" dirty="0">
                <a:sym typeface="Wingdings" panose="05000000000000000000" pitchFamily="2" charset="2"/>
              </a:rPr>
              <a:t> no longer holds.</a:t>
            </a:r>
          </a:p>
        </p:txBody>
      </p:sp>
    </p:spTree>
    <p:extLst>
      <p:ext uri="{BB962C8B-B14F-4D97-AF65-F5344CB8AC3E}">
        <p14:creationId xmlns:p14="http://schemas.microsoft.com/office/powerpoint/2010/main" val="49044879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Full Functional Dependency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612648" y="1600200"/>
            <a:ext cx="8153400" cy="5213176"/>
          </a:xfrm>
        </p:spPr>
        <p:txBody>
          <a:bodyPr>
            <a:normAutofit lnSpcReduction="10000"/>
          </a:bodyPr>
          <a:lstStyle/>
          <a:p>
            <a:r>
              <a:rPr lang="en-GB" dirty="0"/>
              <a:t>When designing tables, we want to identify functional dependencies that hold for </a:t>
            </a:r>
            <a:r>
              <a:rPr lang="en-GB" b="1" dirty="0"/>
              <a:t>all</a:t>
            </a:r>
            <a:r>
              <a:rPr lang="en-GB" dirty="0"/>
              <a:t> possible attribute values of a relation.</a:t>
            </a:r>
          </a:p>
          <a:p>
            <a:r>
              <a:rPr lang="en-GB" dirty="0"/>
              <a:t>As these represent the types of integrity constraints we need to identify.</a:t>
            </a:r>
          </a:p>
          <a:p>
            <a:r>
              <a:rPr lang="en-GB" dirty="0"/>
              <a:t>Thus, determinants (the left-side) should have the </a:t>
            </a:r>
            <a:r>
              <a:rPr lang="en-GB" b="1" i="1" u="sng" dirty="0"/>
              <a:t>minimal</a:t>
            </a:r>
            <a:r>
              <a:rPr lang="en-GB" dirty="0"/>
              <a:t> number of attributes to maintain the functional dependency with attributes on the right-side </a:t>
            </a:r>
            <a:r>
              <a:rPr lang="en-GB" b="1" i="1" u="sng" dirty="0"/>
              <a:t>for all time</a:t>
            </a:r>
            <a:r>
              <a:rPr lang="en-GB" dirty="0"/>
              <a:t>.</a:t>
            </a:r>
          </a:p>
          <a:p>
            <a:r>
              <a:rPr lang="en-GB" dirty="0"/>
              <a:t>This requirement is called </a:t>
            </a:r>
            <a:r>
              <a:rPr lang="en-GB" b="1" dirty="0"/>
              <a:t>full functional dependency</a:t>
            </a:r>
            <a:r>
              <a:rPr lang="en-GB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146215854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Question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en-GB" dirty="0"/>
              <a:t>Looking at the Staff table again:</a:t>
            </a:r>
          </a:p>
          <a:p>
            <a:pPr lvl="1"/>
            <a:r>
              <a:rPr lang="en-GB" dirty="0"/>
              <a:t>Is the following a valid functional dependency?</a:t>
            </a:r>
          </a:p>
          <a:p>
            <a:pPr lvl="1"/>
            <a:r>
              <a:rPr lang="en-GB" dirty="0"/>
              <a:t>If yes, is it a full functional dependency?</a:t>
            </a:r>
          </a:p>
          <a:p>
            <a:pPr lvl="1"/>
            <a:r>
              <a:rPr lang="en-GB" dirty="0"/>
              <a:t>If no, why not?</a:t>
            </a:r>
          </a:p>
          <a:p>
            <a:pPr marL="365760" lvl="1" indent="0" algn="ctr">
              <a:buNone/>
            </a:pPr>
            <a:r>
              <a:rPr lang="en-GB" dirty="0" err="1"/>
              <a:t>staffNo</a:t>
            </a:r>
            <a:r>
              <a:rPr lang="en-GB" dirty="0"/>
              <a:t>, </a:t>
            </a:r>
            <a:r>
              <a:rPr lang="en-GB" dirty="0" err="1"/>
              <a:t>staffName</a:t>
            </a:r>
            <a:r>
              <a:rPr lang="en-GB" dirty="0"/>
              <a:t> </a:t>
            </a:r>
            <a:r>
              <a:rPr lang="en-GB" dirty="0">
                <a:sym typeface="Wingdings" panose="05000000000000000000" pitchFamily="2" charset="2"/>
              </a:rPr>
              <a:t> </a:t>
            </a:r>
            <a:r>
              <a:rPr lang="en-GB" dirty="0" err="1" smtClean="0">
                <a:sym typeface="Wingdings" panose="05000000000000000000" pitchFamily="2" charset="2"/>
              </a:rPr>
              <a:t>campusID</a:t>
            </a:r>
            <a:endParaRPr lang="en-GB" dirty="0"/>
          </a:p>
        </p:txBody>
      </p:sp>
      <p:graphicFrame>
        <p:nvGraphicFramePr>
          <p:cNvPr id="5" name="Table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088754185"/>
              </p:ext>
            </p:extLst>
          </p:nvPr>
        </p:nvGraphicFramePr>
        <p:xfrm>
          <a:off x="1043608" y="4145488"/>
          <a:ext cx="6453897" cy="2595880"/>
        </p:xfrm>
        <a:graphic>
          <a:graphicData uri="http://schemas.openxmlformats.org/drawingml/2006/table">
            <a:tbl>
              <a:tblPr firstRow="1" bandRow="1">
                <a:tableStyleId>{3B4B98B0-60AC-42C2-AFA5-B58CD77FA1E5}</a:tableStyleId>
              </a:tblPr>
              <a:tblGrid>
                <a:gridCol w="942095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1372206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  <a:gridCol w="1756618">
                  <a:extLst>
                    <a:ext uri="{9D8B030D-6E8A-4147-A177-3AD203B41FA5}">
                      <a16:colId xmlns:a16="http://schemas.microsoft.com/office/drawing/2014/main" xmlns="" val="20002"/>
                    </a:ext>
                  </a:extLst>
                </a:gridCol>
                <a:gridCol w="992908">
                  <a:extLst>
                    <a:ext uri="{9D8B030D-6E8A-4147-A177-3AD203B41FA5}">
                      <a16:colId xmlns:a16="http://schemas.microsoft.com/office/drawing/2014/main" xmlns="" val="20003"/>
                    </a:ext>
                  </a:extLst>
                </a:gridCol>
                <a:gridCol w="1390070">
                  <a:extLst>
                    <a:ext uri="{9D8B030D-6E8A-4147-A177-3AD203B41FA5}">
                      <a16:colId xmlns:a16="http://schemas.microsoft.com/office/drawing/2014/main" xmlns="" val="20004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r>
                        <a:rPr lang="en-GB" sz="1400" dirty="0" err="1"/>
                        <a:t>staffNo</a:t>
                      </a:r>
                      <a:endParaRPr lang="en-GB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400" dirty="0" err="1"/>
                        <a:t>staffName</a:t>
                      </a:r>
                      <a:endParaRPr lang="en-GB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400" dirty="0"/>
                        <a:t>position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400" dirty="0"/>
                        <a:t>salary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400" dirty="0" err="1" smtClean="0"/>
                        <a:t>campusID</a:t>
                      </a:r>
                      <a:endParaRPr lang="en-GB" sz="14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indent="0" algn="just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kumimoji="0" lang="en-GB" sz="1400" b="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SW101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indent="0" algn="just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kumimoji="0" lang="en-GB" sz="1400" b="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John Smith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indent="0" algn="just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kumimoji="0" lang="en-GB" sz="1400" b="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Lecturer</a:t>
                      </a:r>
                      <a:endParaRPr kumimoji="0" lang="en-GB" sz="1400" b="0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indent="0" algn="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kumimoji="0" lang="en-GB" sz="1400" b="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30000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indent="0" algn="just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kumimoji="0" lang="en-US" sz="1400" b="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C</a:t>
                      </a:r>
                      <a:r>
                        <a:rPr kumimoji="0" lang="en-US" sz="1400" b="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002</a:t>
                      </a:r>
                      <a:endParaRPr kumimoji="0" lang="en-GB" sz="1400" b="0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0" marR="0" indent="0" algn="ju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400" b="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SW102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indent="0" algn="just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kumimoji="0" lang="en-GB" sz="1400" b="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Diane Lee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indent="0" algn="just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kumimoji="0" lang="en-GB" sz="1400" b="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PVC</a:t>
                      </a:r>
                      <a:endParaRPr kumimoji="0" lang="en-GB" sz="1400" b="0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indent="0" algn="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kumimoji="0" lang="en-GB" sz="1400" b="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70000</a:t>
                      </a:r>
                      <a:endParaRPr kumimoji="0" lang="en-GB" sz="1400" b="0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indent="0" algn="just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kumimoji="0" lang="en-US" sz="1400" b="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C</a:t>
                      </a:r>
                      <a:r>
                        <a:rPr kumimoji="0" lang="en-US" sz="1400" b="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001</a:t>
                      </a:r>
                      <a:endParaRPr kumimoji="0" lang="en-GB" sz="1400" b="0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xmlns="" val="1000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indent="0" algn="just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kumimoji="0" lang="en-GB" sz="1400" b="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SW103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indent="0" algn="just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kumimoji="0" lang="en-GB" sz="1400" b="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Ann Beech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indent="0" algn="just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kumimoji="0" lang="en-GB" sz="1400" b="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Lecturer</a:t>
                      </a:r>
                      <a:endParaRPr kumimoji="0" lang="en-GB" sz="1400" b="0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indent="0" algn="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kumimoji="0" lang="en-GB" sz="1400" b="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18000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indent="0" algn="just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kumimoji="0" lang="en-US" sz="1400" b="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C002</a:t>
                      </a:r>
                      <a:endParaRPr kumimoji="0" lang="en-GB" sz="1400" b="0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xmlns="" val="1000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0" marR="0" indent="0" algn="ju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400" b="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SW105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indent="0" algn="ju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400" b="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David</a:t>
                      </a:r>
                      <a:r>
                        <a:rPr kumimoji="0" lang="en-GB" sz="1400" b="0" kern="1200" baseline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Ford</a:t>
                      </a:r>
                      <a:endParaRPr kumimoji="0" lang="en-GB" sz="1400" b="0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indent="0" algn="just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kumimoji="0" lang="en-GB" sz="1400" b="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Snr</a:t>
                      </a:r>
                      <a:r>
                        <a:rPr kumimoji="0" lang="en-GB" sz="1400" b="0" kern="1200" baseline="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Lecturer</a:t>
                      </a:r>
                      <a:endParaRPr kumimoji="0" lang="en-GB" sz="1400" b="0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indent="0" algn="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kumimoji="0" lang="en-GB" sz="1400" b="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41000</a:t>
                      </a:r>
                      <a:endParaRPr kumimoji="0" lang="en-GB" sz="1400" b="0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indent="0" algn="just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kumimoji="0" lang="en-US" sz="1400" b="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C</a:t>
                      </a:r>
                      <a:r>
                        <a:rPr kumimoji="0" lang="en-US" sz="1400" b="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001</a:t>
                      </a:r>
                      <a:endParaRPr kumimoji="0" lang="en-GB" sz="1400" b="0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xmlns="" val="10004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indent="0" algn="just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kumimoji="0" lang="en-GB" sz="1400" b="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SW106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indent="0" algn="just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kumimoji="0" lang="en-GB" sz="1400" b="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Mary Howe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indent="0" algn="just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kumimoji="0" lang="en-GB" sz="1400" b="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Dean, Humanities</a:t>
                      </a:r>
                      <a:endParaRPr kumimoji="0" lang="en-GB" sz="1400" b="0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indent="0" algn="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kumimoji="0" lang="en-GB" sz="1400" b="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55000</a:t>
                      </a:r>
                      <a:endParaRPr kumimoji="0" lang="en-GB" sz="1400" b="0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indent="0" algn="just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kumimoji="0" lang="en-US" sz="1400" b="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C</a:t>
                      </a:r>
                      <a:r>
                        <a:rPr kumimoji="0" lang="en-US" sz="1400" b="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003</a:t>
                      </a:r>
                      <a:endParaRPr kumimoji="0" lang="en-GB" sz="1400" b="0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xmlns="" val="10005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0" marR="0" indent="0" algn="ju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400" b="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SW10</a:t>
                      </a:r>
                      <a:r>
                        <a:rPr kumimoji="0" lang="nn-NO" sz="1400" b="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7</a:t>
                      </a:r>
                      <a:endParaRPr kumimoji="0" lang="en-GB" sz="1400" b="0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indent="0" algn="ju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400" b="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Susan Brand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indent="0" algn="just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kumimoji="0" lang="en-GB" sz="1400" b="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Receptionist</a:t>
                      </a:r>
                      <a:endParaRPr kumimoji="0" lang="en-GB" sz="1400" b="0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indent="0" algn="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kumimoji="0" lang="en-GB" sz="1400" b="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18000</a:t>
                      </a:r>
                      <a:endParaRPr kumimoji="0" lang="en-GB" sz="1400" b="0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indent="0" algn="just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kumimoji="0" lang="en-US" sz="1400" b="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C</a:t>
                      </a:r>
                      <a:r>
                        <a:rPr kumimoji="0" lang="en-US" sz="1400" b="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001</a:t>
                      </a:r>
                      <a:endParaRPr kumimoji="0" lang="en-GB" sz="1400" b="0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xmlns="" val="10006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2283225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Answer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612648" y="1600200"/>
            <a:ext cx="8153400" cy="5257800"/>
          </a:xfrm>
        </p:spPr>
        <p:txBody>
          <a:bodyPr>
            <a:normAutofit lnSpcReduction="10000"/>
          </a:bodyPr>
          <a:lstStyle/>
          <a:p>
            <a:r>
              <a:rPr lang="en-GB" dirty="0"/>
              <a:t>Yes, it is a valid functional dependency.</a:t>
            </a:r>
          </a:p>
          <a:p>
            <a:pPr lvl="1"/>
            <a:r>
              <a:rPr lang="en-GB" dirty="0"/>
              <a:t>Each combination of </a:t>
            </a:r>
            <a:r>
              <a:rPr lang="en-GB" dirty="0" err="1"/>
              <a:t>staffNo</a:t>
            </a:r>
            <a:r>
              <a:rPr lang="en-GB" dirty="0"/>
              <a:t> and </a:t>
            </a:r>
            <a:r>
              <a:rPr lang="en-GB" dirty="0" err="1"/>
              <a:t>staffName</a:t>
            </a:r>
            <a:r>
              <a:rPr lang="en-GB" dirty="0"/>
              <a:t> is associated with a single </a:t>
            </a:r>
            <a:r>
              <a:rPr lang="en-GB" dirty="0" smtClean="0"/>
              <a:t>campus value</a:t>
            </a:r>
            <a:r>
              <a:rPr lang="en-GB" dirty="0"/>
              <a:t>.</a:t>
            </a:r>
          </a:p>
          <a:p>
            <a:r>
              <a:rPr lang="en-GB" dirty="0"/>
              <a:t>However, it is not a full functional dependency.</a:t>
            </a:r>
          </a:p>
          <a:p>
            <a:pPr lvl="1"/>
            <a:r>
              <a:rPr lang="en-GB" dirty="0"/>
              <a:t>For full functional dependency, the left side should have the </a:t>
            </a:r>
            <a:r>
              <a:rPr lang="en-GB" b="1" u="sng" dirty="0"/>
              <a:t>minimal</a:t>
            </a:r>
            <a:r>
              <a:rPr lang="en-GB" dirty="0"/>
              <a:t> number of attributes to maintain the functional dependency.</a:t>
            </a:r>
          </a:p>
          <a:p>
            <a:pPr lvl="1"/>
            <a:r>
              <a:rPr lang="en-GB" dirty="0"/>
              <a:t>This is an example of a </a:t>
            </a:r>
            <a:r>
              <a:rPr lang="en-GB" b="1" i="1" dirty="0"/>
              <a:t>partial dependency</a:t>
            </a:r>
            <a:r>
              <a:rPr lang="en-GB" dirty="0"/>
              <a:t>.</a:t>
            </a:r>
          </a:p>
          <a:p>
            <a:pPr lvl="1"/>
            <a:r>
              <a:rPr lang="en-GB" dirty="0" err="1" smtClean="0"/>
              <a:t>campusID</a:t>
            </a:r>
            <a:r>
              <a:rPr lang="en-GB" dirty="0" smtClean="0"/>
              <a:t>, </a:t>
            </a:r>
            <a:r>
              <a:rPr lang="en-GB" dirty="0"/>
              <a:t>the right side, is also functionally dependent on a </a:t>
            </a:r>
            <a:r>
              <a:rPr lang="en-GB" b="1" i="1" dirty="0"/>
              <a:t>subset</a:t>
            </a:r>
            <a:r>
              <a:rPr lang="en-GB" dirty="0"/>
              <a:t> of the left side determinant  (</a:t>
            </a:r>
            <a:r>
              <a:rPr lang="en-GB" dirty="0" err="1"/>
              <a:t>staffNo</a:t>
            </a:r>
            <a:r>
              <a:rPr lang="en-GB" dirty="0"/>
              <a:t>, </a:t>
            </a:r>
            <a:r>
              <a:rPr lang="en-GB" dirty="0" err="1"/>
              <a:t>staffName</a:t>
            </a:r>
            <a:r>
              <a:rPr lang="en-GB" dirty="0"/>
              <a:t>):</a:t>
            </a:r>
          </a:p>
          <a:p>
            <a:pPr marL="640080" lvl="2" indent="0" algn="ctr">
              <a:buNone/>
            </a:pPr>
            <a:r>
              <a:rPr lang="en-GB" dirty="0" err="1"/>
              <a:t>staffNo</a:t>
            </a:r>
            <a:r>
              <a:rPr lang="en-GB" dirty="0"/>
              <a:t> </a:t>
            </a:r>
            <a:r>
              <a:rPr lang="en-GB" dirty="0">
                <a:sym typeface="Wingdings" panose="05000000000000000000" pitchFamily="2" charset="2"/>
              </a:rPr>
              <a:t> </a:t>
            </a:r>
            <a:r>
              <a:rPr lang="en-GB" dirty="0" err="1" smtClean="0">
                <a:sym typeface="Wingdings" panose="05000000000000000000" pitchFamily="2" charset="2"/>
              </a:rPr>
              <a:t>campusID</a:t>
            </a:r>
            <a:endParaRPr lang="en-GB" dirty="0" smtClean="0">
              <a:sym typeface="Wingdings" panose="05000000000000000000" pitchFamily="2" charset="2"/>
            </a:endParaRPr>
          </a:p>
          <a:p>
            <a:pPr marL="640080" lvl="2" indent="0">
              <a:buNone/>
            </a:pPr>
            <a:r>
              <a:rPr lang="en-GB" i="1" dirty="0" smtClean="0">
                <a:sym typeface="Wingdings" panose="05000000000000000000" pitchFamily="2" charset="2"/>
              </a:rPr>
              <a:t>You can determine the </a:t>
            </a:r>
            <a:r>
              <a:rPr lang="en-GB" i="1" dirty="0" err="1" smtClean="0">
                <a:sym typeface="Wingdings" panose="05000000000000000000" pitchFamily="2" charset="2"/>
              </a:rPr>
              <a:t>campusID</a:t>
            </a:r>
            <a:r>
              <a:rPr lang="en-GB" i="1" dirty="0" smtClean="0">
                <a:sym typeface="Wingdings" panose="05000000000000000000" pitchFamily="2" charset="2"/>
              </a:rPr>
              <a:t> from just the </a:t>
            </a:r>
            <a:r>
              <a:rPr lang="en-GB" i="1" dirty="0" err="1" smtClean="0">
                <a:sym typeface="Wingdings" panose="05000000000000000000" pitchFamily="2" charset="2"/>
              </a:rPr>
              <a:t>staffNo</a:t>
            </a:r>
            <a:r>
              <a:rPr lang="en-GB" i="1" dirty="0" smtClean="0">
                <a:sym typeface="Wingdings" panose="05000000000000000000" pitchFamily="2" charset="2"/>
              </a:rPr>
              <a:t> alone</a:t>
            </a:r>
            <a:r>
              <a:rPr lang="en-GB" dirty="0" smtClean="0">
                <a:sym typeface="Wingdings" panose="05000000000000000000" pitchFamily="2" charset="2"/>
              </a:rPr>
              <a:t>.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55849404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Transitive Dependencies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r>
              <a:rPr lang="en-GB" dirty="0"/>
              <a:t>One last type of dependency to consider because its existence in a relation can potentially cause update anomalies.</a:t>
            </a:r>
          </a:p>
          <a:p>
            <a:r>
              <a:rPr lang="en-GB" dirty="0"/>
              <a:t>Transitive Dependencies</a:t>
            </a:r>
          </a:p>
          <a:p>
            <a:pPr lvl="1"/>
            <a:r>
              <a:rPr lang="en-GB" dirty="0"/>
              <a:t>A condition where if A, B and C are attributes of a relation such that: A </a:t>
            </a:r>
            <a:r>
              <a:rPr lang="en-GB" dirty="0">
                <a:sym typeface="Wingdings" panose="05000000000000000000" pitchFamily="2" charset="2"/>
              </a:rPr>
              <a:t> B and B  </a:t>
            </a:r>
            <a:r>
              <a:rPr lang="en-GB" dirty="0" smtClean="0">
                <a:sym typeface="Wingdings" panose="05000000000000000000" pitchFamily="2" charset="2"/>
              </a:rPr>
              <a:t>C</a:t>
            </a:r>
          </a:p>
          <a:p>
            <a:pPr marL="685800" lvl="2" indent="0">
              <a:buNone/>
            </a:pPr>
            <a:r>
              <a:rPr lang="en-GB" b="1" i="1" dirty="0" smtClean="0">
                <a:sym typeface="Wingdings" panose="05000000000000000000" pitchFamily="2" charset="2"/>
              </a:rPr>
              <a:t>That is, A determines B, and B determines C</a:t>
            </a:r>
            <a:r>
              <a:rPr lang="en-GB" dirty="0" smtClean="0">
                <a:sym typeface="Wingdings" panose="05000000000000000000" pitchFamily="2" charset="2"/>
              </a:rPr>
              <a:t>.</a:t>
            </a:r>
            <a:endParaRPr lang="en-GB" dirty="0"/>
          </a:p>
          <a:p>
            <a:pPr lvl="1"/>
            <a:r>
              <a:rPr lang="en-GB" dirty="0"/>
              <a:t>Then C is transitively dependent on A via B (provided that A is not functionally dependent on B or C).</a:t>
            </a:r>
          </a:p>
        </p:txBody>
      </p:sp>
    </p:spTree>
    <p:extLst>
      <p:ext uri="{BB962C8B-B14F-4D97-AF65-F5344CB8AC3E}">
        <p14:creationId xmlns:p14="http://schemas.microsoft.com/office/powerpoint/2010/main" val="339874678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Transitive Dependency Example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612648" y="1600200"/>
            <a:ext cx="8153400" cy="5257800"/>
          </a:xfrm>
        </p:spPr>
        <p:txBody>
          <a:bodyPr>
            <a:normAutofit fontScale="92500" lnSpcReduction="20000"/>
          </a:bodyPr>
          <a:lstStyle/>
          <a:p>
            <a:r>
              <a:rPr lang="en-GB" dirty="0"/>
              <a:t>If we refer to the original </a:t>
            </a:r>
            <a:r>
              <a:rPr lang="en-GB" dirty="0" err="1" smtClean="0"/>
              <a:t>CampusStaff</a:t>
            </a:r>
            <a:r>
              <a:rPr lang="en-GB" dirty="0" smtClean="0"/>
              <a:t> table</a:t>
            </a:r>
            <a:r>
              <a:rPr lang="en-GB" dirty="0"/>
              <a:t>:</a:t>
            </a:r>
          </a:p>
          <a:p>
            <a:pPr marL="640080" lvl="2" indent="0">
              <a:buNone/>
            </a:pPr>
            <a:r>
              <a:rPr lang="en-GB" dirty="0" err="1"/>
              <a:t>StaffBranch</a:t>
            </a:r>
            <a:r>
              <a:rPr lang="en-GB" dirty="0"/>
              <a:t> (</a:t>
            </a:r>
            <a:r>
              <a:rPr lang="en-GB" dirty="0" err="1"/>
              <a:t>staffNo</a:t>
            </a:r>
            <a:r>
              <a:rPr lang="en-GB" dirty="0"/>
              <a:t>, </a:t>
            </a:r>
            <a:r>
              <a:rPr lang="en-GB" dirty="0" err="1"/>
              <a:t>staffName</a:t>
            </a:r>
            <a:r>
              <a:rPr lang="en-GB" dirty="0"/>
              <a:t>, position, salary, </a:t>
            </a:r>
            <a:r>
              <a:rPr lang="en-GB" dirty="0" err="1" smtClean="0"/>
              <a:t>campusID</a:t>
            </a:r>
            <a:r>
              <a:rPr lang="en-GB" dirty="0" smtClean="0"/>
              <a:t>, </a:t>
            </a:r>
            <a:r>
              <a:rPr lang="en-GB" dirty="0" err="1" smtClean="0"/>
              <a:t>campusAddress</a:t>
            </a:r>
            <a:r>
              <a:rPr lang="en-GB" dirty="0"/>
              <a:t>)</a:t>
            </a:r>
          </a:p>
          <a:p>
            <a:r>
              <a:rPr lang="en-GB" dirty="0"/>
              <a:t>We can identify the following functional dependencies within this </a:t>
            </a:r>
            <a:r>
              <a:rPr lang="en-GB" i="1" dirty="0"/>
              <a:t>original relation</a:t>
            </a:r>
            <a:r>
              <a:rPr lang="en-GB" dirty="0"/>
              <a:t>:</a:t>
            </a:r>
          </a:p>
          <a:p>
            <a:pPr lvl="1"/>
            <a:r>
              <a:rPr lang="en-GB" dirty="0" err="1"/>
              <a:t>staffNo</a:t>
            </a:r>
            <a:r>
              <a:rPr lang="en-GB" dirty="0"/>
              <a:t> </a:t>
            </a:r>
            <a:r>
              <a:rPr lang="en-GB" dirty="0">
                <a:sym typeface="Wingdings" panose="05000000000000000000" pitchFamily="2" charset="2"/>
              </a:rPr>
              <a:t> </a:t>
            </a:r>
            <a:r>
              <a:rPr lang="en-GB" dirty="0" err="1">
                <a:sym typeface="Wingdings" panose="05000000000000000000" pitchFamily="2" charset="2"/>
              </a:rPr>
              <a:t>staffName</a:t>
            </a:r>
            <a:r>
              <a:rPr lang="en-GB" dirty="0">
                <a:sym typeface="Wingdings" panose="05000000000000000000" pitchFamily="2" charset="2"/>
              </a:rPr>
              <a:t>, </a:t>
            </a:r>
            <a:r>
              <a:rPr lang="en-GB" dirty="0" err="1">
                <a:sym typeface="Wingdings" panose="05000000000000000000" pitchFamily="2" charset="2"/>
              </a:rPr>
              <a:t>staffName</a:t>
            </a:r>
            <a:r>
              <a:rPr lang="en-GB" dirty="0">
                <a:sym typeface="Wingdings" panose="05000000000000000000" pitchFamily="2" charset="2"/>
              </a:rPr>
              <a:t>, position, salary, </a:t>
            </a:r>
            <a:r>
              <a:rPr lang="en-GB" dirty="0" err="1" smtClean="0">
                <a:sym typeface="Wingdings" panose="05000000000000000000" pitchFamily="2" charset="2"/>
              </a:rPr>
              <a:t>campusID</a:t>
            </a:r>
            <a:r>
              <a:rPr lang="en-GB" dirty="0" smtClean="0">
                <a:sym typeface="Wingdings" panose="05000000000000000000" pitchFamily="2" charset="2"/>
              </a:rPr>
              <a:t>, </a:t>
            </a:r>
            <a:r>
              <a:rPr lang="en-GB" dirty="0" err="1" smtClean="0">
                <a:sym typeface="Wingdings" panose="05000000000000000000" pitchFamily="2" charset="2"/>
              </a:rPr>
              <a:t>campusAddress</a:t>
            </a:r>
            <a:r>
              <a:rPr lang="en-GB" dirty="0">
                <a:sym typeface="Wingdings" panose="05000000000000000000" pitchFamily="2" charset="2"/>
              </a:rPr>
              <a:t>)</a:t>
            </a:r>
          </a:p>
          <a:p>
            <a:pPr lvl="1"/>
            <a:r>
              <a:rPr lang="en-GB" dirty="0" err="1" smtClean="0">
                <a:sym typeface="Wingdings" panose="05000000000000000000" pitchFamily="2" charset="2"/>
              </a:rPr>
              <a:t>campusID</a:t>
            </a:r>
            <a:r>
              <a:rPr lang="en-GB" dirty="0" smtClean="0">
                <a:sym typeface="Wingdings" panose="05000000000000000000" pitchFamily="2" charset="2"/>
              </a:rPr>
              <a:t> </a:t>
            </a:r>
            <a:r>
              <a:rPr lang="en-GB" dirty="0" err="1" smtClean="0">
                <a:sym typeface="Wingdings" panose="05000000000000000000" pitchFamily="2" charset="2"/>
              </a:rPr>
              <a:t>campusAddress</a:t>
            </a:r>
            <a:endParaRPr lang="en-GB" dirty="0"/>
          </a:p>
          <a:p>
            <a:r>
              <a:rPr lang="en-GB" dirty="0" err="1" smtClean="0"/>
              <a:t>campusAddress</a:t>
            </a:r>
            <a:r>
              <a:rPr lang="en-GB" dirty="0" smtClean="0"/>
              <a:t> </a:t>
            </a:r>
            <a:r>
              <a:rPr lang="en-GB" dirty="0"/>
              <a:t>is transitively dependent on </a:t>
            </a:r>
            <a:r>
              <a:rPr lang="en-GB" dirty="0" err="1"/>
              <a:t>staffNo</a:t>
            </a:r>
            <a:r>
              <a:rPr lang="en-GB" dirty="0"/>
              <a:t> via </a:t>
            </a:r>
            <a:r>
              <a:rPr lang="en-GB" dirty="0" err="1" smtClean="0"/>
              <a:t>campusID</a:t>
            </a:r>
            <a:r>
              <a:rPr lang="en-GB" dirty="0" smtClean="0"/>
              <a:t> as</a:t>
            </a:r>
            <a:r>
              <a:rPr lang="en-GB" dirty="0"/>
              <a:t>:</a:t>
            </a:r>
          </a:p>
          <a:p>
            <a:pPr lvl="1"/>
            <a:r>
              <a:rPr lang="en-GB" dirty="0"/>
              <a:t>The </a:t>
            </a:r>
            <a:r>
              <a:rPr lang="en-GB" dirty="0" err="1"/>
              <a:t>staffNo</a:t>
            </a:r>
            <a:r>
              <a:rPr lang="en-GB" dirty="0"/>
              <a:t> functionally determines the </a:t>
            </a:r>
            <a:r>
              <a:rPr lang="en-GB" dirty="0" smtClean="0"/>
              <a:t>campus address </a:t>
            </a:r>
            <a:r>
              <a:rPr lang="en-GB" dirty="0"/>
              <a:t>via the </a:t>
            </a:r>
            <a:r>
              <a:rPr lang="en-GB" dirty="0" err="1" smtClean="0"/>
              <a:t>campusID</a:t>
            </a:r>
            <a:endParaRPr lang="en-GB" dirty="0"/>
          </a:p>
          <a:p>
            <a:pPr lvl="1"/>
            <a:r>
              <a:rPr lang="en-GB" dirty="0"/>
              <a:t>And neither </a:t>
            </a:r>
            <a:r>
              <a:rPr lang="en-GB" dirty="0" err="1" smtClean="0"/>
              <a:t>campusID</a:t>
            </a:r>
            <a:r>
              <a:rPr lang="en-GB" dirty="0" smtClean="0"/>
              <a:t> nor </a:t>
            </a:r>
            <a:r>
              <a:rPr lang="en-GB" dirty="0" err="1" smtClean="0"/>
              <a:t>campusAddress</a:t>
            </a:r>
            <a:r>
              <a:rPr lang="en-GB" dirty="0" smtClean="0"/>
              <a:t> </a:t>
            </a:r>
            <a:r>
              <a:rPr lang="en-GB" dirty="0"/>
              <a:t>functionally determines </a:t>
            </a:r>
            <a:r>
              <a:rPr lang="en-GB" dirty="0" err="1"/>
              <a:t>staffNo</a:t>
            </a:r>
            <a:r>
              <a:rPr lang="en-GB" dirty="0"/>
              <a:t>.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5221356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/>
              <a:t>Why all this Functional Dependency Talk?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612648" y="1600200"/>
            <a:ext cx="8153400" cy="5257800"/>
          </a:xfrm>
        </p:spPr>
        <p:txBody>
          <a:bodyPr>
            <a:normAutofit/>
          </a:bodyPr>
          <a:lstStyle/>
          <a:p>
            <a:r>
              <a:rPr lang="en-GB" dirty="0"/>
              <a:t>The main purpose of identifying a set of functional dependencies for a relation is to:</a:t>
            </a:r>
          </a:p>
          <a:p>
            <a:pPr lvl="1"/>
            <a:r>
              <a:rPr lang="en-GB" dirty="0"/>
              <a:t>specify the set of integrity constraints that must hold for a relation.</a:t>
            </a:r>
          </a:p>
          <a:p>
            <a:r>
              <a:rPr lang="en-GB" dirty="0"/>
              <a:t>The first constraint considered in a table is the identification of </a:t>
            </a:r>
            <a:r>
              <a:rPr lang="en-GB" b="1" dirty="0"/>
              <a:t>candidate keys</a:t>
            </a:r>
            <a:r>
              <a:rPr lang="en-GB" dirty="0"/>
              <a:t> in order to select a primary key. </a:t>
            </a:r>
          </a:p>
          <a:p>
            <a:r>
              <a:rPr lang="en-GB" dirty="0"/>
              <a:t>Functional dependencies are particularly useful in identifying the </a:t>
            </a:r>
            <a:r>
              <a:rPr lang="en-GB" b="1" dirty="0"/>
              <a:t>primary keys</a:t>
            </a:r>
            <a:r>
              <a:rPr lang="en-GB" dirty="0"/>
              <a:t> in a relation.</a:t>
            </a:r>
          </a:p>
          <a:p>
            <a:r>
              <a:rPr lang="en-GB" dirty="0"/>
              <a:t>Transitive dependencies, on the other hand, help to eliminate update anomalies.</a:t>
            </a:r>
          </a:p>
        </p:txBody>
      </p:sp>
    </p:spTree>
    <p:extLst>
      <p:ext uri="{BB962C8B-B14F-4D97-AF65-F5344CB8AC3E}">
        <p14:creationId xmlns:p14="http://schemas.microsoft.com/office/powerpoint/2010/main" val="102297727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/>
              <a:t>Functional Dependencies in Normalisation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612648" y="1600200"/>
            <a:ext cx="8279832" cy="5257800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en-GB" dirty="0"/>
              <a:t>The characteristics of functional dependencies used in normalisation are:</a:t>
            </a:r>
          </a:p>
          <a:p>
            <a:r>
              <a:rPr lang="en-GB" dirty="0"/>
              <a:t>There is a </a:t>
            </a:r>
            <a:r>
              <a:rPr lang="en-GB" b="1" i="1" dirty="0"/>
              <a:t>one-to-one</a:t>
            </a:r>
            <a:r>
              <a:rPr lang="en-GB" dirty="0"/>
              <a:t> relationship between the left-hand-side attributes (determinant) and those on the right-hand-side.</a:t>
            </a:r>
          </a:p>
          <a:p>
            <a:pPr lvl="1"/>
            <a:r>
              <a:rPr lang="en-GB" dirty="0"/>
              <a:t>The reverse right-hand-side can have both a one-to-one and one-to-many relationships with the determinant.</a:t>
            </a:r>
          </a:p>
          <a:p>
            <a:r>
              <a:rPr lang="en-GB" dirty="0"/>
              <a:t>They hold for </a:t>
            </a:r>
            <a:r>
              <a:rPr lang="en-GB" b="1" i="1" dirty="0"/>
              <a:t>all time</a:t>
            </a:r>
            <a:r>
              <a:rPr lang="en-GB" dirty="0"/>
              <a:t>.</a:t>
            </a:r>
          </a:p>
          <a:p>
            <a:r>
              <a:rPr lang="en-GB" dirty="0"/>
              <a:t>The determinant has the </a:t>
            </a:r>
            <a:r>
              <a:rPr lang="en-GB" b="1" i="1" dirty="0"/>
              <a:t>minimal</a:t>
            </a:r>
            <a:r>
              <a:rPr lang="en-GB" dirty="0"/>
              <a:t> number of attributes necessary to maintain the dependency with the attributes on the right-hand-side.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1132523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 Placeholder 4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Finally!!</a:t>
            </a:r>
          </a:p>
        </p:txBody>
      </p:sp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The Process of Normalisation</a:t>
            </a:r>
          </a:p>
        </p:txBody>
      </p:sp>
    </p:spTree>
    <p:extLst>
      <p:ext uri="{BB962C8B-B14F-4D97-AF65-F5344CB8AC3E}">
        <p14:creationId xmlns:p14="http://schemas.microsoft.com/office/powerpoint/2010/main" val="16419598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The Process of Normalisation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en-GB" dirty="0"/>
              <a:t>A formal technique for analysing relations based on their keys and the functional dependencies (close logical relationship) among the attributes of that relation.</a:t>
            </a:r>
          </a:p>
          <a:p>
            <a:r>
              <a:rPr lang="en-GB" dirty="0"/>
              <a:t>Executed as a series of steps.</a:t>
            </a:r>
          </a:p>
          <a:p>
            <a:pPr lvl="1"/>
            <a:r>
              <a:rPr lang="en-GB" dirty="0"/>
              <a:t>Each step corresponds to a specific normal form that has known properties.</a:t>
            </a:r>
          </a:p>
          <a:p>
            <a:pPr lvl="1"/>
            <a:r>
              <a:rPr lang="en-GB" dirty="0"/>
              <a:t>As each step evolves, the relations become stronger in format and less vulnerable to update anomalies.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24417222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Normal Forms (NFs)</a:t>
            </a:r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sz="quarter" idx="1"/>
            <p:extLst/>
          </p:nvPr>
        </p:nvGraphicFramePr>
        <p:xfrm>
          <a:off x="612775" y="1600200"/>
          <a:ext cx="8153400" cy="44958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3" name="TextBox 2"/>
          <p:cNvSpPr txBox="1"/>
          <p:nvPr/>
        </p:nvSpPr>
        <p:spPr>
          <a:xfrm>
            <a:off x="1820550" y="6381328"/>
            <a:ext cx="5890587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000" dirty="0"/>
              <a:t>At the minimum, aim for </a:t>
            </a:r>
            <a:r>
              <a:rPr lang="en-GB" sz="2000" b="1" dirty="0"/>
              <a:t>Third Normal Form </a:t>
            </a:r>
            <a:r>
              <a:rPr lang="en-GB" sz="2000" dirty="0"/>
              <a:t>(3NF)</a:t>
            </a:r>
          </a:p>
        </p:txBody>
      </p:sp>
    </p:spTree>
    <p:extLst>
      <p:ext uri="{BB962C8B-B14F-4D97-AF65-F5344CB8AC3E}">
        <p14:creationId xmlns:p14="http://schemas.microsoft.com/office/powerpoint/2010/main" val="23537415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The Process of Normalisation</a:t>
            </a:r>
          </a:p>
        </p:txBody>
      </p:sp>
      <p:grpSp>
        <p:nvGrpSpPr>
          <p:cNvPr id="3" name="Group 4"/>
          <p:cNvGrpSpPr>
            <a:grpSpLocks noChangeAspect="1"/>
          </p:cNvGrpSpPr>
          <p:nvPr/>
        </p:nvGrpSpPr>
        <p:grpSpPr bwMode="auto">
          <a:xfrm>
            <a:off x="107950" y="1651000"/>
            <a:ext cx="8901113" cy="5018088"/>
            <a:chOff x="68" y="1040"/>
            <a:chExt cx="5607" cy="3161"/>
          </a:xfrm>
        </p:grpSpPr>
        <p:sp>
          <p:nvSpPr>
            <p:cNvPr id="5" name="AutoShape 3"/>
            <p:cNvSpPr>
              <a:spLocks noChangeAspect="1" noChangeArrowheads="1" noTextEdit="1"/>
            </p:cNvSpPr>
            <p:nvPr/>
          </p:nvSpPr>
          <p:spPr bwMode="auto">
            <a:xfrm>
              <a:off x="68" y="1040"/>
              <a:ext cx="5607" cy="316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6" name="Rectangle 5"/>
            <p:cNvSpPr>
              <a:spLocks noChangeArrowheads="1"/>
            </p:cNvSpPr>
            <p:nvPr/>
          </p:nvSpPr>
          <p:spPr bwMode="auto">
            <a:xfrm>
              <a:off x="302" y="2583"/>
              <a:ext cx="4459" cy="1611"/>
            </a:xfrm>
            <a:prstGeom prst="rect">
              <a:avLst/>
            </a:prstGeom>
            <a:noFill/>
            <a:ln w="11113" cap="sq">
              <a:solidFill>
                <a:srgbClr val="41719C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7" name="Rectangle 6"/>
            <p:cNvSpPr>
              <a:spLocks noChangeArrowheads="1"/>
            </p:cNvSpPr>
            <p:nvPr/>
          </p:nvSpPr>
          <p:spPr bwMode="auto">
            <a:xfrm>
              <a:off x="77" y="1203"/>
              <a:ext cx="5590" cy="690"/>
            </a:xfrm>
            <a:prstGeom prst="rect">
              <a:avLst/>
            </a:prstGeom>
            <a:noFill/>
            <a:ln w="11113" cap="sq">
              <a:solidFill>
                <a:srgbClr val="41719C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8" name="Line 7"/>
            <p:cNvSpPr>
              <a:spLocks noChangeShapeType="1"/>
            </p:cNvSpPr>
            <p:nvPr/>
          </p:nvSpPr>
          <p:spPr bwMode="auto">
            <a:xfrm>
              <a:off x="928" y="1606"/>
              <a:ext cx="215" cy="0"/>
            </a:xfrm>
            <a:prstGeom prst="line">
              <a:avLst/>
            </a:prstGeom>
            <a:noFill/>
            <a:ln w="11113" cap="rnd">
              <a:solidFill>
                <a:srgbClr val="5B9BD5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9" name="Freeform 8"/>
            <p:cNvSpPr>
              <a:spLocks/>
            </p:cNvSpPr>
            <p:nvPr/>
          </p:nvSpPr>
          <p:spPr bwMode="auto">
            <a:xfrm>
              <a:off x="1137" y="1582"/>
              <a:ext cx="48" cy="47"/>
            </a:xfrm>
            <a:custGeom>
              <a:avLst/>
              <a:gdLst>
                <a:gd name="T0" fmla="*/ 0 w 48"/>
                <a:gd name="T1" fmla="*/ 0 h 47"/>
                <a:gd name="T2" fmla="*/ 48 w 48"/>
                <a:gd name="T3" fmla="*/ 24 h 47"/>
                <a:gd name="T4" fmla="*/ 0 w 48"/>
                <a:gd name="T5" fmla="*/ 47 h 47"/>
                <a:gd name="T6" fmla="*/ 0 w 48"/>
                <a:gd name="T7" fmla="*/ 0 h 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8" h="47">
                  <a:moveTo>
                    <a:pt x="0" y="0"/>
                  </a:moveTo>
                  <a:lnTo>
                    <a:pt x="48" y="24"/>
                  </a:lnTo>
                  <a:lnTo>
                    <a:pt x="0" y="4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5B9BD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0" name="Line 9"/>
            <p:cNvSpPr>
              <a:spLocks noChangeShapeType="1"/>
            </p:cNvSpPr>
            <p:nvPr/>
          </p:nvSpPr>
          <p:spPr bwMode="auto">
            <a:xfrm flipH="1">
              <a:off x="2380" y="1606"/>
              <a:ext cx="215" cy="0"/>
            </a:xfrm>
            <a:prstGeom prst="line">
              <a:avLst/>
            </a:prstGeom>
            <a:noFill/>
            <a:ln w="11113" cap="rnd">
              <a:solidFill>
                <a:srgbClr val="5B9BD5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1" name="Freeform 10"/>
            <p:cNvSpPr>
              <a:spLocks/>
            </p:cNvSpPr>
            <p:nvPr/>
          </p:nvSpPr>
          <p:spPr bwMode="auto">
            <a:xfrm>
              <a:off x="2338" y="1582"/>
              <a:ext cx="47" cy="47"/>
            </a:xfrm>
            <a:custGeom>
              <a:avLst/>
              <a:gdLst>
                <a:gd name="T0" fmla="*/ 47 w 47"/>
                <a:gd name="T1" fmla="*/ 47 h 47"/>
                <a:gd name="T2" fmla="*/ 0 w 47"/>
                <a:gd name="T3" fmla="*/ 24 h 47"/>
                <a:gd name="T4" fmla="*/ 47 w 47"/>
                <a:gd name="T5" fmla="*/ 0 h 47"/>
                <a:gd name="T6" fmla="*/ 47 w 47"/>
                <a:gd name="T7" fmla="*/ 47 h 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7" h="47">
                  <a:moveTo>
                    <a:pt x="47" y="47"/>
                  </a:moveTo>
                  <a:lnTo>
                    <a:pt x="0" y="24"/>
                  </a:lnTo>
                  <a:lnTo>
                    <a:pt x="47" y="0"/>
                  </a:lnTo>
                  <a:lnTo>
                    <a:pt x="47" y="47"/>
                  </a:lnTo>
                  <a:close/>
                </a:path>
              </a:pathLst>
            </a:custGeom>
            <a:solidFill>
              <a:srgbClr val="5B9BD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2" name="Freeform 11"/>
            <p:cNvSpPr>
              <a:spLocks/>
            </p:cNvSpPr>
            <p:nvPr/>
          </p:nvSpPr>
          <p:spPr bwMode="auto">
            <a:xfrm>
              <a:off x="1762" y="1303"/>
              <a:ext cx="3122" cy="73"/>
            </a:xfrm>
            <a:custGeom>
              <a:avLst/>
              <a:gdLst>
                <a:gd name="T0" fmla="*/ 3122 w 3122"/>
                <a:gd name="T1" fmla="*/ 73 h 73"/>
                <a:gd name="T2" fmla="*/ 3122 w 3122"/>
                <a:gd name="T3" fmla="*/ 0 h 73"/>
                <a:gd name="T4" fmla="*/ 0 w 3122"/>
                <a:gd name="T5" fmla="*/ 0 h 73"/>
                <a:gd name="T6" fmla="*/ 0 w 3122"/>
                <a:gd name="T7" fmla="*/ 31 h 7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122" h="73">
                  <a:moveTo>
                    <a:pt x="3122" y="73"/>
                  </a:moveTo>
                  <a:lnTo>
                    <a:pt x="3122" y="0"/>
                  </a:lnTo>
                  <a:lnTo>
                    <a:pt x="0" y="0"/>
                  </a:lnTo>
                  <a:lnTo>
                    <a:pt x="0" y="31"/>
                  </a:lnTo>
                </a:path>
              </a:pathLst>
            </a:custGeom>
            <a:noFill/>
            <a:ln w="11113" cap="rnd">
              <a:solidFill>
                <a:srgbClr val="5B9BD5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3" name="Freeform 12"/>
            <p:cNvSpPr>
              <a:spLocks/>
            </p:cNvSpPr>
            <p:nvPr/>
          </p:nvSpPr>
          <p:spPr bwMode="auto">
            <a:xfrm>
              <a:off x="1738" y="1328"/>
              <a:ext cx="47" cy="48"/>
            </a:xfrm>
            <a:custGeom>
              <a:avLst/>
              <a:gdLst>
                <a:gd name="T0" fmla="*/ 47 w 47"/>
                <a:gd name="T1" fmla="*/ 0 h 48"/>
                <a:gd name="T2" fmla="*/ 24 w 47"/>
                <a:gd name="T3" fmla="*/ 48 h 48"/>
                <a:gd name="T4" fmla="*/ 0 w 47"/>
                <a:gd name="T5" fmla="*/ 0 h 48"/>
                <a:gd name="T6" fmla="*/ 47 w 47"/>
                <a:gd name="T7" fmla="*/ 0 h 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7" h="48">
                  <a:moveTo>
                    <a:pt x="47" y="0"/>
                  </a:moveTo>
                  <a:lnTo>
                    <a:pt x="24" y="48"/>
                  </a:lnTo>
                  <a:lnTo>
                    <a:pt x="0" y="0"/>
                  </a:lnTo>
                  <a:lnTo>
                    <a:pt x="47" y="0"/>
                  </a:lnTo>
                  <a:close/>
                </a:path>
              </a:pathLst>
            </a:custGeom>
            <a:solidFill>
              <a:srgbClr val="5B9BD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4" name="Line 13"/>
            <p:cNvSpPr>
              <a:spLocks noChangeShapeType="1"/>
            </p:cNvSpPr>
            <p:nvPr/>
          </p:nvSpPr>
          <p:spPr bwMode="auto">
            <a:xfrm>
              <a:off x="2872" y="1893"/>
              <a:ext cx="0" cy="188"/>
            </a:xfrm>
            <a:prstGeom prst="line">
              <a:avLst/>
            </a:prstGeom>
            <a:noFill/>
            <a:ln w="11113" cap="rnd">
              <a:solidFill>
                <a:srgbClr val="5B9BD5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5" name="Freeform 14"/>
            <p:cNvSpPr>
              <a:spLocks/>
            </p:cNvSpPr>
            <p:nvPr/>
          </p:nvSpPr>
          <p:spPr bwMode="auto">
            <a:xfrm>
              <a:off x="2848" y="2076"/>
              <a:ext cx="48" cy="47"/>
            </a:xfrm>
            <a:custGeom>
              <a:avLst/>
              <a:gdLst>
                <a:gd name="T0" fmla="*/ 48 w 48"/>
                <a:gd name="T1" fmla="*/ 0 h 47"/>
                <a:gd name="T2" fmla="*/ 24 w 48"/>
                <a:gd name="T3" fmla="*/ 47 h 47"/>
                <a:gd name="T4" fmla="*/ 0 w 48"/>
                <a:gd name="T5" fmla="*/ 0 h 47"/>
                <a:gd name="T6" fmla="*/ 48 w 48"/>
                <a:gd name="T7" fmla="*/ 0 h 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8" h="47">
                  <a:moveTo>
                    <a:pt x="48" y="0"/>
                  </a:moveTo>
                  <a:lnTo>
                    <a:pt x="24" y="47"/>
                  </a:lnTo>
                  <a:lnTo>
                    <a:pt x="0" y="0"/>
                  </a:lnTo>
                  <a:lnTo>
                    <a:pt x="48" y="0"/>
                  </a:lnTo>
                  <a:close/>
                </a:path>
              </a:pathLst>
            </a:custGeom>
            <a:solidFill>
              <a:srgbClr val="5B9BD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6" name="Line 15"/>
            <p:cNvSpPr>
              <a:spLocks noChangeShapeType="1"/>
            </p:cNvSpPr>
            <p:nvPr/>
          </p:nvSpPr>
          <p:spPr bwMode="auto">
            <a:xfrm>
              <a:off x="2872" y="2436"/>
              <a:ext cx="0" cy="188"/>
            </a:xfrm>
            <a:prstGeom prst="line">
              <a:avLst/>
            </a:prstGeom>
            <a:noFill/>
            <a:ln w="11113" cap="rnd">
              <a:solidFill>
                <a:srgbClr val="5B9BD5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7" name="Freeform 16"/>
            <p:cNvSpPr>
              <a:spLocks/>
            </p:cNvSpPr>
            <p:nvPr/>
          </p:nvSpPr>
          <p:spPr bwMode="auto">
            <a:xfrm>
              <a:off x="2848" y="2618"/>
              <a:ext cx="48" cy="48"/>
            </a:xfrm>
            <a:custGeom>
              <a:avLst/>
              <a:gdLst>
                <a:gd name="T0" fmla="*/ 48 w 48"/>
                <a:gd name="T1" fmla="*/ 0 h 48"/>
                <a:gd name="T2" fmla="*/ 24 w 48"/>
                <a:gd name="T3" fmla="*/ 48 h 48"/>
                <a:gd name="T4" fmla="*/ 0 w 48"/>
                <a:gd name="T5" fmla="*/ 0 h 48"/>
                <a:gd name="T6" fmla="*/ 48 w 48"/>
                <a:gd name="T7" fmla="*/ 0 h 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8" h="48">
                  <a:moveTo>
                    <a:pt x="48" y="0"/>
                  </a:moveTo>
                  <a:lnTo>
                    <a:pt x="24" y="48"/>
                  </a:lnTo>
                  <a:lnTo>
                    <a:pt x="0" y="0"/>
                  </a:lnTo>
                  <a:lnTo>
                    <a:pt x="48" y="0"/>
                  </a:lnTo>
                  <a:close/>
                </a:path>
              </a:pathLst>
            </a:custGeom>
            <a:solidFill>
              <a:srgbClr val="5B9BD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8" name="Line 17"/>
            <p:cNvSpPr>
              <a:spLocks noChangeShapeType="1"/>
            </p:cNvSpPr>
            <p:nvPr/>
          </p:nvSpPr>
          <p:spPr bwMode="auto">
            <a:xfrm>
              <a:off x="2872" y="2978"/>
              <a:ext cx="0" cy="189"/>
            </a:xfrm>
            <a:prstGeom prst="line">
              <a:avLst/>
            </a:prstGeom>
            <a:noFill/>
            <a:ln w="11113" cap="rnd">
              <a:solidFill>
                <a:srgbClr val="5B9BD5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9" name="Freeform 18"/>
            <p:cNvSpPr>
              <a:spLocks/>
            </p:cNvSpPr>
            <p:nvPr/>
          </p:nvSpPr>
          <p:spPr bwMode="auto">
            <a:xfrm>
              <a:off x="2848" y="3161"/>
              <a:ext cx="48" cy="47"/>
            </a:xfrm>
            <a:custGeom>
              <a:avLst/>
              <a:gdLst>
                <a:gd name="T0" fmla="*/ 48 w 48"/>
                <a:gd name="T1" fmla="*/ 0 h 47"/>
                <a:gd name="T2" fmla="*/ 24 w 48"/>
                <a:gd name="T3" fmla="*/ 47 h 47"/>
                <a:gd name="T4" fmla="*/ 0 w 48"/>
                <a:gd name="T5" fmla="*/ 0 h 47"/>
                <a:gd name="T6" fmla="*/ 48 w 48"/>
                <a:gd name="T7" fmla="*/ 0 h 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8" h="47">
                  <a:moveTo>
                    <a:pt x="48" y="0"/>
                  </a:moveTo>
                  <a:lnTo>
                    <a:pt x="24" y="47"/>
                  </a:lnTo>
                  <a:lnTo>
                    <a:pt x="0" y="0"/>
                  </a:lnTo>
                  <a:lnTo>
                    <a:pt x="48" y="0"/>
                  </a:lnTo>
                  <a:close/>
                </a:path>
              </a:pathLst>
            </a:custGeom>
            <a:solidFill>
              <a:srgbClr val="5B9BD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20" name="Line 19"/>
            <p:cNvSpPr>
              <a:spLocks noChangeShapeType="1"/>
            </p:cNvSpPr>
            <p:nvPr/>
          </p:nvSpPr>
          <p:spPr bwMode="auto">
            <a:xfrm>
              <a:off x="2872" y="3521"/>
              <a:ext cx="0" cy="188"/>
            </a:xfrm>
            <a:prstGeom prst="line">
              <a:avLst/>
            </a:prstGeom>
            <a:noFill/>
            <a:ln w="11113" cap="rnd">
              <a:solidFill>
                <a:srgbClr val="5B9BD5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21" name="Freeform 20"/>
            <p:cNvSpPr>
              <a:spLocks/>
            </p:cNvSpPr>
            <p:nvPr/>
          </p:nvSpPr>
          <p:spPr bwMode="auto">
            <a:xfrm>
              <a:off x="2848" y="3703"/>
              <a:ext cx="48" cy="48"/>
            </a:xfrm>
            <a:custGeom>
              <a:avLst/>
              <a:gdLst>
                <a:gd name="T0" fmla="*/ 48 w 48"/>
                <a:gd name="T1" fmla="*/ 0 h 48"/>
                <a:gd name="T2" fmla="*/ 24 w 48"/>
                <a:gd name="T3" fmla="*/ 48 h 48"/>
                <a:gd name="T4" fmla="*/ 0 w 48"/>
                <a:gd name="T5" fmla="*/ 0 h 48"/>
                <a:gd name="T6" fmla="*/ 48 w 48"/>
                <a:gd name="T7" fmla="*/ 0 h 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8" h="48">
                  <a:moveTo>
                    <a:pt x="48" y="0"/>
                  </a:moveTo>
                  <a:lnTo>
                    <a:pt x="24" y="48"/>
                  </a:lnTo>
                  <a:lnTo>
                    <a:pt x="0" y="0"/>
                  </a:lnTo>
                  <a:lnTo>
                    <a:pt x="48" y="0"/>
                  </a:lnTo>
                  <a:close/>
                </a:path>
              </a:pathLst>
            </a:custGeom>
            <a:solidFill>
              <a:srgbClr val="5B9BD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pic>
          <p:nvPicPr>
            <p:cNvPr id="1045" name="Picture 21"/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49" y="1373"/>
              <a:ext cx="777" cy="46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22" name="Rectangle 22"/>
            <p:cNvSpPr>
              <a:spLocks noChangeArrowheads="1"/>
            </p:cNvSpPr>
            <p:nvPr/>
          </p:nvSpPr>
          <p:spPr bwMode="auto">
            <a:xfrm>
              <a:off x="153" y="1376"/>
              <a:ext cx="775" cy="460"/>
            </a:xfrm>
            <a:prstGeom prst="rect">
              <a:avLst/>
            </a:prstGeom>
            <a:ln>
              <a:headEnd/>
              <a:tailEnd/>
            </a:ln>
          </p:spPr>
          <p:style>
            <a:lnRef idx="1">
              <a:schemeClr val="accent1"/>
            </a:lnRef>
            <a:fillRef idx="2">
              <a:schemeClr val="accent1"/>
            </a:fillRef>
            <a:effectRef idx="1">
              <a:schemeClr val="accent1"/>
            </a:effectRef>
            <a:fontRef idx="minor">
              <a:schemeClr val="dk1"/>
            </a:fontRef>
          </p:style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23" name="Rectangle 23"/>
            <p:cNvSpPr>
              <a:spLocks noChangeArrowheads="1"/>
            </p:cNvSpPr>
            <p:nvPr/>
          </p:nvSpPr>
          <p:spPr bwMode="auto">
            <a:xfrm>
              <a:off x="395" y="1527"/>
              <a:ext cx="395" cy="17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en-US" altLang="en-US" sz="1500" b="0" i="0" u="none" strike="noStrike" cap="none" normalizeH="0" baseline="0" smtClean="0">
                  <a:ln>
                    <a:noFill/>
                  </a:ln>
                  <a:solidFill>
                    <a:srgbClr val="000000"/>
                  </a:solidFill>
                  <a:effectLst/>
                  <a:latin typeface="Cambria" panose="02040503050406030204" pitchFamily="18" charset="0"/>
                </a:rPr>
                <a:t>Users</a:t>
              </a:r>
              <a:endParaRPr kumimoji="0" lang="en-US" altLang="en-US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endParaRPr>
            </a:p>
          </p:txBody>
        </p:sp>
        <p:pic>
          <p:nvPicPr>
            <p:cNvPr id="1048" name="Picture 24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182" y="1373"/>
              <a:ext cx="1155" cy="46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24" name="Rectangle 25"/>
            <p:cNvSpPr>
              <a:spLocks noChangeArrowheads="1"/>
            </p:cNvSpPr>
            <p:nvPr/>
          </p:nvSpPr>
          <p:spPr bwMode="auto">
            <a:xfrm>
              <a:off x="1185" y="1376"/>
              <a:ext cx="1153" cy="460"/>
            </a:xfrm>
            <a:prstGeom prst="rect">
              <a:avLst/>
            </a:prstGeom>
            <a:ln>
              <a:headEnd/>
              <a:tailEnd/>
            </a:ln>
          </p:spPr>
          <p:style>
            <a:lnRef idx="1">
              <a:schemeClr val="accent1"/>
            </a:lnRef>
            <a:fillRef idx="2">
              <a:schemeClr val="accent1"/>
            </a:fillRef>
            <a:effectRef idx="1">
              <a:schemeClr val="accent1"/>
            </a:effectRef>
            <a:fontRef idx="minor">
              <a:schemeClr val="dk1"/>
            </a:fontRef>
          </p:style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25" name="Rectangle 26"/>
            <p:cNvSpPr>
              <a:spLocks noChangeArrowheads="1"/>
            </p:cNvSpPr>
            <p:nvPr/>
          </p:nvSpPr>
          <p:spPr bwMode="auto">
            <a:xfrm>
              <a:off x="1234" y="1453"/>
              <a:ext cx="395" cy="17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en-US" altLang="en-US" sz="1500" b="0" i="0" u="none" strike="noStrike" cap="none" normalizeH="0" baseline="0" smtClean="0">
                  <a:ln>
                    <a:noFill/>
                  </a:ln>
                  <a:solidFill>
                    <a:srgbClr val="000000"/>
                  </a:solidFill>
                  <a:effectLst/>
                  <a:latin typeface="Cambria" panose="02040503050406030204" pitchFamily="18" charset="0"/>
                </a:rPr>
                <a:t>Users</a:t>
              </a:r>
              <a:endParaRPr kumimoji="0" lang="en-US" altLang="en-US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endParaRPr>
            </a:p>
          </p:txBody>
        </p:sp>
        <p:sp>
          <p:nvSpPr>
            <p:cNvPr id="26" name="Rectangle 27"/>
            <p:cNvSpPr>
              <a:spLocks noChangeArrowheads="1"/>
            </p:cNvSpPr>
            <p:nvPr/>
          </p:nvSpPr>
          <p:spPr bwMode="auto">
            <a:xfrm>
              <a:off x="1528" y="1453"/>
              <a:ext cx="224" cy="17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en-US" altLang="en-US" sz="1500" b="0" i="0" u="none" strike="noStrike" cap="none" normalizeH="0" baseline="0" smtClean="0">
                  <a:ln>
                    <a:noFill/>
                  </a:ln>
                  <a:solidFill>
                    <a:srgbClr val="000000"/>
                  </a:solidFill>
                  <a:effectLst/>
                  <a:latin typeface="Cambria" panose="02040503050406030204" pitchFamily="18" charset="0"/>
                </a:rPr>
                <a:t>?</a:t>
              </a:r>
              <a:endParaRPr kumimoji="0" lang="en-US" altLang="en-US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endParaRPr>
            </a:p>
          </p:txBody>
        </p:sp>
        <p:sp>
          <p:nvSpPr>
            <p:cNvPr id="27" name="Rectangle 28"/>
            <p:cNvSpPr>
              <a:spLocks noChangeArrowheads="1"/>
            </p:cNvSpPr>
            <p:nvPr/>
          </p:nvSpPr>
          <p:spPr bwMode="auto">
            <a:xfrm>
              <a:off x="1582" y="1453"/>
              <a:ext cx="866" cy="17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en-US" altLang="en-US" sz="1500" b="0" i="0" u="none" strike="noStrike" cap="none" normalizeH="0" baseline="0" smtClean="0">
                  <a:ln>
                    <a:noFill/>
                  </a:ln>
                  <a:solidFill>
                    <a:srgbClr val="000000"/>
                  </a:solidFill>
                  <a:effectLst/>
                  <a:latin typeface="Cambria" panose="02040503050406030204" pitchFamily="18" charset="0"/>
                </a:rPr>
                <a:t>requirements </a:t>
              </a:r>
              <a:endParaRPr kumimoji="0" lang="en-US" altLang="en-US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endParaRPr>
            </a:p>
          </p:txBody>
        </p:sp>
        <p:sp>
          <p:nvSpPr>
            <p:cNvPr id="28" name="Rectangle 29"/>
            <p:cNvSpPr>
              <a:spLocks noChangeArrowheads="1"/>
            </p:cNvSpPr>
            <p:nvPr/>
          </p:nvSpPr>
          <p:spPr bwMode="auto">
            <a:xfrm>
              <a:off x="1434" y="1599"/>
              <a:ext cx="784" cy="17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en-US" altLang="en-US" sz="1500" b="0" i="0" u="none" strike="noStrike" cap="none" normalizeH="0" baseline="0" smtClean="0">
                  <a:ln>
                    <a:noFill/>
                  </a:ln>
                  <a:solidFill>
                    <a:srgbClr val="000000"/>
                  </a:solidFill>
                  <a:effectLst/>
                  <a:latin typeface="Cambria" panose="02040503050406030204" pitchFamily="18" charset="0"/>
                </a:rPr>
                <a:t>specification</a:t>
              </a:r>
              <a:endParaRPr kumimoji="0" lang="en-US" altLang="en-US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endParaRPr>
            </a:p>
          </p:txBody>
        </p:sp>
        <p:pic>
          <p:nvPicPr>
            <p:cNvPr id="1054" name="Picture 30"/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593" y="1373"/>
              <a:ext cx="1358" cy="46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29" name="Rectangle 31"/>
            <p:cNvSpPr>
              <a:spLocks noChangeArrowheads="1"/>
            </p:cNvSpPr>
            <p:nvPr/>
          </p:nvSpPr>
          <p:spPr bwMode="auto">
            <a:xfrm>
              <a:off x="2595" y="1376"/>
              <a:ext cx="1354" cy="460"/>
            </a:xfrm>
            <a:prstGeom prst="rect">
              <a:avLst/>
            </a:prstGeom>
            <a:ln>
              <a:headEnd/>
              <a:tailEnd/>
            </a:ln>
          </p:spPr>
          <p:style>
            <a:lnRef idx="1">
              <a:schemeClr val="accent1"/>
            </a:lnRef>
            <a:fillRef idx="2">
              <a:schemeClr val="accent1"/>
            </a:fillRef>
            <a:effectRef idx="1">
              <a:schemeClr val="accent1"/>
            </a:effectRef>
            <a:fontRef idx="minor">
              <a:schemeClr val="dk1"/>
            </a:fontRef>
          </p:style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30" name="Rectangle 32"/>
            <p:cNvSpPr>
              <a:spLocks noChangeArrowheads="1"/>
            </p:cNvSpPr>
            <p:nvPr/>
          </p:nvSpPr>
          <p:spPr bwMode="auto">
            <a:xfrm>
              <a:off x="2667" y="1380"/>
              <a:ext cx="439" cy="17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en-US" altLang="en-US" sz="1500" b="0" i="0" u="none" strike="noStrike" cap="none" normalizeH="0" baseline="0" smtClean="0">
                  <a:ln>
                    <a:noFill/>
                  </a:ln>
                  <a:solidFill>
                    <a:srgbClr val="000000"/>
                  </a:solidFill>
                  <a:effectLst/>
                  <a:latin typeface="Cambria" panose="02040503050406030204" pitchFamily="18" charset="0"/>
                </a:rPr>
                <a:t>Forms</a:t>
              </a:r>
              <a:endParaRPr kumimoji="0" lang="en-US" altLang="en-US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endParaRPr>
            </a:p>
          </p:txBody>
        </p:sp>
        <p:sp>
          <p:nvSpPr>
            <p:cNvPr id="31" name="Rectangle 33"/>
            <p:cNvSpPr>
              <a:spLocks noChangeArrowheads="1"/>
            </p:cNvSpPr>
            <p:nvPr/>
          </p:nvSpPr>
          <p:spPr bwMode="auto">
            <a:xfrm>
              <a:off x="3002" y="1380"/>
              <a:ext cx="146" cy="17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en-US" altLang="en-US" sz="1500" b="0" i="0" u="none" strike="noStrike" cap="none" normalizeH="0" baseline="0" smtClean="0">
                  <a:ln>
                    <a:noFill/>
                  </a:ln>
                  <a:solidFill>
                    <a:srgbClr val="000000"/>
                  </a:solidFill>
                  <a:effectLst/>
                  <a:latin typeface="Cambria" panose="02040503050406030204" pitchFamily="18" charset="0"/>
                </a:rPr>
                <a:t>/</a:t>
              </a:r>
              <a:endParaRPr kumimoji="0" lang="en-US" altLang="en-US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endParaRPr>
            </a:p>
          </p:txBody>
        </p:sp>
        <p:sp>
          <p:nvSpPr>
            <p:cNvPr id="32" name="Rectangle 34"/>
            <p:cNvSpPr>
              <a:spLocks noChangeArrowheads="1"/>
            </p:cNvSpPr>
            <p:nvPr/>
          </p:nvSpPr>
          <p:spPr bwMode="auto">
            <a:xfrm>
              <a:off x="3062" y="1380"/>
              <a:ext cx="984" cy="17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en-US" altLang="en-US" sz="1500" b="0" i="0" u="none" strike="noStrike" cap="none" normalizeH="0" baseline="0" smtClean="0">
                  <a:ln>
                    <a:noFill/>
                  </a:ln>
                  <a:solidFill>
                    <a:srgbClr val="000000"/>
                  </a:solidFill>
                  <a:effectLst/>
                  <a:latin typeface="Cambria" panose="02040503050406030204" pitchFamily="18" charset="0"/>
                </a:rPr>
                <a:t>reports that are </a:t>
              </a:r>
              <a:endParaRPr kumimoji="0" lang="en-US" altLang="en-US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endParaRPr>
            </a:p>
          </p:txBody>
        </p:sp>
        <p:sp>
          <p:nvSpPr>
            <p:cNvPr id="33" name="Rectangle 35"/>
            <p:cNvSpPr>
              <a:spLocks noChangeArrowheads="1"/>
            </p:cNvSpPr>
            <p:nvPr/>
          </p:nvSpPr>
          <p:spPr bwMode="auto">
            <a:xfrm>
              <a:off x="2628" y="1526"/>
              <a:ext cx="1488" cy="17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en-US" altLang="en-US" sz="1500" b="0" i="0" u="none" strike="noStrike" cap="none" normalizeH="0" baseline="0" smtClean="0">
                  <a:ln>
                    <a:noFill/>
                  </a:ln>
                  <a:solidFill>
                    <a:srgbClr val="000000"/>
                  </a:solidFill>
                  <a:effectLst/>
                  <a:latin typeface="Cambria" panose="02040503050406030204" pitchFamily="18" charset="0"/>
                </a:rPr>
                <a:t>used or generated by the </a:t>
              </a:r>
              <a:endParaRPr kumimoji="0" lang="en-US" altLang="en-US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endParaRPr>
            </a:p>
          </p:txBody>
        </p:sp>
        <p:sp>
          <p:nvSpPr>
            <p:cNvPr id="34" name="Rectangle 36"/>
            <p:cNvSpPr>
              <a:spLocks noChangeArrowheads="1"/>
            </p:cNvSpPr>
            <p:nvPr/>
          </p:nvSpPr>
          <p:spPr bwMode="auto">
            <a:xfrm>
              <a:off x="3003" y="1672"/>
              <a:ext cx="658" cy="17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en-US" altLang="en-US" sz="1500" b="0" i="0" u="none" strike="noStrike" cap="none" normalizeH="0" baseline="0" smtClean="0">
                  <a:ln>
                    <a:noFill/>
                  </a:ln>
                  <a:solidFill>
                    <a:srgbClr val="000000"/>
                  </a:solidFill>
                  <a:effectLst/>
                  <a:latin typeface="Cambria" panose="02040503050406030204" pitchFamily="18" charset="0"/>
                </a:rPr>
                <a:t>enterprise</a:t>
              </a:r>
              <a:endParaRPr kumimoji="0" lang="en-US" altLang="en-US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endParaRPr>
            </a:p>
          </p:txBody>
        </p:sp>
        <p:pic>
          <p:nvPicPr>
            <p:cNvPr id="1061" name="Picture 37"/>
            <p:cNvPicPr>
              <a:picLocks noChangeAspect="1" noChangeArrowheads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203" y="1373"/>
              <a:ext cx="1358" cy="462"/>
            </a:xfrm>
            <a:prstGeom prst="rect">
              <a:avLst/>
            </a:prstGeom>
            <a:ln/>
          </p:spPr>
          <p:style>
            <a:lnRef idx="1">
              <a:schemeClr val="accent1"/>
            </a:lnRef>
            <a:fillRef idx="2">
              <a:schemeClr val="accent1"/>
            </a:fillRef>
            <a:effectRef idx="1">
              <a:schemeClr val="accent1"/>
            </a:effectRef>
            <a:fontRef idx="minor">
              <a:schemeClr val="dk1"/>
            </a:fontRef>
          </p:style>
        </p:pic>
        <p:sp>
          <p:nvSpPr>
            <p:cNvPr id="35" name="Rectangle 38"/>
            <p:cNvSpPr>
              <a:spLocks noChangeArrowheads="1"/>
            </p:cNvSpPr>
            <p:nvPr/>
          </p:nvSpPr>
          <p:spPr bwMode="auto">
            <a:xfrm>
              <a:off x="4207" y="1376"/>
              <a:ext cx="1354" cy="460"/>
            </a:xfrm>
            <a:prstGeom prst="rect">
              <a:avLst/>
            </a:prstGeom>
            <a:ln>
              <a:headEnd/>
              <a:tailEnd/>
            </a:ln>
          </p:spPr>
          <p:style>
            <a:lnRef idx="1">
              <a:schemeClr val="accent1"/>
            </a:lnRef>
            <a:fillRef idx="2">
              <a:schemeClr val="accent1"/>
            </a:fillRef>
            <a:effectRef idx="1">
              <a:schemeClr val="accent1"/>
            </a:effectRef>
            <a:fontRef idx="minor">
              <a:schemeClr val="dk1"/>
            </a:fontRef>
          </p:style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36" name="Rectangle 39"/>
            <p:cNvSpPr>
              <a:spLocks noChangeArrowheads="1"/>
            </p:cNvSpPr>
            <p:nvPr/>
          </p:nvSpPr>
          <p:spPr bwMode="auto">
            <a:xfrm>
              <a:off x="4297" y="1380"/>
              <a:ext cx="1366" cy="17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en-US" altLang="en-US" sz="1500" b="0" i="0" u="none" strike="noStrike" cap="none" normalizeH="0" baseline="0" smtClean="0">
                  <a:ln>
                    <a:noFill/>
                  </a:ln>
                  <a:solidFill>
                    <a:srgbClr val="000000"/>
                  </a:solidFill>
                  <a:effectLst/>
                  <a:latin typeface="Cambria" panose="02040503050406030204" pitchFamily="18" charset="0"/>
                </a:rPr>
                <a:t>Sources describing the </a:t>
              </a:r>
              <a:endParaRPr kumimoji="0" lang="en-US" altLang="en-US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endParaRPr>
            </a:p>
          </p:txBody>
        </p:sp>
        <p:sp>
          <p:nvSpPr>
            <p:cNvPr id="37" name="Rectangle 40"/>
            <p:cNvSpPr>
              <a:spLocks noChangeArrowheads="1"/>
            </p:cNvSpPr>
            <p:nvPr/>
          </p:nvSpPr>
          <p:spPr bwMode="auto">
            <a:xfrm>
              <a:off x="4284" y="1526"/>
              <a:ext cx="1394" cy="17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en-US" altLang="en-US" sz="1500" b="0" i="0" u="none" strike="noStrike" cap="none" normalizeH="0" baseline="0" smtClean="0">
                  <a:ln>
                    <a:noFill/>
                  </a:ln>
                  <a:solidFill>
                    <a:srgbClr val="000000"/>
                  </a:solidFill>
                  <a:effectLst/>
                  <a:latin typeface="Cambria" panose="02040503050406030204" pitchFamily="18" charset="0"/>
                </a:rPr>
                <a:t>enterprise data models </a:t>
              </a:r>
              <a:endParaRPr kumimoji="0" lang="en-US" altLang="en-US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endParaRPr>
            </a:p>
          </p:txBody>
        </p:sp>
        <p:sp>
          <p:nvSpPr>
            <p:cNvPr id="38" name="Rectangle 41"/>
            <p:cNvSpPr>
              <a:spLocks noChangeArrowheads="1"/>
            </p:cNvSpPr>
            <p:nvPr/>
          </p:nvSpPr>
          <p:spPr bwMode="auto">
            <a:xfrm>
              <a:off x="4292" y="1672"/>
              <a:ext cx="1350" cy="17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en-US" altLang="en-US" sz="1500" b="0" i="0" u="none" strike="noStrike" cap="none" normalizeH="0" baseline="0" smtClean="0">
                  <a:ln>
                    <a:noFill/>
                  </a:ln>
                  <a:solidFill>
                    <a:srgbClr val="000000"/>
                  </a:solidFill>
                  <a:effectLst/>
                  <a:latin typeface="Cambria" panose="02040503050406030204" pitchFamily="18" charset="0"/>
                </a:rPr>
                <a:t>and data requirements</a:t>
              </a:r>
              <a:endParaRPr kumimoji="0" lang="en-US" altLang="en-US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endParaRPr>
            </a:p>
          </p:txBody>
        </p:sp>
        <p:pic>
          <p:nvPicPr>
            <p:cNvPr id="1066" name="Picture 42"/>
            <p:cNvPicPr>
              <a:picLocks noChangeAspect="1" noChangeArrowheads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203" y="2119"/>
              <a:ext cx="1337" cy="31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39" name="Rectangle 43"/>
            <p:cNvSpPr>
              <a:spLocks noChangeArrowheads="1"/>
            </p:cNvSpPr>
            <p:nvPr/>
          </p:nvSpPr>
          <p:spPr bwMode="auto">
            <a:xfrm>
              <a:off x="2205" y="2123"/>
              <a:ext cx="1334" cy="313"/>
            </a:xfrm>
            <a:prstGeom prst="rect">
              <a:avLst/>
            </a:prstGeom>
            <a:ln>
              <a:headEnd/>
              <a:tailEnd/>
            </a:ln>
          </p:spPr>
          <p:style>
            <a:lnRef idx="1">
              <a:schemeClr val="accent3"/>
            </a:lnRef>
            <a:fillRef idx="2">
              <a:schemeClr val="accent3"/>
            </a:fillRef>
            <a:effectRef idx="1">
              <a:schemeClr val="accent3"/>
            </a:effectRef>
            <a:fontRef idx="minor">
              <a:schemeClr val="dk1"/>
            </a:fontRef>
          </p:style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40" name="Rectangle 44"/>
            <p:cNvSpPr>
              <a:spLocks noChangeArrowheads="1"/>
            </p:cNvSpPr>
            <p:nvPr/>
          </p:nvSpPr>
          <p:spPr bwMode="auto">
            <a:xfrm>
              <a:off x="2364" y="2126"/>
              <a:ext cx="1199" cy="17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en-US" altLang="en-US" sz="1500" b="0" i="0" u="none" strike="noStrike" cap="none" normalizeH="0" baseline="0" smtClean="0">
                  <a:ln>
                    <a:noFill/>
                  </a:ln>
                  <a:solidFill>
                    <a:srgbClr val="000000"/>
                  </a:solidFill>
                  <a:effectLst/>
                  <a:latin typeface="Cambria" panose="02040503050406030204" pitchFamily="18" charset="0"/>
                </a:rPr>
                <a:t>UnnormalisedForm </a:t>
              </a:r>
              <a:endParaRPr kumimoji="0" lang="en-US" altLang="en-US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endParaRPr>
            </a:p>
          </p:txBody>
        </p:sp>
        <p:sp>
          <p:nvSpPr>
            <p:cNvPr id="41" name="Rectangle 45"/>
            <p:cNvSpPr>
              <a:spLocks noChangeArrowheads="1"/>
            </p:cNvSpPr>
            <p:nvPr/>
          </p:nvSpPr>
          <p:spPr bwMode="auto">
            <a:xfrm>
              <a:off x="2714" y="2274"/>
              <a:ext cx="130" cy="17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en-US" altLang="en-US" sz="1500" b="0" i="0" u="none" strike="noStrike" cap="none" normalizeH="0" baseline="0" smtClean="0">
                  <a:ln>
                    <a:noFill/>
                  </a:ln>
                  <a:solidFill>
                    <a:srgbClr val="000000"/>
                  </a:solidFill>
                  <a:effectLst/>
                  <a:latin typeface="Cambria" panose="02040503050406030204" pitchFamily="18" charset="0"/>
                </a:rPr>
                <a:t>(</a:t>
              </a:r>
              <a:endParaRPr kumimoji="0" lang="en-US" altLang="en-US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endParaRPr>
            </a:p>
          </p:txBody>
        </p:sp>
        <p:sp>
          <p:nvSpPr>
            <p:cNvPr id="42" name="Rectangle 46"/>
            <p:cNvSpPr>
              <a:spLocks noChangeArrowheads="1"/>
            </p:cNvSpPr>
            <p:nvPr/>
          </p:nvSpPr>
          <p:spPr bwMode="auto">
            <a:xfrm>
              <a:off x="2760" y="2274"/>
              <a:ext cx="326" cy="17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en-US" altLang="en-US" sz="1500" b="0" i="0" u="none" strike="noStrike" cap="none" normalizeH="0" baseline="0" smtClean="0">
                  <a:ln>
                    <a:noFill/>
                  </a:ln>
                  <a:solidFill>
                    <a:srgbClr val="000000"/>
                  </a:solidFill>
                  <a:effectLst/>
                  <a:latin typeface="Cambria" panose="02040503050406030204" pitchFamily="18" charset="0"/>
                </a:rPr>
                <a:t>UNF</a:t>
              </a:r>
              <a:endParaRPr kumimoji="0" lang="en-US" altLang="en-US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endParaRPr>
            </a:p>
          </p:txBody>
        </p:sp>
        <p:sp>
          <p:nvSpPr>
            <p:cNvPr id="43" name="Rectangle 47"/>
            <p:cNvSpPr>
              <a:spLocks noChangeArrowheads="1"/>
            </p:cNvSpPr>
            <p:nvPr/>
          </p:nvSpPr>
          <p:spPr bwMode="auto">
            <a:xfrm>
              <a:off x="2988" y="2274"/>
              <a:ext cx="130" cy="17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en-US" altLang="en-US" sz="1500" b="0" i="0" u="none" strike="noStrike" cap="none" normalizeH="0" baseline="0" smtClean="0">
                  <a:ln>
                    <a:noFill/>
                  </a:ln>
                  <a:solidFill>
                    <a:srgbClr val="000000"/>
                  </a:solidFill>
                  <a:effectLst/>
                  <a:latin typeface="Cambria" panose="02040503050406030204" pitchFamily="18" charset="0"/>
                </a:rPr>
                <a:t>)</a:t>
              </a:r>
              <a:endParaRPr kumimoji="0" lang="en-US" altLang="en-US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endParaRPr>
            </a:p>
          </p:txBody>
        </p:sp>
        <p:pic>
          <p:nvPicPr>
            <p:cNvPr id="1072" name="Picture 48"/>
            <p:cNvPicPr>
              <a:picLocks noChangeAspect="1" noChangeArrowheads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203" y="2663"/>
              <a:ext cx="1337" cy="31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44" name="Rectangle 49"/>
            <p:cNvSpPr>
              <a:spLocks noChangeArrowheads="1"/>
            </p:cNvSpPr>
            <p:nvPr/>
          </p:nvSpPr>
          <p:spPr bwMode="auto">
            <a:xfrm>
              <a:off x="2205" y="2666"/>
              <a:ext cx="1334" cy="312"/>
            </a:xfrm>
            <a:prstGeom prst="rect">
              <a:avLst/>
            </a:prstGeom>
            <a:ln>
              <a:headEnd/>
              <a:tailEnd/>
            </a:ln>
          </p:spPr>
          <p:style>
            <a:lnRef idx="1">
              <a:schemeClr val="accent3"/>
            </a:lnRef>
            <a:fillRef idx="2">
              <a:schemeClr val="accent3"/>
            </a:fillRef>
            <a:effectRef idx="1">
              <a:schemeClr val="accent3"/>
            </a:effectRef>
            <a:fontRef idx="minor">
              <a:schemeClr val="dk1"/>
            </a:fontRef>
          </p:style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45" name="Rectangle 50"/>
            <p:cNvSpPr>
              <a:spLocks noChangeArrowheads="1"/>
            </p:cNvSpPr>
            <p:nvPr/>
          </p:nvSpPr>
          <p:spPr bwMode="auto">
            <a:xfrm>
              <a:off x="2388" y="2667"/>
              <a:ext cx="1147" cy="17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en-US" altLang="en-US" sz="1500" b="0" i="0" u="none" strike="noStrike" cap="none" normalizeH="0" baseline="0" smtClean="0">
                  <a:ln>
                    <a:noFill/>
                  </a:ln>
                  <a:solidFill>
                    <a:srgbClr val="000000"/>
                  </a:solidFill>
                  <a:effectLst/>
                  <a:latin typeface="Cambria" panose="02040503050406030204" pitchFamily="18" charset="0"/>
                </a:rPr>
                <a:t>First Normal Form </a:t>
              </a:r>
              <a:endParaRPr kumimoji="0" lang="en-US" altLang="en-US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endParaRPr>
            </a:p>
          </p:txBody>
        </p:sp>
        <p:sp>
          <p:nvSpPr>
            <p:cNvPr id="46" name="Rectangle 51"/>
            <p:cNvSpPr>
              <a:spLocks noChangeArrowheads="1"/>
            </p:cNvSpPr>
            <p:nvPr/>
          </p:nvSpPr>
          <p:spPr bwMode="auto">
            <a:xfrm>
              <a:off x="2719" y="2818"/>
              <a:ext cx="131" cy="17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en-US" altLang="en-US" sz="1500" b="0" i="0" u="none" strike="noStrike" cap="none" normalizeH="0" baseline="0" smtClean="0">
                  <a:ln>
                    <a:noFill/>
                  </a:ln>
                  <a:solidFill>
                    <a:srgbClr val="000000"/>
                  </a:solidFill>
                  <a:effectLst/>
                  <a:latin typeface="Cambria" panose="02040503050406030204" pitchFamily="18" charset="0"/>
                </a:rPr>
                <a:t>(</a:t>
              </a:r>
              <a:endParaRPr kumimoji="0" lang="en-US" altLang="en-US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endParaRPr>
            </a:p>
          </p:txBody>
        </p:sp>
        <p:sp>
          <p:nvSpPr>
            <p:cNvPr id="47" name="Rectangle 52"/>
            <p:cNvSpPr>
              <a:spLocks noChangeArrowheads="1"/>
            </p:cNvSpPr>
            <p:nvPr/>
          </p:nvSpPr>
          <p:spPr bwMode="auto">
            <a:xfrm>
              <a:off x="2766" y="2818"/>
              <a:ext cx="155" cy="17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en-US" altLang="en-US" sz="1500" b="0" i="0" u="none" strike="noStrike" cap="none" normalizeH="0" baseline="0" smtClean="0">
                  <a:ln>
                    <a:noFill/>
                  </a:ln>
                  <a:solidFill>
                    <a:srgbClr val="000000"/>
                  </a:solidFill>
                  <a:effectLst/>
                  <a:latin typeface="Cambria" panose="02040503050406030204" pitchFamily="18" charset="0"/>
                </a:rPr>
                <a:t>1</a:t>
              </a:r>
              <a:endParaRPr kumimoji="0" lang="en-US" altLang="en-US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endParaRPr>
            </a:p>
          </p:txBody>
        </p:sp>
        <p:sp>
          <p:nvSpPr>
            <p:cNvPr id="48" name="Rectangle 53"/>
            <p:cNvSpPr>
              <a:spLocks noChangeArrowheads="1"/>
            </p:cNvSpPr>
            <p:nvPr/>
          </p:nvSpPr>
          <p:spPr bwMode="auto">
            <a:xfrm>
              <a:off x="2834" y="2818"/>
              <a:ext cx="239" cy="17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en-US" altLang="en-US" sz="1500" b="0" i="0" u="none" strike="noStrike" cap="none" normalizeH="0" baseline="0" smtClean="0">
                  <a:ln>
                    <a:noFill/>
                  </a:ln>
                  <a:solidFill>
                    <a:srgbClr val="000000"/>
                  </a:solidFill>
                  <a:effectLst/>
                  <a:latin typeface="Cambria" panose="02040503050406030204" pitchFamily="18" charset="0"/>
                </a:rPr>
                <a:t>NF</a:t>
              </a:r>
              <a:endParaRPr kumimoji="0" lang="en-US" altLang="en-US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endParaRPr>
            </a:p>
          </p:txBody>
        </p:sp>
        <p:sp>
          <p:nvSpPr>
            <p:cNvPr id="49" name="Rectangle 54"/>
            <p:cNvSpPr>
              <a:spLocks noChangeArrowheads="1"/>
            </p:cNvSpPr>
            <p:nvPr/>
          </p:nvSpPr>
          <p:spPr bwMode="auto">
            <a:xfrm>
              <a:off x="2982" y="2818"/>
              <a:ext cx="130" cy="17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en-US" altLang="en-US" sz="1500" b="0" i="0" u="none" strike="noStrike" cap="none" normalizeH="0" baseline="0" smtClean="0">
                  <a:ln>
                    <a:noFill/>
                  </a:ln>
                  <a:solidFill>
                    <a:srgbClr val="000000"/>
                  </a:solidFill>
                  <a:effectLst/>
                  <a:latin typeface="Cambria" panose="02040503050406030204" pitchFamily="18" charset="0"/>
                </a:rPr>
                <a:t>)</a:t>
              </a:r>
              <a:endParaRPr kumimoji="0" lang="en-US" altLang="en-US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endParaRPr>
            </a:p>
          </p:txBody>
        </p:sp>
        <p:sp>
          <p:nvSpPr>
            <p:cNvPr id="50" name="Rectangle 55"/>
            <p:cNvSpPr>
              <a:spLocks noChangeArrowheads="1"/>
            </p:cNvSpPr>
            <p:nvPr/>
          </p:nvSpPr>
          <p:spPr bwMode="auto">
            <a:xfrm>
              <a:off x="526" y="3158"/>
              <a:ext cx="4084" cy="978"/>
            </a:xfrm>
            <a:prstGeom prst="rect">
              <a:avLst/>
            </a:prstGeom>
            <a:noFill/>
            <a:ln w="11113" cap="sq">
              <a:solidFill>
                <a:srgbClr val="41719C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pic>
          <p:nvPicPr>
            <p:cNvPr id="1080" name="Picture 56"/>
            <p:cNvPicPr>
              <a:picLocks noChangeAspect="1" noChangeArrowheads="1"/>
            </p:cNvPicPr>
            <p:nvPr/>
          </p:nvPicPr>
          <p:blipFill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203" y="3207"/>
              <a:ext cx="1337" cy="31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51" name="Rectangle 57"/>
            <p:cNvSpPr>
              <a:spLocks noChangeArrowheads="1"/>
            </p:cNvSpPr>
            <p:nvPr/>
          </p:nvSpPr>
          <p:spPr bwMode="auto">
            <a:xfrm>
              <a:off x="2205" y="3208"/>
              <a:ext cx="1334" cy="313"/>
            </a:xfrm>
            <a:prstGeom prst="rect">
              <a:avLst/>
            </a:prstGeom>
            <a:ln>
              <a:headEnd/>
              <a:tailEnd/>
            </a:ln>
          </p:spPr>
          <p:style>
            <a:lnRef idx="1">
              <a:schemeClr val="accent3"/>
            </a:lnRef>
            <a:fillRef idx="2">
              <a:schemeClr val="accent3"/>
            </a:fillRef>
            <a:effectRef idx="1">
              <a:schemeClr val="accent3"/>
            </a:effectRef>
            <a:fontRef idx="minor">
              <a:schemeClr val="dk1"/>
            </a:fontRef>
          </p:style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52" name="Rectangle 58"/>
            <p:cNvSpPr>
              <a:spLocks noChangeArrowheads="1"/>
            </p:cNvSpPr>
            <p:nvPr/>
          </p:nvSpPr>
          <p:spPr bwMode="auto">
            <a:xfrm>
              <a:off x="2323" y="3210"/>
              <a:ext cx="1289" cy="17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en-US" altLang="en-US" sz="1500" b="0" i="0" u="none" strike="noStrike" cap="none" normalizeH="0" baseline="0" smtClean="0">
                  <a:ln>
                    <a:noFill/>
                  </a:ln>
                  <a:solidFill>
                    <a:srgbClr val="000000"/>
                  </a:solidFill>
                  <a:effectLst/>
                  <a:latin typeface="Cambria" panose="02040503050406030204" pitchFamily="18" charset="0"/>
                </a:rPr>
                <a:t>Second Normal Form </a:t>
              </a:r>
              <a:endParaRPr kumimoji="0" lang="en-US" altLang="en-US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endParaRPr>
            </a:p>
          </p:txBody>
        </p:sp>
        <p:sp>
          <p:nvSpPr>
            <p:cNvPr id="53" name="Rectangle 59"/>
            <p:cNvSpPr>
              <a:spLocks noChangeArrowheads="1"/>
            </p:cNvSpPr>
            <p:nvPr/>
          </p:nvSpPr>
          <p:spPr bwMode="auto">
            <a:xfrm>
              <a:off x="2719" y="3359"/>
              <a:ext cx="131" cy="17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en-US" altLang="en-US" sz="1500" b="0" i="0" u="none" strike="noStrike" cap="none" normalizeH="0" baseline="0" smtClean="0">
                  <a:ln>
                    <a:noFill/>
                  </a:ln>
                  <a:solidFill>
                    <a:srgbClr val="000000"/>
                  </a:solidFill>
                  <a:effectLst/>
                  <a:latin typeface="Cambria" panose="02040503050406030204" pitchFamily="18" charset="0"/>
                </a:rPr>
                <a:t>(</a:t>
              </a:r>
              <a:endParaRPr kumimoji="0" lang="en-US" altLang="en-US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endParaRPr>
            </a:p>
          </p:txBody>
        </p:sp>
        <p:sp>
          <p:nvSpPr>
            <p:cNvPr id="54" name="Rectangle 60"/>
            <p:cNvSpPr>
              <a:spLocks noChangeArrowheads="1"/>
            </p:cNvSpPr>
            <p:nvPr/>
          </p:nvSpPr>
          <p:spPr bwMode="auto">
            <a:xfrm>
              <a:off x="2766" y="3359"/>
              <a:ext cx="155" cy="17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en-US" altLang="en-US" sz="1500" b="0" i="0" u="none" strike="noStrike" cap="none" normalizeH="0" baseline="0" smtClean="0">
                  <a:ln>
                    <a:noFill/>
                  </a:ln>
                  <a:solidFill>
                    <a:srgbClr val="000000"/>
                  </a:solidFill>
                  <a:effectLst/>
                  <a:latin typeface="Cambria" panose="02040503050406030204" pitchFamily="18" charset="0"/>
                </a:rPr>
                <a:t>2</a:t>
              </a:r>
              <a:endParaRPr kumimoji="0" lang="en-US" altLang="en-US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endParaRPr>
            </a:p>
          </p:txBody>
        </p:sp>
        <p:sp>
          <p:nvSpPr>
            <p:cNvPr id="55" name="Rectangle 61"/>
            <p:cNvSpPr>
              <a:spLocks noChangeArrowheads="1"/>
            </p:cNvSpPr>
            <p:nvPr/>
          </p:nvSpPr>
          <p:spPr bwMode="auto">
            <a:xfrm>
              <a:off x="2834" y="3359"/>
              <a:ext cx="239" cy="17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en-US" altLang="en-US" sz="1500" b="0" i="0" u="none" strike="noStrike" cap="none" normalizeH="0" baseline="0" smtClean="0">
                  <a:ln>
                    <a:noFill/>
                  </a:ln>
                  <a:solidFill>
                    <a:srgbClr val="000000"/>
                  </a:solidFill>
                  <a:effectLst/>
                  <a:latin typeface="Cambria" panose="02040503050406030204" pitchFamily="18" charset="0"/>
                </a:rPr>
                <a:t>NF</a:t>
              </a:r>
              <a:endParaRPr kumimoji="0" lang="en-US" altLang="en-US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endParaRPr>
            </a:p>
          </p:txBody>
        </p:sp>
        <p:sp>
          <p:nvSpPr>
            <p:cNvPr id="56" name="Rectangle 62"/>
            <p:cNvSpPr>
              <a:spLocks noChangeArrowheads="1"/>
            </p:cNvSpPr>
            <p:nvPr/>
          </p:nvSpPr>
          <p:spPr bwMode="auto">
            <a:xfrm>
              <a:off x="2982" y="3359"/>
              <a:ext cx="130" cy="17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en-US" altLang="en-US" sz="1500" b="0" i="0" u="none" strike="noStrike" cap="none" normalizeH="0" baseline="0" smtClean="0">
                  <a:ln>
                    <a:noFill/>
                  </a:ln>
                  <a:solidFill>
                    <a:srgbClr val="000000"/>
                  </a:solidFill>
                  <a:effectLst/>
                  <a:latin typeface="Cambria" panose="02040503050406030204" pitchFamily="18" charset="0"/>
                </a:rPr>
                <a:t>)</a:t>
              </a:r>
              <a:endParaRPr kumimoji="0" lang="en-US" altLang="en-US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endParaRPr>
            </a:p>
          </p:txBody>
        </p:sp>
        <p:pic>
          <p:nvPicPr>
            <p:cNvPr id="1087" name="Picture 63"/>
            <p:cNvPicPr>
              <a:picLocks noChangeAspect="1" noChangeArrowheads="1"/>
            </p:cNvPicPr>
            <p:nvPr/>
          </p:nvPicPr>
          <p:blipFill>
            <a:blip r:embed="rId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203" y="3751"/>
              <a:ext cx="1337" cy="31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57" name="Rectangle 64"/>
            <p:cNvSpPr>
              <a:spLocks noChangeArrowheads="1"/>
            </p:cNvSpPr>
            <p:nvPr/>
          </p:nvSpPr>
          <p:spPr bwMode="auto">
            <a:xfrm>
              <a:off x="2205" y="3751"/>
              <a:ext cx="1334" cy="313"/>
            </a:xfrm>
            <a:prstGeom prst="rect">
              <a:avLst/>
            </a:prstGeom>
            <a:ln>
              <a:headEnd/>
              <a:tailEnd/>
            </a:ln>
          </p:spPr>
          <p:style>
            <a:lnRef idx="1">
              <a:schemeClr val="accent3"/>
            </a:lnRef>
            <a:fillRef idx="2">
              <a:schemeClr val="accent3"/>
            </a:fillRef>
            <a:effectRef idx="1">
              <a:schemeClr val="accent3"/>
            </a:effectRef>
            <a:fontRef idx="minor">
              <a:schemeClr val="dk1"/>
            </a:fontRef>
          </p:style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58" name="Rectangle 65"/>
            <p:cNvSpPr>
              <a:spLocks noChangeArrowheads="1"/>
            </p:cNvSpPr>
            <p:nvPr/>
          </p:nvSpPr>
          <p:spPr bwMode="auto">
            <a:xfrm>
              <a:off x="2364" y="3754"/>
              <a:ext cx="1200" cy="17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en-US" altLang="en-US" sz="1500" b="0" i="0" u="none" strike="noStrike" cap="none" normalizeH="0" baseline="0" smtClean="0">
                  <a:ln>
                    <a:noFill/>
                  </a:ln>
                  <a:solidFill>
                    <a:srgbClr val="000000"/>
                  </a:solidFill>
                  <a:effectLst/>
                  <a:latin typeface="Cambria" panose="02040503050406030204" pitchFamily="18" charset="0"/>
                </a:rPr>
                <a:t>Third Normal Form </a:t>
              </a:r>
              <a:endParaRPr kumimoji="0" lang="en-US" altLang="en-US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endParaRPr>
            </a:p>
          </p:txBody>
        </p:sp>
        <p:sp>
          <p:nvSpPr>
            <p:cNvPr id="59" name="Rectangle 66"/>
            <p:cNvSpPr>
              <a:spLocks noChangeArrowheads="1"/>
            </p:cNvSpPr>
            <p:nvPr/>
          </p:nvSpPr>
          <p:spPr bwMode="auto">
            <a:xfrm>
              <a:off x="2719" y="3903"/>
              <a:ext cx="131" cy="17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en-US" altLang="en-US" sz="1500" b="0" i="0" u="none" strike="noStrike" cap="none" normalizeH="0" baseline="0" smtClean="0">
                  <a:ln>
                    <a:noFill/>
                  </a:ln>
                  <a:solidFill>
                    <a:srgbClr val="000000"/>
                  </a:solidFill>
                  <a:effectLst/>
                  <a:latin typeface="Cambria" panose="02040503050406030204" pitchFamily="18" charset="0"/>
                </a:rPr>
                <a:t>(</a:t>
              </a:r>
              <a:endParaRPr kumimoji="0" lang="en-US" altLang="en-US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endParaRPr>
            </a:p>
          </p:txBody>
        </p:sp>
        <p:sp>
          <p:nvSpPr>
            <p:cNvPr id="60" name="Rectangle 67"/>
            <p:cNvSpPr>
              <a:spLocks noChangeArrowheads="1"/>
            </p:cNvSpPr>
            <p:nvPr/>
          </p:nvSpPr>
          <p:spPr bwMode="auto">
            <a:xfrm>
              <a:off x="2766" y="3903"/>
              <a:ext cx="155" cy="17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en-US" altLang="en-US" sz="1500" b="0" i="0" u="none" strike="noStrike" cap="none" normalizeH="0" baseline="0" smtClean="0">
                  <a:ln>
                    <a:noFill/>
                  </a:ln>
                  <a:solidFill>
                    <a:srgbClr val="000000"/>
                  </a:solidFill>
                  <a:effectLst/>
                  <a:latin typeface="Cambria" panose="02040503050406030204" pitchFamily="18" charset="0"/>
                </a:rPr>
                <a:t>3</a:t>
              </a:r>
              <a:endParaRPr kumimoji="0" lang="en-US" altLang="en-US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endParaRPr>
            </a:p>
          </p:txBody>
        </p:sp>
        <p:sp>
          <p:nvSpPr>
            <p:cNvPr id="61" name="Rectangle 68"/>
            <p:cNvSpPr>
              <a:spLocks noChangeArrowheads="1"/>
            </p:cNvSpPr>
            <p:nvPr/>
          </p:nvSpPr>
          <p:spPr bwMode="auto">
            <a:xfrm>
              <a:off x="2834" y="3903"/>
              <a:ext cx="239" cy="17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en-US" altLang="en-US" sz="1500" b="0" i="0" u="none" strike="noStrike" cap="none" normalizeH="0" baseline="0" smtClean="0">
                  <a:ln>
                    <a:noFill/>
                  </a:ln>
                  <a:solidFill>
                    <a:srgbClr val="000000"/>
                  </a:solidFill>
                  <a:effectLst/>
                  <a:latin typeface="Cambria" panose="02040503050406030204" pitchFamily="18" charset="0"/>
                </a:rPr>
                <a:t>NF</a:t>
              </a:r>
              <a:endParaRPr kumimoji="0" lang="en-US" altLang="en-US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endParaRPr>
            </a:p>
          </p:txBody>
        </p:sp>
        <p:sp>
          <p:nvSpPr>
            <p:cNvPr id="62" name="Rectangle 69"/>
            <p:cNvSpPr>
              <a:spLocks noChangeArrowheads="1"/>
            </p:cNvSpPr>
            <p:nvPr/>
          </p:nvSpPr>
          <p:spPr bwMode="auto">
            <a:xfrm>
              <a:off x="2982" y="3903"/>
              <a:ext cx="130" cy="17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en-US" altLang="en-US" sz="1500" b="0" i="0" u="none" strike="noStrike" cap="none" normalizeH="0" baseline="0" smtClean="0">
                  <a:ln>
                    <a:noFill/>
                  </a:ln>
                  <a:solidFill>
                    <a:srgbClr val="000000"/>
                  </a:solidFill>
                  <a:effectLst/>
                  <a:latin typeface="Cambria" panose="02040503050406030204" pitchFamily="18" charset="0"/>
                </a:rPr>
                <a:t>)</a:t>
              </a:r>
              <a:endParaRPr kumimoji="0" lang="en-US" altLang="en-US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endParaRPr>
            </a:p>
          </p:txBody>
        </p:sp>
        <p:sp>
          <p:nvSpPr>
            <p:cNvPr id="63" name="Rectangle 70"/>
            <p:cNvSpPr>
              <a:spLocks noChangeArrowheads="1"/>
            </p:cNvSpPr>
            <p:nvPr/>
          </p:nvSpPr>
          <p:spPr bwMode="auto">
            <a:xfrm>
              <a:off x="836" y="1940"/>
              <a:ext cx="1989" cy="19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en-US" altLang="en-US" sz="1500" b="0" i="1" u="none" strike="noStrike" cap="none" normalizeH="0" baseline="0" smtClean="0">
                  <a:ln>
                    <a:noFill/>
                  </a:ln>
                  <a:solidFill>
                    <a:srgbClr val="000000"/>
                  </a:solidFill>
                  <a:effectLst/>
                  <a:latin typeface="Calibri" panose="020F0502020204030204" pitchFamily="34" charset="0"/>
                </a:rPr>
                <a:t>Transfer attributes into table format</a:t>
              </a:r>
              <a:endParaRPr kumimoji="0" lang="en-US" altLang="en-US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endParaRPr>
            </a:p>
          </p:txBody>
        </p:sp>
        <p:sp>
          <p:nvSpPr>
            <p:cNvPr id="1024" name="Rectangle 71"/>
            <p:cNvSpPr>
              <a:spLocks noChangeArrowheads="1"/>
            </p:cNvSpPr>
            <p:nvPr/>
          </p:nvSpPr>
          <p:spPr bwMode="auto">
            <a:xfrm>
              <a:off x="1363" y="2436"/>
              <a:ext cx="1424" cy="19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en-US" altLang="en-US" sz="1500" b="0" i="1" u="none" strike="noStrike" cap="none" normalizeH="0" baseline="0" smtClean="0">
                  <a:ln>
                    <a:noFill/>
                  </a:ln>
                  <a:solidFill>
                    <a:srgbClr val="000000"/>
                  </a:solidFill>
                  <a:effectLst/>
                  <a:latin typeface="Calibri" panose="020F0502020204030204" pitchFamily="34" charset="0"/>
                </a:rPr>
                <a:t>Remove repeating groups</a:t>
              </a:r>
              <a:endParaRPr kumimoji="0" lang="en-US" altLang="en-US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endParaRPr>
            </a:p>
          </p:txBody>
        </p:sp>
        <p:sp>
          <p:nvSpPr>
            <p:cNvPr id="1025" name="Rectangle 72"/>
            <p:cNvSpPr>
              <a:spLocks noChangeArrowheads="1"/>
            </p:cNvSpPr>
            <p:nvPr/>
          </p:nvSpPr>
          <p:spPr bwMode="auto">
            <a:xfrm>
              <a:off x="1182" y="3011"/>
              <a:ext cx="1618" cy="19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en-US" altLang="en-US" sz="1500" b="0" i="1" u="none" strike="noStrike" cap="none" normalizeH="0" baseline="0" smtClean="0">
                  <a:ln>
                    <a:noFill/>
                  </a:ln>
                  <a:solidFill>
                    <a:srgbClr val="000000"/>
                  </a:solidFill>
                  <a:effectLst/>
                  <a:latin typeface="Calibri" panose="020F0502020204030204" pitchFamily="34" charset="0"/>
                </a:rPr>
                <a:t>Remove partial dependencies</a:t>
              </a:r>
              <a:endParaRPr kumimoji="0" lang="en-US" altLang="en-US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endParaRPr>
            </a:p>
          </p:txBody>
        </p:sp>
        <p:sp>
          <p:nvSpPr>
            <p:cNvPr id="1026" name="Rectangle 73"/>
            <p:cNvSpPr>
              <a:spLocks noChangeArrowheads="1"/>
            </p:cNvSpPr>
            <p:nvPr/>
          </p:nvSpPr>
          <p:spPr bwMode="auto">
            <a:xfrm>
              <a:off x="1037" y="3586"/>
              <a:ext cx="1765" cy="19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en-US" altLang="en-US" sz="1500" b="0" i="1" u="none" strike="noStrike" cap="none" normalizeH="0" baseline="0" smtClean="0">
                  <a:ln>
                    <a:noFill/>
                  </a:ln>
                  <a:solidFill>
                    <a:srgbClr val="000000"/>
                  </a:solidFill>
                  <a:effectLst/>
                  <a:latin typeface="Calibri" panose="020F0502020204030204" pitchFamily="34" charset="0"/>
                </a:rPr>
                <a:t>Remove transitive dependencies</a:t>
              </a:r>
              <a:endParaRPr kumimoji="0" lang="en-US" altLang="en-US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endParaRPr>
            </a:p>
          </p:txBody>
        </p:sp>
        <p:sp>
          <p:nvSpPr>
            <p:cNvPr id="1027" name="Rectangle 74"/>
            <p:cNvSpPr>
              <a:spLocks noChangeArrowheads="1"/>
            </p:cNvSpPr>
            <p:nvPr/>
          </p:nvSpPr>
          <p:spPr bwMode="auto">
            <a:xfrm>
              <a:off x="2324" y="1076"/>
              <a:ext cx="772" cy="19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en-US" altLang="en-US" sz="1500" b="1" i="0" u="none" strike="noStrike" cap="none" normalizeH="0" baseline="0" smtClean="0">
                  <a:ln>
                    <a:noFill/>
                  </a:ln>
                  <a:solidFill>
                    <a:srgbClr val="000000"/>
                  </a:solidFill>
                  <a:effectLst/>
                  <a:latin typeface="Calibri" panose="020F0502020204030204" pitchFamily="34" charset="0"/>
                </a:rPr>
                <a:t>Data Sources</a:t>
              </a:r>
              <a:endParaRPr kumimoji="0" lang="en-US" altLang="en-US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3336135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 smtClean="0"/>
              <a:t>Sample Data: Student Module Report</a:t>
            </a:r>
            <a:endParaRPr lang="en-GB" dirty="0"/>
          </a:p>
        </p:txBody>
      </p:sp>
      <p:sp>
        <p:nvSpPr>
          <p:cNvPr id="6" name="Content Placeholder 5"/>
          <p:cNvSpPr>
            <a:spLocks noGrp="1"/>
          </p:cNvSpPr>
          <p:nvPr>
            <p:ph sz="quarter" idx="1"/>
          </p:nvPr>
        </p:nvSpPr>
        <p:spPr>
          <a:xfrm>
            <a:off x="612648" y="4581128"/>
            <a:ext cx="8153400" cy="1514872"/>
          </a:xfrm>
        </p:spPr>
        <p:txBody>
          <a:bodyPr/>
          <a:lstStyle/>
          <a:p>
            <a:r>
              <a:rPr lang="en-GB" dirty="0" smtClean="0"/>
              <a:t>Assume each module has two assessments and the marks are stored in mark1 and mark2.</a:t>
            </a:r>
            <a:endParaRPr lang="en-GB" dirty="0"/>
          </a:p>
        </p:txBody>
      </p:sp>
      <p:graphicFrame>
        <p:nvGraphicFramePr>
          <p:cNvPr id="5" name="Content Placeholder 3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580619644"/>
              </p:ext>
            </p:extLst>
          </p:nvPr>
        </p:nvGraphicFramePr>
        <p:xfrm>
          <a:off x="179513" y="1600200"/>
          <a:ext cx="8784973" cy="2633980"/>
        </p:xfrm>
        <a:graphic>
          <a:graphicData uri="http://schemas.openxmlformats.org/drawingml/2006/table">
            <a:tbl>
              <a:tblPr firstRow="1" bandRow="1">
                <a:tableStyleId>{3B4B98B0-60AC-42C2-AFA5-B58CD77FA1E5}</a:tableStyleId>
              </a:tblPr>
              <a:tblGrid>
                <a:gridCol w="864095">
                  <a:extLst>
                    <a:ext uri="{9D8B030D-6E8A-4147-A177-3AD203B41FA5}">
                      <a16:colId xmlns:a16="http://schemas.microsoft.com/office/drawing/2014/main" xmlns="" val="3921345172"/>
                    </a:ext>
                  </a:extLst>
                </a:gridCol>
                <a:gridCol w="1080120">
                  <a:extLst>
                    <a:ext uri="{9D8B030D-6E8A-4147-A177-3AD203B41FA5}">
                      <a16:colId xmlns:a16="http://schemas.microsoft.com/office/drawing/2014/main" xmlns="" val="508841520"/>
                    </a:ext>
                  </a:extLst>
                </a:gridCol>
                <a:gridCol w="864096">
                  <a:extLst>
                    <a:ext uri="{9D8B030D-6E8A-4147-A177-3AD203B41FA5}">
                      <a16:colId xmlns:a16="http://schemas.microsoft.com/office/drawing/2014/main" xmlns="" val="987618150"/>
                    </a:ext>
                  </a:extLst>
                </a:gridCol>
                <a:gridCol w="1368152">
                  <a:extLst>
                    <a:ext uri="{9D8B030D-6E8A-4147-A177-3AD203B41FA5}">
                      <a16:colId xmlns:a16="http://schemas.microsoft.com/office/drawing/2014/main" xmlns="" val="744423079"/>
                    </a:ext>
                  </a:extLst>
                </a:gridCol>
                <a:gridCol w="792088"/>
                <a:gridCol w="792088">
                  <a:extLst>
                    <a:ext uri="{9D8B030D-6E8A-4147-A177-3AD203B41FA5}">
                      <a16:colId xmlns:a16="http://schemas.microsoft.com/office/drawing/2014/main" xmlns="" val="3632423133"/>
                    </a:ext>
                  </a:extLst>
                </a:gridCol>
                <a:gridCol w="792088">
                  <a:extLst>
                    <a:ext uri="{9D8B030D-6E8A-4147-A177-3AD203B41FA5}">
                      <a16:colId xmlns:a16="http://schemas.microsoft.com/office/drawing/2014/main" xmlns="" val="1742271645"/>
                    </a:ext>
                  </a:extLst>
                </a:gridCol>
                <a:gridCol w="864096">
                  <a:extLst>
                    <a:ext uri="{9D8B030D-6E8A-4147-A177-3AD203B41FA5}">
                      <a16:colId xmlns:a16="http://schemas.microsoft.com/office/drawing/2014/main" xmlns="" val="3524448693"/>
                    </a:ext>
                  </a:extLst>
                </a:gridCol>
                <a:gridCol w="1368150">
                  <a:extLst>
                    <a:ext uri="{9D8B030D-6E8A-4147-A177-3AD203B41FA5}">
                      <a16:colId xmlns:a16="http://schemas.microsoft.com/office/drawing/2014/main" xmlns="" val="759005985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r>
                        <a:rPr lang="en-GB" sz="1400" dirty="0" err="1" smtClean="0"/>
                        <a:t>studentID</a:t>
                      </a:r>
                      <a:endParaRPr lang="en-GB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400" dirty="0" smtClean="0"/>
                        <a:t>student</a:t>
                      </a:r>
                      <a:br>
                        <a:rPr lang="en-GB" sz="1400" dirty="0" smtClean="0"/>
                      </a:br>
                      <a:r>
                        <a:rPr lang="en-GB" sz="1400" dirty="0" smtClean="0"/>
                        <a:t>Name</a:t>
                      </a:r>
                      <a:endParaRPr lang="en-GB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400" dirty="0" err="1" smtClean="0"/>
                        <a:t>moduleCode</a:t>
                      </a:r>
                      <a:endParaRPr lang="en-GB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400" dirty="0" err="1" smtClean="0"/>
                        <a:t>moduleName</a:t>
                      </a:r>
                      <a:endParaRPr lang="en-GB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400" dirty="0" smtClean="0"/>
                        <a:t>credits</a:t>
                      </a:r>
                      <a:endParaRPr lang="en-GB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400" dirty="0" smtClean="0"/>
                        <a:t>mark1</a:t>
                      </a:r>
                      <a:endParaRPr lang="en-GB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400" dirty="0" smtClean="0"/>
                        <a:t>mark2</a:t>
                      </a:r>
                      <a:endParaRPr lang="en-GB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400" dirty="0" err="1" smtClean="0"/>
                        <a:t>lecturerID</a:t>
                      </a:r>
                      <a:endParaRPr lang="en-GB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400" dirty="0" err="1" smtClean="0"/>
                        <a:t>lecturerName</a:t>
                      </a:r>
                      <a:endParaRPr lang="en-GB" sz="14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2172207746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0" algn="l" rtl="0" eaLnBrk="1" fontAlgn="b" latinLnBrk="0" hangingPunct="1"/>
                      <a:r>
                        <a:rPr kumimoji="0" lang="en-GB" sz="14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P100001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marL="0" algn="l" rtl="0" eaLnBrk="1" fontAlgn="b" latinLnBrk="0" hangingPunct="1"/>
                      <a:r>
                        <a:rPr kumimoji="0" lang="en-GB" sz="14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John Kay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marL="0" algn="l" rtl="0" eaLnBrk="1" fontAlgn="b" latinLnBrk="0" hangingPunct="1"/>
                      <a:r>
                        <a:rPr kumimoji="0" lang="en-GB" sz="14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M5X0110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marL="0" algn="l" rtl="0" eaLnBrk="1" fontAlgn="b" latinLnBrk="0" hangingPunct="1"/>
                      <a:r>
                        <a:rPr kumimoji="0" lang="en-GB" sz="14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Database Systems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marL="0" algn="ctr" rtl="0" eaLnBrk="1" fontAlgn="b" latinLnBrk="0" hangingPunct="1"/>
                      <a:r>
                        <a:rPr kumimoji="0" lang="en-GB" sz="14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30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marL="0" algn="ctr" rtl="0" eaLnBrk="1" fontAlgn="b" latinLnBrk="0" hangingPunct="1"/>
                      <a:r>
                        <a:rPr kumimoji="0" lang="en-GB" sz="14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75.00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marL="0" algn="ctr" rtl="0" eaLnBrk="1" fontAlgn="b" latinLnBrk="0" hangingPunct="1"/>
                      <a:r>
                        <a:rPr kumimoji="0" lang="en-GB" sz="14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65.00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marL="0" algn="l" rtl="0" eaLnBrk="1" fontAlgn="b" latinLnBrk="0" hangingPunct="1"/>
                      <a:r>
                        <a:rPr kumimoji="0" lang="en-GB" sz="14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LO40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marL="0" algn="l" rtl="0" eaLnBrk="1" fontAlgn="b" latinLnBrk="0" hangingPunct="1"/>
                      <a:r>
                        <a:rPr kumimoji="0" lang="en-GB" sz="14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Tina Murphy</a:t>
                      </a: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xmlns="" val="343088939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0" algn="l" rtl="0" eaLnBrk="1" fontAlgn="b" latinLnBrk="0" hangingPunct="1"/>
                      <a:endParaRPr kumimoji="0" lang="en-GB" sz="1400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9525" marR="9525" marT="9525" marB="0" anchor="ctr"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algn="l" rtl="0" eaLnBrk="1" fontAlgn="b" latinLnBrk="0" hangingPunct="1"/>
                      <a:endParaRPr kumimoji="0" lang="en-GB" sz="1400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9525" marR="9525" marT="9525" marB="0" anchor="ctr"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algn="l" rtl="0" eaLnBrk="1" fontAlgn="b" latinLnBrk="0" hangingPunct="1"/>
                      <a:r>
                        <a:rPr kumimoji="0" lang="en-GB" sz="14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M5X0105</a:t>
                      </a:r>
                    </a:p>
                  </a:txBody>
                  <a:tcPr marL="9525" marR="9525" marT="9525" marB="0" anchor="ctr"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algn="l" rtl="0" eaLnBrk="1" fontAlgn="b" latinLnBrk="0" hangingPunct="1"/>
                      <a:r>
                        <a:rPr kumimoji="0" lang="en-GB" sz="14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Web Development</a:t>
                      </a:r>
                    </a:p>
                  </a:txBody>
                  <a:tcPr marL="9525" marR="9525" marT="9525" marB="0" anchor="ctr"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algn="ctr" rtl="0" eaLnBrk="1" fontAlgn="b" latinLnBrk="0" hangingPunct="1"/>
                      <a:r>
                        <a:rPr kumimoji="0" lang="en-GB" sz="14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20</a:t>
                      </a:r>
                    </a:p>
                  </a:txBody>
                  <a:tcPr marL="9525" marR="9525" marT="9525" marB="0" anchor="ctr"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algn="ctr" rtl="0" eaLnBrk="1" fontAlgn="b" latinLnBrk="0" hangingPunct="1"/>
                      <a:r>
                        <a:rPr kumimoji="0" lang="en-GB" sz="14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79.50</a:t>
                      </a:r>
                    </a:p>
                  </a:txBody>
                  <a:tcPr marL="9525" marR="9525" marT="9525" marB="0" anchor="ctr"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algn="ctr" rtl="0" eaLnBrk="1" fontAlgn="b" latinLnBrk="0" hangingPunct="1"/>
                      <a:r>
                        <a:rPr kumimoji="0" lang="en-GB" sz="14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69.00</a:t>
                      </a:r>
                    </a:p>
                  </a:txBody>
                  <a:tcPr marL="9525" marR="9525" marT="9525" marB="0" anchor="ctr"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algn="l" rtl="0" eaLnBrk="1" fontAlgn="b" latinLnBrk="0" hangingPunct="1"/>
                      <a:r>
                        <a:rPr kumimoji="0" lang="en-GB" sz="14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LO93</a:t>
                      </a:r>
                    </a:p>
                  </a:txBody>
                  <a:tcPr marL="9525" marR="9525" marT="9525" marB="0" anchor="ctr"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algn="l" rtl="0" eaLnBrk="1" fontAlgn="b" latinLnBrk="0" hangingPunct="1"/>
                      <a:r>
                        <a:rPr kumimoji="0" lang="en-GB" sz="14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Tony Shaw</a:t>
                      </a:r>
                    </a:p>
                  </a:txBody>
                  <a:tcPr marL="9525" marR="9525" marT="9525" marB="0" anchor="ctr"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57922397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0" algn="l" rtl="0" eaLnBrk="1" fontAlgn="b" latinLnBrk="0" hangingPunct="1"/>
                      <a:r>
                        <a:rPr kumimoji="0" lang="en-GB" sz="14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P100004</a:t>
                      </a:r>
                    </a:p>
                  </a:txBody>
                  <a:tcPr marL="9525" marR="9525" marT="9525" marB="0" anchor="ctr"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marL="0" algn="l" rtl="0" eaLnBrk="1" fontAlgn="b" latinLnBrk="0" hangingPunct="1"/>
                      <a:r>
                        <a:rPr kumimoji="0" lang="en-GB" sz="14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Aline Stewart</a:t>
                      </a:r>
                    </a:p>
                  </a:txBody>
                  <a:tcPr marL="9525" marR="9525" marT="9525" marB="0" anchor="ctr"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marL="0" algn="l" rtl="0" eaLnBrk="1" fontAlgn="b" latinLnBrk="0" hangingPunct="1"/>
                      <a:r>
                        <a:rPr kumimoji="0" lang="en-GB" sz="14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M5X0110</a:t>
                      </a:r>
                    </a:p>
                  </a:txBody>
                  <a:tcPr marL="9525" marR="9525" marT="9525" marB="0" anchor="ctr"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marL="0" algn="l" rtl="0" eaLnBrk="1" fontAlgn="b" latinLnBrk="0" hangingPunct="1"/>
                      <a:r>
                        <a:rPr kumimoji="0" lang="en-GB" sz="14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Database Systems</a:t>
                      </a:r>
                    </a:p>
                  </a:txBody>
                  <a:tcPr marL="9525" marR="9525" marT="9525" marB="0" anchor="ctr"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marL="0" algn="ctr" rtl="0" eaLnBrk="1" fontAlgn="b" latinLnBrk="0" hangingPunct="1"/>
                      <a:r>
                        <a:rPr kumimoji="0" lang="en-GB" sz="14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30</a:t>
                      </a:r>
                    </a:p>
                  </a:txBody>
                  <a:tcPr marL="9525" marR="9525" marT="9525" marB="0" anchor="ctr"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marL="0" algn="ctr" rtl="0" eaLnBrk="1" fontAlgn="b" latinLnBrk="0" hangingPunct="1"/>
                      <a:r>
                        <a:rPr kumimoji="0" lang="en-GB" sz="14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55.00</a:t>
                      </a:r>
                    </a:p>
                  </a:txBody>
                  <a:tcPr marL="9525" marR="9525" marT="9525" marB="0" anchor="ctr"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marL="0" algn="ctr" rtl="0" eaLnBrk="1" fontAlgn="b" latinLnBrk="0" hangingPunct="1"/>
                      <a:r>
                        <a:rPr kumimoji="0" lang="en-GB" sz="14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52.00</a:t>
                      </a:r>
                    </a:p>
                  </a:txBody>
                  <a:tcPr marL="9525" marR="9525" marT="9525" marB="0" anchor="ctr"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marL="0" algn="l" rtl="0" eaLnBrk="1" fontAlgn="b" latinLnBrk="0" hangingPunct="1"/>
                      <a:r>
                        <a:rPr kumimoji="0" lang="en-GB" sz="14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LO40</a:t>
                      </a:r>
                    </a:p>
                  </a:txBody>
                  <a:tcPr marL="9525" marR="9525" marT="9525" marB="0" anchor="ctr"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marL="0" algn="l" rtl="0" eaLnBrk="1" fontAlgn="b" latinLnBrk="0" hangingPunct="1"/>
                      <a:r>
                        <a:rPr kumimoji="0" lang="en-GB" sz="14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Tina Murphy</a:t>
                      </a:r>
                    </a:p>
                  </a:txBody>
                  <a:tcPr marL="9525" marR="9525" marT="9525" marB="0" anchor="ctr"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extLst>
                  <a:ext uri="{0D108BD9-81ED-4DB2-BD59-A6C34878D82A}">
                    <a16:rowId xmlns:a16="http://schemas.microsoft.com/office/drawing/2014/main" xmlns="" val="147829676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0" algn="l" rtl="0" eaLnBrk="1" fontAlgn="b" latinLnBrk="0" hangingPunct="1"/>
                      <a:endParaRPr kumimoji="0" lang="en-GB" sz="14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marL="0" algn="l" rtl="0" eaLnBrk="1" fontAlgn="b" latinLnBrk="0" hangingPunct="1"/>
                      <a:endParaRPr kumimoji="0" lang="en-GB" sz="1400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marL="0" algn="l" rtl="0" eaLnBrk="1" fontAlgn="b" latinLnBrk="0" hangingPunct="1"/>
                      <a:r>
                        <a:rPr kumimoji="0" lang="en-GB" sz="14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M5X0105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marL="0" algn="l" rtl="0" eaLnBrk="1" fontAlgn="b" latinLnBrk="0" hangingPunct="1"/>
                      <a:r>
                        <a:rPr kumimoji="0" lang="en-GB" sz="14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Web Development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marL="0" algn="ctr" rtl="0" eaLnBrk="1" fontAlgn="b" latinLnBrk="0" hangingPunct="1"/>
                      <a:r>
                        <a:rPr kumimoji="0" lang="en-GB" sz="14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20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marL="0" algn="ctr" rtl="0" eaLnBrk="1" fontAlgn="b" latinLnBrk="0" hangingPunct="1"/>
                      <a:r>
                        <a:rPr kumimoji="0" lang="en-GB" sz="14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41.00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marL="0" algn="ctr" rtl="0" eaLnBrk="1" fontAlgn="b" latinLnBrk="0" hangingPunct="1"/>
                      <a:r>
                        <a:rPr kumimoji="0" lang="en-GB" sz="14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39.00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marL="0" algn="l" rtl="0" eaLnBrk="1" fontAlgn="b" latinLnBrk="0" hangingPunct="1"/>
                      <a:r>
                        <a:rPr kumimoji="0" lang="en-GB" sz="14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LO93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marL="0" algn="l" rtl="0" eaLnBrk="1" fontAlgn="b" latinLnBrk="0" hangingPunct="1"/>
                      <a:r>
                        <a:rPr kumimoji="0" lang="en-GB" sz="14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Tony Shaw</a:t>
                      </a: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xmlns="" val="76547316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0" algn="l" rtl="0" eaLnBrk="1" fontAlgn="b" latinLnBrk="0" hangingPunct="1"/>
                      <a:endParaRPr kumimoji="0" lang="en-GB" sz="14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marL="0" algn="l" rtl="0" eaLnBrk="1" fontAlgn="b" latinLnBrk="0" hangingPunct="1"/>
                      <a:endParaRPr kumimoji="0" lang="en-GB" sz="14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marL="0" algn="l" rtl="0" eaLnBrk="1" fontAlgn="b" latinLnBrk="0" hangingPunct="1"/>
                      <a:r>
                        <a:rPr kumimoji="0" lang="en-GB" sz="14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M5X0104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marL="0" algn="l" rtl="0" eaLnBrk="1" fontAlgn="b" latinLnBrk="0" hangingPunct="1"/>
                      <a:r>
                        <a:rPr kumimoji="0" lang="en-GB" sz="14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Internet Security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marL="0" algn="ctr" rtl="0" eaLnBrk="1" fontAlgn="b" latinLnBrk="0" hangingPunct="1"/>
                      <a:r>
                        <a:rPr kumimoji="0" lang="en-GB" sz="14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20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marL="0" algn="ctr" rtl="0" eaLnBrk="1" fontAlgn="b" latinLnBrk="0" hangingPunct="1"/>
                      <a:r>
                        <a:rPr kumimoji="0" lang="en-GB" sz="14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62.50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marL="0" algn="ctr" rtl="0" eaLnBrk="1" fontAlgn="b" latinLnBrk="0" hangingPunct="1"/>
                      <a:r>
                        <a:rPr kumimoji="0" lang="en-GB" sz="14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67.00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marL="0" algn="l" rtl="0" eaLnBrk="1" fontAlgn="b" latinLnBrk="0" hangingPunct="1"/>
                      <a:r>
                        <a:rPr kumimoji="0" lang="en-GB" sz="14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LO93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marL="0" algn="l" rtl="0" eaLnBrk="1" fontAlgn="b" latinLnBrk="0" hangingPunct="1"/>
                      <a:r>
                        <a:rPr kumimoji="0" lang="en-GB" sz="14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Tony Shaw</a:t>
                      </a: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xmlns="" val="3854797231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2542935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 err="1"/>
              <a:t>Unnormalised</a:t>
            </a:r>
            <a:r>
              <a:rPr lang="en-GB" dirty="0"/>
              <a:t> Form (UNF) and First Normal Form (1NF)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612648" y="1600200"/>
            <a:ext cx="8153400" cy="4853136"/>
          </a:xfrm>
        </p:spPr>
        <p:txBody>
          <a:bodyPr/>
          <a:lstStyle/>
          <a:p>
            <a:r>
              <a:rPr lang="en-GB" dirty="0" err="1"/>
              <a:t>Unnormalised</a:t>
            </a:r>
            <a:r>
              <a:rPr lang="en-GB" dirty="0"/>
              <a:t> Form (UNF)</a:t>
            </a:r>
          </a:p>
          <a:p>
            <a:pPr lvl="1"/>
            <a:r>
              <a:rPr lang="en-GB" dirty="0"/>
              <a:t>A table that contains one or more repeating groups.</a:t>
            </a:r>
          </a:p>
          <a:p>
            <a:pPr lvl="1"/>
            <a:r>
              <a:rPr lang="en-GB" dirty="0"/>
              <a:t>A repeating group is a group of attributes with one or more these attributes containing two or more values for a cell in a table.</a:t>
            </a:r>
          </a:p>
          <a:p>
            <a:r>
              <a:rPr lang="en-GB" dirty="0"/>
              <a:t>First Normal Form (1NF)</a:t>
            </a:r>
          </a:p>
          <a:p>
            <a:pPr lvl="1"/>
            <a:r>
              <a:rPr lang="en-GB" dirty="0"/>
              <a:t>A relation in which the intersection of each row and column </a:t>
            </a:r>
            <a:r>
              <a:rPr lang="en-GB" i="1" dirty="0"/>
              <a:t>contains one and only one </a:t>
            </a:r>
            <a:r>
              <a:rPr lang="en-GB" i="1" dirty="0" smtClean="0"/>
              <a:t>value</a:t>
            </a:r>
            <a:r>
              <a:rPr lang="en-GB" dirty="0" smtClean="0"/>
              <a:t>.</a:t>
            </a:r>
            <a:endParaRPr lang="en-GB" dirty="0"/>
          </a:p>
          <a:p>
            <a:pPr lvl="1"/>
            <a:r>
              <a:rPr lang="en-GB" dirty="0"/>
              <a:t>That is, there are no repeating groups.</a:t>
            </a:r>
          </a:p>
        </p:txBody>
      </p:sp>
    </p:spTree>
    <p:extLst>
      <p:ext uri="{BB962C8B-B14F-4D97-AF65-F5344CB8AC3E}">
        <p14:creationId xmlns:p14="http://schemas.microsoft.com/office/powerpoint/2010/main" val="371816174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dirty="0"/>
              <a:t>UNF to 1NF: Step 1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612648" y="1600200"/>
            <a:ext cx="8153400" cy="4853136"/>
          </a:xfrm>
        </p:spPr>
        <p:txBody>
          <a:bodyPr/>
          <a:lstStyle/>
          <a:p>
            <a:pPr marL="0" indent="0">
              <a:buNone/>
            </a:pPr>
            <a:r>
              <a:rPr lang="en-GB" dirty="0"/>
              <a:t>To </a:t>
            </a:r>
            <a:r>
              <a:rPr lang="en-GB" dirty="0" err="1"/>
              <a:t>unnormalise</a:t>
            </a:r>
            <a:r>
              <a:rPr lang="en-GB" dirty="0"/>
              <a:t>:</a:t>
            </a:r>
          </a:p>
          <a:p>
            <a:r>
              <a:rPr lang="en-GB" dirty="0"/>
              <a:t>Identify and nominate </a:t>
            </a:r>
            <a:r>
              <a:rPr lang="en-GB" dirty="0" smtClean="0"/>
              <a:t>an </a:t>
            </a:r>
            <a:r>
              <a:rPr lang="en-GB" dirty="0"/>
              <a:t>attribute or group of attributes as the key for the </a:t>
            </a:r>
            <a:r>
              <a:rPr lang="en-GB" dirty="0" err="1"/>
              <a:t>unnormalised</a:t>
            </a:r>
            <a:r>
              <a:rPr lang="en-GB" dirty="0"/>
              <a:t> table.</a:t>
            </a:r>
          </a:p>
          <a:p>
            <a:r>
              <a:rPr lang="en-GB" dirty="0"/>
              <a:t>Identify the repeating group(s) in the </a:t>
            </a:r>
            <a:r>
              <a:rPr lang="en-GB" dirty="0" err="1"/>
              <a:t>unnormalised</a:t>
            </a:r>
            <a:r>
              <a:rPr lang="en-GB" dirty="0"/>
              <a:t> table which repeats for the key attribute(s) identified in last step.</a:t>
            </a:r>
          </a:p>
        </p:txBody>
      </p:sp>
    </p:spTree>
    <p:extLst>
      <p:ext uri="{BB962C8B-B14F-4D97-AF65-F5344CB8AC3E}">
        <p14:creationId xmlns:p14="http://schemas.microsoft.com/office/powerpoint/2010/main" val="396149646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dirty="0"/>
              <a:t>UNF to 1NF: Step 2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612648" y="1600200"/>
            <a:ext cx="8423848" cy="5178972"/>
          </a:xfrm>
        </p:spPr>
        <p:txBody>
          <a:bodyPr>
            <a:normAutofit/>
          </a:bodyPr>
          <a:lstStyle/>
          <a:p>
            <a:r>
              <a:rPr lang="en-GB" b="1" dirty="0"/>
              <a:t>Method 1</a:t>
            </a:r>
            <a:r>
              <a:rPr lang="en-GB" dirty="0"/>
              <a:t>: Flatten the table</a:t>
            </a:r>
          </a:p>
          <a:p>
            <a:pPr lvl="1"/>
            <a:r>
              <a:rPr lang="en-GB" dirty="0"/>
              <a:t>Create separate rows for each value in the repeating group of data.</a:t>
            </a:r>
          </a:p>
          <a:p>
            <a:pPr lvl="1"/>
            <a:r>
              <a:rPr lang="en-GB" dirty="0"/>
              <a:t>For the repeating group values (attributes with single values), fill the values down in the new rows created.</a:t>
            </a:r>
          </a:p>
          <a:p>
            <a:r>
              <a:rPr lang="en-GB" b="1" dirty="0"/>
              <a:t>Method 2</a:t>
            </a:r>
            <a:r>
              <a:rPr lang="en-GB" dirty="0"/>
              <a:t>: Splitting the table by placing the repeating data along with the original key attribute(s) into a separate table. </a:t>
            </a:r>
          </a:p>
          <a:p>
            <a:pPr lvl="1"/>
            <a:r>
              <a:rPr lang="en-GB" dirty="0"/>
              <a:t>Note: If there are multiple repeating groups, repeat this process till there are no repeating groups remain.</a:t>
            </a:r>
          </a:p>
        </p:txBody>
      </p:sp>
    </p:spTree>
    <p:extLst>
      <p:ext uri="{BB962C8B-B14F-4D97-AF65-F5344CB8AC3E}">
        <p14:creationId xmlns:p14="http://schemas.microsoft.com/office/powerpoint/2010/main" val="415318414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UNF to 1NF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en-GB" dirty="0"/>
              <a:t>Identify and Nominate Key</a:t>
            </a:r>
            <a:r>
              <a:rPr lang="en-GB" dirty="0" smtClean="0"/>
              <a:t>:</a:t>
            </a:r>
            <a:endParaRPr lang="en-GB" dirty="0"/>
          </a:p>
          <a:p>
            <a:r>
              <a:rPr lang="en-GB" dirty="0"/>
              <a:t>What are the repeating groups?</a:t>
            </a:r>
          </a:p>
        </p:txBody>
      </p:sp>
      <p:sp>
        <p:nvSpPr>
          <p:cNvPr id="6" name="Rounded Rectangle 5"/>
          <p:cNvSpPr/>
          <p:nvPr/>
        </p:nvSpPr>
        <p:spPr>
          <a:xfrm>
            <a:off x="2123728" y="2780928"/>
            <a:ext cx="6840760" cy="3315072"/>
          </a:xfrm>
          <a:prstGeom prst="roundRect">
            <a:avLst/>
          </a:prstGeom>
          <a:noFill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aphicFrame>
        <p:nvGraphicFramePr>
          <p:cNvPr id="7" name="Content Placeholder 3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973410272"/>
              </p:ext>
            </p:extLst>
          </p:nvPr>
        </p:nvGraphicFramePr>
        <p:xfrm>
          <a:off x="179513" y="3099276"/>
          <a:ext cx="8784973" cy="2633980"/>
        </p:xfrm>
        <a:graphic>
          <a:graphicData uri="http://schemas.openxmlformats.org/drawingml/2006/table">
            <a:tbl>
              <a:tblPr firstRow="1" bandRow="1">
                <a:tableStyleId>{3B4B98B0-60AC-42C2-AFA5-B58CD77FA1E5}</a:tableStyleId>
              </a:tblPr>
              <a:tblGrid>
                <a:gridCol w="864095">
                  <a:extLst>
                    <a:ext uri="{9D8B030D-6E8A-4147-A177-3AD203B41FA5}">
                      <a16:colId xmlns:a16="http://schemas.microsoft.com/office/drawing/2014/main" xmlns="" val="3921345172"/>
                    </a:ext>
                  </a:extLst>
                </a:gridCol>
                <a:gridCol w="1080120">
                  <a:extLst>
                    <a:ext uri="{9D8B030D-6E8A-4147-A177-3AD203B41FA5}">
                      <a16:colId xmlns:a16="http://schemas.microsoft.com/office/drawing/2014/main" xmlns="" val="508841520"/>
                    </a:ext>
                  </a:extLst>
                </a:gridCol>
                <a:gridCol w="864096">
                  <a:extLst>
                    <a:ext uri="{9D8B030D-6E8A-4147-A177-3AD203B41FA5}">
                      <a16:colId xmlns:a16="http://schemas.microsoft.com/office/drawing/2014/main" xmlns="" val="987618150"/>
                    </a:ext>
                  </a:extLst>
                </a:gridCol>
                <a:gridCol w="1368152">
                  <a:extLst>
                    <a:ext uri="{9D8B030D-6E8A-4147-A177-3AD203B41FA5}">
                      <a16:colId xmlns:a16="http://schemas.microsoft.com/office/drawing/2014/main" xmlns="" val="744423079"/>
                    </a:ext>
                  </a:extLst>
                </a:gridCol>
                <a:gridCol w="792088"/>
                <a:gridCol w="792088">
                  <a:extLst>
                    <a:ext uri="{9D8B030D-6E8A-4147-A177-3AD203B41FA5}">
                      <a16:colId xmlns:a16="http://schemas.microsoft.com/office/drawing/2014/main" xmlns="" val="3632423133"/>
                    </a:ext>
                  </a:extLst>
                </a:gridCol>
                <a:gridCol w="792088">
                  <a:extLst>
                    <a:ext uri="{9D8B030D-6E8A-4147-A177-3AD203B41FA5}">
                      <a16:colId xmlns:a16="http://schemas.microsoft.com/office/drawing/2014/main" xmlns="" val="1742271645"/>
                    </a:ext>
                  </a:extLst>
                </a:gridCol>
                <a:gridCol w="864096">
                  <a:extLst>
                    <a:ext uri="{9D8B030D-6E8A-4147-A177-3AD203B41FA5}">
                      <a16:colId xmlns:a16="http://schemas.microsoft.com/office/drawing/2014/main" xmlns="" val="3524448693"/>
                    </a:ext>
                  </a:extLst>
                </a:gridCol>
                <a:gridCol w="1368150">
                  <a:extLst>
                    <a:ext uri="{9D8B030D-6E8A-4147-A177-3AD203B41FA5}">
                      <a16:colId xmlns:a16="http://schemas.microsoft.com/office/drawing/2014/main" xmlns="" val="759005985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r>
                        <a:rPr lang="en-GB" sz="1400" dirty="0" err="1" smtClean="0"/>
                        <a:t>studentID</a:t>
                      </a:r>
                      <a:endParaRPr lang="en-GB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400" dirty="0" smtClean="0"/>
                        <a:t>student</a:t>
                      </a:r>
                      <a:br>
                        <a:rPr lang="en-GB" sz="1400" dirty="0" smtClean="0"/>
                      </a:br>
                      <a:r>
                        <a:rPr lang="en-GB" sz="1400" dirty="0" smtClean="0"/>
                        <a:t>Name</a:t>
                      </a:r>
                      <a:endParaRPr lang="en-GB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400" dirty="0" err="1" smtClean="0"/>
                        <a:t>moduleCode</a:t>
                      </a:r>
                      <a:endParaRPr lang="en-GB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400" dirty="0" err="1" smtClean="0"/>
                        <a:t>moduleName</a:t>
                      </a:r>
                      <a:endParaRPr lang="en-GB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400" dirty="0" smtClean="0"/>
                        <a:t>credits</a:t>
                      </a:r>
                      <a:endParaRPr lang="en-GB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400" dirty="0" smtClean="0"/>
                        <a:t>mark1</a:t>
                      </a:r>
                      <a:endParaRPr lang="en-GB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400" dirty="0" smtClean="0"/>
                        <a:t>mark2</a:t>
                      </a:r>
                      <a:endParaRPr lang="en-GB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400" dirty="0" err="1" smtClean="0"/>
                        <a:t>lecturerID</a:t>
                      </a:r>
                      <a:endParaRPr lang="en-GB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400" dirty="0" err="1" smtClean="0"/>
                        <a:t>lecturerName</a:t>
                      </a:r>
                      <a:endParaRPr lang="en-GB" sz="14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2172207746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0" algn="l" rtl="0" eaLnBrk="1" fontAlgn="b" latinLnBrk="0" hangingPunct="1"/>
                      <a:r>
                        <a:rPr kumimoji="0" lang="en-GB" sz="14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P100001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marL="0" algn="l" rtl="0" eaLnBrk="1" fontAlgn="b" latinLnBrk="0" hangingPunct="1"/>
                      <a:r>
                        <a:rPr kumimoji="0" lang="en-GB" sz="14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John Kay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marL="0" algn="l" rtl="0" eaLnBrk="1" fontAlgn="b" latinLnBrk="0" hangingPunct="1"/>
                      <a:r>
                        <a:rPr kumimoji="0" lang="en-GB" sz="14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M5X0110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marL="0" algn="l" rtl="0" eaLnBrk="1" fontAlgn="b" latinLnBrk="0" hangingPunct="1"/>
                      <a:r>
                        <a:rPr kumimoji="0" lang="en-GB" sz="14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Database Systems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marL="0" algn="ctr" rtl="0" eaLnBrk="1" fontAlgn="b" latinLnBrk="0" hangingPunct="1"/>
                      <a:r>
                        <a:rPr kumimoji="0" lang="en-GB" sz="14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30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marL="0" algn="ctr" rtl="0" eaLnBrk="1" fontAlgn="b" latinLnBrk="0" hangingPunct="1"/>
                      <a:r>
                        <a:rPr kumimoji="0" lang="en-GB" sz="14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75.00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marL="0" algn="ctr" rtl="0" eaLnBrk="1" fontAlgn="b" latinLnBrk="0" hangingPunct="1"/>
                      <a:r>
                        <a:rPr kumimoji="0" lang="en-GB" sz="14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65.00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marL="0" algn="l" rtl="0" eaLnBrk="1" fontAlgn="b" latinLnBrk="0" hangingPunct="1"/>
                      <a:r>
                        <a:rPr kumimoji="0" lang="en-GB" sz="14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LO40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marL="0" algn="l" rtl="0" eaLnBrk="1" fontAlgn="b" latinLnBrk="0" hangingPunct="1"/>
                      <a:r>
                        <a:rPr kumimoji="0" lang="en-GB" sz="14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Tina Murphy</a:t>
                      </a: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xmlns="" val="343088939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0" algn="l" rtl="0" eaLnBrk="1" fontAlgn="b" latinLnBrk="0" hangingPunct="1"/>
                      <a:endParaRPr kumimoji="0" lang="en-GB" sz="1400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9525" marR="9525" marT="9525" marB="0" anchor="ctr"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algn="l" rtl="0" eaLnBrk="1" fontAlgn="b" latinLnBrk="0" hangingPunct="1"/>
                      <a:endParaRPr kumimoji="0" lang="en-GB" sz="1400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9525" marR="9525" marT="9525" marB="0" anchor="ctr"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algn="l" rtl="0" eaLnBrk="1" fontAlgn="b" latinLnBrk="0" hangingPunct="1"/>
                      <a:r>
                        <a:rPr kumimoji="0" lang="en-GB" sz="14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M5X0105</a:t>
                      </a:r>
                    </a:p>
                  </a:txBody>
                  <a:tcPr marL="9525" marR="9525" marT="9525" marB="0" anchor="ctr"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algn="l" rtl="0" eaLnBrk="1" fontAlgn="b" latinLnBrk="0" hangingPunct="1"/>
                      <a:r>
                        <a:rPr kumimoji="0" lang="en-GB" sz="14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Web Development</a:t>
                      </a:r>
                    </a:p>
                  </a:txBody>
                  <a:tcPr marL="9525" marR="9525" marT="9525" marB="0" anchor="ctr"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algn="ctr" rtl="0" eaLnBrk="1" fontAlgn="b" latinLnBrk="0" hangingPunct="1"/>
                      <a:r>
                        <a:rPr kumimoji="0" lang="en-GB" sz="14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20</a:t>
                      </a:r>
                    </a:p>
                  </a:txBody>
                  <a:tcPr marL="9525" marR="9525" marT="9525" marB="0" anchor="ctr"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algn="ctr" rtl="0" eaLnBrk="1" fontAlgn="b" latinLnBrk="0" hangingPunct="1"/>
                      <a:r>
                        <a:rPr kumimoji="0" lang="en-GB" sz="14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79.50</a:t>
                      </a:r>
                    </a:p>
                  </a:txBody>
                  <a:tcPr marL="9525" marR="9525" marT="9525" marB="0" anchor="ctr"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algn="ctr" rtl="0" eaLnBrk="1" fontAlgn="b" latinLnBrk="0" hangingPunct="1"/>
                      <a:r>
                        <a:rPr kumimoji="0" lang="en-GB" sz="14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69.00</a:t>
                      </a:r>
                    </a:p>
                  </a:txBody>
                  <a:tcPr marL="9525" marR="9525" marT="9525" marB="0" anchor="ctr"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algn="l" rtl="0" eaLnBrk="1" fontAlgn="b" latinLnBrk="0" hangingPunct="1"/>
                      <a:r>
                        <a:rPr kumimoji="0" lang="en-GB" sz="14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LO93</a:t>
                      </a:r>
                    </a:p>
                  </a:txBody>
                  <a:tcPr marL="9525" marR="9525" marT="9525" marB="0" anchor="ctr"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algn="l" rtl="0" eaLnBrk="1" fontAlgn="b" latinLnBrk="0" hangingPunct="1"/>
                      <a:r>
                        <a:rPr kumimoji="0" lang="en-GB" sz="14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Tony Shaw</a:t>
                      </a:r>
                    </a:p>
                  </a:txBody>
                  <a:tcPr marL="9525" marR="9525" marT="9525" marB="0" anchor="ctr"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57922397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0" algn="l" rtl="0" eaLnBrk="1" fontAlgn="b" latinLnBrk="0" hangingPunct="1"/>
                      <a:r>
                        <a:rPr kumimoji="0" lang="en-GB" sz="14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P100004</a:t>
                      </a:r>
                    </a:p>
                  </a:txBody>
                  <a:tcPr marL="9525" marR="9525" marT="9525" marB="0" anchor="ctr"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marL="0" algn="l" rtl="0" eaLnBrk="1" fontAlgn="b" latinLnBrk="0" hangingPunct="1"/>
                      <a:r>
                        <a:rPr kumimoji="0" lang="en-GB" sz="14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Aline Stewart</a:t>
                      </a:r>
                    </a:p>
                  </a:txBody>
                  <a:tcPr marL="9525" marR="9525" marT="9525" marB="0" anchor="ctr"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marL="0" algn="l" rtl="0" eaLnBrk="1" fontAlgn="b" latinLnBrk="0" hangingPunct="1"/>
                      <a:r>
                        <a:rPr kumimoji="0" lang="en-GB" sz="14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M5X0110</a:t>
                      </a:r>
                    </a:p>
                  </a:txBody>
                  <a:tcPr marL="9525" marR="9525" marT="9525" marB="0" anchor="ctr"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marL="0" algn="l" rtl="0" eaLnBrk="1" fontAlgn="b" latinLnBrk="0" hangingPunct="1"/>
                      <a:r>
                        <a:rPr kumimoji="0" lang="en-GB" sz="14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Database Systems</a:t>
                      </a:r>
                    </a:p>
                  </a:txBody>
                  <a:tcPr marL="9525" marR="9525" marT="9525" marB="0" anchor="ctr"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marL="0" algn="ctr" rtl="0" eaLnBrk="1" fontAlgn="b" latinLnBrk="0" hangingPunct="1"/>
                      <a:r>
                        <a:rPr kumimoji="0" lang="en-GB" sz="14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30</a:t>
                      </a:r>
                    </a:p>
                  </a:txBody>
                  <a:tcPr marL="9525" marR="9525" marT="9525" marB="0" anchor="ctr"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marL="0" algn="ctr" rtl="0" eaLnBrk="1" fontAlgn="b" latinLnBrk="0" hangingPunct="1"/>
                      <a:r>
                        <a:rPr kumimoji="0" lang="en-GB" sz="14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55.00</a:t>
                      </a:r>
                    </a:p>
                  </a:txBody>
                  <a:tcPr marL="9525" marR="9525" marT="9525" marB="0" anchor="ctr"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marL="0" algn="ctr" rtl="0" eaLnBrk="1" fontAlgn="b" latinLnBrk="0" hangingPunct="1"/>
                      <a:r>
                        <a:rPr kumimoji="0" lang="en-GB" sz="14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52.00</a:t>
                      </a:r>
                    </a:p>
                  </a:txBody>
                  <a:tcPr marL="9525" marR="9525" marT="9525" marB="0" anchor="ctr"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marL="0" algn="l" rtl="0" eaLnBrk="1" fontAlgn="b" latinLnBrk="0" hangingPunct="1"/>
                      <a:r>
                        <a:rPr kumimoji="0" lang="en-GB" sz="14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LO40</a:t>
                      </a:r>
                    </a:p>
                  </a:txBody>
                  <a:tcPr marL="9525" marR="9525" marT="9525" marB="0" anchor="ctr"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marL="0" algn="l" rtl="0" eaLnBrk="1" fontAlgn="b" latinLnBrk="0" hangingPunct="1"/>
                      <a:r>
                        <a:rPr kumimoji="0" lang="en-GB" sz="14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Tina Murphy</a:t>
                      </a:r>
                    </a:p>
                  </a:txBody>
                  <a:tcPr marL="9525" marR="9525" marT="9525" marB="0" anchor="ctr"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extLst>
                  <a:ext uri="{0D108BD9-81ED-4DB2-BD59-A6C34878D82A}">
                    <a16:rowId xmlns:a16="http://schemas.microsoft.com/office/drawing/2014/main" xmlns="" val="147829676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0" algn="l" rtl="0" eaLnBrk="1" fontAlgn="b" latinLnBrk="0" hangingPunct="1"/>
                      <a:endParaRPr kumimoji="0" lang="en-GB" sz="14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marL="0" algn="l" rtl="0" eaLnBrk="1" fontAlgn="b" latinLnBrk="0" hangingPunct="1"/>
                      <a:endParaRPr kumimoji="0" lang="en-GB" sz="1400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marL="0" algn="l" rtl="0" eaLnBrk="1" fontAlgn="b" latinLnBrk="0" hangingPunct="1"/>
                      <a:r>
                        <a:rPr kumimoji="0" lang="en-GB" sz="14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M5X0105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marL="0" algn="l" rtl="0" eaLnBrk="1" fontAlgn="b" latinLnBrk="0" hangingPunct="1"/>
                      <a:r>
                        <a:rPr kumimoji="0" lang="en-GB" sz="14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Web Development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marL="0" algn="ctr" rtl="0" eaLnBrk="1" fontAlgn="b" latinLnBrk="0" hangingPunct="1"/>
                      <a:r>
                        <a:rPr kumimoji="0" lang="en-GB" sz="14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20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marL="0" algn="ctr" rtl="0" eaLnBrk="1" fontAlgn="b" latinLnBrk="0" hangingPunct="1"/>
                      <a:r>
                        <a:rPr kumimoji="0" lang="en-GB" sz="14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41.00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marL="0" algn="ctr" rtl="0" eaLnBrk="1" fontAlgn="b" latinLnBrk="0" hangingPunct="1"/>
                      <a:r>
                        <a:rPr kumimoji="0" lang="en-GB" sz="14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39.00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marL="0" algn="l" rtl="0" eaLnBrk="1" fontAlgn="b" latinLnBrk="0" hangingPunct="1"/>
                      <a:r>
                        <a:rPr kumimoji="0" lang="en-GB" sz="14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LO93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marL="0" algn="l" rtl="0" eaLnBrk="1" fontAlgn="b" latinLnBrk="0" hangingPunct="1"/>
                      <a:r>
                        <a:rPr kumimoji="0" lang="en-GB" sz="14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Tony Shaw</a:t>
                      </a: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xmlns="" val="76547316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0" algn="l" rtl="0" eaLnBrk="1" fontAlgn="b" latinLnBrk="0" hangingPunct="1"/>
                      <a:endParaRPr kumimoji="0" lang="en-GB" sz="14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marL="0" algn="l" rtl="0" eaLnBrk="1" fontAlgn="b" latinLnBrk="0" hangingPunct="1"/>
                      <a:endParaRPr kumimoji="0" lang="en-GB" sz="14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marL="0" algn="l" rtl="0" eaLnBrk="1" fontAlgn="b" latinLnBrk="0" hangingPunct="1"/>
                      <a:r>
                        <a:rPr kumimoji="0" lang="en-GB" sz="14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M5X0104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marL="0" algn="l" rtl="0" eaLnBrk="1" fontAlgn="b" latinLnBrk="0" hangingPunct="1"/>
                      <a:r>
                        <a:rPr kumimoji="0" lang="en-GB" sz="14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Internet Security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marL="0" algn="ctr" rtl="0" eaLnBrk="1" fontAlgn="b" latinLnBrk="0" hangingPunct="1"/>
                      <a:r>
                        <a:rPr kumimoji="0" lang="en-GB" sz="14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20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marL="0" algn="ctr" rtl="0" eaLnBrk="1" fontAlgn="b" latinLnBrk="0" hangingPunct="1"/>
                      <a:r>
                        <a:rPr kumimoji="0" lang="en-GB" sz="14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62.50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marL="0" algn="ctr" rtl="0" eaLnBrk="1" fontAlgn="b" latinLnBrk="0" hangingPunct="1"/>
                      <a:r>
                        <a:rPr kumimoji="0" lang="en-GB" sz="14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67.00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marL="0" algn="l" rtl="0" eaLnBrk="1" fontAlgn="b" latinLnBrk="0" hangingPunct="1"/>
                      <a:r>
                        <a:rPr kumimoji="0" lang="en-GB" sz="14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LO93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marL="0" algn="l" rtl="0" eaLnBrk="1" fontAlgn="b" latinLnBrk="0" hangingPunct="1"/>
                      <a:r>
                        <a:rPr kumimoji="0" lang="en-GB" sz="14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Tony Shaw</a:t>
                      </a: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xmlns="" val="3854797231"/>
                  </a:ext>
                </a:extLst>
              </a:tr>
            </a:tbl>
          </a:graphicData>
        </a:graphic>
      </p:graphicFrame>
      <p:sp>
        <p:nvSpPr>
          <p:cNvPr id="5" name="TextBox 4"/>
          <p:cNvSpPr txBox="1"/>
          <p:nvPr/>
        </p:nvSpPr>
        <p:spPr>
          <a:xfrm>
            <a:off x="5292080" y="1589057"/>
            <a:ext cx="1885453" cy="53860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900" b="1" dirty="0" err="1" smtClean="0">
                <a:solidFill>
                  <a:prstClr val="black"/>
                </a:solidFill>
              </a:rPr>
              <a:t>studentID</a:t>
            </a:r>
            <a:endParaRPr lang="en-GB" b="1" dirty="0"/>
          </a:p>
        </p:txBody>
      </p:sp>
    </p:spTree>
    <p:extLst>
      <p:ext uri="{BB962C8B-B14F-4D97-AF65-F5344CB8AC3E}">
        <p14:creationId xmlns:p14="http://schemas.microsoft.com/office/powerpoint/2010/main" val="51735441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6" grpId="0" animBg="1"/>
      <p:bldP spid="5" grpId="0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/>
              <a:t>UNF to </a:t>
            </a:r>
            <a:r>
              <a:rPr lang="en-GB" dirty="0" smtClean="0"/>
              <a:t>1NF Method 1: </a:t>
            </a:r>
            <a:br>
              <a:rPr lang="en-GB" dirty="0" smtClean="0"/>
            </a:br>
            <a:r>
              <a:rPr lang="en-GB" dirty="0" smtClean="0"/>
              <a:t>Flattening </a:t>
            </a:r>
            <a:r>
              <a:rPr lang="en-GB" dirty="0"/>
              <a:t>the Table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en-GB" dirty="0" smtClean="0"/>
              <a:t>Fill </a:t>
            </a:r>
            <a:r>
              <a:rPr lang="en-GB" dirty="0"/>
              <a:t>the group values down in the empty cells.</a:t>
            </a:r>
          </a:p>
        </p:txBody>
      </p:sp>
      <p:graphicFrame>
        <p:nvGraphicFramePr>
          <p:cNvPr id="7" name="Content Placeholder 3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050101642"/>
              </p:ext>
            </p:extLst>
          </p:nvPr>
        </p:nvGraphicFramePr>
        <p:xfrm>
          <a:off x="179513" y="2708920"/>
          <a:ext cx="8784973" cy="2633980"/>
        </p:xfrm>
        <a:graphic>
          <a:graphicData uri="http://schemas.openxmlformats.org/drawingml/2006/table">
            <a:tbl>
              <a:tblPr firstRow="1" bandRow="1">
                <a:tableStyleId>{3B4B98B0-60AC-42C2-AFA5-B58CD77FA1E5}</a:tableStyleId>
              </a:tblPr>
              <a:tblGrid>
                <a:gridCol w="864095">
                  <a:extLst>
                    <a:ext uri="{9D8B030D-6E8A-4147-A177-3AD203B41FA5}">
                      <a16:colId xmlns:a16="http://schemas.microsoft.com/office/drawing/2014/main" xmlns="" val="3921345172"/>
                    </a:ext>
                  </a:extLst>
                </a:gridCol>
                <a:gridCol w="1080120">
                  <a:extLst>
                    <a:ext uri="{9D8B030D-6E8A-4147-A177-3AD203B41FA5}">
                      <a16:colId xmlns:a16="http://schemas.microsoft.com/office/drawing/2014/main" xmlns="" val="508841520"/>
                    </a:ext>
                  </a:extLst>
                </a:gridCol>
                <a:gridCol w="864096">
                  <a:extLst>
                    <a:ext uri="{9D8B030D-6E8A-4147-A177-3AD203B41FA5}">
                      <a16:colId xmlns:a16="http://schemas.microsoft.com/office/drawing/2014/main" xmlns="" val="987618150"/>
                    </a:ext>
                  </a:extLst>
                </a:gridCol>
                <a:gridCol w="1368152">
                  <a:extLst>
                    <a:ext uri="{9D8B030D-6E8A-4147-A177-3AD203B41FA5}">
                      <a16:colId xmlns:a16="http://schemas.microsoft.com/office/drawing/2014/main" xmlns="" val="744423079"/>
                    </a:ext>
                  </a:extLst>
                </a:gridCol>
                <a:gridCol w="792088"/>
                <a:gridCol w="792088">
                  <a:extLst>
                    <a:ext uri="{9D8B030D-6E8A-4147-A177-3AD203B41FA5}">
                      <a16:colId xmlns:a16="http://schemas.microsoft.com/office/drawing/2014/main" xmlns="" val="3632423133"/>
                    </a:ext>
                  </a:extLst>
                </a:gridCol>
                <a:gridCol w="792088">
                  <a:extLst>
                    <a:ext uri="{9D8B030D-6E8A-4147-A177-3AD203B41FA5}">
                      <a16:colId xmlns:a16="http://schemas.microsoft.com/office/drawing/2014/main" xmlns="" val="1742271645"/>
                    </a:ext>
                  </a:extLst>
                </a:gridCol>
                <a:gridCol w="864096">
                  <a:extLst>
                    <a:ext uri="{9D8B030D-6E8A-4147-A177-3AD203B41FA5}">
                      <a16:colId xmlns:a16="http://schemas.microsoft.com/office/drawing/2014/main" xmlns="" val="3524448693"/>
                    </a:ext>
                  </a:extLst>
                </a:gridCol>
                <a:gridCol w="1368150">
                  <a:extLst>
                    <a:ext uri="{9D8B030D-6E8A-4147-A177-3AD203B41FA5}">
                      <a16:colId xmlns:a16="http://schemas.microsoft.com/office/drawing/2014/main" xmlns="" val="759005985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r>
                        <a:rPr lang="en-GB" sz="1400" dirty="0" err="1" smtClean="0"/>
                        <a:t>studentID</a:t>
                      </a:r>
                      <a:endParaRPr lang="en-GB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400" dirty="0" smtClean="0"/>
                        <a:t>student</a:t>
                      </a:r>
                      <a:br>
                        <a:rPr lang="en-GB" sz="1400" dirty="0" smtClean="0"/>
                      </a:br>
                      <a:r>
                        <a:rPr lang="en-GB" sz="1400" dirty="0" smtClean="0"/>
                        <a:t>Name</a:t>
                      </a:r>
                      <a:endParaRPr lang="en-GB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400" dirty="0" err="1" smtClean="0"/>
                        <a:t>moduleCode</a:t>
                      </a:r>
                      <a:endParaRPr lang="en-GB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400" dirty="0" err="1" smtClean="0"/>
                        <a:t>moduleName</a:t>
                      </a:r>
                      <a:endParaRPr lang="en-GB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400" dirty="0" smtClean="0"/>
                        <a:t>credits</a:t>
                      </a:r>
                      <a:endParaRPr lang="en-GB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400" dirty="0" smtClean="0"/>
                        <a:t>mark1</a:t>
                      </a:r>
                      <a:endParaRPr lang="en-GB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400" dirty="0" smtClean="0"/>
                        <a:t>mark2</a:t>
                      </a:r>
                      <a:endParaRPr lang="en-GB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400" dirty="0" err="1" smtClean="0"/>
                        <a:t>lecturerID</a:t>
                      </a:r>
                      <a:endParaRPr lang="en-GB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400" dirty="0" err="1" smtClean="0"/>
                        <a:t>lecturerName</a:t>
                      </a:r>
                      <a:endParaRPr lang="en-GB" sz="14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2172207746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0" algn="l" rtl="0" eaLnBrk="1" fontAlgn="b" latinLnBrk="0" hangingPunct="1"/>
                      <a:r>
                        <a:rPr kumimoji="0" lang="en-GB" sz="14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P100001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marL="0" algn="l" rtl="0" eaLnBrk="1" fontAlgn="b" latinLnBrk="0" hangingPunct="1"/>
                      <a:r>
                        <a:rPr kumimoji="0" lang="en-GB" sz="14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John Kay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marL="0" algn="l" rtl="0" eaLnBrk="1" fontAlgn="b" latinLnBrk="0" hangingPunct="1"/>
                      <a:r>
                        <a:rPr kumimoji="0" lang="en-GB" sz="14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M5X0110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marL="0" algn="l" rtl="0" eaLnBrk="1" fontAlgn="b" latinLnBrk="0" hangingPunct="1"/>
                      <a:r>
                        <a:rPr kumimoji="0" lang="en-GB" sz="14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Database Systems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marL="0" algn="ctr" rtl="0" eaLnBrk="1" fontAlgn="b" latinLnBrk="0" hangingPunct="1"/>
                      <a:r>
                        <a:rPr kumimoji="0" lang="en-GB" sz="14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30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marL="0" algn="ctr" rtl="0" eaLnBrk="1" fontAlgn="b" latinLnBrk="0" hangingPunct="1"/>
                      <a:r>
                        <a:rPr kumimoji="0" lang="en-GB" sz="14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75.00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marL="0" algn="ctr" rtl="0" eaLnBrk="1" fontAlgn="b" latinLnBrk="0" hangingPunct="1"/>
                      <a:r>
                        <a:rPr kumimoji="0" lang="en-GB" sz="14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65.00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marL="0" algn="l" rtl="0" eaLnBrk="1" fontAlgn="b" latinLnBrk="0" hangingPunct="1"/>
                      <a:r>
                        <a:rPr kumimoji="0" lang="en-GB" sz="14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LO40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marL="0" algn="l" rtl="0" eaLnBrk="1" fontAlgn="b" latinLnBrk="0" hangingPunct="1"/>
                      <a:r>
                        <a:rPr kumimoji="0" lang="en-GB" sz="14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Tina Murphy</a:t>
                      </a: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xmlns="" val="343088939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0" algn="l" rtl="0" eaLnBrk="1" fontAlgn="b" latinLnBrk="0" hangingPunct="1"/>
                      <a:r>
                        <a:rPr kumimoji="0" lang="en-GB" sz="140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P100001</a:t>
                      </a:r>
                      <a:endParaRPr kumimoji="0" lang="en-GB" sz="1400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9525" marR="9525" marT="9525" marB="0" anchor="ctr"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algn="l" rtl="0" eaLnBrk="1" fontAlgn="b" latinLnBrk="0" hangingPunct="1"/>
                      <a:r>
                        <a:rPr kumimoji="0" lang="en-GB" sz="140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John Kay</a:t>
                      </a:r>
                      <a:endParaRPr kumimoji="0" lang="en-GB" sz="1400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9525" marR="9525" marT="9525" marB="0" anchor="ctr"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algn="l" rtl="0" eaLnBrk="1" fontAlgn="b" latinLnBrk="0" hangingPunct="1"/>
                      <a:r>
                        <a:rPr kumimoji="0" lang="en-GB" sz="14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M5X0105</a:t>
                      </a:r>
                    </a:p>
                  </a:txBody>
                  <a:tcPr marL="9525" marR="9525" marT="9525" marB="0" anchor="ctr"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algn="l" rtl="0" eaLnBrk="1" fontAlgn="b" latinLnBrk="0" hangingPunct="1"/>
                      <a:r>
                        <a:rPr kumimoji="0" lang="en-GB" sz="14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Web Development</a:t>
                      </a:r>
                    </a:p>
                  </a:txBody>
                  <a:tcPr marL="9525" marR="9525" marT="9525" marB="0" anchor="ctr"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algn="ctr" rtl="0" eaLnBrk="1" fontAlgn="b" latinLnBrk="0" hangingPunct="1"/>
                      <a:r>
                        <a:rPr kumimoji="0" lang="en-GB" sz="14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20</a:t>
                      </a:r>
                    </a:p>
                  </a:txBody>
                  <a:tcPr marL="9525" marR="9525" marT="9525" marB="0" anchor="ctr"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algn="ctr" rtl="0" eaLnBrk="1" fontAlgn="b" latinLnBrk="0" hangingPunct="1"/>
                      <a:r>
                        <a:rPr kumimoji="0" lang="en-GB" sz="14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79.50</a:t>
                      </a:r>
                    </a:p>
                  </a:txBody>
                  <a:tcPr marL="9525" marR="9525" marT="9525" marB="0" anchor="ctr"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algn="ctr" rtl="0" eaLnBrk="1" fontAlgn="b" latinLnBrk="0" hangingPunct="1"/>
                      <a:r>
                        <a:rPr kumimoji="0" lang="en-GB" sz="14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69.00</a:t>
                      </a:r>
                    </a:p>
                  </a:txBody>
                  <a:tcPr marL="9525" marR="9525" marT="9525" marB="0" anchor="ctr"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algn="l" rtl="0" eaLnBrk="1" fontAlgn="b" latinLnBrk="0" hangingPunct="1"/>
                      <a:r>
                        <a:rPr kumimoji="0" lang="en-GB" sz="14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LO93</a:t>
                      </a:r>
                    </a:p>
                  </a:txBody>
                  <a:tcPr marL="9525" marR="9525" marT="9525" marB="0" anchor="ctr"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algn="l" rtl="0" eaLnBrk="1" fontAlgn="b" latinLnBrk="0" hangingPunct="1"/>
                      <a:r>
                        <a:rPr kumimoji="0" lang="en-GB" sz="14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Tony Shaw</a:t>
                      </a:r>
                    </a:p>
                  </a:txBody>
                  <a:tcPr marL="9525" marR="9525" marT="9525" marB="0" anchor="ctr"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57922397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0" algn="l" rtl="0" eaLnBrk="1" fontAlgn="b" latinLnBrk="0" hangingPunct="1"/>
                      <a:r>
                        <a:rPr kumimoji="0" lang="en-GB" sz="14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P100004</a:t>
                      </a:r>
                    </a:p>
                  </a:txBody>
                  <a:tcPr marL="9525" marR="9525" marT="9525" marB="0" anchor="ctr"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marL="0" algn="l" rtl="0" eaLnBrk="1" fontAlgn="b" latinLnBrk="0" hangingPunct="1"/>
                      <a:r>
                        <a:rPr kumimoji="0" lang="en-GB" sz="14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Aline Stewart</a:t>
                      </a:r>
                    </a:p>
                  </a:txBody>
                  <a:tcPr marL="9525" marR="9525" marT="9525" marB="0" anchor="ctr"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marL="0" algn="l" rtl="0" eaLnBrk="1" fontAlgn="b" latinLnBrk="0" hangingPunct="1"/>
                      <a:r>
                        <a:rPr kumimoji="0" lang="en-GB" sz="14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M5X0110</a:t>
                      </a:r>
                    </a:p>
                  </a:txBody>
                  <a:tcPr marL="9525" marR="9525" marT="9525" marB="0" anchor="ctr"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marL="0" algn="l" rtl="0" eaLnBrk="1" fontAlgn="b" latinLnBrk="0" hangingPunct="1"/>
                      <a:r>
                        <a:rPr kumimoji="0" lang="en-GB" sz="14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Database Systems</a:t>
                      </a:r>
                    </a:p>
                  </a:txBody>
                  <a:tcPr marL="9525" marR="9525" marT="9525" marB="0" anchor="ctr"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marL="0" algn="ctr" rtl="0" eaLnBrk="1" fontAlgn="b" latinLnBrk="0" hangingPunct="1"/>
                      <a:r>
                        <a:rPr kumimoji="0" lang="en-GB" sz="14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30</a:t>
                      </a:r>
                    </a:p>
                  </a:txBody>
                  <a:tcPr marL="9525" marR="9525" marT="9525" marB="0" anchor="ctr"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marL="0" algn="ctr" rtl="0" eaLnBrk="1" fontAlgn="b" latinLnBrk="0" hangingPunct="1"/>
                      <a:r>
                        <a:rPr kumimoji="0" lang="en-GB" sz="14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55.00</a:t>
                      </a:r>
                    </a:p>
                  </a:txBody>
                  <a:tcPr marL="9525" marR="9525" marT="9525" marB="0" anchor="ctr"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marL="0" algn="ctr" rtl="0" eaLnBrk="1" fontAlgn="b" latinLnBrk="0" hangingPunct="1"/>
                      <a:r>
                        <a:rPr kumimoji="0" lang="en-GB" sz="14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52.00</a:t>
                      </a:r>
                    </a:p>
                  </a:txBody>
                  <a:tcPr marL="9525" marR="9525" marT="9525" marB="0" anchor="ctr"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marL="0" algn="l" rtl="0" eaLnBrk="1" fontAlgn="b" latinLnBrk="0" hangingPunct="1"/>
                      <a:r>
                        <a:rPr kumimoji="0" lang="en-GB" sz="14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LO40</a:t>
                      </a:r>
                    </a:p>
                  </a:txBody>
                  <a:tcPr marL="9525" marR="9525" marT="9525" marB="0" anchor="ctr"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marL="0" algn="l" rtl="0" eaLnBrk="1" fontAlgn="b" latinLnBrk="0" hangingPunct="1"/>
                      <a:r>
                        <a:rPr kumimoji="0" lang="en-GB" sz="14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Tina Murphy</a:t>
                      </a:r>
                    </a:p>
                  </a:txBody>
                  <a:tcPr marL="9525" marR="9525" marT="9525" marB="0" anchor="ctr"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extLst>
                  <a:ext uri="{0D108BD9-81ED-4DB2-BD59-A6C34878D82A}">
                    <a16:rowId xmlns:a16="http://schemas.microsoft.com/office/drawing/2014/main" xmlns="" val="147829676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0" algn="l" rtl="0" eaLnBrk="1" fontAlgn="b" latinLnBrk="0" hangingPunct="1"/>
                      <a:r>
                        <a:rPr kumimoji="0" lang="en-GB" sz="14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P100004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marL="0" algn="l" rtl="0" eaLnBrk="1" fontAlgn="b" latinLnBrk="0" hangingPunct="1"/>
                      <a:r>
                        <a:rPr kumimoji="0" lang="en-GB" sz="14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Aline Stewart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marL="0" algn="l" rtl="0" eaLnBrk="1" fontAlgn="b" latinLnBrk="0" hangingPunct="1"/>
                      <a:r>
                        <a:rPr kumimoji="0" lang="en-GB" sz="14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M5X0105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marL="0" algn="l" rtl="0" eaLnBrk="1" fontAlgn="b" latinLnBrk="0" hangingPunct="1"/>
                      <a:r>
                        <a:rPr kumimoji="0" lang="en-GB" sz="14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Web Development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marL="0" algn="ctr" rtl="0" eaLnBrk="1" fontAlgn="b" latinLnBrk="0" hangingPunct="1"/>
                      <a:r>
                        <a:rPr kumimoji="0" lang="en-GB" sz="14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20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marL="0" algn="ctr" rtl="0" eaLnBrk="1" fontAlgn="b" latinLnBrk="0" hangingPunct="1"/>
                      <a:r>
                        <a:rPr kumimoji="0" lang="en-GB" sz="14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41.00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marL="0" algn="ctr" rtl="0" eaLnBrk="1" fontAlgn="b" latinLnBrk="0" hangingPunct="1"/>
                      <a:r>
                        <a:rPr kumimoji="0" lang="en-GB" sz="14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39.00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marL="0" algn="l" rtl="0" eaLnBrk="1" fontAlgn="b" latinLnBrk="0" hangingPunct="1"/>
                      <a:r>
                        <a:rPr kumimoji="0" lang="en-GB" sz="14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LO93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marL="0" algn="l" rtl="0" eaLnBrk="1" fontAlgn="b" latinLnBrk="0" hangingPunct="1"/>
                      <a:r>
                        <a:rPr kumimoji="0" lang="en-GB" sz="14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Tony Shaw</a:t>
                      </a: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xmlns="" val="76547316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0" algn="l" rtl="0" eaLnBrk="1" fontAlgn="b" latinLnBrk="0" hangingPunct="1"/>
                      <a:r>
                        <a:rPr kumimoji="0" lang="en-GB" sz="14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P100004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marL="0" algn="l" rtl="0" eaLnBrk="1" fontAlgn="b" latinLnBrk="0" hangingPunct="1"/>
                      <a:r>
                        <a:rPr kumimoji="0" lang="en-GB" sz="14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Aline Stewart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marL="0" algn="l" rtl="0" eaLnBrk="1" fontAlgn="b" latinLnBrk="0" hangingPunct="1"/>
                      <a:r>
                        <a:rPr kumimoji="0" lang="en-GB" sz="14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M5X0104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marL="0" algn="l" rtl="0" eaLnBrk="1" fontAlgn="b" latinLnBrk="0" hangingPunct="1"/>
                      <a:r>
                        <a:rPr kumimoji="0" lang="en-GB" sz="14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Internet Security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marL="0" algn="ctr" rtl="0" eaLnBrk="1" fontAlgn="b" latinLnBrk="0" hangingPunct="1"/>
                      <a:r>
                        <a:rPr kumimoji="0" lang="en-GB" sz="14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20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marL="0" algn="ctr" rtl="0" eaLnBrk="1" fontAlgn="b" latinLnBrk="0" hangingPunct="1"/>
                      <a:r>
                        <a:rPr kumimoji="0" lang="en-GB" sz="14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62.50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marL="0" algn="ctr" rtl="0" eaLnBrk="1" fontAlgn="b" latinLnBrk="0" hangingPunct="1"/>
                      <a:r>
                        <a:rPr kumimoji="0" lang="en-GB" sz="14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67.00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marL="0" algn="l" rtl="0" eaLnBrk="1" fontAlgn="b" latinLnBrk="0" hangingPunct="1"/>
                      <a:r>
                        <a:rPr kumimoji="0" lang="en-GB" sz="14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LO93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marL="0" algn="l" rtl="0" eaLnBrk="1" fontAlgn="b" latinLnBrk="0" hangingPunct="1"/>
                      <a:r>
                        <a:rPr kumimoji="0" lang="en-GB" sz="14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Tony Shaw</a:t>
                      </a: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xmlns="" val="3854797231"/>
                  </a:ext>
                </a:extLst>
              </a:tr>
            </a:tbl>
          </a:graphicData>
        </a:graphic>
      </p:graphicFrame>
      <p:sp>
        <p:nvSpPr>
          <p:cNvPr id="5" name="Rounded Rectangle 4"/>
          <p:cNvSpPr/>
          <p:nvPr/>
        </p:nvSpPr>
        <p:spPr>
          <a:xfrm>
            <a:off x="107504" y="3645024"/>
            <a:ext cx="2016224" cy="504056"/>
          </a:xfrm>
          <a:prstGeom prst="roundRect">
            <a:avLst/>
          </a:prstGeom>
          <a:noFill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Rounded Rectangle 5"/>
          <p:cNvSpPr/>
          <p:nvPr/>
        </p:nvSpPr>
        <p:spPr>
          <a:xfrm>
            <a:off x="107504" y="4515428"/>
            <a:ext cx="2016224" cy="929796"/>
          </a:xfrm>
          <a:prstGeom prst="roundRect">
            <a:avLst/>
          </a:prstGeom>
          <a:noFill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6298710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5" grpId="0" animBg="1"/>
      <p:bldP spid="6" grpId="0" animBg="1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/>
              <a:t>UNF to </a:t>
            </a:r>
            <a:r>
              <a:rPr lang="en-GB" dirty="0" smtClean="0"/>
              <a:t>1NF Method1: </a:t>
            </a:r>
            <a:br>
              <a:rPr lang="en-GB" dirty="0" smtClean="0"/>
            </a:br>
            <a:r>
              <a:rPr lang="en-GB" dirty="0" smtClean="0"/>
              <a:t>Creating </a:t>
            </a:r>
            <a:r>
              <a:rPr lang="en-GB" dirty="0"/>
              <a:t>Separate Table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612648" y="1600200"/>
            <a:ext cx="8314112" cy="4495800"/>
          </a:xfrm>
        </p:spPr>
        <p:txBody>
          <a:bodyPr/>
          <a:lstStyle/>
          <a:p>
            <a:r>
              <a:rPr lang="en-GB" dirty="0" smtClean="0"/>
              <a:t>Recall </a:t>
            </a:r>
            <a:r>
              <a:rPr lang="en-GB" dirty="0"/>
              <a:t>that the key field identified was </a:t>
            </a:r>
            <a:r>
              <a:rPr lang="en-GB" b="1" dirty="0" err="1" smtClean="0"/>
              <a:t>studentID</a:t>
            </a:r>
            <a:r>
              <a:rPr lang="en-GB" dirty="0" smtClean="0"/>
              <a:t>.</a:t>
            </a:r>
            <a:endParaRPr lang="en-GB" dirty="0"/>
          </a:p>
          <a:p>
            <a:r>
              <a:rPr lang="en-GB" dirty="0"/>
              <a:t>Splitting the table by placing the repeating data with this key field </a:t>
            </a:r>
            <a:r>
              <a:rPr lang="en-GB" dirty="0" smtClean="0"/>
              <a:t>(</a:t>
            </a:r>
            <a:r>
              <a:rPr lang="en-GB" dirty="0" err="1" smtClean="0"/>
              <a:t>studentID</a:t>
            </a:r>
            <a:r>
              <a:rPr lang="en-GB" dirty="0" smtClean="0"/>
              <a:t>) </a:t>
            </a:r>
            <a:r>
              <a:rPr lang="en-GB" dirty="0"/>
              <a:t>into a separate table produces the following relations.</a:t>
            </a:r>
          </a:p>
        </p:txBody>
      </p:sp>
      <p:grpSp>
        <p:nvGrpSpPr>
          <p:cNvPr id="10" name="Group 9"/>
          <p:cNvGrpSpPr/>
          <p:nvPr/>
        </p:nvGrpSpPr>
        <p:grpSpPr>
          <a:xfrm>
            <a:off x="2132942" y="3789040"/>
            <a:ext cx="6928620" cy="3027647"/>
            <a:chOff x="2132942" y="3429000"/>
            <a:chExt cx="6928620" cy="3387687"/>
          </a:xfrm>
        </p:grpSpPr>
        <p:sp>
          <p:nvSpPr>
            <p:cNvPr id="7" name="Rounded Rectangle 6"/>
            <p:cNvSpPr/>
            <p:nvPr/>
          </p:nvSpPr>
          <p:spPr>
            <a:xfrm>
              <a:off x="2132942" y="3519604"/>
              <a:ext cx="6922226" cy="3297083"/>
            </a:xfrm>
            <a:prstGeom prst="roundRect">
              <a:avLst/>
            </a:prstGeom>
            <a:noFill/>
          </p:spPr>
          <p:style>
            <a:lnRef idx="2">
              <a:schemeClr val="accent2"/>
            </a:lnRef>
            <a:fillRef idx="1">
              <a:schemeClr val="lt1"/>
            </a:fillRef>
            <a:effectRef idx="0">
              <a:schemeClr val="accent2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8" name="TextBox 7"/>
            <p:cNvSpPr txBox="1"/>
            <p:nvPr/>
          </p:nvSpPr>
          <p:spPr>
            <a:xfrm>
              <a:off x="4572000" y="3429000"/>
              <a:ext cx="4489562" cy="41325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GB" b="1" dirty="0"/>
                <a:t>Table 2 + key field column too, </a:t>
              </a:r>
              <a:r>
                <a:rPr lang="en-GB" b="1" dirty="0" err="1" smtClean="0"/>
                <a:t>studentID</a:t>
              </a:r>
              <a:endParaRPr lang="en-GB" b="1" dirty="0"/>
            </a:p>
          </p:txBody>
        </p:sp>
      </p:grpSp>
      <p:graphicFrame>
        <p:nvGraphicFramePr>
          <p:cNvPr id="12" name="Content Placeholder 3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018148473"/>
              </p:ext>
            </p:extLst>
          </p:nvPr>
        </p:nvGraphicFramePr>
        <p:xfrm>
          <a:off x="179513" y="4149080"/>
          <a:ext cx="8784973" cy="2633980"/>
        </p:xfrm>
        <a:graphic>
          <a:graphicData uri="http://schemas.openxmlformats.org/drawingml/2006/table">
            <a:tbl>
              <a:tblPr firstRow="1" bandRow="1">
                <a:tableStyleId>{3B4B98B0-60AC-42C2-AFA5-B58CD77FA1E5}</a:tableStyleId>
              </a:tblPr>
              <a:tblGrid>
                <a:gridCol w="864095">
                  <a:extLst>
                    <a:ext uri="{9D8B030D-6E8A-4147-A177-3AD203B41FA5}">
                      <a16:colId xmlns:a16="http://schemas.microsoft.com/office/drawing/2014/main" xmlns="" val="3921345172"/>
                    </a:ext>
                  </a:extLst>
                </a:gridCol>
                <a:gridCol w="1080120">
                  <a:extLst>
                    <a:ext uri="{9D8B030D-6E8A-4147-A177-3AD203B41FA5}">
                      <a16:colId xmlns:a16="http://schemas.microsoft.com/office/drawing/2014/main" xmlns="" val="508841520"/>
                    </a:ext>
                  </a:extLst>
                </a:gridCol>
                <a:gridCol w="864096">
                  <a:extLst>
                    <a:ext uri="{9D8B030D-6E8A-4147-A177-3AD203B41FA5}">
                      <a16:colId xmlns:a16="http://schemas.microsoft.com/office/drawing/2014/main" xmlns="" val="987618150"/>
                    </a:ext>
                  </a:extLst>
                </a:gridCol>
                <a:gridCol w="1368152">
                  <a:extLst>
                    <a:ext uri="{9D8B030D-6E8A-4147-A177-3AD203B41FA5}">
                      <a16:colId xmlns:a16="http://schemas.microsoft.com/office/drawing/2014/main" xmlns="" val="744423079"/>
                    </a:ext>
                  </a:extLst>
                </a:gridCol>
                <a:gridCol w="792088"/>
                <a:gridCol w="792088">
                  <a:extLst>
                    <a:ext uri="{9D8B030D-6E8A-4147-A177-3AD203B41FA5}">
                      <a16:colId xmlns:a16="http://schemas.microsoft.com/office/drawing/2014/main" xmlns="" val="3632423133"/>
                    </a:ext>
                  </a:extLst>
                </a:gridCol>
                <a:gridCol w="792088">
                  <a:extLst>
                    <a:ext uri="{9D8B030D-6E8A-4147-A177-3AD203B41FA5}">
                      <a16:colId xmlns:a16="http://schemas.microsoft.com/office/drawing/2014/main" xmlns="" val="1742271645"/>
                    </a:ext>
                  </a:extLst>
                </a:gridCol>
                <a:gridCol w="864096">
                  <a:extLst>
                    <a:ext uri="{9D8B030D-6E8A-4147-A177-3AD203B41FA5}">
                      <a16:colId xmlns:a16="http://schemas.microsoft.com/office/drawing/2014/main" xmlns="" val="3524448693"/>
                    </a:ext>
                  </a:extLst>
                </a:gridCol>
                <a:gridCol w="1368150">
                  <a:extLst>
                    <a:ext uri="{9D8B030D-6E8A-4147-A177-3AD203B41FA5}">
                      <a16:colId xmlns:a16="http://schemas.microsoft.com/office/drawing/2014/main" xmlns="" val="759005985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r>
                        <a:rPr lang="en-GB" sz="1400" dirty="0" err="1" smtClean="0"/>
                        <a:t>studentID</a:t>
                      </a:r>
                      <a:endParaRPr lang="en-GB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400" dirty="0" smtClean="0"/>
                        <a:t>student</a:t>
                      </a:r>
                      <a:br>
                        <a:rPr lang="en-GB" sz="1400" dirty="0" smtClean="0"/>
                      </a:br>
                      <a:r>
                        <a:rPr lang="en-GB" sz="1400" dirty="0" smtClean="0"/>
                        <a:t>Name</a:t>
                      </a:r>
                      <a:endParaRPr lang="en-GB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400" dirty="0" err="1" smtClean="0"/>
                        <a:t>moduleCode</a:t>
                      </a:r>
                      <a:endParaRPr lang="en-GB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400" dirty="0" err="1" smtClean="0"/>
                        <a:t>moduleName</a:t>
                      </a:r>
                      <a:endParaRPr lang="en-GB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400" dirty="0" smtClean="0"/>
                        <a:t>credits</a:t>
                      </a:r>
                      <a:endParaRPr lang="en-GB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400" dirty="0" smtClean="0"/>
                        <a:t>mark1</a:t>
                      </a:r>
                      <a:endParaRPr lang="en-GB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400" dirty="0" smtClean="0"/>
                        <a:t>mark2</a:t>
                      </a:r>
                      <a:endParaRPr lang="en-GB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400" dirty="0" err="1" smtClean="0"/>
                        <a:t>lecturerID</a:t>
                      </a:r>
                      <a:endParaRPr lang="en-GB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400" dirty="0" err="1" smtClean="0"/>
                        <a:t>lecturerName</a:t>
                      </a:r>
                      <a:endParaRPr lang="en-GB" sz="14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2172207746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0" algn="l" rtl="0" eaLnBrk="1" fontAlgn="b" latinLnBrk="0" hangingPunct="1"/>
                      <a:r>
                        <a:rPr kumimoji="0" lang="en-GB" sz="14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P100001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marL="0" algn="l" rtl="0" eaLnBrk="1" fontAlgn="b" latinLnBrk="0" hangingPunct="1"/>
                      <a:r>
                        <a:rPr kumimoji="0" lang="en-GB" sz="14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John Kay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marL="0" algn="l" rtl="0" eaLnBrk="1" fontAlgn="b" latinLnBrk="0" hangingPunct="1"/>
                      <a:r>
                        <a:rPr kumimoji="0" lang="en-GB" sz="14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M5X0110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marL="0" algn="l" rtl="0" eaLnBrk="1" fontAlgn="b" latinLnBrk="0" hangingPunct="1"/>
                      <a:r>
                        <a:rPr kumimoji="0" lang="en-GB" sz="14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Database Systems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marL="0" algn="ctr" rtl="0" eaLnBrk="1" fontAlgn="b" latinLnBrk="0" hangingPunct="1"/>
                      <a:r>
                        <a:rPr kumimoji="0" lang="en-GB" sz="14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30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marL="0" algn="ctr" rtl="0" eaLnBrk="1" fontAlgn="b" latinLnBrk="0" hangingPunct="1"/>
                      <a:r>
                        <a:rPr kumimoji="0" lang="en-GB" sz="14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75.00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marL="0" algn="ctr" rtl="0" eaLnBrk="1" fontAlgn="b" latinLnBrk="0" hangingPunct="1"/>
                      <a:r>
                        <a:rPr kumimoji="0" lang="en-GB" sz="14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65.00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marL="0" algn="l" rtl="0" eaLnBrk="1" fontAlgn="b" latinLnBrk="0" hangingPunct="1"/>
                      <a:r>
                        <a:rPr kumimoji="0" lang="en-GB" sz="14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LO40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marL="0" algn="l" rtl="0" eaLnBrk="1" fontAlgn="b" latinLnBrk="0" hangingPunct="1"/>
                      <a:r>
                        <a:rPr kumimoji="0" lang="en-GB" sz="14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Tina Murphy</a:t>
                      </a: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xmlns="" val="343088939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0" algn="l" rtl="0" eaLnBrk="1" fontAlgn="b" latinLnBrk="0" hangingPunct="1"/>
                      <a:endParaRPr kumimoji="0" lang="en-GB" sz="1400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9525" marR="9525" marT="9525" marB="0" anchor="ctr"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algn="l" rtl="0" eaLnBrk="1" fontAlgn="b" latinLnBrk="0" hangingPunct="1"/>
                      <a:endParaRPr kumimoji="0" lang="en-GB" sz="1400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9525" marR="9525" marT="9525" marB="0" anchor="ctr"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algn="l" rtl="0" eaLnBrk="1" fontAlgn="b" latinLnBrk="0" hangingPunct="1"/>
                      <a:r>
                        <a:rPr kumimoji="0" lang="en-GB" sz="14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M5X0105</a:t>
                      </a:r>
                    </a:p>
                  </a:txBody>
                  <a:tcPr marL="9525" marR="9525" marT="9525" marB="0" anchor="ctr"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algn="l" rtl="0" eaLnBrk="1" fontAlgn="b" latinLnBrk="0" hangingPunct="1"/>
                      <a:r>
                        <a:rPr kumimoji="0" lang="en-GB" sz="14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Web Development</a:t>
                      </a:r>
                    </a:p>
                  </a:txBody>
                  <a:tcPr marL="9525" marR="9525" marT="9525" marB="0" anchor="ctr"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algn="ctr" rtl="0" eaLnBrk="1" fontAlgn="b" latinLnBrk="0" hangingPunct="1"/>
                      <a:r>
                        <a:rPr kumimoji="0" lang="en-GB" sz="14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20</a:t>
                      </a:r>
                    </a:p>
                  </a:txBody>
                  <a:tcPr marL="9525" marR="9525" marT="9525" marB="0" anchor="ctr"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algn="ctr" rtl="0" eaLnBrk="1" fontAlgn="b" latinLnBrk="0" hangingPunct="1"/>
                      <a:r>
                        <a:rPr kumimoji="0" lang="en-GB" sz="14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79.50</a:t>
                      </a:r>
                    </a:p>
                  </a:txBody>
                  <a:tcPr marL="9525" marR="9525" marT="9525" marB="0" anchor="ctr"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algn="ctr" rtl="0" eaLnBrk="1" fontAlgn="b" latinLnBrk="0" hangingPunct="1"/>
                      <a:r>
                        <a:rPr kumimoji="0" lang="en-GB" sz="14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69.00</a:t>
                      </a:r>
                    </a:p>
                  </a:txBody>
                  <a:tcPr marL="9525" marR="9525" marT="9525" marB="0" anchor="ctr"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algn="l" rtl="0" eaLnBrk="1" fontAlgn="b" latinLnBrk="0" hangingPunct="1"/>
                      <a:r>
                        <a:rPr kumimoji="0" lang="en-GB" sz="14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LO93</a:t>
                      </a:r>
                    </a:p>
                  </a:txBody>
                  <a:tcPr marL="9525" marR="9525" marT="9525" marB="0" anchor="ctr"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algn="l" rtl="0" eaLnBrk="1" fontAlgn="b" latinLnBrk="0" hangingPunct="1"/>
                      <a:r>
                        <a:rPr kumimoji="0" lang="en-GB" sz="14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Tony Shaw</a:t>
                      </a:r>
                    </a:p>
                  </a:txBody>
                  <a:tcPr marL="9525" marR="9525" marT="9525" marB="0" anchor="ctr"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57922397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0" algn="l" rtl="0" eaLnBrk="1" fontAlgn="b" latinLnBrk="0" hangingPunct="1"/>
                      <a:r>
                        <a:rPr kumimoji="0" lang="en-GB" sz="14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P100004</a:t>
                      </a:r>
                    </a:p>
                  </a:txBody>
                  <a:tcPr marL="9525" marR="9525" marT="9525" marB="0" anchor="ctr"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marL="0" algn="l" rtl="0" eaLnBrk="1" fontAlgn="b" latinLnBrk="0" hangingPunct="1"/>
                      <a:r>
                        <a:rPr kumimoji="0" lang="en-GB" sz="14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Aline Stewart</a:t>
                      </a:r>
                    </a:p>
                  </a:txBody>
                  <a:tcPr marL="9525" marR="9525" marT="9525" marB="0" anchor="ctr"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marL="0" algn="l" rtl="0" eaLnBrk="1" fontAlgn="b" latinLnBrk="0" hangingPunct="1"/>
                      <a:r>
                        <a:rPr kumimoji="0" lang="en-GB" sz="14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M5X0110</a:t>
                      </a:r>
                    </a:p>
                  </a:txBody>
                  <a:tcPr marL="9525" marR="9525" marT="9525" marB="0" anchor="ctr"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marL="0" algn="l" rtl="0" eaLnBrk="1" fontAlgn="b" latinLnBrk="0" hangingPunct="1"/>
                      <a:r>
                        <a:rPr kumimoji="0" lang="en-GB" sz="14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Database Systems</a:t>
                      </a:r>
                    </a:p>
                  </a:txBody>
                  <a:tcPr marL="9525" marR="9525" marT="9525" marB="0" anchor="ctr"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marL="0" algn="ctr" rtl="0" eaLnBrk="1" fontAlgn="b" latinLnBrk="0" hangingPunct="1"/>
                      <a:r>
                        <a:rPr kumimoji="0" lang="en-GB" sz="14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30</a:t>
                      </a:r>
                    </a:p>
                  </a:txBody>
                  <a:tcPr marL="9525" marR="9525" marT="9525" marB="0" anchor="ctr"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marL="0" algn="ctr" rtl="0" eaLnBrk="1" fontAlgn="b" latinLnBrk="0" hangingPunct="1"/>
                      <a:r>
                        <a:rPr kumimoji="0" lang="en-GB" sz="14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55.00</a:t>
                      </a:r>
                    </a:p>
                  </a:txBody>
                  <a:tcPr marL="9525" marR="9525" marT="9525" marB="0" anchor="ctr"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marL="0" algn="ctr" rtl="0" eaLnBrk="1" fontAlgn="b" latinLnBrk="0" hangingPunct="1"/>
                      <a:r>
                        <a:rPr kumimoji="0" lang="en-GB" sz="14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52.00</a:t>
                      </a:r>
                    </a:p>
                  </a:txBody>
                  <a:tcPr marL="9525" marR="9525" marT="9525" marB="0" anchor="ctr"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marL="0" algn="l" rtl="0" eaLnBrk="1" fontAlgn="b" latinLnBrk="0" hangingPunct="1"/>
                      <a:r>
                        <a:rPr kumimoji="0" lang="en-GB" sz="14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LO40</a:t>
                      </a:r>
                    </a:p>
                  </a:txBody>
                  <a:tcPr marL="9525" marR="9525" marT="9525" marB="0" anchor="ctr"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marL="0" algn="l" rtl="0" eaLnBrk="1" fontAlgn="b" latinLnBrk="0" hangingPunct="1"/>
                      <a:r>
                        <a:rPr kumimoji="0" lang="en-GB" sz="14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Tina Murphy</a:t>
                      </a:r>
                    </a:p>
                  </a:txBody>
                  <a:tcPr marL="9525" marR="9525" marT="9525" marB="0" anchor="ctr"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extLst>
                  <a:ext uri="{0D108BD9-81ED-4DB2-BD59-A6C34878D82A}">
                    <a16:rowId xmlns:a16="http://schemas.microsoft.com/office/drawing/2014/main" xmlns="" val="147829676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0" algn="l" rtl="0" eaLnBrk="1" fontAlgn="b" latinLnBrk="0" hangingPunct="1"/>
                      <a:endParaRPr kumimoji="0" lang="en-GB" sz="14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marL="0" algn="l" rtl="0" eaLnBrk="1" fontAlgn="b" latinLnBrk="0" hangingPunct="1"/>
                      <a:endParaRPr kumimoji="0" lang="en-GB" sz="1400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marL="0" algn="l" rtl="0" eaLnBrk="1" fontAlgn="b" latinLnBrk="0" hangingPunct="1"/>
                      <a:r>
                        <a:rPr kumimoji="0" lang="en-GB" sz="14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M5X0105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marL="0" algn="l" rtl="0" eaLnBrk="1" fontAlgn="b" latinLnBrk="0" hangingPunct="1"/>
                      <a:r>
                        <a:rPr kumimoji="0" lang="en-GB" sz="14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Web Development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marL="0" algn="ctr" rtl="0" eaLnBrk="1" fontAlgn="b" latinLnBrk="0" hangingPunct="1"/>
                      <a:r>
                        <a:rPr kumimoji="0" lang="en-GB" sz="14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20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marL="0" algn="ctr" rtl="0" eaLnBrk="1" fontAlgn="b" latinLnBrk="0" hangingPunct="1"/>
                      <a:r>
                        <a:rPr kumimoji="0" lang="en-GB" sz="14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41.00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marL="0" algn="ctr" rtl="0" eaLnBrk="1" fontAlgn="b" latinLnBrk="0" hangingPunct="1"/>
                      <a:r>
                        <a:rPr kumimoji="0" lang="en-GB" sz="14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39.00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marL="0" algn="l" rtl="0" eaLnBrk="1" fontAlgn="b" latinLnBrk="0" hangingPunct="1"/>
                      <a:r>
                        <a:rPr kumimoji="0" lang="en-GB" sz="14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LO93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marL="0" algn="l" rtl="0" eaLnBrk="1" fontAlgn="b" latinLnBrk="0" hangingPunct="1"/>
                      <a:r>
                        <a:rPr kumimoji="0" lang="en-GB" sz="14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Tony Shaw</a:t>
                      </a: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xmlns="" val="76547316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0" algn="l" rtl="0" eaLnBrk="1" fontAlgn="b" latinLnBrk="0" hangingPunct="1"/>
                      <a:endParaRPr kumimoji="0" lang="en-GB" sz="14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marL="0" algn="l" rtl="0" eaLnBrk="1" fontAlgn="b" latinLnBrk="0" hangingPunct="1"/>
                      <a:endParaRPr kumimoji="0" lang="en-GB" sz="14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marL="0" algn="l" rtl="0" eaLnBrk="1" fontAlgn="b" latinLnBrk="0" hangingPunct="1"/>
                      <a:r>
                        <a:rPr kumimoji="0" lang="en-GB" sz="14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M5X0104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marL="0" algn="l" rtl="0" eaLnBrk="1" fontAlgn="b" latinLnBrk="0" hangingPunct="1"/>
                      <a:r>
                        <a:rPr kumimoji="0" lang="en-GB" sz="14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Internet Security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marL="0" algn="ctr" rtl="0" eaLnBrk="1" fontAlgn="b" latinLnBrk="0" hangingPunct="1"/>
                      <a:r>
                        <a:rPr kumimoji="0" lang="en-GB" sz="14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20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marL="0" algn="ctr" rtl="0" eaLnBrk="1" fontAlgn="b" latinLnBrk="0" hangingPunct="1"/>
                      <a:r>
                        <a:rPr kumimoji="0" lang="en-GB" sz="14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62.50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marL="0" algn="ctr" rtl="0" eaLnBrk="1" fontAlgn="b" latinLnBrk="0" hangingPunct="1"/>
                      <a:r>
                        <a:rPr kumimoji="0" lang="en-GB" sz="14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67.00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marL="0" algn="l" rtl="0" eaLnBrk="1" fontAlgn="b" latinLnBrk="0" hangingPunct="1"/>
                      <a:r>
                        <a:rPr kumimoji="0" lang="en-GB" sz="14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LO93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marL="0" algn="l" rtl="0" eaLnBrk="1" fontAlgn="b" latinLnBrk="0" hangingPunct="1"/>
                      <a:r>
                        <a:rPr kumimoji="0" lang="en-GB" sz="14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Tony Shaw</a:t>
                      </a: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xmlns="" val="3854797231"/>
                  </a:ext>
                </a:extLst>
              </a:tr>
            </a:tbl>
          </a:graphicData>
        </a:graphic>
      </p:graphicFrame>
      <p:grpSp>
        <p:nvGrpSpPr>
          <p:cNvPr id="4" name="Group 3"/>
          <p:cNvGrpSpPr/>
          <p:nvPr/>
        </p:nvGrpSpPr>
        <p:grpSpPr>
          <a:xfrm>
            <a:off x="88831" y="3819000"/>
            <a:ext cx="2044111" cy="2277000"/>
            <a:chOff x="163965" y="3582406"/>
            <a:chExt cx="2103779" cy="2226170"/>
          </a:xfrm>
        </p:grpSpPr>
        <p:sp>
          <p:nvSpPr>
            <p:cNvPr id="6" name="Rounded Rectangle 5"/>
            <p:cNvSpPr/>
            <p:nvPr/>
          </p:nvSpPr>
          <p:spPr>
            <a:xfrm>
              <a:off x="163965" y="3639487"/>
              <a:ext cx="2103779" cy="2169089"/>
            </a:xfrm>
            <a:prstGeom prst="roundRect">
              <a:avLst/>
            </a:prstGeom>
            <a:noFill/>
          </p:spPr>
          <p:style>
            <a:lnRef idx="2">
              <a:schemeClr val="accent2"/>
            </a:lnRef>
            <a:fillRef idx="1">
              <a:schemeClr val="lt1"/>
            </a:fillRef>
            <a:effectRef idx="0">
              <a:schemeClr val="accent2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9" name="TextBox 8"/>
            <p:cNvSpPr txBox="1"/>
            <p:nvPr/>
          </p:nvSpPr>
          <p:spPr>
            <a:xfrm>
              <a:off x="737957" y="3582406"/>
              <a:ext cx="953723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GB" b="1" dirty="0"/>
                <a:t>Table 1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300411350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1NF Tables (from Method 2)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en-GB" dirty="0" smtClean="0"/>
              <a:t>Student</a:t>
            </a:r>
          </a:p>
          <a:p>
            <a:endParaRPr lang="en-GB" dirty="0"/>
          </a:p>
          <a:p>
            <a:endParaRPr lang="en-GB" dirty="0" smtClean="0"/>
          </a:p>
          <a:p>
            <a:r>
              <a:rPr lang="en-GB" dirty="0" err="1" smtClean="0"/>
              <a:t>StudentModule</a:t>
            </a:r>
            <a:endParaRPr lang="en-GB" dirty="0"/>
          </a:p>
        </p:txBody>
      </p:sp>
      <p:graphicFrame>
        <p:nvGraphicFramePr>
          <p:cNvPr id="4" name="Content Placeholder 3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676657107"/>
              </p:ext>
            </p:extLst>
          </p:nvPr>
        </p:nvGraphicFramePr>
        <p:xfrm>
          <a:off x="4427984" y="1772816"/>
          <a:ext cx="1944215" cy="1259840"/>
        </p:xfrm>
        <a:graphic>
          <a:graphicData uri="http://schemas.openxmlformats.org/drawingml/2006/table">
            <a:tbl>
              <a:tblPr firstRow="1" bandRow="1">
                <a:tableStyleId>{3B4B98B0-60AC-42C2-AFA5-B58CD77FA1E5}</a:tableStyleId>
              </a:tblPr>
              <a:tblGrid>
                <a:gridCol w="864095">
                  <a:extLst>
                    <a:ext uri="{9D8B030D-6E8A-4147-A177-3AD203B41FA5}">
                      <a16:colId xmlns:a16="http://schemas.microsoft.com/office/drawing/2014/main" xmlns="" val="3921345172"/>
                    </a:ext>
                  </a:extLst>
                </a:gridCol>
                <a:gridCol w="1080120">
                  <a:extLst>
                    <a:ext uri="{9D8B030D-6E8A-4147-A177-3AD203B41FA5}">
                      <a16:colId xmlns:a16="http://schemas.microsoft.com/office/drawing/2014/main" xmlns="" val="508841520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r>
                        <a:rPr lang="en-GB" sz="1400" dirty="0" err="1" smtClean="0"/>
                        <a:t>studentID</a:t>
                      </a:r>
                      <a:endParaRPr lang="en-GB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400" dirty="0" smtClean="0"/>
                        <a:t>student</a:t>
                      </a:r>
                      <a:br>
                        <a:rPr lang="en-GB" sz="1400" dirty="0" smtClean="0"/>
                      </a:br>
                      <a:r>
                        <a:rPr lang="en-GB" sz="1400" dirty="0" smtClean="0"/>
                        <a:t>Name</a:t>
                      </a:r>
                      <a:endParaRPr lang="en-GB" sz="14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2172207746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0" algn="l" rtl="0" eaLnBrk="1" fontAlgn="b" latinLnBrk="0" hangingPunct="1"/>
                      <a:r>
                        <a:rPr kumimoji="0" lang="en-GB" sz="14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P100001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marL="0" algn="l" rtl="0" eaLnBrk="1" fontAlgn="b" latinLnBrk="0" hangingPunct="1"/>
                      <a:r>
                        <a:rPr kumimoji="0" lang="en-GB" sz="14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John Kay</a:t>
                      </a: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xmlns="" val="343088939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0" algn="l" rtl="0" eaLnBrk="1" fontAlgn="b" latinLnBrk="0" hangingPunct="1"/>
                      <a:r>
                        <a:rPr kumimoji="0" lang="en-GB" sz="14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P100004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marL="0" algn="l" rtl="0" eaLnBrk="1" fontAlgn="b" latinLnBrk="0" hangingPunct="1"/>
                      <a:r>
                        <a:rPr kumimoji="0" lang="en-GB" sz="14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Aline Stewart</a:t>
                      </a: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xmlns="" val="1478296762"/>
                  </a:ext>
                </a:extLst>
              </a:tr>
            </a:tbl>
          </a:graphicData>
        </a:graphic>
      </p:graphicFrame>
      <p:graphicFrame>
        <p:nvGraphicFramePr>
          <p:cNvPr id="5" name="Content Placeholder 3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630242503"/>
              </p:ext>
            </p:extLst>
          </p:nvPr>
        </p:nvGraphicFramePr>
        <p:xfrm>
          <a:off x="836921" y="3843020"/>
          <a:ext cx="7704853" cy="2633980"/>
        </p:xfrm>
        <a:graphic>
          <a:graphicData uri="http://schemas.openxmlformats.org/drawingml/2006/table">
            <a:tbl>
              <a:tblPr firstRow="1" bandRow="1">
                <a:tableStyleId>{3B4B98B0-60AC-42C2-AFA5-B58CD77FA1E5}</a:tableStyleId>
              </a:tblPr>
              <a:tblGrid>
                <a:gridCol w="864095">
                  <a:extLst>
                    <a:ext uri="{9D8B030D-6E8A-4147-A177-3AD203B41FA5}">
                      <a16:colId xmlns:a16="http://schemas.microsoft.com/office/drawing/2014/main" xmlns="" val="3921345172"/>
                    </a:ext>
                  </a:extLst>
                </a:gridCol>
                <a:gridCol w="864096">
                  <a:extLst>
                    <a:ext uri="{9D8B030D-6E8A-4147-A177-3AD203B41FA5}">
                      <a16:colId xmlns:a16="http://schemas.microsoft.com/office/drawing/2014/main" xmlns="" val="987618150"/>
                    </a:ext>
                  </a:extLst>
                </a:gridCol>
                <a:gridCol w="1368152">
                  <a:extLst>
                    <a:ext uri="{9D8B030D-6E8A-4147-A177-3AD203B41FA5}">
                      <a16:colId xmlns:a16="http://schemas.microsoft.com/office/drawing/2014/main" xmlns="" val="744423079"/>
                    </a:ext>
                  </a:extLst>
                </a:gridCol>
                <a:gridCol w="792088"/>
                <a:gridCol w="792088">
                  <a:extLst>
                    <a:ext uri="{9D8B030D-6E8A-4147-A177-3AD203B41FA5}">
                      <a16:colId xmlns:a16="http://schemas.microsoft.com/office/drawing/2014/main" xmlns="" val="3632423133"/>
                    </a:ext>
                  </a:extLst>
                </a:gridCol>
                <a:gridCol w="792088">
                  <a:extLst>
                    <a:ext uri="{9D8B030D-6E8A-4147-A177-3AD203B41FA5}">
                      <a16:colId xmlns:a16="http://schemas.microsoft.com/office/drawing/2014/main" xmlns="" val="1742271645"/>
                    </a:ext>
                  </a:extLst>
                </a:gridCol>
                <a:gridCol w="864096">
                  <a:extLst>
                    <a:ext uri="{9D8B030D-6E8A-4147-A177-3AD203B41FA5}">
                      <a16:colId xmlns:a16="http://schemas.microsoft.com/office/drawing/2014/main" xmlns="" val="3524448693"/>
                    </a:ext>
                  </a:extLst>
                </a:gridCol>
                <a:gridCol w="1368150">
                  <a:extLst>
                    <a:ext uri="{9D8B030D-6E8A-4147-A177-3AD203B41FA5}">
                      <a16:colId xmlns:a16="http://schemas.microsoft.com/office/drawing/2014/main" xmlns="" val="759005985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r>
                        <a:rPr lang="en-GB" sz="1400" dirty="0" err="1" smtClean="0"/>
                        <a:t>studentID</a:t>
                      </a:r>
                      <a:endParaRPr lang="en-GB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400" dirty="0" err="1" smtClean="0"/>
                        <a:t>moduleCode</a:t>
                      </a:r>
                      <a:endParaRPr lang="en-GB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400" dirty="0" err="1" smtClean="0"/>
                        <a:t>moduleName</a:t>
                      </a:r>
                      <a:endParaRPr lang="en-GB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400" dirty="0" smtClean="0"/>
                        <a:t>credits</a:t>
                      </a:r>
                      <a:endParaRPr lang="en-GB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400" dirty="0" smtClean="0"/>
                        <a:t>mark1</a:t>
                      </a:r>
                      <a:endParaRPr lang="en-GB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400" dirty="0" smtClean="0"/>
                        <a:t>mark2</a:t>
                      </a:r>
                      <a:endParaRPr lang="en-GB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400" dirty="0" err="1" smtClean="0"/>
                        <a:t>lecturerID</a:t>
                      </a:r>
                      <a:endParaRPr lang="en-GB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400" dirty="0" err="1" smtClean="0"/>
                        <a:t>lecturerName</a:t>
                      </a:r>
                      <a:endParaRPr lang="en-GB" sz="14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2172207746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0" algn="l" rtl="0" eaLnBrk="1" fontAlgn="b" latinLnBrk="0" hangingPunct="1"/>
                      <a:r>
                        <a:rPr kumimoji="0" lang="en-GB" sz="14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P100001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marL="0" algn="l" rtl="0" eaLnBrk="1" fontAlgn="b" latinLnBrk="0" hangingPunct="1"/>
                      <a:r>
                        <a:rPr kumimoji="0" lang="en-GB" sz="14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M5X0110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marL="0" algn="l" rtl="0" eaLnBrk="1" fontAlgn="b" latinLnBrk="0" hangingPunct="1"/>
                      <a:r>
                        <a:rPr kumimoji="0" lang="en-GB" sz="14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Database Systems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marL="0" algn="ctr" rtl="0" eaLnBrk="1" fontAlgn="b" latinLnBrk="0" hangingPunct="1"/>
                      <a:r>
                        <a:rPr kumimoji="0" lang="en-GB" sz="14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30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marL="0" algn="ctr" rtl="0" eaLnBrk="1" fontAlgn="b" latinLnBrk="0" hangingPunct="1"/>
                      <a:r>
                        <a:rPr kumimoji="0" lang="en-GB" sz="14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75.00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marL="0" algn="ctr" rtl="0" eaLnBrk="1" fontAlgn="b" latinLnBrk="0" hangingPunct="1"/>
                      <a:r>
                        <a:rPr kumimoji="0" lang="en-GB" sz="14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65.00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marL="0" algn="l" rtl="0" eaLnBrk="1" fontAlgn="b" latinLnBrk="0" hangingPunct="1"/>
                      <a:r>
                        <a:rPr kumimoji="0" lang="en-GB" sz="14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LO40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marL="0" algn="l" rtl="0" eaLnBrk="1" fontAlgn="b" latinLnBrk="0" hangingPunct="1"/>
                      <a:r>
                        <a:rPr kumimoji="0" lang="en-GB" sz="14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Tina Murphy</a:t>
                      </a: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xmlns="" val="343088939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0" algn="l" rtl="0" eaLnBrk="1" fontAlgn="b" latinLnBrk="0" hangingPunct="1"/>
                      <a:r>
                        <a:rPr kumimoji="0" lang="en-GB" sz="140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P100001</a:t>
                      </a:r>
                      <a:endParaRPr kumimoji="0" lang="en-GB" sz="1400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9525" marR="9525" marT="9525" marB="0" anchor="ctr"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algn="l" rtl="0" eaLnBrk="1" fontAlgn="b" latinLnBrk="0" hangingPunct="1"/>
                      <a:r>
                        <a:rPr kumimoji="0" lang="en-GB" sz="14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M5X0105</a:t>
                      </a:r>
                    </a:p>
                  </a:txBody>
                  <a:tcPr marL="9525" marR="9525" marT="9525" marB="0" anchor="ctr"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algn="l" rtl="0" eaLnBrk="1" fontAlgn="b" latinLnBrk="0" hangingPunct="1"/>
                      <a:r>
                        <a:rPr kumimoji="0" lang="en-GB" sz="14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Web Development</a:t>
                      </a:r>
                    </a:p>
                  </a:txBody>
                  <a:tcPr marL="9525" marR="9525" marT="9525" marB="0" anchor="ctr"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algn="ctr" rtl="0" eaLnBrk="1" fontAlgn="b" latinLnBrk="0" hangingPunct="1"/>
                      <a:r>
                        <a:rPr kumimoji="0" lang="en-GB" sz="14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20</a:t>
                      </a:r>
                    </a:p>
                  </a:txBody>
                  <a:tcPr marL="9525" marR="9525" marT="9525" marB="0" anchor="ctr"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algn="ctr" rtl="0" eaLnBrk="1" fontAlgn="b" latinLnBrk="0" hangingPunct="1"/>
                      <a:r>
                        <a:rPr kumimoji="0" lang="en-GB" sz="14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79.50</a:t>
                      </a:r>
                    </a:p>
                  </a:txBody>
                  <a:tcPr marL="9525" marR="9525" marT="9525" marB="0" anchor="ctr"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algn="ctr" rtl="0" eaLnBrk="1" fontAlgn="b" latinLnBrk="0" hangingPunct="1"/>
                      <a:r>
                        <a:rPr kumimoji="0" lang="en-GB" sz="14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69.00</a:t>
                      </a:r>
                    </a:p>
                  </a:txBody>
                  <a:tcPr marL="9525" marR="9525" marT="9525" marB="0" anchor="ctr"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algn="l" rtl="0" eaLnBrk="1" fontAlgn="b" latinLnBrk="0" hangingPunct="1"/>
                      <a:r>
                        <a:rPr kumimoji="0" lang="en-GB" sz="14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LO93</a:t>
                      </a:r>
                    </a:p>
                  </a:txBody>
                  <a:tcPr marL="9525" marR="9525" marT="9525" marB="0" anchor="ctr"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algn="l" rtl="0" eaLnBrk="1" fontAlgn="b" latinLnBrk="0" hangingPunct="1"/>
                      <a:r>
                        <a:rPr kumimoji="0" lang="en-GB" sz="14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Tony Shaw</a:t>
                      </a:r>
                    </a:p>
                  </a:txBody>
                  <a:tcPr marL="9525" marR="9525" marT="9525" marB="0" anchor="ctr"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57922397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0" algn="l" rtl="0" eaLnBrk="1" fontAlgn="b" latinLnBrk="0" hangingPunct="1"/>
                      <a:r>
                        <a:rPr kumimoji="0" lang="en-GB" sz="14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P100004</a:t>
                      </a:r>
                    </a:p>
                  </a:txBody>
                  <a:tcPr marL="9525" marR="9525" marT="9525" marB="0" anchor="ctr"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marL="0" algn="l" rtl="0" eaLnBrk="1" fontAlgn="b" latinLnBrk="0" hangingPunct="1"/>
                      <a:r>
                        <a:rPr kumimoji="0" lang="en-GB" sz="14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M5X0110</a:t>
                      </a:r>
                    </a:p>
                  </a:txBody>
                  <a:tcPr marL="9525" marR="9525" marT="9525" marB="0" anchor="ctr"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marL="0" algn="l" rtl="0" eaLnBrk="1" fontAlgn="b" latinLnBrk="0" hangingPunct="1"/>
                      <a:r>
                        <a:rPr kumimoji="0" lang="en-GB" sz="14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Database Systems</a:t>
                      </a:r>
                    </a:p>
                  </a:txBody>
                  <a:tcPr marL="9525" marR="9525" marT="9525" marB="0" anchor="ctr"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marL="0" algn="ctr" rtl="0" eaLnBrk="1" fontAlgn="b" latinLnBrk="0" hangingPunct="1"/>
                      <a:r>
                        <a:rPr kumimoji="0" lang="en-GB" sz="14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30</a:t>
                      </a:r>
                    </a:p>
                  </a:txBody>
                  <a:tcPr marL="9525" marR="9525" marT="9525" marB="0" anchor="ctr"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marL="0" algn="ctr" rtl="0" eaLnBrk="1" fontAlgn="b" latinLnBrk="0" hangingPunct="1"/>
                      <a:r>
                        <a:rPr kumimoji="0" lang="en-GB" sz="14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55.00</a:t>
                      </a:r>
                    </a:p>
                  </a:txBody>
                  <a:tcPr marL="9525" marR="9525" marT="9525" marB="0" anchor="ctr"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marL="0" algn="ctr" rtl="0" eaLnBrk="1" fontAlgn="b" latinLnBrk="0" hangingPunct="1"/>
                      <a:r>
                        <a:rPr kumimoji="0" lang="en-GB" sz="14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52.00</a:t>
                      </a:r>
                    </a:p>
                  </a:txBody>
                  <a:tcPr marL="9525" marR="9525" marT="9525" marB="0" anchor="ctr"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marL="0" algn="l" rtl="0" eaLnBrk="1" fontAlgn="b" latinLnBrk="0" hangingPunct="1"/>
                      <a:r>
                        <a:rPr kumimoji="0" lang="en-GB" sz="14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LO40</a:t>
                      </a:r>
                    </a:p>
                  </a:txBody>
                  <a:tcPr marL="9525" marR="9525" marT="9525" marB="0" anchor="ctr"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marL="0" algn="l" rtl="0" eaLnBrk="1" fontAlgn="b" latinLnBrk="0" hangingPunct="1"/>
                      <a:r>
                        <a:rPr kumimoji="0" lang="en-GB" sz="14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Tina Murphy</a:t>
                      </a:r>
                    </a:p>
                  </a:txBody>
                  <a:tcPr marL="9525" marR="9525" marT="9525" marB="0" anchor="ctr"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extLst>
                  <a:ext uri="{0D108BD9-81ED-4DB2-BD59-A6C34878D82A}">
                    <a16:rowId xmlns:a16="http://schemas.microsoft.com/office/drawing/2014/main" xmlns="" val="147829676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0" algn="l" rtl="0" eaLnBrk="1" fontAlgn="b" latinLnBrk="0" hangingPunct="1"/>
                      <a:r>
                        <a:rPr kumimoji="0" lang="en-GB" sz="140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P100004</a:t>
                      </a:r>
                      <a:endParaRPr kumimoji="0" lang="en-GB" sz="1400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marL="0" algn="l" rtl="0" eaLnBrk="1" fontAlgn="b" latinLnBrk="0" hangingPunct="1"/>
                      <a:r>
                        <a:rPr kumimoji="0" lang="en-GB" sz="14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M5X0105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marL="0" algn="l" rtl="0" eaLnBrk="1" fontAlgn="b" latinLnBrk="0" hangingPunct="1"/>
                      <a:r>
                        <a:rPr kumimoji="0" lang="en-GB" sz="14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Web Development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marL="0" algn="ctr" rtl="0" eaLnBrk="1" fontAlgn="b" latinLnBrk="0" hangingPunct="1"/>
                      <a:r>
                        <a:rPr kumimoji="0" lang="en-GB" sz="14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20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marL="0" algn="ctr" rtl="0" eaLnBrk="1" fontAlgn="b" latinLnBrk="0" hangingPunct="1"/>
                      <a:r>
                        <a:rPr kumimoji="0" lang="en-GB" sz="14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41.00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marL="0" algn="ctr" rtl="0" eaLnBrk="1" fontAlgn="b" latinLnBrk="0" hangingPunct="1"/>
                      <a:r>
                        <a:rPr kumimoji="0" lang="en-GB" sz="14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39.00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marL="0" algn="l" rtl="0" eaLnBrk="1" fontAlgn="b" latinLnBrk="0" hangingPunct="1"/>
                      <a:r>
                        <a:rPr kumimoji="0" lang="en-GB" sz="14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LO93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marL="0" algn="l" rtl="0" eaLnBrk="1" fontAlgn="b" latinLnBrk="0" hangingPunct="1"/>
                      <a:r>
                        <a:rPr kumimoji="0" lang="en-GB" sz="14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Tony Shaw</a:t>
                      </a: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xmlns="" val="76547316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0" algn="l" rtl="0" eaLnBrk="1" fontAlgn="b" latinLnBrk="0" hangingPunct="1"/>
                      <a:r>
                        <a:rPr kumimoji="0" lang="en-GB" sz="140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P100004</a:t>
                      </a:r>
                      <a:endParaRPr kumimoji="0" lang="en-GB" sz="1400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marL="0" algn="l" rtl="0" eaLnBrk="1" fontAlgn="b" latinLnBrk="0" hangingPunct="1"/>
                      <a:r>
                        <a:rPr kumimoji="0" lang="en-GB" sz="14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M5X0104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marL="0" algn="l" rtl="0" eaLnBrk="1" fontAlgn="b" latinLnBrk="0" hangingPunct="1"/>
                      <a:r>
                        <a:rPr kumimoji="0" lang="en-GB" sz="14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Internet Security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marL="0" algn="ctr" rtl="0" eaLnBrk="1" fontAlgn="b" latinLnBrk="0" hangingPunct="1"/>
                      <a:r>
                        <a:rPr kumimoji="0" lang="en-GB" sz="14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20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marL="0" algn="ctr" rtl="0" eaLnBrk="1" fontAlgn="b" latinLnBrk="0" hangingPunct="1"/>
                      <a:r>
                        <a:rPr kumimoji="0" lang="en-GB" sz="14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62.50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marL="0" algn="ctr" rtl="0" eaLnBrk="1" fontAlgn="b" latinLnBrk="0" hangingPunct="1"/>
                      <a:r>
                        <a:rPr kumimoji="0" lang="en-GB" sz="14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67.00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marL="0" algn="l" rtl="0" eaLnBrk="1" fontAlgn="b" latinLnBrk="0" hangingPunct="1"/>
                      <a:r>
                        <a:rPr kumimoji="0" lang="en-GB" sz="14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LO93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marL="0" algn="l" rtl="0" eaLnBrk="1" fontAlgn="b" latinLnBrk="0" hangingPunct="1"/>
                      <a:r>
                        <a:rPr kumimoji="0" lang="en-GB" sz="14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Tony Shaw</a:t>
                      </a: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xmlns="" val="3854797231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1385109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Second Normal Form (2NF)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en-GB" dirty="0"/>
              <a:t>A relation that is in </a:t>
            </a:r>
            <a:r>
              <a:rPr lang="en-GB" b="1" dirty="0"/>
              <a:t>1NF</a:t>
            </a:r>
            <a:r>
              <a:rPr lang="en-GB" dirty="0"/>
              <a:t> </a:t>
            </a:r>
            <a:r>
              <a:rPr lang="en-GB" u="sng" dirty="0"/>
              <a:t>and</a:t>
            </a:r>
            <a:r>
              <a:rPr lang="en-GB" dirty="0"/>
              <a:t> every non-primary key attribute is </a:t>
            </a:r>
            <a:r>
              <a:rPr lang="en-GB" b="1" i="1" dirty="0"/>
              <a:t>fully functionally dependent</a:t>
            </a:r>
            <a:r>
              <a:rPr lang="en-GB" dirty="0"/>
              <a:t> on the primary key.</a:t>
            </a:r>
          </a:p>
          <a:p>
            <a:r>
              <a:rPr lang="en-GB" dirty="0"/>
              <a:t>This step involves </a:t>
            </a:r>
            <a:r>
              <a:rPr lang="en-GB" i="1" u="sng" dirty="0"/>
              <a:t>removing partial dependencies</a:t>
            </a:r>
            <a:r>
              <a:rPr lang="en-GB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31697439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2NF Steps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en-GB" dirty="0"/>
              <a:t>Identify the primary key for </a:t>
            </a:r>
            <a:r>
              <a:rPr lang="en-GB" dirty="0" smtClean="0"/>
              <a:t>each 1NF </a:t>
            </a:r>
            <a:r>
              <a:rPr lang="en-GB" dirty="0"/>
              <a:t>relation.</a:t>
            </a:r>
          </a:p>
          <a:p>
            <a:r>
              <a:rPr lang="en-GB" dirty="0"/>
              <a:t>Identify the functional dependencies in the relation.</a:t>
            </a:r>
          </a:p>
          <a:p>
            <a:r>
              <a:rPr lang="en-GB" dirty="0"/>
              <a:t>Check for partial dependencies</a:t>
            </a:r>
          </a:p>
          <a:p>
            <a:pPr lvl="1"/>
            <a:r>
              <a:rPr lang="en-GB" dirty="0"/>
              <a:t>If partial dependencies exist on the primary key, remove them by placing them in a new relation along with a copy of their determinant (left side).</a:t>
            </a:r>
          </a:p>
          <a:p>
            <a:pPr lvl="1"/>
            <a:r>
              <a:rPr lang="en-GB" dirty="0"/>
              <a:t>And remove the duplicate rows in the new table.</a:t>
            </a:r>
          </a:p>
        </p:txBody>
      </p:sp>
    </p:spTree>
    <p:extLst>
      <p:ext uri="{BB962C8B-B14F-4D97-AF65-F5344CB8AC3E}">
        <p14:creationId xmlns:p14="http://schemas.microsoft.com/office/powerpoint/2010/main" val="339051503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1NF to 2NF: </a:t>
            </a:r>
            <a:r>
              <a:rPr lang="en-GB" dirty="0" smtClean="0"/>
              <a:t>Student Table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endParaRPr lang="en-GB" dirty="0" smtClean="0"/>
          </a:p>
          <a:p>
            <a:r>
              <a:rPr lang="en-GB" dirty="0" smtClean="0"/>
              <a:t>What </a:t>
            </a:r>
            <a:r>
              <a:rPr lang="en-GB" dirty="0"/>
              <a:t>is the primary key? </a:t>
            </a:r>
            <a:r>
              <a:rPr lang="en-GB" b="1" dirty="0" err="1" smtClean="0"/>
              <a:t>studentID</a:t>
            </a:r>
            <a:endParaRPr lang="en-GB" b="1" dirty="0"/>
          </a:p>
          <a:p>
            <a:r>
              <a:rPr lang="en-GB" dirty="0"/>
              <a:t>What are the functional dependencies?</a:t>
            </a:r>
          </a:p>
          <a:p>
            <a:pPr lvl="1"/>
            <a:r>
              <a:rPr lang="en-GB" dirty="0" err="1" smtClean="0"/>
              <a:t>studentID</a:t>
            </a:r>
            <a:r>
              <a:rPr lang="en-GB" dirty="0" smtClean="0"/>
              <a:t> </a:t>
            </a:r>
            <a:r>
              <a:rPr lang="en-GB" dirty="0" smtClean="0">
                <a:sym typeface="Wingdings" panose="05000000000000000000" pitchFamily="2" charset="2"/>
              </a:rPr>
              <a:t> </a:t>
            </a:r>
            <a:r>
              <a:rPr lang="en-GB" dirty="0" err="1" smtClean="0">
                <a:sym typeface="Wingdings" panose="05000000000000000000" pitchFamily="2" charset="2"/>
              </a:rPr>
              <a:t>student</a:t>
            </a:r>
            <a:r>
              <a:rPr lang="en-GB" dirty="0" err="1" smtClean="0">
                <a:sym typeface="Wingdings" panose="05000000000000000000" pitchFamily="2" charset="2"/>
              </a:rPr>
              <a:t>Name</a:t>
            </a:r>
            <a:endParaRPr lang="en-GB" dirty="0"/>
          </a:p>
          <a:p>
            <a:r>
              <a:rPr lang="en-GB" dirty="0"/>
              <a:t>Are there any partial dependencies?</a:t>
            </a:r>
          </a:p>
          <a:p>
            <a:pPr lvl="1"/>
            <a:r>
              <a:rPr lang="en-GB" dirty="0"/>
              <a:t>No, this is a simple functional dependency involving single attributes and it is clear that </a:t>
            </a:r>
            <a:r>
              <a:rPr lang="en-GB" dirty="0" err="1" smtClean="0"/>
              <a:t>studentName</a:t>
            </a:r>
            <a:r>
              <a:rPr lang="en-GB" dirty="0" smtClean="0"/>
              <a:t> </a:t>
            </a:r>
            <a:r>
              <a:rPr lang="en-GB" dirty="0"/>
              <a:t>is fully functionally dependent on </a:t>
            </a:r>
            <a:r>
              <a:rPr lang="en-GB" dirty="0" err="1" smtClean="0"/>
              <a:t>studentNo</a:t>
            </a:r>
            <a:endParaRPr lang="en-GB" dirty="0"/>
          </a:p>
          <a:p>
            <a:r>
              <a:rPr lang="en-GB" dirty="0" smtClean="0"/>
              <a:t>The </a:t>
            </a:r>
            <a:r>
              <a:rPr lang="en-GB" dirty="0" smtClean="0"/>
              <a:t>Student table </a:t>
            </a:r>
            <a:r>
              <a:rPr lang="en-GB" dirty="0" smtClean="0"/>
              <a:t>can remain as it is.</a:t>
            </a:r>
            <a:endParaRPr lang="en-GB" dirty="0"/>
          </a:p>
          <a:p>
            <a:endParaRPr lang="en-GB" dirty="0"/>
          </a:p>
        </p:txBody>
      </p:sp>
      <p:graphicFrame>
        <p:nvGraphicFramePr>
          <p:cNvPr id="5" name="Content Placeholder 3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462275407"/>
              </p:ext>
            </p:extLst>
          </p:nvPr>
        </p:nvGraphicFramePr>
        <p:xfrm>
          <a:off x="6821833" y="1556792"/>
          <a:ext cx="1944215" cy="1259840"/>
        </p:xfrm>
        <a:graphic>
          <a:graphicData uri="http://schemas.openxmlformats.org/drawingml/2006/table">
            <a:tbl>
              <a:tblPr firstRow="1" bandRow="1">
                <a:tableStyleId>{3B4B98B0-60AC-42C2-AFA5-B58CD77FA1E5}</a:tableStyleId>
              </a:tblPr>
              <a:tblGrid>
                <a:gridCol w="864095">
                  <a:extLst>
                    <a:ext uri="{9D8B030D-6E8A-4147-A177-3AD203B41FA5}">
                      <a16:colId xmlns:a16="http://schemas.microsoft.com/office/drawing/2014/main" xmlns="" val="3921345172"/>
                    </a:ext>
                  </a:extLst>
                </a:gridCol>
                <a:gridCol w="1080120">
                  <a:extLst>
                    <a:ext uri="{9D8B030D-6E8A-4147-A177-3AD203B41FA5}">
                      <a16:colId xmlns:a16="http://schemas.microsoft.com/office/drawing/2014/main" xmlns="" val="508841520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r>
                        <a:rPr lang="en-GB" sz="1400" dirty="0" err="1" smtClean="0"/>
                        <a:t>studentID</a:t>
                      </a:r>
                      <a:endParaRPr lang="en-GB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400" dirty="0" smtClean="0"/>
                        <a:t>student</a:t>
                      </a:r>
                      <a:br>
                        <a:rPr lang="en-GB" sz="1400" dirty="0" smtClean="0"/>
                      </a:br>
                      <a:r>
                        <a:rPr lang="en-GB" sz="1400" dirty="0" smtClean="0"/>
                        <a:t>Name</a:t>
                      </a:r>
                      <a:endParaRPr lang="en-GB" sz="14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2172207746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0" algn="l" rtl="0" eaLnBrk="1" fontAlgn="b" latinLnBrk="0" hangingPunct="1"/>
                      <a:r>
                        <a:rPr kumimoji="0" lang="en-GB" sz="14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P100001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marL="0" algn="l" rtl="0" eaLnBrk="1" fontAlgn="b" latinLnBrk="0" hangingPunct="1"/>
                      <a:r>
                        <a:rPr kumimoji="0" lang="en-GB" sz="14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John Kay</a:t>
                      </a: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xmlns="" val="343088939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0" algn="l" rtl="0" eaLnBrk="1" fontAlgn="b" latinLnBrk="0" hangingPunct="1"/>
                      <a:r>
                        <a:rPr kumimoji="0" lang="en-GB" sz="14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P100004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marL="0" algn="l" rtl="0" eaLnBrk="1" fontAlgn="b" latinLnBrk="0" hangingPunct="1"/>
                      <a:r>
                        <a:rPr kumimoji="0" lang="en-GB" sz="14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Aline Stewart</a:t>
                      </a: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xmlns="" val="1478296762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04607014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1NF to 2NF: </a:t>
            </a:r>
            <a:r>
              <a:rPr lang="en-GB" dirty="0" err="1" smtClean="0"/>
              <a:t>StudentModule</a:t>
            </a:r>
            <a:r>
              <a:rPr lang="en-GB" dirty="0" smtClean="0"/>
              <a:t> Table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612648" y="4293096"/>
            <a:ext cx="8153400" cy="1802903"/>
          </a:xfrm>
        </p:spPr>
        <p:txBody>
          <a:bodyPr/>
          <a:lstStyle/>
          <a:p>
            <a:r>
              <a:rPr lang="en-GB" dirty="0"/>
              <a:t>What is the primary key? </a:t>
            </a:r>
            <a:endParaRPr lang="en-GB" b="1" dirty="0"/>
          </a:p>
          <a:p>
            <a:r>
              <a:rPr lang="en-GB" dirty="0"/>
              <a:t>What are the functional dependencies? </a:t>
            </a:r>
            <a:r>
              <a:rPr lang="en-GB" dirty="0" smtClean="0"/>
              <a:t>A </a:t>
            </a:r>
            <a:r>
              <a:rPr lang="en-GB" dirty="0"/>
              <a:t>few - next slide.</a:t>
            </a:r>
          </a:p>
        </p:txBody>
      </p:sp>
      <p:graphicFrame>
        <p:nvGraphicFramePr>
          <p:cNvPr id="5" name="Content Placeholder 3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071824185"/>
              </p:ext>
            </p:extLst>
          </p:nvPr>
        </p:nvGraphicFramePr>
        <p:xfrm>
          <a:off x="836921" y="1556792"/>
          <a:ext cx="7704853" cy="2633980"/>
        </p:xfrm>
        <a:graphic>
          <a:graphicData uri="http://schemas.openxmlformats.org/drawingml/2006/table">
            <a:tbl>
              <a:tblPr firstRow="1" bandRow="1">
                <a:tableStyleId>{3B4B98B0-60AC-42C2-AFA5-B58CD77FA1E5}</a:tableStyleId>
              </a:tblPr>
              <a:tblGrid>
                <a:gridCol w="864095">
                  <a:extLst>
                    <a:ext uri="{9D8B030D-6E8A-4147-A177-3AD203B41FA5}">
                      <a16:colId xmlns:a16="http://schemas.microsoft.com/office/drawing/2014/main" xmlns="" val="3921345172"/>
                    </a:ext>
                  </a:extLst>
                </a:gridCol>
                <a:gridCol w="864096">
                  <a:extLst>
                    <a:ext uri="{9D8B030D-6E8A-4147-A177-3AD203B41FA5}">
                      <a16:colId xmlns:a16="http://schemas.microsoft.com/office/drawing/2014/main" xmlns="" val="987618150"/>
                    </a:ext>
                  </a:extLst>
                </a:gridCol>
                <a:gridCol w="1368152">
                  <a:extLst>
                    <a:ext uri="{9D8B030D-6E8A-4147-A177-3AD203B41FA5}">
                      <a16:colId xmlns:a16="http://schemas.microsoft.com/office/drawing/2014/main" xmlns="" val="744423079"/>
                    </a:ext>
                  </a:extLst>
                </a:gridCol>
                <a:gridCol w="792088"/>
                <a:gridCol w="792088">
                  <a:extLst>
                    <a:ext uri="{9D8B030D-6E8A-4147-A177-3AD203B41FA5}">
                      <a16:colId xmlns:a16="http://schemas.microsoft.com/office/drawing/2014/main" xmlns="" val="3632423133"/>
                    </a:ext>
                  </a:extLst>
                </a:gridCol>
                <a:gridCol w="792088">
                  <a:extLst>
                    <a:ext uri="{9D8B030D-6E8A-4147-A177-3AD203B41FA5}">
                      <a16:colId xmlns:a16="http://schemas.microsoft.com/office/drawing/2014/main" xmlns="" val="1742271645"/>
                    </a:ext>
                  </a:extLst>
                </a:gridCol>
                <a:gridCol w="864096">
                  <a:extLst>
                    <a:ext uri="{9D8B030D-6E8A-4147-A177-3AD203B41FA5}">
                      <a16:colId xmlns:a16="http://schemas.microsoft.com/office/drawing/2014/main" xmlns="" val="3524448693"/>
                    </a:ext>
                  </a:extLst>
                </a:gridCol>
                <a:gridCol w="1368150">
                  <a:extLst>
                    <a:ext uri="{9D8B030D-6E8A-4147-A177-3AD203B41FA5}">
                      <a16:colId xmlns:a16="http://schemas.microsoft.com/office/drawing/2014/main" xmlns="" val="759005985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r>
                        <a:rPr lang="en-GB" sz="1400" dirty="0" err="1" smtClean="0"/>
                        <a:t>studentID</a:t>
                      </a:r>
                      <a:endParaRPr lang="en-GB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400" dirty="0" err="1" smtClean="0"/>
                        <a:t>moduleCode</a:t>
                      </a:r>
                      <a:endParaRPr lang="en-GB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400" dirty="0" err="1" smtClean="0"/>
                        <a:t>moduleName</a:t>
                      </a:r>
                      <a:endParaRPr lang="en-GB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400" dirty="0" smtClean="0"/>
                        <a:t>credits</a:t>
                      </a:r>
                      <a:endParaRPr lang="en-GB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400" dirty="0" smtClean="0"/>
                        <a:t>mark1</a:t>
                      </a:r>
                      <a:endParaRPr lang="en-GB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400" dirty="0" smtClean="0"/>
                        <a:t>mark2</a:t>
                      </a:r>
                      <a:endParaRPr lang="en-GB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400" dirty="0" err="1" smtClean="0"/>
                        <a:t>lecturerID</a:t>
                      </a:r>
                      <a:endParaRPr lang="en-GB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400" dirty="0" err="1" smtClean="0"/>
                        <a:t>lecturerName</a:t>
                      </a:r>
                      <a:endParaRPr lang="en-GB" sz="14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2172207746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0" algn="l" rtl="0" eaLnBrk="1" fontAlgn="b" latinLnBrk="0" hangingPunct="1"/>
                      <a:r>
                        <a:rPr kumimoji="0" lang="en-GB" sz="14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P100001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marL="0" algn="l" rtl="0" eaLnBrk="1" fontAlgn="b" latinLnBrk="0" hangingPunct="1"/>
                      <a:r>
                        <a:rPr kumimoji="0" lang="en-GB" sz="14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M5X0110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marL="0" algn="l" rtl="0" eaLnBrk="1" fontAlgn="b" latinLnBrk="0" hangingPunct="1"/>
                      <a:r>
                        <a:rPr kumimoji="0" lang="en-GB" sz="14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Database Systems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marL="0" algn="ctr" rtl="0" eaLnBrk="1" fontAlgn="b" latinLnBrk="0" hangingPunct="1"/>
                      <a:r>
                        <a:rPr kumimoji="0" lang="en-GB" sz="14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30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marL="0" algn="ctr" rtl="0" eaLnBrk="1" fontAlgn="b" latinLnBrk="0" hangingPunct="1"/>
                      <a:r>
                        <a:rPr kumimoji="0" lang="en-GB" sz="14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75.00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marL="0" algn="ctr" rtl="0" eaLnBrk="1" fontAlgn="b" latinLnBrk="0" hangingPunct="1"/>
                      <a:r>
                        <a:rPr kumimoji="0" lang="en-GB" sz="14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65.00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marL="0" algn="l" rtl="0" eaLnBrk="1" fontAlgn="b" latinLnBrk="0" hangingPunct="1"/>
                      <a:r>
                        <a:rPr kumimoji="0" lang="en-GB" sz="14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LO40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marL="0" algn="l" rtl="0" eaLnBrk="1" fontAlgn="b" latinLnBrk="0" hangingPunct="1"/>
                      <a:r>
                        <a:rPr kumimoji="0" lang="en-GB" sz="14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Tina Murphy</a:t>
                      </a: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xmlns="" val="343088939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0" algn="l" rtl="0" eaLnBrk="1" fontAlgn="b" latinLnBrk="0" hangingPunct="1"/>
                      <a:r>
                        <a:rPr kumimoji="0" lang="en-GB" sz="140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P100001</a:t>
                      </a:r>
                      <a:endParaRPr kumimoji="0" lang="en-GB" sz="1400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9525" marR="9525" marT="9525" marB="0" anchor="ctr"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algn="l" rtl="0" eaLnBrk="1" fontAlgn="b" latinLnBrk="0" hangingPunct="1"/>
                      <a:r>
                        <a:rPr kumimoji="0" lang="en-GB" sz="14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M5X0105</a:t>
                      </a:r>
                    </a:p>
                  </a:txBody>
                  <a:tcPr marL="9525" marR="9525" marT="9525" marB="0" anchor="ctr"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algn="l" rtl="0" eaLnBrk="1" fontAlgn="b" latinLnBrk="0" hangingPunct="1"/>
                      <a:r>
                        <a:rPr kumimoji="0" lang="en-GB" sz="14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Web Development</a:t>
                      </a:r>
                    </a:p>
                  </a:txBody>
                  <a:tcPr marL="9525" marR="9525" marT="9525" marB="0" anchor="ctr"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algn="ctr" rtl="0" eaLnBrk="1" fontAlgn="b" latinLnBrk="0" hangingPunct="1"/>
                      <a:r>
                        <a:rPr kumimoji="0" lang="en-GB" sz="14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20</a:t>
                      </a:r>
                    </a:p>
                  </a:txBody>
                  <a:tcPr marL="9525" marR="9525" marT="9525" marB="0" anchor="ctr"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algn="ctr" rtl="0" eaLnBrk="1" fontAlgn="b" latinLnBrk="0" hangingPunct="1"/>
                      <a:r>
                        <a:rPr kumimoji="0" lang="en-GB" sz="14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79.50</a:t>
                      </a:r>
                    </a:p>
                  </a:txBody>
                  <a:tcPr marL="9525" marR="9525" marT="9525" marB="0" anchor="ctr"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algn="ctr" rtl="0" eaLnBrk="1" fontAlgn="b" latinLnBrk="0" hangingPunct="1"/>
                      <a:r>
                        <a:rPr kumimoji="0" lang="en-GB" sz="14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69.00</a:t>
                      </a:r>
                    </a:p>
                  </a:txBody>
                  <a:tcPr marL="9525" marR="9525" marT="9525" marB="0" anchor="ctr"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algn="l" rtl="0" eaLnBrk="1" fontAlgn="b" latinLnBrk="0" hangingPunct="1"/>
                      <a:r>
                        <a:rPr kumimoji="0" lang="en-GB" sz="14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LO93</a:t>
                      </a:r>
                    </a:p>
                  </a:txBody>
                  <a:tcPr marL="9525" marR="9525" marT="9525" marB="0" anchor="ctr"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algn="l" rtl="0" eaLnBrk="1" fontAlgn="b" latinLnBrk="0" hangingPunct="1"/>
                      <a:r>
                        <a:rPr kumimoji="0" lang="en-GB" sz="14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Tony Shaw</a:t>
                      </a:r>
                    </a:p>
                  </a:txBody>
                  <a:tcPr marL="9525" marR="9525" marT="9525" marB="0" anchor="ctr"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57922397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0" algn="l" rtl="0" eaLnBrk="1" fontAlgn="b" latinLnBrk="0" hangingPunct="1"/>
                      <a:r>
                        <a:rPr kumimoji="0" lang="en-GB" sz="14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P100004</a:t>
                      </a:r>
                    </a:p>
                  </a:txBody>
                  <a:tcPr marL="9525" marR="9525" marT="9525" marB="0" anchor="ctr"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marL="0" algn="l" rtl="0" eaLnBrk="1" fontAlgn="b" latinLnBrk="0" hangingPunct="1"/>
                      <a:r>
                        <a:rPr kumimoji="0" lang="en-GB" sz="14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M5X0110</a:t>
                      </a:r>
                    </a:p>
                  </a:txBody>
                  <a:tcPr marL="9525" marR="9525" marT="9525" marB="0" anchor="ctr"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marL="0" algn="l" rtl="0" eaLnBrk="1" fontAlgn="b" latinLnBrk="0" hangingPunct="1"/>
                      <a:r>
                        <a:rPr kumimoji="0" lang="en-GB" sz="14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Database Systems</a:t>
                      </a:r>
                    </a:p>
                  </a:txBody>
                  <a:tcPr marL="9525" marR="9525" marT="9525" marB="0" anchor="ctr"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marL="0" algn="ctr" rtl="0" eaLnBrk="1" fontAlgn="b" latinLnBrk="0" hangingPunct="1"/>
                      <a:r>
                        <a:rPr kumimoji="0" lang="en-GB" sz="14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30</a:t>
                      </a:r>
                    </a:p>
                  </a:txBody>
                  <a:tcPr marL="9525" marR="9525" marT="9525" marB="0" anchor="ctr"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marL="0" algn="ctr" rtl="0" eaLnBrk="1" fontAlgn="b" latinLnBrk="0" hangingPunct="1"/>
                      <a:r>
                        <a:rPr kumimoji="0" lang="en-GB" sz="14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55.00</a:t>
                      </a:r>
                    </a:p>
                  </a:txBody>
                  <a:tcPr marL="9525" marR="9525" marT="9525" marB="0" anchor="ctr"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marL="0" algn="ctr" rtl="0" eaLnBrk="1" fontAlgn="b" latinLnBrk="0" hangingPunct="1"/>
                      <a:r>
                        <a:rPr kumimoji="0" lang="en-GB" sz="14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52.00</a:t>
                      </a:r>
                    </a:p>
                  </a:txBody>
                  <a:tcPr marL="9525" marR="9525" marT="9525" marB="0" anchor="ctr"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marL="0" algn="l" rtl="0" eaLnBrk="1" fontAlgn="b" latinLnBrk="0" hangingPunct="1"/>
                      <a:r>
                        <a:rPr kumimoji="0" lang="en-GB" sz="14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LO40</a:t>
                      </a:r>
                    </a:p>
                  </a:txBody>
                  <a:tcPr marL="9525" marR="9525" marT="9525" marB="0" anchor="ctr"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marL="0" algn="l" rtl="0" eaLnBrk="1" fontAlgn="b" latinLnBrk="0" hangingPunct="1"/>
                      <a:r>
                        <a:rPr kumimoji="0" lang="en-GB" sz="14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Tina Murphy</a:t>
                      </a:r>
                    </a:p>
                  </a:txBody>
                  <a:tcPr marL="9525" marR="9525" marT="9525" marB="0" anchor="ctr"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extLst>
                  <a:ext uri="{0D108BD9-81ED-4DB2-BD59-A6C34878D82A}">
                    <a16:rowId xmlns:a16="http://schemas.microsoft.com/office/drawing/2014/main" xmlns="" val="147829676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0" algn="l" rtl="0" eaLnBrk="1" fontAlgn="b" latinLnBrk="0" hangingPunct="1"/>
                      <a:r>
                        <a:rPr kumimoji="0" lang="en-GB" sz="140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P100004</a:t>
                      </a:r>
                      <a:endParaRPr kumimoji="0" lang="en-GB" sz="1400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marL="0" algn="l" rtl="0" eaLnBrk="1" fontAlgn="b" latinLnBrk="0" hangingPunct="1"/>
                      <a:r>
                        <a:rPr kumimoji="0" lang="en-GB" sz="14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M5X0105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marL="0" algn="l" rtl="0" eaLnBrk="1" fontAlgn="b" latinLnBrk="0" hangingPunct="1"/>
                      <a:r>
                        <a:rPr kumimoji="0" lang="en-GB" sz="14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Web Development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marL="0" algn="ctr" rtl="0" eaLnBrk="1" fontAlgn="b" latinLnBrk="0" hangingPunct="1"/>
                      <a:r>
                        <a:rPr kumimoji="0" lang="en-GB" sz="14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20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marL="0" algn="ctr" rtl="0" eaLnBrk="1" fontAlgn="b" latinLnBrk="0" hangingPunct="1"/>
                      <a:r>
                        <a:rPr kumimoji="0" lang="en-GB" sz="14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41.00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marL="0" algn="ctr" rtl="0" eaLnBrk="1" fontAlgn="b" latinLnBrk="0" hangingPunct="1"/>
                      <a:r>
                        <a:rPr kumimoji="0" lang="en-GB" sz="14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39.00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marL="0" algn="l" rtl="0" eaLnBrk="1" fontAlgn="b" latinLnBrk="0" hangingPunct="1"/>
                      <a:r>
                        <a:rPr kumimoji="0" lang="en-GB" sz="14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LO93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marL="0" algn="l" rtl="0" eaLnBrk="1" fontAlgn="b" latinLnBrk="0" hangingPunct="1"/>
                      <a:r>
                        <a:rPr kumimoji="0" lang="en-GB" sz="14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Tony Shaw</a:t>
                      </a: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xmlns="" val="76547316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0" algn="l" rtl="0" eaLnBrk="1" fontAlgn="b" latinLnBrk="0" hangingPunct="1"/>
                      <a:r>
                        <a:rPr kumimoji="0" lang="en-GB" sz="140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P100004</a:t>
                      </a:r>
                      <a:endParaRPr kumimoji="0" lang="en-GB" sz="1400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marL="0" algn="l" rtl="0" eaLnBrk="1" fontAlgn="b" latinLnBrk="0" hangingPunct="1"/>
                      <a:r>
                        <a:rPr kumimoji="0" lang="en-GB" sz="14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M5X0104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marL="0" algn="l" rtl="0" eaLnBrk="1" fontAlgn="b" latinLnBrk="0" hangingPunct="1"/>
                      <a:r>
                        <a:rPr kumimoji="0" lang="en-GB" sz="14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Internet Security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marL="0" algn="ctr" rtl="0" eaLnBrk="1" fontAlgn="b" latinLnBrk="0" hangingPunct="1"/>
                      <a:r>
                        <a:rPr kumimoji="0" lang="en-GB" sz="14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20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marL="0" algn="ctr" rtl="0" eaLnBrk="1" fontAlgn="b" latinLnBrk="0" hangingPunct="1"/>
                      <a:r>
                        <a:rPr kumimoji="0" lang="en-GB" sz="14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62.50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marL="0" algn="ctr" rtl="0" eaLnBrk="1" fontAlgn="b" latinLnBrk="0" hangingPunct="1"/>
                      <a:r>
                        <a:rPr kumimoji="0" lang="en-GB" sz="14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67.00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marL="0" algn="l" rtl="0" eaLnBrk="1" fontAlgn="b" latinLnBrk="0" hangingPunct="1"/>
                      <a:r>
                        <a:rPr kumimoji="0" lang="en-GB" sz="14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LO93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marL="0" algn="l" rtl="0" eaLnBrk="1" fontAlgn="b" latinLnBrk="0" hangingPunct="1"/>
                      <a:r>
                        <a:rPr kumimoji="0" lang="en-GB" sz="14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Tony Shaw</a:t>
                      </a: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xmlns="" val="3854797231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27316600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 err="1" smtClean="0"/>
              <a:t>StudentModule</a:t>
            </a:r>
            <a:r>
              <a:rPr lang="en-GB" dirty="0" smtClean="0"/>
              <a:t> Functional </a:t>
            </a:r>
            <a:r>
              <a:rPr lang="en-GB" dirty="0"/>
              <a:t>Dependencies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612647" y="1600200"/>
            <a:ext cx="8184511" cy="5257800"/>
          </a:xfrm>
        </p:spPr>
        <p:txBody>
          <a:bodyPr>
            <a:normAutofit fontScale="92500" lnSpcReduction="10000"/>
          </a:bodyPr>
          <a:lstStyle/>
          <a:p>
            <a:r>
              <a:rPr lang="en-GB" dirty="0"/>
              <a:t>Primary key: </a:t>
            </a:r>
            <a:r>
              <a:rPr lang="en-GB" dirty="0" err="1" smtClean="0"/>
              <a:t>studentID</a:t>
            </a:r>
            <a:r>
              <a:rPr lang="en-GB" dirty="0" smtClean="0"/>
              <a:t>, </a:t>
            </a:r>
            <a:r>
              <a:rPr lang="en-GB" dirty="0" err="1" smtClean="0"/>
              <a:t>moduleCode</a:t>
            </a:r>
            <a:r>
              <a:rPr lang="en-GB" dirty="0" smtClean="0"/>
              <a:t>, </a:t>
            </a:r>
            <a:r>
              <a:rPr lang="en-GB" dirty="0"/>
              <a:t>so we have:</a:t>
            </a:r>
          </a:p>
          <a:p>
            <a:pPr marL="640080" lvl="2" indent="0">
              <a:buNone/>
            </a:pPr>
            <a:r>
              <a:rPr lang="en-GB" dirty="0" err="1"/>
              <a:t>studentID</a:t>
            </a:r>
            <a:r>
              <a:rPr lang="en-GB" dirty="0"/>
              <a:t>, </a:t>
            </a:r>
            <a:r>
              <a:rPr lang="en-GB" dirty="0" err="1"/>
              <a:t>moduleCode</a:t>
            </a:r>
            <a:r>
              <a:rPr lang="en-GB" dirty="0"/>
              <a:t> </a:t>
            </a:r>
            <a:r>
              <a:rPr lang="en-GB" dirty="0">
                <a:sym typeface="Wingdings" panose="05000000000000000000" pitchFamily="2" charset="2"/>
              </a:rPr>
              <a:t> </a:t>
            </a:r>
            <a:r>
              <a:rPr lang="en-GB" dirty="0" err="1">
                <a:sym typeface="Wingdings" panose="05000000000000000000" pitchFamily="2" charset="2"/>
              </a:rPr>
              <a:t>moduleName</a:t>
            </a:r>
            <a:r>
              <a:rPr lang="en-GB" dirty="0">
                <a:sym typeface="Wingdings" panose="05000000000000000000" pitchFamily="2" charset="2"/>
              </a:rPr>
              <a:t>, credits, </a:t>
            </a:r>
            <a:r>
              <a:rPr lang="en-GB" dirty="0" smtClean="0">
                <a:sym typeface="Wingdings" panose="05000000000000000000" pitchFamily="2" charset="2"/>
              </a:rPr>
              <a:t>mark1</a:t>
            </a:r>
            <a:r>
              <a:rPr lang="en-GB" dirty="0">
                <a:sym typeface="Wingdings" panose="05000000000000000000" pitchFamily="2" charset="2"/>
              </a:rPr>
              <a:t>, </a:t>
            </a:r>
            <a:r>
              <a:rPr lang="en-GB" dirty="0" smtClean="0">
                <a:sym typeface="Wingdings" panose="05000000000000000000" pitchFamily="2" charset="2"/>
              </a:rPr>
              <a:t>mark2</a:t>
            </a:r>
            <a:r>
              <a:rPr lang="en-GB" dirty="0">
                <a:sym typeface="Wingdings" panose="05000000000000000000" pitchFamily="2" charset="2"/>
              </a:rPr>
              <a:t>, </a:t>
            </a:r>
            <a:r>
              <a:rPr lang="en-GB" dirty="0" err="1">
                <a:sym typeface="Wingdings" panose="05000000000000000000" pitchFamily="2" charset="2"/>
              </a:rPr>
              <a:t>lecturerID</a:t>
            </a:r>
            <a:r>
              <a:rPr lang="en-GB" dirty="0">
                <a:sym typeface="Wingdings" panose="05000000000000000000" pitchFamily="2" charset="2"/>
              </a:rPr>
              <a:t>, </a:t>
            </a:r>
            <a:r>
              <a:rPr lang="en-GB" dirty="0" err="1">
                <a:sym typeface="Wingdings" panose="05000000000000000000" pitchFamily="2" charset="2"/>
              </a:rPr>
              <a:t>lecturerName</a:t>
            </a:r>
            <a:endParaRPr lang="en-GB" dirty="0"/>
          </a:p>
          <a:p>
            <a:r>
              <a:rPr lang="en-GB" dirty="0"/>
              <a:t>Recall: partial dependencies involves identifying attributes that are functionally dependent on a </a:t>
            </a:r>
            <a:r>
              <a:rPr lang="en-GB" b="1" dirty="0"/>
              <a:t>subset</a:t>
            </a:r>
            <a:r>
              <a:rPr lang="en-GB" dirty="0"/>
              <a:t> of the determinant (left-side).</a:t>
            </a:r>
          </a:p>
          <a:p>
            <a:pPr lvl="1"/>
            <a:r>
              <a:rPr lang="en-GB" dirty="0" smtClean="0"/>
              <a:t>Nothing is </a:t>
            </a:r>
            <a:r>
              <a:rPr lang="en-GB" dirty="0"/>
              <a:t>functionally dependent on </a:t>
            </a:r>
            <a:r>
              <a:rPr lang="en-GB" dirty="0" err="1" smtClean="0"/>
              <a:t>studentID</a:t>
            </a:r>
            <a:r>
              <a:rPr lang="en-GB" dirty="0" smtClean="0"/>
              <a:t> alone (you need both </a:t>
            </a:r>
            <a:r>
              <a:rPr lang="en-GB" dirty="0" err="1" smtClean="0"/>
              <a:t>studentID</a:t>
            </a:r>
            <a:r>
              <a:rPr lang="en-GB" dirty="0" smtClean="0"/>
              <a:t> and </a:t>
            </a:r>
            <a:r>
              <a:rPr lang="en-GB" dirty="0" err="1" smtClean="0"/>
              <a:t>moduleCode</a:t>
            </a:r>
            <a:r>
              <a:rPr lang="en-GB" dirty="0" smtClean="0"/>
              <a:t> to determine other values).</a:t>
            </a:r>
            <a:endParaRPr lang="en-GB" dirty="0"/>
          </a:p>
          <a:p>
            <a:pPr lvl="1"/>
            <a:r>
              <a:rPr lang="en-GB" dirty="0"/>
              <a:t>But what about </a:t>
            </a:r>
            <a:r>
              <a:rPr lang="en-GB" dirty="0" err="1" smtClean="0"/>
              <a:t>moduleCode</a:t>
            </a:r>
            <a:r>
              <a:rPr lang="en-GB" dirty="0" smtClean="0"/>
              <a:t>?</a:t>
            </a:r>
            <a:endParaRPr lang="en-GB" dirty="0"/>
          </a:p>
          <a:p>
            <a:pPr marL="685800" lvl="2" indent="0">
              <a:buNone/>
            </a:pPr>
            <a:r>
              <a:rPr lang="en-GB" dirty="0" err="1" smtClean="0"/>
              <a:t>moduleCode</a:t>
            </a:r>
            <a:r>
              <a:rPr lang="en-GB" dirty="0">
                <a:sym typeface="Wingdings" panose="05000000000000000000" pitchFamily="2" charset="2"/>
              </a:rPr>
              <a:t> </a:t>
            </a:r>
            <a:r>
              <a:rPr lang="en-GB" dirty="0" err="1">
                <a:sym typeface="Wingdings" panose="05000000000000000000" pitchFamily="2" charset="2"/>
              </a:rPr>
              <a:t>moduleName</a:t>
            </a:r>
            <a:r>
              <a:rPr lang="en-GB" dirty="0">
                <a:sym typeface="Wingdings" panose="05000000000000000000" pitchFamily="2" charset="2"/>
              </a:rPr>
              <a:t>, credits, </a:t>
            </a:r>
            <a:r>
              <a:rPr lang="en-GB" dirty="0" err="1">
                <a:sym typeface="Wingdings" panose="05000000000000000000" pitchFamily="2" charset="2"/>
              </a:rPr>
              <a:t>lecturerID</a:t>
            </a:r>
            <a:r>
              <a:rPr lang="en-GB" dirty="0">
                <a:sym typeface="Wingdings" panose="05000000000000000000" pitchFamily="2" charset="2"/>
              </a:rPr>
              <a:t>, </a:t>
            </a:r>
            <a:r>
              <a:rPr lang="en-GB" dirty="0" err="1">
                <a:sym typeface="Wingdings" panose="05000000000000000000" pitchFamily="2" charset="2"/>
              </a:rPr>
              <a:t>lecturerName</a:t>
            </a:r>
            <a:endParaRPr lang="en-GB" dirty="0">
              <a:sym typeface="Wingdings" panose="05000000000000000000" pitchFamily="2" charset="2"/>
            </a:endParaRPr>
          </a:p>
          <a:p>
            <a:pPr lvl="1"/>
            <a:r>
              <a:rPr lang="en-GB" dirty="0"/>
              <a:t>If we extract this dependency from the </a:t>
            </a:r>
            <a:r>
              <a:rPr lang="en-GB" dirty="0" smtClean="0"/>
              <a:t>table, leaving the remaining fields for functional dependency (</a:t>
            </a:r>
            <a:r>
              <a:rPr lang="en-GB" dirty="0" err="1" smtClean="0"/>
              <a:t>studentID</a:t>
            </a:r>
            <a:r>
              <a:rPr lang="en-GB" dirty="0" smtClean="0"/>
              <a:t>, </a:t>
            </a:r>
            <a:r>
              <a:rPr lang="en-GB" dirty="0" err="1" smtClean="0"/>
              <a:t>moduleCode</a:t>
            </a:r>
            <a:r>
              <a:rPr lang="en-GB" dirty="0" smtClean="0"/>
              <a:t>), </a:t>
            </a:r>
            <a:r>
              <a:rPr lang="en-GB" dirty="0"/>
              <a:t>we get the two tables on </a:t>
            </a:r>
            <a:r>
              <a:rPr lang="en-GB" dirty="0" smtClean="0"/>
              <a:t>the next </a:t>
            </a:r>
            <a:r>
              <a:rPr lang="en-GB" dirty="0"/>
              <a:t>slide.</a:t>
            </a:r>
          </a:p>
          <a:p>
            <a:pPr lvl="1"/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21503043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1NF to 2NF: </a:t>
            </a:r>
            <a:r>
              <a:rPr lang="en-GB" dirty="0" err="1" smtClean="0"/>
              <a:t>StudentModule</a:t>
            </a:r>
            <a:r>
              <a:rPr lang="en-GB" dirty="0" smtClean="0"/>
              <a:t> Table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en-GB" dirty="0" err="1" smtClean="0"/>
              <a:t>ModuleLecturer</a:t>
            </a:r>
            <a:endParaRPr lang="en-GB" dirty="0" smtClean="0"/>
          </a:p>
          <a:p>
            <a:endParaRPr lang="en-GB" dirty="0"/>
          </a:p>
          <a:p>
            <a:endParaRPr lang="en-GB" dirty="0" smtClean="0"/>
          </a:p>
          <a:p>
            <a:endParaRPr lang="en-GB" dirty="0"/>
          </a:p>
          <a:p>
            <a:r>
              <a:rPr lang="en-GB" dirty="0" err="1" smtClean="0"/>
              <a:t>StudentModule</a:t>
            </a:r>
            <a:endParaRPr lang="en-GB" dirty="0"/>
          </a:p>
        </p:txBody>
      </p:sp>
      <p:graphicFrame>
        <p:nvGraphicFramePr>
          <p:cNvPr id="4" name="Content Placeholder 3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027013380"/>
              </p:ext>
            </p:extLst>
          </p:nvPr>
        </p:nvGraphicFramePr>
        <p:xfrm>
          <a:off x="2771801" y="2089656"/>
          <a:ext cx="6094513" cy="1483360"/>
        </p:xfrm>
        <a:graphic>
          <a:graphicData uri="http://schemas.openxmlformats.org/drawingml/2006/table">
            <a:tbl>
              <a:tblPr firstRow="1" bandRow="1">
                <a:tableStyleId>{3B4B98B0-60AC-42C2-AFA5-B58CD77FA1E5}</a:tableStyleId>
              </a:tblPr>
              <a:tblGrid>
                <a:gridCol w="1224135">
                  <a:extLst>
                    <a:ext uri="{9D8B030D-6E8A-4147-A177-3AD203B41FA5}">
                      <a16:colId xmlns:a16="http://schemas.microsoft.com/office/drawing/2014/main" xmlns="" val="987618150"/>
                    </a:ext>
                  </a:extLst>
                </a:gridCol>
                <a:gridCol w="1504643">
                  <a:extLst>
                    <a:ext uri="{9D8B030D-6E8A-4147-A177-3AD203B41FA5}">
                      <a16:colId xmlns:a16="http://schemas.microsoft.com/office/drawing/2014/main" xmlns="" val="744423079"/>
                    </a:ext>
                  </a:extLst>
                </a:gridCol>
                <a:gridCol w="811258"/>
                <a:gridCol w="1180012">
                  <a:extLst>
                    <a:ext uri="{9D8B030D-6E8A-4147-A177-3AD203B41FA5}">
                      <a16:colId xmlns:a16="http://schemas.microsoft.com/office/drawing/2014/main" xmlns="" val="3524448693"/>
                    </a:ext>
                  </a:extLst>
                </a:gridCol>
                <a:gridCol w="1374465">
                  <a:extLst>
                    <a:ext uri="{9D8B030D-6E8A-4147-A177-3AD203B41FA5}">
                      <a16:colId xmlns:a16="http://schemas.microsoft.com/office/drawing/2014/main" xmlns="" val="759005985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r>
                        <a:rPr lang="en-GB" sz="1400" dirty="0" err="1" smtClean="0"/>
                        <a:t>moduleCode</a:t>
                      </a:r>
                      <a:endParaRPr lang="en-GB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400" dirty="0" err="1" smtClean="0"/>
                        <a:t>moduleName</a:t>
                      </a:r>
                      <a:endParaRPr lang="en-GB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400" dirty="0" smtClean="0"/>
                        <a:t>credits</a:t>
                      </a:r>
                      <a:endParaRPr lang="en-GB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400" dirty="0" err="1" smtClean="0"/>
                        <a:t>lecturerID</a:t>
                      </a:r>
                      <a:endParaRPr lang="en-GB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400" dirty="0" err="1" smtClean="0"/>
                        <a:t>lecturerName</a:t>
                      </a:r>
                      <a:endParaRPr lang="en-GB" sz="14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2172207746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0" algn="l" rtl="0" eaLnBrk="1" fontAlgn="b" latinLnBrk="0" hangingPunct="1"/>
                      <a:r>
                        <a:rPr kumimoji="0" lang="en-GB" sz="14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M5X0110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marL="0" algn="l" rtl="0" eaLnBrk="1" fontAlgn="b" latinLnBrk="0" hangingPunct="1"/>
                      <a:r>
                        <a:rPr kumimoji="0" lang="en-GB" sz="14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Database Systems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marL="0" algn="ctr" rtl="0" eaLnBrk="1" fontAlgn="b" latinLnBrk="0" hangingPunct="1"/>
                      <a:r>
                        <a:rPr kumimoji="0" lang="en-GB" sz="14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30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marL="0" algn="l" rtl="0" eaLnBrk="1" fontAlgn="b" latinLnBrk="0" hangingPunct="1"/>
                      <a:r>
                        <a:rPr kumimoji="0" lang="en-GB" sz="14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LO40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marL="0" algn="l" rtl="0" eaLnBrk="1" fontAlgn="b" latinLnBrk="0" hangingPunct="1"/>
                      <a:r>
                        <a:rPr kumimoji="0" lang="en-GB" sz="14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Tina Murphy</a:t>
                      </a: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xmlns="" val="343088939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0" algn="l" rtl="0" eaLnBrk="1" fontAlgn="b" latinLnBrk="0" hangingPunct="1"/>
                      <a:r>
                        <a:rPr kumimoji="0" lang="en-GB" sz="14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M5X0105</a:t>
                      </a:r>
                    </a:p>
                  </a:txBody>
                  <a:tcPr marL="9525" marR="9525" marT="9525" marB="0" anchor="ctr"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algn="l" rtl="0" eaLnBrk="1" fontAlgn="b" latinLnBrk="0" hangingPunct="1"/>
                      <a:r>
                        <a:rPr kumimoji="0" lang="en-GB" sz="14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Web Development</a:t>
                      </a:r>
                    </a:p>
                  </a:txBody>
                  <a:tcPr marL="9525" marR="9525" marT="9525" marB="0" anchor="ctr"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algn="ctr" rtl="0" eaLnBrk="1" fontAlgn="b" latinLnBrk="0" hangingPunct="1"/>
                      <a:r>
                        <a:rPr kumimoji="0" lang="en-GB" sz="14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20</a:t>
                      </a:r>
                    </a:p>
                  </a:txBody>
                  <a:tcPr marL="9525" marR="9525" marT="9525" marB="0" anchor="ctr"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algn="l" rtl="0" eaLnBrk="1" fontAlgn="b" latinLnBrk="0" hangingPunct="1"/>
                      <a:r>
                        <a:rPr kumimoji="0" lang="en-GB" sz="14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LO93</a:t>
                      </a:r>
                    </a:p>
                  </a:txBody>
                  <a:tcPr marL="9525" marR="9525" marT="9525" marB="0" anchor="ctr"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algn="l" rtl="0" eaLnBrk="1" fontAlgn="b" latinLnBrk="0" hangingPunct="1"/>
                      <a:r>
                        <a:rPr kumimoji="0" lang="en-GB" sz="14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Tony Shaw</a:t>
                      </a:r>
                    </a:p>
                  </a:txBody>
                  <a:tcPr marL="9525" marR="9525" marT="9525" marB="0" anchor="ctr"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57922397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0" algn="l" rtl="0" eaLnBrk="1" fontAlgn="b" latinLnBrk="0" hangingPunct="1"/>
                      <a:r>
                        <a:rPr kumimoji="0" lang="en-GB" sz="14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M5X0104</a:t>
                      </a:r>
                    </a:p>
                  </a:txBody>
                  <a:tcPr marL="9525" marR="9525" marT="9525" marB="0" anchor="ctr"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marL="0" algn="l" rtl="0" eaLnBrk="1" fontAlgn="b" latinLnBrk="0" hangingPunct="1"/>
                      <a:r>
                        <a:rPr kumimoji="0" lang="en-GB" sz="14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Internet Security</a:t>
                      </a:r>
                    </a:p>
                  </a:txBody>
                  <a:tcPr marL="9525" marR="9525" marT="9525" marB="0" anchor="ctr"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marL="0" algn="ctr" rtl="0" eaLnBrk="1" fontAlgn="b" latinLnBrk="0" hangingPunct="1"/>
                      <a:r>
                        <a:rPr kumimoji="0" lang="en-GB" sz="14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20</a:t>
                      </a:r>
                    </a:p>
                  </a:txBody>
                  <a:tcPr marL="9525" marR="9525" marT="9525" marB="0" anchor="ctr"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marL="0" algn="l" rtl="0" eaLnBrk="1" fontAlgn="b" latinLnBrk="0" hangingPunct="1"/>
                      <a:r>
                        <a:rPr kumimoji="0" lang="en-GB" sz="14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LO93</a:t>
                      </a:r>
                    </a:p>
                  </a:txBody>
                  <a:tcPr marL="9525" marR="9525" marT="9525" marB="0" anchor="ctr"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marL="0" algn="l" rtl="0" eaLnBrk="1" fontAlgn="b" latinLnBrk="0" hangingPunct="1"/>
                      <a:r>
                        <a:rPr kumimoji="0" lang="en-GB" sz="14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Tony Shaw</a:t>
                      </a:r>
                    </a:p>
                  </a:txBody>
                  <a:tcPr marL="9525" marR="9525" marT="9525" marB="0" anchor="ctr"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extLst>
                  <a:ext uri="{0D108BD9-81ED-4DB2-BD59-A6C34878D82A}">
                    <a16:rowId xmlns:a16="http://schemas.microsoft.com/office/drawing/2014/main" xmlns="" val="3854797231"/>
                  </a:ext>
                </a:extLst>
              </a:tr>
            </a:tbl>
          </a:graphicData>
        </a:graphic>
      </p:graphicFrame>
      <p:graphicFrame>
        <p:nvGraphicFramePr>
          <p:cNvPr id="5" name="Content Placeholder 3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005664517"/>
              </p:ext>
            </p:extLst>
          </p:nvPr>
        </p:nvGraphicFramePr>
        <p:xfrm>
          <a:off x="4603868" y="4228296"/>
          <a:ext cx="4162180" cy="2225040"/>
        </p:xfrm>
        <a:graphic>
          <a:graphicData uri="http://schemas.openxmlformats.org/drawingml/2006/table">
            <a:tbl>
              <a:tblPr firstRow="1" bandRow="1">
                <a:tableStyleId>{3B4B98B0-60AC-42C2-AFA5-B58CD77FA1E5}</a:tableStyleId>
              </a:tblPr>
              <a:tblGrid>
                <a:gridCol w="1058135">
                  <a:extLst>
                    <a:ext uri="{9D8B030D-6E8A-4147-A177-3AD203B41FA5}">
                      <a16:colId xmlns:a16="http://schemas.microsoft.com/office/drawing/2014/main" xmlns="" val="3921345172"/>
                    </a:ext>
                  </a:extLst>
                </a:gridCol>
                <a:gridCol w="1376673">
                  <a:extLst>
                    <a:ext uri="{9D8B030D-6E8A-4147-A177-3AD203B41FA5}">
                      <a16:colId xmlns:a16="http://schemas.microsoft.com/office/drawing/2014/main" xmlns="" val="987618150"/>
                    </a:ext>
                  </a:extLst>
                </a:gridCol>
                <a:gridCol w="863965">
                  <a:extLst>
                    <a:ext uri="{9D8B030D-6E8A-4147-A177-3AD203B41FA5}">
                      <a16:colId xmlns:a16="http://schemas.microsoft.com/office/drawing/2014/main" xmlns="" val="3632423133"/>
                    </a:ext>
                  </a:extLst>
                </a:gridCol>
                <a:gridCol w="863407">
                  <a:extLst>
                    <a:ext uri="{9D8B030D-6E8A-4147-A177-3AD203B41FA5}">
                      <a16:colId xmlns:a16="http://schemas.microsoft.com/office/drawing/2014/main" xmlns="" val="1742271645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r>
                        <a:rPr lang="en-GB" sz="1400" dirty="0" err="1" smtClean="0"/>
                        <a:t>studentID</a:t>
                      </a:r>
                      <a:endParaRPr lang="en-GB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400" dirty="0" err="1" smtClean="0"/>
                        <a:t>moduleCode</a:t>
                      </a:r>
                      <a:endParaRPr lang="en-GB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400" dirty="0" smtClean="0"/>
                        <a:t>mark1</a:t>
                      </a:r>
                      <a:endParaRPr lang="en-GB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400" dirty="0" smtClean="0"/>
                        <a:t>mark2</a:t>
                      </a:r>
                      <a:endParaRPr lang="en-GB" sz="14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2172207746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0" algn="l" rtl="0" eaLnBrk="1" fontAlgn="b" latinLnBrk="0" hangingPunct="1"/>
                      <a:r>
                        <a:rPr kumimoji="0" lang="en-GB" sz="14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P100001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marL="0" algn="l" rtl="0" eaLnBrk="1" fontAlgn="b" latinLnBrk="0" hangingPunct="1"/>
                      <a:r>
                        <a:rPr kumimoji="0" lang="en-GB" sz="14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M5X0110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marL="0" algn="ctr" rtl="0" eaLnBrk="1" fontAlgn="b" latinLnBrk="0" hangingPunct="1"/>
                      <a:r>
                        <a:rPr kumimoji="0" lang="en-GB" sz="14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75.00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marL="0" algn="ctr" rtl="0" eaLnBrk="1" fontAlgn="b" latinLnBrk="0" hangingPunct="1"/>
                      <a:r>
                        <a:rPr kumimoji="0" lang="en-GB" sz="14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65.00</a:t>
                      </a: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xmlns="" val="343088939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0" algn="l" rtl="0" eaLnBrk="1" fontAlgn="b" latinLnBrk="0" hangingPunct="1"/>
                      <a:r>
                        <a:rPr kumimoji="0" lang="en-GB" sz="140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P100001</a:t>
                      </a:r>
                      <a:endParaRPr kumimoji="0" lang="en-GB" sz="1400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9525" marR="9525" marT="9525" marB="0" anchor="ctr"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algn="l" rtl="0" eaLnBrk="1" fontAlgn="b" latinLnBrk="0" hangingPunct="1"/>
                      <a:r>
                        <a:rPr kumimoji="0" lang="en-GB" sz="14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M5X0105</a:t>
                      </a:r>
                    </a:p>
                  </a:txBody>
                  <a:tcPr marL="9525" marR="9525" marT="9525" marB="0" anchor="ctr"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algn="ctr" rtl="0" eaLnBrk="1" fontAlgn="b" latinLnBrk="0" hangingPunct="1"/>
                      <a:r>
                        <a:rPr kumimoji="0" lang="en-GB" sz="14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79.50</a:t>
                      </a:r>
                    </a:p>
                  </a:txBody>
                  <a:tcPr marL="9525" marR="9525" marT="9525" marB="0" anchor="ctr"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algn="ctr" rtl="0" eaLnBrk="1" fontAlgn="b" latinLnBrk="0" hangingPunct="1"/>
                      <a:r>
                        <a:rPr kumimoji="0" lang="en-GB" sz="14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69.00</a:t>
                      </a:r>
                    </a:p>
                  </a:txBody>
                  <a:tcPr marL="9525" marR="9525" marT="9525" marB="0" anchor="ctr"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57922397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0" algn="l" rtl="0" eaLnBrk="1" fontAlgn="b" latinLnBrk="0" hangingPunct="1"/>
                      <a:r>
                        <a:rPr kumimoji="0" lang="en-GB" sz="14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P100004</a:t>
                      </a:r>
                    </a:p>
                  </a:txBody>
                  <a:tcPr marL="9525" marR="9525" marT="9525" marB="0" anchor="ctr"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marL="0" algn="l" rtl="0" eaLnBrk="1" fontAlgn="b" latinLnBrk="0" hangingPunct="1"/>
                      <a:r>
                        <a:rPr kumimoji="0" lang="en-GB" sz="14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M5X0110</a:t>
                      </a:r>
                    </a:p>
                  </a:txBody>
                  <a:tcPr marL="9525" marR="9525" marT="9525" marB="0" anchor="ctr"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marL="0" algn="ctr" rtl="0" eaLnBrk="1" fontAlgn="b" latinLnBrk="0" hangingPunct="1"/>
                      <a:r>
                        <a:rPr kumimoji="0" lang="en-GB" sz="14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55.00</a:t>
                      </a:r>
                    </a:p>
                  </a:txBody>
                  <a:tcPr marL="9525" marR="9525" marT="9525" marB="0" anchor="ctr"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marL="0" algn="ctr" rtl="0" eaLnBrk="1" fontAlgn="b" latinLnBrk="0" hangingPunct="1"/>
                      <a:r>
                        <a:rPr kumimoji="0" lang="en-GB" sz="14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52.00</a:t>
                      </a:r>
                    </a:p>
                  </a:txBody>
                  <a:tcPr marL="9525" marR="9525" marT="9525" marB="0" anchor="ctr"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extLst>
                  <a:ext uri="{0D108BD9-81ED-4DB2-BD59-A6C34878D82A}">
                    <a16:rowId xmlns:a16="http://schemas.microsoft.com/office/drawing/2014/main" xmlns="" val="147829676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0" algn="l" rtl="0" eaLnBrk="1" fontAlgn="b" latinLnBrk="0" hangingPunct="1"/>
                      <a:r>
                        <a:rPr kumimoji="0" lang="en-GB" sz="140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P100004</a:t>
                      </a:r>
                      <a:endParaRPr kumimoji="0" lang="en-GB" sz="1400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marL="0" algn="l" rtl="0" eaLnBrk="1" fontAlgn="b" latinLnBrk="0" hangingPunct="1"/>
                      <a:r>
                        <a:rPr kumimoji="0" lang="en-GB" sz="14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M5X0105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marL="0" algn="ctr" rtl="0" eaLnBrk="1" fontAlgn="b" latinLnBrk="0" hangingPunct="1"/>
                      <a:r>
                        <a:rPr kumimoji="0" lang="en-GB" sz="14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41.00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marL="0" algn="ctr" rtl="0" eaLnBrk="1" fontAlgn="b" latinLnBrk="0" hangingPunct="1"/>
                      <a:r>
                        <a:rPr kumimoji="0" lang="en-GB" sz="14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39.00</a:t>
                      </a: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xmlns="" val="76547316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0" algn="l" rtl="0" eaLnBrk="1" fontAlgn="b" latinLnBrk="0" hangingPunct="1"/>
                      <a:r>
                        <a:rPr kumimoji="0" lang="en-GB" sz="140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P100004</a:t>
                      </a:r>
                      <a:endParaRPr kumimoji="0" lang="en-GB" sz="1400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marL="0" algn="l" rtl="0" eaLnBrk="1" fontAlgn="b" latinLnBrk="0" hangingPunct="1"/>
                      <a:r>
                        <a:rPr kumimoji="0" lang="en-GB" sz="14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M5X0104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marL="0" algn="ctr" rtl="0" eaLnBrk="1" fontAlgn="b" latinLnBrk="0" hangingPunct="1"/>
                      <a:r>
                        <a:rPr kumimoji="0" lang="en-GB" sz="14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62.50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marL="0" algn="ctr" rtl="0" eaLnBrk="1" fontAlgn="b" latinLnBrk="0" hangingPunct="1"/>
                      <a:r>
                        <a:rPr kumimoji="0" lang="en-GB" sz="14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67.00</a:t>
                      </a: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xmlns="" val="3854797231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6065438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2NF Tables</a:t>
            </a:r>
            <a:endParaRPr lang="en-GB" dirty="0"/>
          </a:p>
        </p:txBody>
      </p:sp>
      <p:graphicFrame>
        <p:nvGraphicFramePr>
          <p:cNvPr id="4" name="Content Placeholder 3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364734514"/>
              </p:ext>
            </p:extLst>
          </p:nvPr>
        </p:nvGraphicFramePr>
        <p:xfrm>
          <a:off x="2843808" y="2305680"/>
          <a:ext cx="6094513" cy="1483360"/>
        </p:xfrm>
        <a:graphic>
          <a:graphicData uri="http://schemas.openxmlformats.org/drawingml/2006/table">
            <a:tbl>
              <a:tblPr firstRow="1" bandRow="1">
                <a:tableStyleId>{3B4B98B0-60AC-42C2-AFA5-B58CD77FA1E5}</a:tableStyleId>
              </a:tblPr>
              <a:tblGrid>
                <a:gridCol w="1224135">
                  <a:extLst>
                    <a:ext uri="{9D8B030D-6E8A-4147-A177-3AD203B41FA5}">
                      <a16:colId xmlns:a16="http://schemas.microsoft.com/office/drawing/2014/main" xmlns="" val="987618150"/>
                    </a:ext>
                  </a:extLst>
                </a:gridCol>
                <a:gridCol w="1504643">
                  <a:extLst>
                    <a:ext uri="{9D8B030D-6E8A-4147-A177-3AD203B41FA5}">
                      <a16:colId xmlns:a16="http://schemas.microsoft.com/office/drawing/2014/main" xmlns="" val="744423079"/>
                    </a:ext>
                  </a:extLst>
                </a:gridCol>
                <a:gridCol w="811258"/>
                <a:gridCol w="1180012">
                  <a:extLst>
                    <a:ext uri="{9D8B030D-6E8A-4147-A177-3AD203B41FA5}">
                      <a16:colId xmlns:a16="http://schemas.microsoft.com/office/drawing/2014/main" xmlns="" val="3524448693"/>
                    </a:ext>
                  </a:extLst>
                </a:gridCol>
                <a:gridCol w="1374465">
                  <a:extLst>
                    <a:ext uri="{9D8B030D-6E8A-4147-A177-3AD203B41FA5}">
                      <a16:colId xmlns:a16="http://schemas.microsoft.com/office/drawing/2014/main" xmlns="" val="759005985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r>
                        <a:rPr lang="en-GB" sz="1400" dirty="0" err="1" smtClean="0"/>
                        <a:t>moduleCode</a:t>
                      </a:r>
                      <a:endParaRPr lang="en-GB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400" dirty="0" err="1" smtClean="0"/>
                        <a:t>moduleName</a:t>
                      </a:r>
                      <a:endParaRPr lang="en-GB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400" dirty="0" smtClean="0"/>
                        <a:t>credits</a:t>
                      </a:r>
                      <a:endParaRPr lang="en-GB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400" dirty="0" err="1" smtClean="0"/>
                        <a:t>lecturerID</a:t>
                      </a:r>
                      <a:endParaRPr lang="en-GB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400" dirty="0" err="1" smtClean="0"/>
                        <a:t>lecturerName</a:t>
                      </a:r>
                      <a:endParaRPr lang="en-GB" sz="14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2172207746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0" algn="l" rtl="0" eaLnBrk="1" fontAlgn="b" latinLnBrk="0" hangingPunct="1"/>
                      <a:r>
                        <a:rPr kumimoji="0" lang="en-GB" sz="14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M5X0110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marL="0" algn="l" rtl="0" eaLnBrk="1" fontAlgn="b" latinLnBrk="0" hangingPunct="1"/>
                      <a:r>
                        <a:rPr kumimoji="0" lang="en-GB" sz="14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Database Systems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marL="0" algn="ctr" rtl="0" eaLnBrk="1" fontAlgn="b" latinLnBrk="0" hangingPunct="1"/>
                      <a:r>
                        <a:rPr kumimoji="0" lang="en-GB" sz="14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30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marL="0" algn="l" rtl="0" eaLnBrk="1" fontAlgn="b" latinLnBrk="0" hangingPunct="1"/>
                      <a:r>
                        <a:rPr kumimoji="0" lang="en-GB" sz="14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LO40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marL="0" algn="l" rtl="0" eaLnBrk="1" fontAlgn="b" latinLnBrk="0" hangingPunct="1"/>
                      <a:r>
                        <a:rPr kumimoji="0" lang="en-GB" sz="14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Tina Murphy</a:t>
                      </a: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xmlns="" val="343088939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0" algn="l" rtl="0" eaLnBrk="1" fontAlgn="b" latinLnBrk="0" hangingPunct="1"/>
                      <a:r>
                        <a:rPr kumimoji="0" lang="en-GB" sz="14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M5X0105</a:t>
                      </a:r>
                    </a:p>
                  </a:txBody>
                  <a:tcPr marL="9525" marR="9525" marT="9525" marB="0" anchor="ctr"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algn="l" rtl="0" eaLnBrk="1" fontAlgn="b" latinLnBrk="0" hangingPunct="1"/>
                      <a:r>
                        <a:rPr kumimoji="0" lang="en-GB" sz="14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Web Development</a:t>
                      </a:r>
                    </a:p>
                  </a:txBody>
                  <a:tcPr marL="9525" marR="9525" marT="9525" marB="0" anchor="ctr"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algn="ctr" rtl="0" eaLnBrk="1" fontAlgn="b" latinLnBrk="0" hangingPunct="1"/>
                      <a:r>
                        <a:rPr kumimoji="0" lang="en-GB" sz="14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20</a:t>
                      </a:r>
                    </a:p>
                  </a:txBody>
                  <a:tcPr marL="9525" marR="9525" marT="9525" marB="0" anchor="ctr"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algn="l" rtl="0" eaLnBrk="1" fontAlgn="b" latinLnBrk="0" hangingPunct="1"/>
                      <a:r>
                        <a:rPr kumimoji="0" lang="en-GB" sz="14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LO93</a:t>
                      </a:r>
                    </a:p>
                  </a:txBody>
                  <a:tcPr marL="9525" marR="9525" marT="9525" marB="0" anchor="ctr"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algn="l" rtl="0" eaLnBrk="1" fontAlgn="b" latinLnBrk="0" hangingPunct="1"/>
                      <a:r>
                        <a:rPr kumimoji="0" lang="en-GB" sz="14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Tony Shaw</a:t>
                      </a:r>
                    </a:p>
                  </a:txBody>
                  <a:tcPr marL="9525" marR="9525" marT="9525" marB="0" anchor="ctr"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57922397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0" algn="l" rtl="0" eaLnBrk="1" fontAlgn="b" latinLnBrk="0" hangingPunct="1"/>
                      <a:r>
                        <a:rPr kumimoji="0" lang="en-GB" sz="14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M5X0104</a:t>
                      </a:r>
                    </a:p>
                  </a:txBody>
                  <a:tcPr marL="9525" marR="9525" marT="9525" marB="0" anchor="ctr"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marL="0" algn="l" rtl="0" eaLnBrk="1" fontAlgn="b" latinLnBrk="0" hangingPunct="1"/>
                      <a:r>
                        <a:rPr kumimoji="0" lang="en-GB" sz="14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Internet Security</a:t>
                      </a:r>
                    </a:p>
                  </a:txBody>
                  <a:tcPr marL="9525" marR="9525" marT="9525" marB="0" anchor="ctr"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marL="0" algn="ctr" rtl="0" eaLnBrk="1" fontAlgn="b" latinLnBrk="0" hangingPunct="1"/>
                      <a:r>
                        <a:rPr kumimoji="0" lang="en-GB" sz="14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20</a:t>
                      </a:r>
                    </a:p>
                  </a:txBody>
                  <a:tcPr marL="9525" marR="9525" marT="9525" marB="0" anchor="ctr"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marL="0" algn="l" rtl="0" eaLnBrk="1" fontAlgn="b" latinLnBrk="0" hangingPunct="1"/>
                      <a:r>
                        <a:rPr kumimoji="0" lang="en-GB" sz="14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LO93</a:t>
                      </a:r>
                    </a:p>
                  </a:txBody>
                  <a:tcPr marL="9525" marR="9525" marT="9525" marB="0" anchor="ctr"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marL="0" algn="l" rtl="0" eaLnBrk="1" fontAlgn="b" latinLnBrk="0" hangingPunct="1"/>
                      <a:r>
                        <a:rPr kumimoji="0" lang="en-GB" sz="14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Tony Shaw</a:t>
                      </a:r>
                    </a:p>
                  </a:txBody>
                  <a:tcPr marL="9525" marR="9525" marT="9525" marB="0" anchor="ctr"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extLst>
                  <a:ext uri="{0D108BD9-81ED-4DB2-BD59-A6C34878D82A}">
                    <a16:rowId xmlns:a16="http://schemas.microsoft.com/office/drawing/2014/main" xmlns="" val="3854797231"/>
                  </a:ext>
                </a:extLst>
              </a:tr>
            </a:tbl>
          </a:graphicData>
        </a:graphic>
      </p:graphicFrame>
      <p:graphicFrame>
        <p:nvGraphicFramePr>
          <p:cNvPr id="5" name="Content Placeholder 3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95208926"/>
              </p:ext>
            </p:extLst>
          </p:nvPr>
        </p:nvGraphicFramePr>
        <p:xfrm>
          <a:off x="4603868" y="4372312"/>
          <a:ext cx="4162180" cy="2225040"/>
        </p:xfrm>
        <a:graphic>
          <a:graphicData uri="http://schemas.openxmlformats.org/drawingml/2006/table">
            <a:tbl>
              <a:tblPr firstRow="1" bandRow="1">
                <a:tableStyleId>{3B4B98B0-60AC-42C2-AFA5-B58CD77FA1E5}</a:tableStyleId>
              </a:tblPr>
              <a:tblGrid>
                <a:gridCol w="1058135">
                  <a:extLst>
                    <a:ext uri="{9D8B030D-6E8A-4147-A177-3AD203B41FA5}">
                      <a16:colId xmlns:a16="http://schemas.microsoft.com/office/drawing/2014/main" xmlns="" val="3921345172"/>
                    </a:ext>
                  </a:extLst>
                </a:gridCol>
                <a:gridCol w="1376673">
                  <a:extLst>
                    <a:ext uri="{9D8B030D-6E8A-4147-A177-3AD203B41FA5}">
                      <a16:colId xmlns:a16="http://schemas.microsoft.com/office/drawing/2014/main" xmlns="" val="987618150"/>
                    </a:ext>
                  </a:extLst>
                </a:gridCol>
                <a:gridCol w="863965">
                  <a:extLst>
                    <a:ext uri="{9D8B030D-6E8A-4147-A177-3AD203B41FA5}">
                      <a16:colId xmlns:a16="http://schemas.microsoft.com/office/drawing/2014/main" xmlns="" val="3632423133"/>
                    </a:ext>
                  </a:extLst>
                </a:gridCol>
                <a:gridCol w="863407">
                  <a:extLst>
                    <a:ext uri="{9D8B030D-6E8A-4147-A177-3AD203B41FA5}">
                      <a16:colId xmlns:a16="http://schemas.microsoft.com/office/drawing/2014/main" xmlns="" val="1742271645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r>
                        <a:rPr lang="en-GB" sz="1400" dirty="0" err="1" smtClean="0"/>
                        <a:t>studentID</a:t>
                      </a:r>
                      <a:endParaRPr lang="en-GB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400" dirty="0" err="1" smtClean="0"/>
                        <a:t>moduleCode</a:t>
                      </a:r>
                      <a:endParaRPr lang="en-GB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400" dirty="0" smtClean="0"/>
                        <a:t>mark1</a:t>
                      </a:r>
                      <a:endParaRPr lang="en-GB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400" dirty="0" smtClean="0"/>
                        <a:t>mark2</a:t>
                      </a:r>
                      <a:endParaRPr lang="en-GB" sz="14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2172207746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0" algn="l" rtl="0" eaLnBrk="1" fontAlgn="b" latinLnBrk="0" hangingPunct="1"/>
                      <a:r>
                        <a:rPr kumimoji="0" lang="en-GB" sz="14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P100001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marL="0" algn="l" rtl="0" eaLnBrk="1" fontAlgn="b" latinLnBrk="0" hangingPunct="1"/>
                      <a:r>
                        <a:rPr kumimoji="0" lang="en-GB" sz="14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M5X0110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marL="0" algn="ctr" rtl="0" eaLnBrk="1" fontAlgn="b" latinLnBrk="0" hangingPunct="1"/>
                      <a:r>
                        <a:rPr kumimoji="0" lang="en-GB" sz="14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75.00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marL="0" algn="ctr" rtl="0" eaLnBrk="1" fontAlgn="b" latinLnBrk="0" hangingPunct="1"/>
                      <a:r>
                        <a:rPr kumimoji="0" lang="en-GB" sz="14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65.00</a:t>
                      </a: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xmlns="" val="343088939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0" algn="l" rtl="0" eaLnBrk="1" fontAlgn="b" latinLnBrk="0" hangingPunct="1"/>
                      <a:r>
                        <a:rPr kumimoji="0" lang="en-GB" sz="140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P100001</a:t>
                      </a:r>
                      <a:endParaRPr kumimoji="0" lang="en-GB" sz="1400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9525" marR="9525" marT="9525" marB="0" anchor="ctr"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algn="l" rtl="0" eaLnBrk="1" fontAlgn="b" latinLnBrk="0" hangingPunct="1"/>
                      <a:r>
                        <a:rPr kumimoji="0" lang="en-GB" sz="14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M5X0105</a:t>
                      </a:r>
                    </a:p>
                  </a:txBody>
                  <a:tcPr marL="9525" marR="9525" marT="9525" marB="0" anchor="ctr"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algn="ctr" rtl="0" eaLnBrk="1" fontAlgn="b" latinLnBrk="0" hangingPunct="1"/>
                      <a:r>
                        <a:rPr kumimoji="0" lang="en-GB" sz="14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79.50</a:t>
                      </a:r>
                    </a:p>
                  </a:txBody>
                  <a:tcPr marL="9525" marR="9525" marT="9525" marB="0" anchor="ctr"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algn="ctr" rtl="0" eaLnBrk="1" fontAlgn="b" latinLnBrk="0" hangingPunct="1"/>
                      <a:r>
                        <a:rPr kumimoji="0" lang="en-GB" sz="14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69.00</a:t>
                      </a:r>
                    </a:p>
                  </a:txBody>
                  <a:tcPr marL="9525" marR="9525" marT="9525" marB="0" anchor="ctr"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57922397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0" algn="l" rtl="0" eaLnBrk="1" fontAlgn="b" latinLnBrk="0" hangingPunct="1"/>
                      <a:r>
                        <a:rPr kumimoji="0" lang="en-GB" sz="14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P100004</a:t>
                      </a:r>
                    </a:p>
                  </a:txBody>
                  <a:tcPr marL="9525" marR="9525" marT="9525" marB="0" anchor="ctr"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marL="0" algn="l" rtl="0" eaLnBrk="1" fontAlgn="b" latinLnBrk="0" hangingPunct="1"/>
                      <a:r>
                        <a:rPr kumimoji="0" lang="en-GB" sz="14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M5X0110</a:t>
                      </a:r>
                    </a:p>
                  </a:txBody>
                  <a:tcPr marL="9525" marR="9525" marT="9525" marB="0" anchor="ctr"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marL="0" algn="ctr" rtl="0" eaLnBrk="1" fontAlgn="b" latinLnBrk="0" hangingPunct="1"/>
                      <a:r>
                        <a:rPr kumimoji="0" lang="en-GB" sz="14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55.00</a:t>
                      </a:r>
                    </a:p>
                  </a:txBody>
                  <a:tcPr marL="9525" marR="9525" marT="9525" marB="0" anchor="ctr"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marL="0" algn="ctr" rtl="0" eaLnBrk="1" fontAlgn="b" latinLnBrk="0" hangingPunct="1"/>
                      <a:r>
                        <a:rPr kumimoji="0" lang="en-GB" sz="14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52.00</a:t>
                      </a:r>
                    </a:p>
                  </a:txBody>
                  <a:tcPr marL="9525" marR="9525" marT="9525" marB="0" anchor="ctr"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extLst>
                  <a:ext uri="{0D108BD9-81ED-4DB2-BD59-A6C34878D82A}">
                    <a16:rowId xmlns:a16="http://schemas.microsoft.com/office/drawing/2014/main" xmlns="" val="147829676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0" algn="l" rtl="0" eaLnBrk="1" fontAlgn="b" latinLnBrk="0" hangingPunct="1"/>
                      <a:r>
                        <a:rPr kumimoji="0" lang="en-GB" sz="140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P100004</a:t>
                      </a:r>
                      <a:endParaRPr kumimoji="0" lang="en-GB" sz="1400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marL="0" algn="l" rtl="0" eaLnBrk="1" fontAlgn="b" latinLnBrk="0" hangingPunct="1"/>
                      <a:r>
                        <a:rPr kumimoji="0" lang="en-GB" sz="14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M5X0105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marL="0" algn="ctr" rtl="0" eaLnBrk="1" fontAlgn="b" latinLnBrk="0" hangingPunct="1"/>
                      <a:r>
                        <a:rPr kumimoji="0" lang="en-GB" sz="14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41.00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marL="0" algn="ctr" rtl="0" eaLnBrk="1" fontAlgn="b" latinLnBrk="0" hangingPunct="1"/>
                      <a:r>
                        <a:rPr kumimoji="0" lang="en-GB" sz="14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39.00</a:t>
                      </a: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xmlns="" val="76547316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0" algn="l" rtl="0" eaLnBrk="1" fontAlgn="b" latinLnBrk="0" hangingPunct="1"/>
                      <a:r>
                        <a:rPr kumimoji="0" lang="en-GB" sz="140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P100004</a:t>
                      </a:r>
                      <a:endParaRPr kumimoji="0" lang="en-GB" sz="1400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marL="0" algn="l" rtl="0" eaLnBrk="1" fontAlgn="b" latinLnBrk="0" hangingPunct="1"/>
                      <a:r>
                        <a:rPr kumimoji="0" lang="en-GB" sz="14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M5X0104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marL="0" algn="ctr" rtl="0" eaLnBrk="1" fontAlgn="b" latinLnBrk="0" hangingPunct="1"/>
                      <a:r>
                        <a:rPr kumimoji="0" lang="en-GB" sz="14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62.50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marL="0" algn="ctr" rtl="0" eaLnBrk="1" fontAlgn="b" latinLnBrk="0" hangingPunct="1"/>
                      <a:r>
                        <a:rPr kumimoji="0" lang="en-GB" sz="14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67.00</a:t>
                      </a: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xmlns="" val="3854797231"/>
                  </a:ext>
                </a:extLst>
              </a:tr>
            </a:tbl>
          </a:graphicData>
        </a:graphic>
      </p:graphicFrame>
      <p:graphicFrame>
        <p:nvGraphicFramePr>
          <p:cNvPr id="6" name="Content Placeholder 3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811913493"/>
              </p:ext>
            </p:extLst>
          </p:nvPr>
        </p:nvGraphicFramePr>
        <p:xfrm>
          <a:off x="609600" y="1881128"/>
          <a:ext cx="1944215" cy="1259840"/>
        </p:xfrm>
        <a:graphic>
          <a:graphicData uri="http://schemas.openxmlformats.org/drawingml/2006/table">
            <a:tbl>
              <a:tblPr firstRow="1" bandRow="1">
                <a:tableStyleId>{3B4B98B0-60AC-42C2-AFA5-B58CD77FA1E5}</a:tableStyleId>
              </a:tblPr>
              <a:tblGrid>
                <a:gridCol w="864095">
                  <a:extLst>
                    <a:ext uri="{9D8B030D-6E8A-4147-A177-3AD203B41FA5}">
                      <a16:colId xmlns:a16="http://schemas.microsoft.com/office/drawing/2014/main" xmlns="" val="3921345172"/>
                    </a:ext>
                  </a:extLst>
                </a:gridCol>
                <a:gridCol w="1080120">
                  <a:extLst>
                    <a:ext uri="{9D8B030D-6E8A-4147-A177-3AD203B41FA5}">
                      <a16:colId xmlns:a16="http://schemas.microsoft.com/office/drawing/2014/main" xmlns="" val="508841520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r>
                        <a:rPr lang="en-GB" sz="1400" dirty="0" err="1" smtClean="0"/>
                        <a:t>studentID</a:t>
                      </a:r>
                      <a:endParaRPr lang="en-GB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400" dirty="0" smtClean="0"/>
                        <a:t>student</a:t>
                      </a:r>
                      <a:br>
                        <a:rPr lang="en-GB" sz="1400" dirty="0" smtClean="0"/>
                      </a:br>
                      <a:r>
                        <a:rPr lang="en-GB" sz="1400" dirty="0" smtClean="0"/>
                        <a:t>Name</a:t>
                      </a:r>
                      <a:endParaRPr lang="en-GB" sz="14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2172207746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0" algn="l" rtl="0" eaLnBrk="1" fontAlgn="b" latinLnBrk="0" hangingPunct="1"/>
                      <a:r>
                        <a:rPr kumimoji="0" lang="en-GB" sz="14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P100001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marL="0" algn="l" rtl="0" eaLnBrk="1" fontAlgn="b" latinLnBrk="0" hangingPunct="1"/>
                      <a:r>
                        <a:rPr kumimoji="0" lang="en-GB" sz="14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John Kay</a:t>
                      </a: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xmlns="" val="343088939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0" algn="l" rtl="0" eaLnBrk="1" fontAlgn="b" latinLnBrk="0" hangingPunct="1"/>
                      <a:r>
                        <a:rPr kumimoji="0" lang="en-GB" sz="14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P100004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marL="0" algn="l" rtl="0" eaLnBrk="1" fontAlgn="b" latinLnBrk="0" hangingPunct="1"/>
                      <a:r>
                        <a:rPr kumimoji="0" lang="en-GB" sz="14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Aline Stewart</a:t>
                      </a: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xmlns="" val="1478296762"/>
                  </a:ext>
                </a:extLst>
              </a:tr>
            </a:tbl>
          </a:graphicData>
        </a:graphic>
      </p:graphicFrame>
      <p:sp>
        <p:nvSpPr>
          <p:cNvPr id="7" name="TextBox 6"/>
          <p:cNvSpPr txBox="1"/>
          <p:nvPr/>
        </p:nvSpPr>
        <p:spPr>
          <a:xfrm>
            <a:off x="609600" y="1484784"/>
            <a:ext cx="101021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b="1" dirty="0" smtClean="0"/>
              <a:t>Student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2771800" y="1916832"/>
            <a:ext cx="189006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b="1" dirty="0" err="1" smtClean="0"/>
              <a:t>ModuleLecturer</a:t>
            </a:r>
            <a:endParaRPr lang="en-GB" b="1" dirty="0" smtClean="0"/>
          </a:p>
        </p:txBody>
      </p:sp>
      <p:sp>
        <p:nvSpPr>
          <p:cNvPr id="9" name="TextBox 8"/>
          <p:cNvSpPr txBox="1"/>
          <p:nvPr/>
        </p:nvSpPr>
        <p:spPr>
          <a:xfrm>
            <a:off x="4579959" y="4029618"/>
            <a:ext cx="180530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b="1" dirty="0" err="1" smtClean="0"/>
              <a:t>StudentModule</a:t>
            </a:r>
            <a:endParaRPr lang="en-GB" b="1" dirty="0" smtClean="0"/>
          </a:p>
        </p:txBody>
      </p:sp>
    </p:spTree>
    <p:extLst>
      <p:ext uri="{BB962C8B-B14F-4D97-AF65-F5344CB8AC3E}">
        <p14:creationId xmlns:p14="http://schemas.microsoft.com/office/powerpoint/2010/main" val="11552778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Third Normal Form (3NF)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612648" y="1600200"/>
            <a:ext cx="8153400" cy="5069160"/>
          </a:xfrm>
        </p:spPr>
        <p:txBody>
          <a:bodyPr>
            <a:normAutofit/>
          </a:bodyPr>
          <a:lstStyle/>
          <a:p>
            <a:r>
              <a:rPr lang="en-GB" dirty="0"/>
              <a:t>A relation that is in both 1NF and 2NF </a:t>
            </a:r>
            <a:r>
              <a:rPr lang="en-GB" b="1" dirty="0"/>
              <a:t>and</a:t>
            </a:r>
            <a:r>
              <a:rPr lang="en-GB" dirty="0"/>
              <a:t> in which no non-primary key is transitively dependent on the primary key.</a:t>
            </a:r>
          </a:p>
          <a:p>
            <a:r>
              <a:rPr lang="en-GB" dirty="0"/>
              <a:t>Based on the concept of transitive dependency.</a:t>
            </a:r>
          </a:p>
          <a:p>
            <a:r>
              <a:rPr lang="en-GB" dirty="0"/>
              <a:t>Recall that transitive dependency is a condition where:</a:t>
            </a:r>
          </a:p>
          <a:p>
            <a:pPr lvl="1"/>
            <a:r>
              <a:rPr lang="en-GB" dirty="0"/>
              <a:t>A, B and C are attributes of a relation such that if A</a:t>
            </a:r>
            <a:r>
              <a:rPr lang="en-GB" dirty="0">
                <a:sym typeface="Wingdings" panose="05000000000000000000" pitchFamily="2" charset="2"/>
              </a:rPr>
              <a:t> B and B C, </a:t>
            </a:r>
          </a:p>
          <a:p>
            <a:pPr lvl="1"/>
            <a:r>
              <a:rPr lang="en-GB" dirty="0">
                <a:sym typeface="Wingdings" panose="05000000000000000000" pitchFamily="2" charset="2"/>
              </a:rPr>
              <a:t>then C is transitively dependent on A through B (provided that A is not functionally dependent on B or C).</a:t>
            </a:r>
          </a:p>
        </p:txBody>
      </p:sp>
    </p:spTree>
    <p:extLst>
      <p:ext uri="{BB962C8B-B14F-4D97-AF65-F5344CB8AC3E}">
        <p14:creationId xmlns:p14="http://schemas.microsoft.com/office/powerpoint/2010/main" val="37713472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2NF to 3NF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612648" y="1600200"/>
            <a:ext cx="8153400" cy="4997152"/>
          </a:xfrm>
        </p:spPr>
        <p:txBody>
          <a:bodyPr>
            <a:normAutofit lnSpcReduction="10000"/>
          </a:bodyPr>
          <a:lstStyle/>
          <a:p>
            <a:r>
              <a:rPr lang="en-GB" dirty="0"/>
              <a:t>Identify the primary key in the 2NF relation</a:t>
            </a:r>
          </a:p>
          <a:p>
            <a:r>
              <a:rPr lang="en-GB" dirty="0"/>
              <a:t>Identify functional dependencies in the relation.</a:t>
            </a:r>
          </a:p>
          <a:p>
            <a:r>
              <a:rPr lang="en-GB" dirty="0"/>
              <a:t>Check if transitive dependencies exist on the primary key and remove them by placing them in a new relation with a copy of their determinant</a:t>
            </a:r>
            <a:r>
              <a:rPr lang="en-GB" dirty="0" smtClean="0"/>
              <a:t>.</a:t>
            </a:r>
          </a:p>
          <a:p>
            <a:r>
              <a:rPr lang="en-GB" dirty="0" smtClean="0"/>
              <a:t>Note:</a:t>
            </a:r>
          </a:p>
          <a:p>
            <a:pPr lvl="1"/>
            <a:r>
              <a:rPr lang="en-GB" dirty="0" smtClean="0"/>
              <a:t>All the non-primary keys in the </a:t>
            </a:r>
            <a:r>
              <a:rPr lang="en-GB" dirty="0"/>
              <a:t>Student and </a:t>
            </a:r>
            <a:r>
              <a:rPr lang="en-GB" dirty="0" err="1"/>
              <a:t>StudentModuleGrade</a:t>
            </a:r>
            <a:r>
              <a:rPr lang="en-GB" dirty="0"/>
              <a:t> tables </a:t>
            </a:r>
            <a:r>
              <a:rPr lang="en-GB" dirty="0" smtClean="0"/>
              <a:t>are functionally dependent on only their primary keys.</a:t>
            </a:r>
          </a:p>
          <a:p>
            <a:pPr lvl="1"/>
            <a:r>
              <a:rPr lang="en-GB" dirty="0" smtClean="0"/>
              <a:t>They do not have any transitive dependencies.</a:t>
            </a:r>
          </a:p>
        </p:txBody>
      </p:sp>
    </p:spTree>
    <p:extLst>
      <p:ext uri="{BB962C8B-B14F-4D97-AF65-F5344CB8AC3E}">
        <p14:creationId xmlns:p14="http://schemas.microsoft.com/office/powerpoint/2010/main" val="138047996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2NF to 3NF: </a:t>
            </a:r>
            <a:r>
              <a:rPr lang="en-GB" dirty="0" err="1" smtClean="0"/>
              <a:t>ModuleLecturer</a:t>
            </a:r>
            <a:r>
              <a:rPr lang="en-GB" dirty="0" smtClean="0"/>
              <a:t> </a:t>
            </a:r>
            <a:r>
              <a:rPr lang="en-GB" dirty="0"/>
              <a:t>Table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612648" y="3140968"/>
            <a:ext cx="8531352" cy="3717032"/>
          </a:xfrm>
        </p:spPr>
        <p:txBody>
          <a:bodyPr>
            <a:normAutofit fontScale="92500"/>
          </a:bodyPr>
          <a:lstStyle/>
          <a:p>
            <a:r>
              <a:rPr lang="en-GB" dirty="0"/>
              <a:t>What is the primary key? </a:t>
            </a:r>
            <a:r>
              <a:rPr lang="en-GB" b="1" dirty="0" err="1" smtClean="0"/>
              <a:t>moduleCode</a:t>
            </a:r>
            <a:endParaRPr lang="en-GB" b="1" dirty="0"/>
          </a:p>
          <a:p>
            <a:r>
              <a:rPr lang="en-GB" dirty="0"/>
              <a:t>What are the functional dependencies?</a:t>
            </a:r>
          </a:p>
          <a:p>
            <a:pPr lvl="2"/>
            <a:r>
              <a:rPr lang="en-GB" dirty="0" err="1" smtClean="0"/>
              <a:t>moduleCode</a:t>
            </a:r>
            <a:r>
              <a:rPr lang="en-GB" dirty="0" smtClean="0"/>
              <a:t> </a:t>
            </a:r>
            <a:r>
              <a:rPr lang="en-GB" dirty="0">
                <a:sym typeface="Wingdings" panose="05000000000000000000" pitchFamily="2" charset="2"/>
              </a:rPr>
              <a:t> </a:t>
            </a:r>
            <a:r>
              <a:rPr lang="en-GB" dirty="0" err="1">
                <a:sym typeface="Wingdings" panose="05000000000000000000" pitchFamily="2" charset="2"/>
              </a:rPr>
              <a:t>moduleName</a:t>
            </a:r>
            <a:r>
              <a:rPr lang="en-GB" dirty="0">
                <a:sym typeface="Wingdings" panose="05000000000000000000" pitchFamily="2" charset="2"/>
              </a:rPr>
              <a:t>, credits, </a:t>
            </a:r>
            <a:r>
              <a:rPr lang="en-GB" dirty="0" err="1">
                <a:sym typeface="Wingdings" panose="05000000000000000000" pitchFamily="2" charset="2"/>
              </a:rPr>
              <a:t>lecturerID</a:t>
            </a:r>
            <a:r>
              <a:rPr lang="en-GB" dirty="0">
                <a:sym typeface="Wingdings" panose="05000000000000000000" pitchFamily="2" charset="2"/>
              </a:rPr>
              <a:t>, </a:t>
            </a:r>
            <a:r>
              <a:rPr lang="en-GB" dirty="0" err="1">
                <a:sym typeface="Wingdings" panose="05000000000000000000" pitchFamily="2" charset="2"/>
              </a:rPr>
              <a:t>lecturerName</a:t>
            </a:r>
            <a:endParaRPr lang="en-GB" dirty="0">
              <a:sym typeface="Wingdings" panose="05000000000000000000" pitchFamily="2" charset="2"/>
            </a:endParaRPr>
          </a:p>
          <a:p>
            <a:pPr lvl="2"/>
            <a:r>
              <a:rPr lang="en-GB" dirty="0" err="1" smtClean="0">
                <a:sym typeface="Wingdings" panose="05000000000000000000" pitchFamily="2" charset="2"/>
              </a:rPr>
              <a:t>lecturerID</a:t>
            </a:r>
            <a:r>
              <a:rPr lang="en-GB" dirty="0" smtClean="0">
                <a:sym typeface="Wingdings" panose="05000000000000000000" pitchFamily="2" charset="2"/>
              </a:rPr>
              <a:t> </a:t>
            </a:r>
            <a:r>
              <a:rPr lang="en-GB" dirty="0">
                <a:sym typeface="Wingdings" panose="05000000000000000000" pitchFamily="2" charset="2"/>
              </a:rPr>
              <a:t> </a:t>
            </a:r>
            <a:r>
              <a:rPr lang="en-GB" dirty="0" err="1" smtClean="0">
                <a:sym typeface="Wingdings" panose="05000000000000000000" pitchFamily="2" charset="2"/>
              </a:rPr>
              <a:t>lecturerName</a:t>
            </a:r>
            <a:endParaRPr lang="en-GB" dirty="0">
              <a:sym typeface="Wingdings" panose="05000000000000000000" pitchFamily="2" charset="2"/>
            </a:endParaRPr>
          </a:p>
          <a:p>
            <a:r>
              <a:rPr lang="en-GB" dirty="0">
                <a:sym typeface="Wingdings" panose="05000000000000000000" pitchFamily="2" charset="2"/>
              </a:rPr>
              <a:t>Any transitive dependencies?</a:t>
            </a:r>
          </a:p>
          <a:p>
            <a:pPr lvl="2"/>
            <a:r>
              <a:rPr lang="en-GB" dirty="0"/>
              <a:t>Yes: </a:t>
            </a:r>
            <a:r>
              <a:rPr lang="en-GB" dirty="0" err="1" smtClean="0"/>
              <a:t>lectur</a:t>
            </a:r>
            <a:r>
              <a:rPr lang="en-GB" dirty="0" err="1" smtClean="0"/>
              <a:t>erID</a:t>
            </a:r>
            <a:r>
              <a:rPr lang="en-GB" dirty="0" smtClean="0"/>
              <a:t> </a:t>
            </a:r>
            <a:r>
              <a:rPr lang="en-GB" dirty="0">
                <a:sym typeface="Wingdings" panose="05000000000000000000" pitchFamily="2" charset="2"/>
              </a:rPr>
              <a:t> </a:t>
            </a:r>
            <a:r>
              <a:rPr lang="en-GB" dirty="0" err="1" smtClean="0">
                <a:sym typeface="Wingdings" panose="05000000000000000000" pitchFamily="2" charset="2"/>
              </a:rPr>
              <a:t>lectur</a:t>
            </a:r>
            <a:r>
              <a:rPr lang="en-GB" dirty="0" err="1" smtClean="0">
                <a:sym typeface="Wingdings" panose="05000000000000000000" pitchFamily="2" charset="2"/>
              </a:rPr>
              <a:t>erName</a:t>
            </a:r>
            <a:r>
              <a:rPr lang="en-GB" dirty="0" smtClean="0">
                <a:sym typeface="Wingdings" panose="05000000000000000000" pitchFamily="2" charset="2"/>
              </a:rPr>
              <a:t> </a:t>
            </a:r>
            <a:endParaRPr lang="en-GB" dirty="0">
              <a:sym typeface="Wingdings" panose="05000000000000000000" pitchFamily="2" charset="2"/>
            </a:endParaRPr>
          </a:p>
          <a:p>
            <a:pPr marL="1097280" lvl="3" indent="0">
              <a:buNone/>
            </a:pPr>
            <a:r>
              <a:rPr lang="en-GB" dirty="0" err="1" smtClean="0">
                <a:sym typeface="Wingdings" panose="05000000000000000000" pitchFamily="2" charset="2"/>
              </a:rPr>
              <a:t>moduleCode</a:t>
            </a:r>
            <a:r>
              <a:rPr lang="en-GB" dirty="0" smtClean="0">
                <a:sym typeface="Wingdings" panose="05000000000000000000" pitchFamily="2" charset="2"/>
              </a:rPr>
              <a:t> functionally </a:t>
            </a:r>
            <a:r>
              <a:rPr lang="en-GB" dirty="0">
                <a:sym typeface="Wingdings" panose="05000000000000000000" pitchFamily="2" charset="2"/>
              </a:rPr>
              <a:t>determines </a:t>
            </a:r>
            <a:r>
              <a:rPr lang="en-GB" dirty="0" err="1" smtClean="0">
                <a:sym typeface="Wingdings" panose="05000000000000000000" pitchFamily="2" charset="2"/>
              </a:rPr>
              <a:t>lecturerName</a:t>
            </a:r>
            <a:r>
              <a:rPr lang="en-GB" dirty="0" smtClean="0">
                <a:sym typeface="Wingdings" panose="05000000000000000000" pitchFamily="2" charset="2"/>
              </a:rPr>
              <a:t> </a:t>
            </a:r>
            <a:r>
              <a:rPr lang="en-GB" dirty="0">
                <a:sym typeface="Wingdings" panose="05000000000000000000" pitchFamily="2" charset="2"/>
              </a:rPr>
              <a:t>via the </a:t>
            </a:r>
            <a:r>
              <a:rPr lang="en-GB" dirty="0" err="1" smtClean="0">
                <a:sym typeface="Wingdings" panose="05000000000000000000" pitchFamily="2" charset="2"/>
              </a:rPr>
              <a:t>lecturerID</a:t>
            </a:r>
            <a:r>
              <a:rPr lang="en-GB" dirty="0" smtClean="0">
                <a:sym typeface="Wingdings" panose="05000000000000000000" pitchFamily="2" charset="2"/>
              </a:rPr>
              <a:t>.</a:t>
            </a:r>
            <a:endParaRPr lang="en-GB" dirty="0">
              <a:sym typeface="Wingdings" panose="05000000000000000000" pitchFamily="2" charset="2"/>
            </a:endParaRPr>
          </a:p>
          <a:p>
            <a:pPr lvl="2"/>
            <a:r>
              <a:rPr lang="en-GB" dirty="0">
                <a:sym typeface="Wingdings" panose="05000000000000000000" pitchFamily="2" charset="2"/>
              </a:rPr>
              <a:t>Remove this transitive dependency into a separate relation.</a:t>
            </a:r>
            <a:endParaRPr lang="en-GB" dirty="0"/>
          </a:p>
          <a:p>
            <a:endParaRPr lang="en-GB" dirty="0"/>
          </a:p>
        </p:txBody>
      </p:sp>
      <p:graphicFrame>
        <p:nvGraphicFramePr>
          <p:cNvPr id="5" name="Content Placeholder 3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501537730"/>
              </p:ext>
            </p:extLst>
          </p:nvPr>
        </p:nvGraphicFramePr>
        <p:xfrm>
          <a:off x="1642091" y="1587744"/>
          <a:ext cx="6094513" cy="1483360"/>
        </p:xfrm>
        <a:graphic>
          <a:graphicData uri="http://schemas.openxmlformats.org/drawingml/2006/table">
            <a:tbl>
              <a:tblPr firstRow="1" bandRow="1">
                <a:tableStyleId>{3B4B98B0-60AC-42C2-AFA5-B58CD77FA1E5}</a:tableStyleId>
              </a:tblPr>
              <a:tblGrid>
                <a:gridCol w="1224135">
                  <a:extLst>
                    <a:ext uri="{9D8B030D-6E8A-4147-A177-3AD203B41FA5}">
                      <a16:colId xmlns:a16="http://schemas.microsoft.com/office/drawing/2014/main" xmlns="" val="987618150"/>
                    </a:ext>
                  </a:extLst>
                </a:gridCol>
                <a:gridCol w="1504643">
                  <a:extLst>
                    <a:ext uri="{9D8B030D-6E8A-4147-A177-3AD203B41FA5}">
                      <a16:colId xmlns:a16="http://schemas.microsoft.com/office/drawing/2014/main" xmlns="" val="744423079"/>
                    </a:ext>
                  </a:extLst>
                </a:gridCol>
                <a:gridCol w="811258"/>
                <a:gridCol w="1180012">
                  <a:extLst>
                    <a:ext uri="{9D8B030D-6E8A-4147-A177-3AD203B41FA5}">
                      <a16:colId xmlns:a16="http://schemas.microsoft.com/office/drawing/2014/main" xmlns="" val="3524448693"/>
                    </a:ext>
                  </a:extLst>
                </a:gridCol>
                <a:gridCol w="1374465">
                  <a:extLst>
                    <a:ext uri="{9D8B030D-6E8A-4147-A177-3AD203B41FA5}">
                      <a16:colId xmlns:a16="http://schemas.microsoft.com/office/drawing/2014/main" xmlns="" val="759005985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r>
                        <a:rPr lang="en-GB" sz="1400" dirty="0" err="1" smtClean="0"/>
                        <a:t>moduleCode</a:t>
                      </a:r>
                      <a:endParaRPr lang="en-GB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400" dirty="0" err="1" smtClean="0"/>
                        <a:t>moduleName</a:t>
                      </a:r>
                      <a:endParaRPr lang="en-GB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400" dirty="0" smtClean="0"/>
                        <a:t>credits</a:t>
                      </a:r>
                      <a:endParaRPr lang="en-GB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400" dirty="0" err="1" smtClean="0"/>
                        <a:t>lecturerID</a:t>
                      </a:r>
                      <a:endParaRPr lang="en-GB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400" dirty="0" err="1" smtClean="0"/>
                        <a:t>lecturerName</a:t>
                      </a:r>
                      <a:endParaRPr lang="en-GB" sz="14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2172207746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0" algn="l" rtl="0" eaLnBrk="1" fontAlgn="b" latinLnBrk="0" hangingPunct="1"/>
                      <a:r>
                        <a:rPr kumimoji="0" lang="en-GB" sz="14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M5X0110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marL="0" algn="l" rtl="0" eaLnBrk="1" fontAlgn="b" latinLnBrk="0" hangingPunct="1"/>
                      <a:r>
                        <a:rPr kumimoji="0" lang="en-GB" sz="14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Database Systems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marL="0" algn="ctr" rtl="0" eaLnBrk="1" fontAlgn="b" latinLnBrk="0" hangingPunct="1"/>
                      <a:r>
                        <a:rPr kumimoji="0" lang="en-GB" sz="14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30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marL="0" algn="l" rtl="0" eaLnBrk="1" fontAlgn="b" latinLnBrk="0" hangingPunct="1"/>
                      <a:r>
                        <a:rPr kumimoji="0" lang="en-GB" sz="14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LO40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marL="0" algn="l" rtl="0" eaLnBrk="1" fontAlgn="b" latinLnBrk="0" hangingPunct="1"/>
                      <a:r>
                        <a:rPr kumimoji="0" lang="en-GB" sz="14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Tina Murphy</a:t>
                      </a: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xmlns="" val="343088939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0" algn="l" rtl="0" eaLnBrk="1" fontAlgn="b" latinLnBrk="0" hangingPunct="1"/>
                      <a:r>
                        <a:rPr kumimoji="0" lang="en-GB" sz="14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M5X0105</a:t>
                      </a:r>
                    </a:p>
                  </a:txBody>
                  <a:tcPr marL="9525" marR="9525" marT="9525" marB="0" anchor="ctr"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algn="l" rtl="0" eaLnBrk="1" fontAlgn="b" latinLnBrk="0" hangingPunct="1"/>
                      <a:r>
                        <a:rPr kumimoji="0" lang="en-GB" sz="14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Web Development</a:t>
                      </a:r>
                    </a:p>
                  </a:txBody>
                  <a:tcPr marL="9525" marR="9525" marT="9525" marB="0" anchor="ctr"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algn="ctr" rtl="0" eaLnBrk="1" fontAlgn="b" latinLnBrk="0" hangingPunct="1"/>
                      <a:r>
                        <a:rPr kumimoji="0" lang="en-GB" sz="14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20</a:t>
                      </a:r>
                    </a:p>
                  </a:txBody>
                  <a:tcPr marL="9525" marR="9525" marT="9525" marB="0" anchor="ctr"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algn="l" rtl="0" eaLnBrk="1" fontAlgn="b" latinLnBrk="0" hangingPunct="1"/>
                      <a:r>
                        <a:rPr kumimoji="0" lang="en-GB" sz="14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LO93</a:t>
                      </a:r>
                    </a:p>
                  </a:txBody>
                  <a:tcPr marL="9525" marR="9525" marT="9525" marB="0" anchor="ctr"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algn="l" rtl="0" eaLnBrk="1" fontAlgn="b" latinLnBrk="0" hangingPunct="1"/>
                      <a:r>
                        <a:rPr kumimoji="0" lang="en-GB" sz="14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Tony Shaw</a:t>
                      </a:r>
                    </a:p>
                  </a:txBody>
                  <a:tcPr marL="9525" marR="9525" marT="9525" marB="0" anchor="ctr"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57922397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0" algn="l" rtl="0" eaLnBrk="1" fontAlgn="b" latinLnBrk="0" hangingPunct="1"/>
                      <a:r>
                        <a:rPr kumimoji="0" lang="en-GB" sz="14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M5X0104</a:t>
                      </a:r>
                    </a:p>
                  </a:txBody>
                  <a:tcPr marL="9525" marR="9525" marT="9525" marB="0" anchor="ctr"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marL="0" algn="l" rtl="0" eaLnBrk="1" fontAlgn="b" latinLnBrk="0" hangingPunct="1"/>
                      <a:r>
                        <a:rPr kumimoji="0" lang="en-GB" sz="14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Internet Security</a:t>
                      </a:r>
                    </a:p>
                  </a:txBody>
                  <a:tcPr marL="9525" marR="9525" marT="9525" marB="0" anchor="ctr"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marL="0" algn="ctr" rtl="0" eaLnBrk="1" fontAlgn="b" latinLnBrk="0" hangingPunct="1"/>
                      <a:r>
                        <a:rPr kumimoji="0" lang="en-GB" sz="14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20</a:t>
                      </a:r>
                    </a:p>
                  </a:txBody>
                  <a:tcPr marL="9525" marR="9525" marT="9525" marB="0" anchor="ctr"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marL="0" algn="l" rtl="0" eaLnBrk="1" fontAlgn="b" latinLnBrk="0" hangingPunct="1"/>
                      <a:r>
                        <a:rPr kumimoji="0" lang="en-GB" sz="14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LO93</a:t>
                      </a:r>
                    </a:p>
                  </a:txBody>
                  <a:tcPr marL="9525" marR="9525" marT="9525" marB="0" anchor="ctr"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marL="0" algn="l" rtl="0" eaLnBrk="1" fontAlgn="b" latinLnBrk="0" hangingPunct="1"/>
                      <a:r>
                        <a:rPr kumimoji="0" lang="en-GB" sz="14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Tony Shaw</a:t>
                      </a:r>
                    </a:p>
                  </a:txBody>
                  <a:tcPr marL="9525" marR="9525" marT="9525" marB="0" anchor="ctr"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extLst>
                  <a:ext uri="{0D108BD9-81ED-4DB2-BD59-A6C34878D82A}">
                    <a16:rowId xmlns:a16="http://schemas.microsoft.com/office/drawing/2014/main" xmlns="" val="3854797231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50874769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2NF to 3NF: </a:t>
            </a:r>
            <a:r>
              <a:rPr lang="en-GB" dirty="0" err="1" smtClean="0"/>
              <a:t>ModuleLecturer</a:t>
            </a:r>
            <a:r>
              <a:rPr lang="en-GB" dirty="0" smtClean="0"/>
              <a:t> Table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en-GB" dirty="0" smtClean="0"/>
              <a:t>Lecturer</a:t>
            </a:r>
          </a:p>
          <a:p>
            <a:endParaRPr lang="en-GB" dirty="0"/>
          </a:p>
          <a:p>
            <a:endParaRPr lang="en-GB" dirty="0" smtClean="0"/>
          </a:p>
          <a:p>
            <a:endParaRPr lang="en-GB" dirty="0"/>
          </a:p>
          <a:p>
            <a:r>
              <a:rPr lang="en-GB" dirty="0" smtClean="0"/>
              <a:t>Module</a:t>
            </a:r>
            <a:endParaRPr lang="en-GB" dirty="0"/>
          </a:p>
        </p:txBody>
      </p:sp>
      <p:graphicFrame>
        <p:nvGraphicFramePr>
          <p:cNvPr id="4" name="Content Placeholder 3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463680707"/>
              </p:ext>
            </p:extLst>
          </p:nvPr>
        </p:nvGraphicFramePr>
        <p:xfrm>
          <a:off x="2671535" y="2100456"/>
          <a:ext cx="2554477" cy="1112520"/>
        </p:xfrm>
        <a:graphic>
          <a:graphicData uri="http://schemas.openxmlformats.org/drawingml/2006/table">
            <a:tbl>
              <a:tblPr firstRow="1" bandRow="1">
                <a:tableStyleId>{3B4B98B0-60AC-42C2-AFA5-B58CD77FA1E5}</a:tableStyleId>
              </a:tblPr>
              <a:tblGrid>
                <a:gridCol w="1180012">
                  <a:extLst>
                    <a:ext uri="{9D8B030D-6E8A-4147-A177-3AD203B41FA5}">
                      <a16:colId xmlns:a16="http://schemas.microsoft.com/office/drawing/2014/main" xmlns="" val="3524448693"/>
                    </a:ext>
                  </a:extLst>
                </a:gridCol>
                <a:gridCol w="1374465">
                  <a:extLst>
                    <a:ext uri="{9D8B030D-6E8A-4147-A177-3AD203B41FA5}">
                      <a16:colId xmlns:a16="http://schemas.microsoft.com/office/drawing/2014/main" xmlns="" val="759005985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r>
                        <a:rPr lang="en-GB" sz="1400" dirty="0" err="1" smtClean="0"/>
                        <a:t>lecturerID</a:t>
                      </a:r>
                      <a:endParaRPr lang="en-GB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400" dirty="0" err="1" smtClean="0"/>
                        <a:t>lecturerName</a:t>
                      </a:r>
                      <a:endParaRPr lang="en-GB" sz="14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2172207746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0" algn="l" rtl="0" eaLnBrk="1" fontAlgn="b" latinLnBrk="0" hangingPunct="1"/>
                      <a:r>
                        <a:rPr kumimoji="0" lang="en-GB" sz="14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LO40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marL="0" algn="l" rtl="0" eaLnBrk="1" fontAlgn="b" latinLnBrk="0" hangingPunct="1"/>
                      <a:r>
                        <a:rPr kumimoji="0" lang="en-GB" sz="14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Tina Murphy</a:t>
                      </a: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xmlns="" val="343088939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0" algn="l" rtl="0" eaLnBrk="1" fontAlgn="b" latinLnBrk="0" hangingPunct="1"/>
                      <a:r>
                        <a:rPr kumimoji="0" lang="en-GB" sz="14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LO93</a:t>
                      </a:r>
                    </a:p>
                  </a:txBody>
                  <a:tcPr marL="9525" marR="9525" marT="9525" marB="0" anchor="ctr"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algn="l" rtl="0" eaLnBrk="1" fontAlgn="b" latinLnBrk="0" hangingPunct="1"/>
                      <a:r>
                        <a:rPr kumimoji="0" lang="en-GB" sz="14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Tony Shaw</a:t>
                      </a:r>
                    </a:p>
                  </a:txBody>
                  <a:tcPr marL="9525" marR="9525" marT="9525" marB="0" anchor="ctr"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579223972"/>
                  </a:ext>
                </a:extLst>
              </a:tr>
            </a:tbl>
          </a:graphicData>
        </a:graphic>
      </p:graphicFrame>
      <p:graphicFrame>
        <p:nvGraphicFramePr>
          <p:cNvPr id="5" name="Content Placeholder 3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704148393"/>
              </p:ext>
            </p:extLst>
          </p:nvPr>
        </p:nvGraphicFramePr>
        <p:xfrm>
          <a:off x="2671534" y="4177888"/>
          <a:ext cx="4720048" cy="1483360"/>
        </p:xfrm>
        <a:graphic>
          <a:graphicData uri="http://schemas.openxmlformats.org/drawingml/2006/table">
            <a:tbl>
              <a:tblPr firstRow="1" bandRow="1">
                <a:tableStyleId>{3B4B98B0-60AC-42C2-AFA5-B58CD77FA1E5}</a:tableStyleId>
              </a:tblPr>
              <a:tblGrid>
                <a:gridCol w="1224135">
                  <a:extLst>
                    <a:ext uri="{9D8B030D-6E8A-4147-A177-3AD203B41FA5}">
                      <a16:colId xmlns:a16="http://schemas.microsoft.com/office/drawing/2014/main" xmlns="" val="987618150"/>
                    </a:ext>
                  </a:extLst>
                </a:gridCol>
                <a:gridCol w="1504643">
                  <a:extLst>
                    <a:ext uri="{9D8B030D-6E8A-4147-A177-3AD203B41FA5}">
                      <a16:colId xmlns:a16="http://schemas.microsoft.com/office/drawing/2014/main" xmlns="" val="744423079"/>
                    </a:ext>
                  </a:extLst>
                </a:gridCol>
                <a:gridCol w="811258"/>
                <a:gridCol w="1180012">
                  <a:extLst>
                    <a:ext uri="{9D8B030D-6E8A-4147-A177-3AD203B41FA5}">
                      <a16:colId xmlns:a16="http://schemas.microsoft.com/office/drawing/2014/main" xmlns="" val="3524448693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r>
                        <a:rPr lang="en-GB" sz="1400" dirty="0" err="1" smtClean="0"/>
                        <a:t>moduleCode</a:t>
                      </a:r>
                      <a:endParaRPr lang="en-GB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400" dirty="0" err="1" smtClean="0"/>
                        <a:t>moduleName</a:t>
                      </a:r>
                      <a:endParaRPr lang="en-GB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400" dirty="0" smtClean="0"/>
                        <a:t>credits</a:t>
                      </a:r>
                      <a:endParaRPr lang="en-GB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400" dirty="0" err="1" smtClean="0"/>
                        <a:t>lecturerID</a:t>
                      </a:r>
                      <a:endParaRPr lang="en-GB" sz="14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2172207746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0" algn="l" rtl="0" eaLnBrk="1" fontAlgn="b" latinLnBrk="0" hangingPunct="1"/>
                      <a:r>
                        <a:rPr kumimoji="0" lang="en-GB" sz="14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M5X0110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marL="0" algn="l" rtl="0" eaLnBrk="1" fontAlgn="b" latinLnBrk="0" hangingPunct="1"/>
                      <a:r>
                        <a:rPr kumimoji="0" lang="en-GB" sz="14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Database Systems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marL="0" algn="ctr" rtl="0" eaLnBrk="1" fontAlgn="b" latinLnBrk="0" hangingPunct="1"/>
                      <a:r>
                        <a:rPr kumimoji="0" lang="en-GB" sz="14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30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marL="0" algn="l" rtl="0" eaLnBrk="1" fontAlgn="b" latinLnBrk="0" hangingPunct="1"/>
                      <a:r>
                        <a:rPr kumimoji="0" lang="en-GB" sz="14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LO40</a:t>
                      </a: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xmlns="" val="343088939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0" algn="l" rtl="0" eaLnBrk="1" fontAlgn="b" latinLnBrk="0" hangingPunct="1"/>
                      <a:r>
                        <a:rPr kumimoji="0" lang="en-GB" sz="14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M5X0105</a:t>
                      </a:r>
                    </a:p>
                  </a:txBody>
                  <a:tcPr marL="9525" marR="9525" marT="9525" marB="0" anchor="ctr"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algn="l" rtl="0" eaLnBrk="1" fontAlgn="b" latinLnBrk="0" hangingPunct="1"/>
                      <a:r>
                        <a:rPr kumimoji="0" lang="en-GB" sz="14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Web Development</a:t>
                      </a:r>
                    </a:p>
                  </a:txBody>
                  <a:tcPr marL="9525" marR="9525" marT="9525" marB="0" anchor="ctr"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algn="ctr" rtl="0" eaLnBrk="1" fontAlgn="b" latinLnBrk="0" hangingPunct="1"/>
                      <a:r>
                        <a:rPr kumimoji="0" lang="en-GB" sz="14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20</a:t>
                      </a:r>
                    </a:p>
                  </a:txBody>
                  <a:tcPr marL="9525" marR="9525" marT="9525" marB="0" anchor="ctr"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algn="l" rtl="0" eaLnBrk="1" fontAlgn="b" latinLnBrk="0" hangingPunct="1"/>
                      <a:r>
                        <a:rPr kumimoji="0" lang="en-GB" sz="14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LO93</a:t>
                      </a:r>
                    </a:p>
                  </a:txBody>
                  <a:tcPr marL="9525" marR="9525" marT="9525" marB="0" anchor="ctr"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57922397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0" algn="l" rtl="0" eaLnBrk="1" fontAlgn="b" latinLnBrk="0" hangingPunct="1"/>
                      <a:r>
                        <a:rPr kumimoji="0" lang="en-GB" sz="14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M5X0104</a:t>
                      </a:r>
                    </a:p>
                  </a:txBody>
                  <a:tcPr marL="9525" marR="9525" marT="9525" marB="0" anchor="ctr"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marL="0" algn="l" rtl="0" eaLnBrk="1" fontAlgn="b" latinLnBrk="0" hangingPunct="1"/>
                      <a:r>
                        <a:rPr kumimoji="0" lang="en-GB" sz="14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Internet Security</a:t>
                      </a:r>
                    </a:p>
                  </a:txBody>
                  <a:tcPr marL="9525" marR="9525" marT="9525" marB="0" anchor="ctr"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marL="0" algn="ctr" rtl="0" eaLnBrk="1" fontAlgn="b" latinLnBrk="0" hangingPunct="1"/>
                      <a:r>
                        <a:rPr kumimoji="0" lang="en-GB" sz="14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20</a:t>
                      </a:r>
                    </a:p>
                  </a:txBody>
                  <a:tcPr marL="9525" marR="9525" marT="9525" marB="0" anchor="ctr"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marL="0" algn="l" rtl="0" eaLnBrk="1" fontAlgn="b" latinLnBrk="0" hangingPunct="1"/>
                      <a:r>
                        <a:rPr kumimoji="0" lang="en-GB" sz="14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LO93</a:t>
                      </a:r>
                    </a:p>
                  </a:txBody>
                  <a:tcPr marL="9525" marR="9525" marT="9525" marB="0" anchor="ctr"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extLst>
                  <a:ext uri="{0D108BD9-81ED-4DB2-BD59-A6C34878D82A}">
                    <a16:rowId xmlns:a16="http://schemas.microsoft.com/office/drawing/2014/main" xmlns="" val="3854797231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6012288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The Normalised 3NF Relations</a:t>
            </a:r>
          </a:p>
        </p:txBody>
      </p:sp>
      <p:graphicFrame>
        <p:nvGraphicFramePr>
          <p:cNvPr id="4" name="Content Placeholder 3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391320528"/>
              </p:ext>
            </p:extLst>
          </p:nvPr>
        </p:nvGraphicFramePr>
        <p:xfrm>
          <a:off x="609600" y="4398950"/>
          <a:ext cx="2554477" cy="1112520"/>
        </p:xfrm>
        <a:graphic>
          <a:graphicData uri="http://schemas.openxmlformats.org/drawingml/2006/table">
            <a:tbl>
              <a:tblPr firstRow="1" bandRow="1">
                <a:tableStyleId>{3B4B98B0-60AC-42C2-AFA5-B58CD77FA1E5}</a:tableStyleId>
              </a:tblPr>
              <a:tblGrid>
                <a:gridCol w="1180012">
                  <a:extLst>
                    <a:ext uri="{9D8B030D-6E8A-4147-A177-3AD203B41FA5}">
                      <a16:colId xmlns:a16="http://schemas.microsoft.com/office/drawing/2014/main" xmlns="" val="3524448693"/>
                    </a:ext>
                  </a:extLst>
                </a:gridCol>
                <a:gridCol w="1374465">
                  <a:extLst>
                    <a:ext uri="{9D8B030D-6E8A-4147-A177-3AD203B41FA5}">
                      <a16:colId xmlns:a16="http://schemas.microsoft.com/office/drawing/2014/main" xmlns="" val="759005985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r>
                        <a:rPr lang="en-GB" sz="1400" dirty="0" err="1" smtClean="0"/>
                        <a:t>lecturerID</a:t>
                      </a:r>
                      <a:endParaRPr lang="en-GB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400" dirty="0" err="1" smtClean="0"/>
                        <a:t>lecturerName</a:t>
                      </a:r>
                      <a:endParaRPr lang="en-GB" sz="14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2172207746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0" algn="l" rtl="0" eaLnBrk="1" fontAlgn="b" latinLnBrk="0" hangingPunct="1"/>
                      <a:r>
                        <a:rPr kumimoji="0" lang="en-GB" sz="14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LO40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marL="0" algn="l" rtl="0" eaLnBrk="1" fontAlgn="b" latinLnBrk="0" hangingPunct="1"/>
                      <a:r>
                        <a:rPr kumimoji="0" lang="en-GB" sz="14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Tina Murphy</a:t>
                      </a: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xmlns="" val="343088939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0" algn="l" rtl="0" eaLnBrk="1" fontAlgn="b" latinLnBrk="0" hangingPunct="1"/>
                      <a:r>
                        <a:rPr kumimoji="0" lang="en-GB" sz="14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LO93</a:t>
                      </a:r>
                    </a:p>
                  </a:txBody>
                  <a:tcPr marL="9525" marR="9525" marT="9525" marB="0" anchor="ctr"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algn="l" rtl="0" eaLnBrk="1" fontAlgn="b" latinLnBrk="0" hangingPunct="1"/>
                      <a:r>
                        <a:rPr kumimoji="0" lang="en-GB" sz="14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Tony Shaw</a:t>
                      </a:r>
                    </a:p>
                  </a:txBody>
                  <a:tcPr marL="9525" marR="9525" marT="9525" marB="0" anchor="ctr"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579223972"/>
                  </a:ext>
                </a:extLst>
              </a:tr>
            </a:tbl>
          </a:graphicData>
        </a:graphic>
      </p:graphicFrame>
      <p:graphicFrame>
        <p:nvGraphicFramePr>
          <p:cNvPr id="5" name="Content Placeholder 3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364945405"/>
              </p:ext>
            </p:extLst>
          </p:nvPr>
        </p:nvGraphicFramePr>
        <p:xfrm>
          <a:off x="4042952" y="1945640"/>
          <a:ext cx="4720048" cy="1483360"/>
        </p:xfrm>
        <a:graphic>
          <a:graphicData uri="http://schemas.openxmlformats.org/drawingml/2006/table">
            <a:tbl>
              <a:tblPr firstRow="1" bandRow="1">
                <a:tableStyleId>{3B4B98B0-60AC-42C2-AFA5-B58CD77FA1E5}</a:tableStyleId>
              </a:tblPr>
              <a:tblGrid>
                <a:gridCol w="1224135">
                  <a:extLst>
                    <a:ext uri="{9D8B030D-6E8A-4147-A177-3AD203B41FA5}">
                      <a16:colId xmlns:a16="http://schemas.microsoft.com/office/drawing/2014/main" xmlns="" val="987618150"/>
                    </a:ext>
                  </a:extLst>
                </a:gridCol>
                <a:gridCol w="1504643">
                  <a:extLst>
                    <a:ext uri="{9D8B030D-6E8A-4147-A177-3AD203B41FA5}">
                      <a16:colId xmlns:a16="http://schemas.microsoft.com/office/drawing/2014/main" xmlns="" val="744423079"/>
                    </a:ext>
                  </a:extLst>
                </a:gridCol>
                <a:gridCol w="811258"/>
                <a:gridCol w="1180012">
                  <a:extLst>
                    <a:ext uri="{9D8B030D-6E8A-4147-A177-3AD203B41FA5}">
                      <a16:colId xmlns:a16="http://schemas.microsoft.com/office/drawing/2014/main" xmlns="" val="3524448693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r>
                        <a:rPr lang="en-GB" sz="1400" dirty="0" err="1" smtClean="0"/>
                        <a:t>moduleCode</a:t>
                      </a:r>
                      <a:endParaRPr lang="en-GB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400" dirty="0" err="1" smtClean="0"/>
                        <a:t>moduleName</a:t>
                      </a:r>
                      <a:endParaRPr lang="en-GB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400" dirty="0" smtClean="0"/>
                        <a:t>credits</a:t>
                      </a:r>
                      <a:endParaRPr lang="en-GB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400" dirty="0" err="1" smtClean="0"/>
                        <a:t>lecturerID</a:t>
                      </a:r>
                      <a:endParaRPr lang="en-GB" sz="14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2172207746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0" algn="l" rtl="0" eaLnBrk="1" fontAlgn="b" latinLnBrk="0" hangingPunct="1"/>
                      <a:r>
                        <a:rPr kumimoji="0" lang="en-GB" sz="14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M5X0110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marL="0" algn="l" rtl="0" eaLnBrk="1" fontAlgn="b" latinLnBrk="0" hangingPunct="1"/>
                      <a:r>
                        <a:rPr kumimoji="0" lang="en-GB" sz="14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Database Systems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marL="0" algn="ctr" rtl="0" eaLnBrk="1" fontAlgn="b" latinLnBrk="0" hangingPunct="1"/>
                      <a:r>
                        <a:rPr kumimoji="0" lang="en-GB" sz="14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30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marL="0" algn="l" rtl="0" eaLnBrk="1" fontAlgn="b" latinLnBrk="0" hangingPunct="1"/>
                      <a:r>
                        <a:rPr kumimoji="0" lang="en-GB" sz="14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LO40</a:t>
                      </a: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xmlns="" val="343088939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0" algn="l" rtl="0" eaLnBrk="1" fontAlgn="b" latinLnBrk="0" hangingPunct="1"/>
                      <a:r>
                        <a:rPr kumimoji="0" lang="en-GB" sz="14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M5X0105</a:t>
                      </a:r>
                    </a:p>
                  </a:txBody>
                  <a:tcPr marL="9525" marR="9525" marT="9525" marB="0" anchor="ctr"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algn="l" rtl="0" eaLnBrk="1" fontAlgn="b" latinLnBrk="0" hangingPunct="1"/>
                      <a:r>
                        <a:rPr kumimoji="0" lang="en-GB" sz="14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Web Development</a:t>
                      </a:r>
                    </a:p>
                  </a:txBody>
                  <a:tcPr marL="9525" marR="9525" marT="9525" marB="0" anchor="ctr"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algn="ctr" rtl="0" eaLnBrk="1" fontAlgn="b" latinLnBrk="0" hangingPunct="1"/>
                      <a:r>
                        <a:rPr kumimoji="0" lang="en-GB" sz="14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20</a:t>
                      </a:r>
                    </a:p>
                  </a:txBody>
                  <a:tcPr marL="9525" marR="9525" marT="9525" marB="0" anchor="ctr"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algn="l" rtl="0" eaLnBrk="1" fontAlgn="b" latinLnBrk="0" hangingPunct="1"/>
                      <a:r>
                        <a:rPr kumimoji="0" lang="en-GB" sz="14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LO93</a:t>
                      </a:r>
                    </a:p>
                  </a:txBody>
                  <a:tcPr marL="9525" marR="9525" marT="9525" marB="0" anchor="ctr"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57922397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0" algn="l" rtl="0" eaLnBrk="1" fontAlgn="b" latinLnBrk="0" hangingPunct="1"/>
                      <a:r>
                        <a:rPr kumimoji="0" lang="en-GB" sz="14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M5X0104</a:t>
                      </a:r>
                    </a:p>
                  </a:txBody>
                  <a:tcPr marL="9525" marR="9525" marT="9525" marB="0" anchor="ctr"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marL="0" algn="l" rtl="0" eaLnBrk="1" fontAlgn="b" latinLnBrk="0" hangingPunct="1"/>
                      <a:r>
                        <a:rPr kumimoji="0" lang="en-GB" sz="14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Internet Security</a:t>
                      </a:r>
                    </a:p>
                  </a:txBody>
                  <a:tcPr marL="9525" marR="9525" marT="9525" marB="0" anchor="ctr"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marL="0" algn="ctr" rtl="0" eaLnBrk="1" fontAlgn="b" latinLnBrk="0" hangingPunct="1"/>
                      <a:r>
                        <a:rPr kumimoji="0" lang="en-GB" sz="14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20</a:t>
                      </a:r>
                    </a:p>
                  </a:txBody>
                  <a:tcPr marL="9525" marR="9525" marT="9525" marB="0" anchor="ctr"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marL="0" algn="l" rtl="0" eaLnBrk="1" fontAlgn="b" latinLnBrk="0" hangingPunct="1"/>
                      <a:r>
                        <a:rPr kumimoji="0" lang="en-GB" sz="14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LO93</a:t>
                      </a:r>
                    </a:p>
                  </a:txBody>
                  <a:tcPr marL="9525" marR="9525" marT="9525" marB="0" anchor="ctr"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extLst>
                  <a:ext uri="{0D108BD9-81ED-4DB2-BD59-A6C34878D82A}">
                    <a16:rowId xmlns:a16="http://schemas.microsoft.com/office/drawing/2014/main" xmlns="" val="3854797231"/>
                  </a:ext>
                </a:extLst>
              </a:tr>
            </a:tbl>
          </a:graphicData>
        </a:graphic>
      </p:graphicFrame>
      <p:graphicFrame>
        <p:nvGraphicFramePr>
          <p:cNvPr id="6" name="Content Placeholder 3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490941122"/>
              </p:ext>
            </p:extLst>
          </p:nvPr>
        </p:nvGraphicFramePr>
        <p:xfrm>
          <a:off x="4600820" y="4398950"/>
          <a:ext cx="4162180" cy="2225040"/>
        </p:xfrm>
        <a:graphic>
          <a:graphicData uri="http://schemas.openxmlformats.org/drawingml/2006/table">
            <a:tbl>
              <a:tblPr firstRow="1" bandRow="1">
                <a:tableStyleId>{3B4B98B0-60AC-42C2-AFA5-B58CD77FA1E5}</a:tableStyleId>
              </a:tblPr>
              <a:tblGrid>
                <a:gridCol w="1058135">
                  <a:extLst>
                    <a:ext uri="{9D8B030D-6E8A-4147-A177-3AD203B41FA5}">
                      <a16:colId xmlns:a16="http://schemas.microsoft.com/office/drawing/2014/main" xmlns="" val="3921345172"/>
                    </a:ext>
                  </a:extLst>
                </a:gridCol>
                <a:gridCol w="1376673">
                  <a:extLst>
                    <a:ext uri="{9D8B030D-6E8A-4147-A177-3AD203B41FA5}">
                      <a16:colId xmlns:a16="http://schemas.microsoft.com/office/drawing/2014/main" xmlns="" val="987618150"/>
                    </a:ext>
                  </a:extLst>
                </a:gridCol>
                <a:gridCol w="863965">
                  <a:extLst>
                    <a:ext uri="{9D8B030D-6E8A-4147-A177-3AD203B41FA5}">
                      <a16:colId xmlns:a16="http://schemas.microsoft.com/office/drawing/2014/main" xmlns="" val="3632423133"/>
                    </a:ext>
                  </a:extLst>
                </a:gridCol>
                <a:gridCol w="863407">
                  <a:extLst>
                    <a:ext uri="{9D8B030D-6E8A-4147-A177-3AD203B41FA5}">
                      <a16:colId xmlns:a16="http://schemas.microsoft.com/office/drawing/2014/main" xmlns="" val="1742271645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r>
                        <a:rPr lang="en-GB" sz="1400" dirty="0" err="1" smtClean="0"/>
                        <a:t>studentID</a:t>
                      </a:r>
                      <a:endParaRPr lang="en-GB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400" dirty="0" err="1" smtClean="0"/>
                        <a:t>moduleCode</a:t>
                      </a:r>
                      <a:endParaRPr lang="en-GB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400" dirty="0" smtClean="0"/>
                        <a:t>mark1</a:t>
                      </a:r>
                      <a:endParaRPr lang="en-GB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400" dirty="0" smtClean="0"/>
                        <a:t>mark2</a:t>
                      </a:r>
                      <a:endParaRPr lang="en-GB" sz="14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2172207746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0" algn="l" rtl="0" eaLnBrk="1" fontAlgn="b" latinLnBrk="0" hangingPunct="1"/>
                      <a:r>
                        <a:rPr kumimoji="0" lang="en-GB" sz="14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P100001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marL="0" algn="l" rtl="0" eaLnBrk="1" fontAlgn="b" latinLnBrk="0" hangingPunct="1"/>
                      <a:r>
                        <a:rPr kumimoji="0" lang="en-GB" sz="14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M5X0110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marL="0" algn="ctr" rtl="0" eaLnBrk="1" fontAlgn="b" latinLnBrk="0" hangingPunct="1"/>
                      <a:r>
                        <a:rPr kumimoji="0" lang="en-GB" sz="14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75.00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marL="0" algn="ctr" rtl="0" eaLnBrk="1" fontAlgn="b" latinLnBrk="0" hangingPunct="1"/>
                      <a:r>
                        <a:rPr kumimoji="0" lang="en-GB" sz="14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65.00</a:t>
                      </a: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xmlns="" val="343088939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0" algn="l" rtl="0" eaLnBrk="1" fontAlgn="b" latinLnBrk="0" hangingPunct="1"/>
                      <a:r>
                        <a:rPr kumimoji="0" lang="en-GB" sz="140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P100001</a:t>
                      </a:r>
                      <a:endParaRPr kumimoji="0" lang="en-GB" sz="1400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9525" marR="9525" marT="9525" marB="0" anchor="ctr"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algn="l" rtl="0" eaLnBrk="1" fontAlgn="b" latinLnBrk="0" hangingPunct="1"/>
                      <a:r>
                        <a:rPr kumimoji="0" lang="en-GB" sz="14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M5X0105</a:t>
                      </a:r>
                    </a:p>
                  </a:txBody>
                  <a:tcPr marL="9525" marR="9525" marT="9525" marB="0" anchor="ctr"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algn="ctr" rtl="0" eaLnBrk="1" fontAlgn="b" latinLnBrk="0" hangingPunct="1"/>
                      <a:r>
                        <a:rPr kumimoji="0" lang="en-GB" sz="14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79.50</a:t>
                      </a:r>
                    </a:p>
                  </a:txBody>
                  <a:tcPr marL="9525" marR="9525" marT="9525" marB="0" anchor="ctr"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algn="ctr" rtl="0" eaLnBrk="1" fontAlgn="b" latinLnBrk="0" hangingPunct="1"/>
                      <a:r>
                        <a:rPr kumimoji="0" lang="en-GB" sz="14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69.00</a:t>
                      </a:r>
                    </a:p>
                  </a:txBody>
                  <a:tcPr marL="9525" marR="9525" marT="9525" marB="0" anchor="ctr"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57922397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0" algn="l" rtl="0" eaLnBrk="1" fontAlgn="b" latinLnBrk="0" hangingPunct="1"/>
                      <a:r>
                        <a:rPr kumimoji="0" lang="en-GB" sz="14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P100004</a:t>
                      </a:r>
                    </a:p>
                  </a:txBody>
                  <a:tcPr marL="9525" marR="9525" marT="9525" marB="0" anchor="ctr"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marL="0" algn="l" rtl="0" eaLnBrk="1" fontAlgn="b" latinLnBrk="0" hangingPunct="1"/>
                      <a:r>
                        <a:rPr kumimoji="0" lang="en-GB" sz="14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M5X0110</a:t>
                      </a:r>
                    </a:p>
                  </a:txBody>
                  <a:tcPr marL="9525" marR="9525" marT="9525" marB="0" anchor="ctr"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marL="0" algn="ctr" rtl="0" eaLnBrk="1" fontAlgn="b" latinLnBrk="0" hangingPunct="1"/>
                      <a:r>
                        <a:rPr kumimoji="0" lang="en-GB" sz="14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55.00</a:t>
                      </a:r>
                    </a:p>
                  </a:txBody>
                  <a:tcPr marL="9525" marR="9525" marT="9525" marB="0" anchor="ctr"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marL="0" algn="ctr" rtl="0" eaLnBrk="1" fontAlgn="b" latinLnBrk="0" hangingPunct="1"/>
                      <a:r>
                        <a:rPr kumimoji="0" lang="en-GB" sz="14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52.00</a:t>
                      </a:r>
                    </a:p>
                  </a:txBody>
                  <a:tcPr marL="9525" marR="9525" marT="9525" marB="0" anchor="ctr"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extLst>
                  <a:ext uri="{0D108BD9-81ED-4DB2-BD59-A6C34878D82A}">
                    <a16:rowId xmlns:a16="http://schemas.microsoft.com/office/drawing/2014/main" xmlns="" val="147829676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0" algn="l" rtl="0" eaLnBrk="1" fontAlgn="b" latinLnBrk="0" hangingPunct="1"/>
                      <a:r>
                        <a:rPr kumimoji="0" lang="en-GB" sz="140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P100004</a:t>
                      </a:r>
                      <a:endParaRPr kumimoji="0" lang="en-GB" sz="1400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marL="0" algn="l" rtl="0" eaLnBrk="1" fontAlgn="b" latinLnBrk="0" hangingPunct="1"/>
                      <a:r>
                        <a:rPr kumimoji="0" lang="en-GB" sz="14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M5X0105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marL="0" algn="ctr" rtl="0" eaLnBrk="1" fontAlgn="b" latinLnBrk="0" hangingPunct="1"/>
                      <a:r>
                        <a:rPr kumimoji="0" lang="en-GB" sz="14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41.00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marL="0" algn="ctr" rtl="0" eaLnBrk="1" fontAlgn="b" latinLnBrk="0" hangingPunct="1"/>
                      <a:r>
                        <a:rPr kumimoji="0" lang="en-GB" sz="14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39.00</a:t>
                      </a: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xmlns="" val="76547316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0" algn="l" rtl="0" eaLnBrk="1" fontAlgn="b" latinLnBrk="0" hangingPunct="1"/>
                      <a:r>
                        <a:rPr kumimoji="0" lang="en-GB" sz="140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P100004</a:t>
                      </a:r>
                      <a:endParaRPr kumimoji="0" lang="en-GB" sz="1400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marL="0" algn="l" rtl="0" eaLnBrk="1" fontAlgn="b" latinLnBrk="0" hangingPunct="1"/>
                      <a:r>
                        <a:rPr kumimoji="0" lang="en-GB" sz="14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M5X0104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marL="0" algn="ctr" rtl="0" eaLnBrk="1" fontAlgn="b" latinLnBrk="0" hangingPunct="1"/>
                      <a:r>
                        <a:rPr kumimoji="0" lang="en-GB" sz="14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62.50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marL="0" algn="ctr" rtl="0" eaLnBrk="1" fontAlgn="b" latinLnBrk="0" hangingPunct="1"/>
                      <a:r>
                        <a:rPr kumimoji="0" lang="en-GB" sz="14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67.00</a:t>
                      </a: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xmlns="" val="3854797231"/>
                  </a:ext>
                </a:extLst>
              </a:tr>
            </a:tbl>
          </a:graphicData>
        </a:graphic>
      </p:graphicFrame>
      <p:graphicFrame>
        <p:nvGraphicFramePr>
          <p:cNvPr id="7" name="Content Placeholder 3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424682647"/>
              </p:ext>
            </p:extLst>
          </p:nvPr>
        </p:nvGraphicFramePr>
        <p:xfrm>
          <a:off x="609600" y="1993570"/>
          <a:ext cx="1944215" cy="1259840"/>
        </p:xfrm>
        <a:graphic>
          <a:graphicData uri="http://schemas.openxmlformats.org/drawingml/2006/table">
            <a:tbl>
              <a:tblPr firstRow="1" bandRow="1">
                <a:tableStyleId>{3B4B98B0-60AC-42C2-AFA5-B58CD77FA1E5}</a:tableStyleId>
              </a:tblPr>
              <a:tblGrid>
                <a:gridCol w="864095">
                  <a:extLst>
                    <a:ext uri="{9D8B030D-6E8A-4147-A177-3AD203B41FA5}">
                      <a16:colId xmlns:a16="http://schemas.microsoft.com/office/drawing/2014/main" xmlns="" val="3921345172"/>
                    </a:ext>
                  </a:extLst>
                </a:gridCol>
                <a:gridCol w="1080120">
                  <a:extLst>
                    <a:ext uri="{9D8B030D-6E8A-4147-A177-3AD203B41FA5}">
                      <a16:colId xmlns:a16="http://schemas.microsoft.com/office/drawing/2014/main" xmlns="" val="508841520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r>
                        <a:rPr lang="en-GB" sz="1400" dirty="0" err="1" smtClean="0"/>
                        <a:t>studentID</a:t>
                      </a:r>
                      <a:endParaRPr lang="en-GB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400" dirty="0" smtClean="0"/>
                        <a:t>student</a:t>
                      </a:r>
                      <a:br>
                        <a:rPr lang="en-GB" sz="1400" dirty="0" smtClean="0"/>
                      </a:br>
                      <a:r>
                        <a:rPr lang="en-GB" sz="1400" dirty="0" smtClean="0"/>
                        <a:t>Name</a:t>
                      </a:r>
                      <a:endParaRPr lang="en-GB" sz="14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2172207746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0" algn="l" rtl="0" eaLnBrk="1" fontAlgn="b" latinLnBrk="0" hangingPunct="1"/>
                      <a:r>
                        <a:rPr kumimoji="0" lang="en-GB" sz="14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P100001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marL="0" algn="l" rtl="0" eaLnBrk="1" fontAlgn="b" latinLnBrk="0" hangingPunct="1"/>
                      <a:r>
                        <a:rPr kumimoji="0" lang="en-GB" sz="14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John Kay</a:t>
                      </a: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xmlns="" val="343088939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0" algn="l" rtl="0" eaLnBrk="1" fontAlgn="b" latinLnBrk="0" hangingPunct="1"/>
                      <a:r>
                        <a:rPr kumimoji="0" lang="en-GB" sz="14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P100004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marL="0" algn="l" rtl="0" eaLnBrk="1" fontAlgn="b" latinLnBrk="0" hangingPunct="1"/>
                      <a:r>
                        <a:rPr kumimoji="0" lang="en-GB" sz="14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Aline Stewart</a:t>
                      </a: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xmlns="" val="1478296762"/>
                  </a:ext>
                </a:extLst>
              </a:tr>
            </a:tbl>
          </a:graphicData>
        </a:graphic>
      </p:graphicFrame>
      <p:sp>
        <p:nvSpPr>
          <p:cNvPr id="8" name="TextBox 7"/>
          <p:cNvSpPr txBox="1"/>
          <p:nvPr/>
        </p:nvSpPr>
        <p:spPr>
          <a:xfrm>
            <a:off x="609600" y="1597226"/>
            <a:ext cx="101021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b="1" dirty="0" smtClean="0"/>
              <a:t>Student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4572000" y="4035876"/>
            <a:ext cx="180530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b="1" dirty="0" err="1" smtClean="0"/>
              <a:t>StudentModule</a:t>
            </a:r>
            <a:endParaRPr lang="en-GB" b="1" dirty="0" smtClean="0"/>
          </a:p>
        </p:txBody>
      </p:sp>
      <p:sp>
        <p:nvSpPr>
          <p:cNvPr id="10" name="TextBox 9"/>
          <p:cNvSpPr txBox="1"/>
          <p:nvPr/>
        </p:nvSpPr>
        <p:spPr>
          <a:xfrm>
            <a:off x="609600" y="4029618"/>
            <a:ext cx="109498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b="1" dirty="0" smtClean="0"/>
              <a:t>Lecturer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4042952" y="1597226"/>
            <a:ext cx="97975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b="1" dirty="0" smtClean="0"/>
              <a:t>Module</a:t>
            </a:r>
          </a:p>
        </p:txBody>
      </p:sp>
    </p:spTree>
    <p:extLst>
      <p:ext uri="{BB962C8B-B14F-4D97-AF65-F5344CB8AC3E}">
        <p14:creationId xmlns:p14="http://schemas.microsoft.com/office/powerpoint/2010/main" val="35992869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Median">
  <a:themeElements>
    <a:clrScheme name="Concourse">
      <a:dk1>
        <a:sysClr val="windowText" lastClr="000000"/>
      </a:dk1>
      <a:lt1>
        <a:sysClr val="window" lastClr="FFFFFF"/>
      </a:lt1>
      <a:dk2>
        <a:srgbClr val="464646"/>
      </a:dk2>
      <a:lt2>
        <a:srgbClr val="DEF5FA"/>
      </a:lt2>
      <a:accent1>
        <a:srgbClr val="2DA2BF"/>
      </a:accent1>
      <a:accent2>
        <a:srgbClr val="DA1F28"/>
      </a:accent2>
      <a:accent3>
        <a:srgbClr val="EB641B"/>
      </a:accent3>
      <a:accent4>
        <a:srgbClr val="39639D"/>
      </a:accent4>
      <a:accent5>
        <a:srgbClr val="474B78"/>
      </a:accent5>
      <a:accent6>
        <a:srgbClr val="7D3C4A"/>
      </a:accent6>
      <a:hlink>
        <a:srgbClr val="FF8119"/>
      </a:hlink>
      <a:folHlink>
        <a:srgbClr val="44B9E8"/>
      </a:folHlink>
    </a:clrScheme>
    <a:fontScheme name="Office 2">
      <a:majorFont>
        <a:latin typeface="Calibri"/>
        <a:ea typeface=""/>
        <a:cs typeface=""/>
        <a:font script="Jpan" typeface="HGｺﾞｼｯｸM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Cambria"/>
        <a:ea typeface=""/>
        <a:cs typeface=""/>
        <a:font script="Jpan" typeface="HG明朝B"/>
        <a:font script="Hang" typeface="맑은 고딕"/>
        <a:font script="Hans" typeface="黑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Median">
      <a:fillStyleLst>
        <a:solidFill>
          <a:schemeClr val="phClr"/>
        </a:solidFill>
        <a:solidFill>
          <a:schemeClr val="phClr">
            <a:tint val="50000"/>
          </a:schemeClr>
        </a:solidFill>
        <a:solidFill>
          <a:schemeClr val="phClr"/>
        </a:solidFill>
      </a:fillStyleLst>
      <a:lnStyleLst>
        <a:ln w="100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47625" cap="flat" cmpd="dbl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300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38100" dist="300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  <a:scene3d>
            <a:camera prst="isometricTopDown" fov="0">
              <a:rot lat="0" lon="0" rev="0"/>
            </a:camera>
            <a:lightRig rig="balanced" dir="t">
              <a:rot lat="0" lon="0" rev="13800000"/>
            </a:lightRig>
          </a:scene3d>
          <a:sp3d extrusionH="12700" prstMaterial="plastic">
            <a:bevelT w="38100" h="25400" prst="softRound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40000"/>
              </a:schemeClr>
              <a:schemeClr val="phClr">
                <a:satMod val="120000"/>
              </a:schemeClr>
            </a:duotone>
          </a:blip>
          <a:tile tx="0" ty="0" sx="100000" sy="100000" flip="none" algn="tl"/>
        </a:blipFill>
        <a:blipFill>
          <a:blip xmlns:r="http://schemas.openxmlformats.org/officeDocument/2006/relationships" r:embed="rId2">
            <a:duotone>
              <a:schemeClr val="phClr">
                <a:shade val="90000"/>
                <a:satMod val="140000"/>
              </a:schemeClr>
              <a:schemeClr val="phClr">
                <a:satMod val="120000"/>
              </a:schemeClr>
            </a:duotone>
          </a:blip>
          <a:tile tx="0" ty="0" sx="100000" sy="10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item1.xml><?xml version="1.0" encoding="utf-8"?>
<Control xmlns="http://schemas.microsoft.com/VisualStudio/2011/storyboarding/control">
  <Id Name="System.Storyboarding.Backgrounds.WebBrowser" Revision="1" Stencil="System.Storyboarding.Backgrounds" StencilVersion="0.1"/>
</Control>
</file>

<file path=customXml/item2.xml><?xml version="1.0" encoding="utf-8"?>
<Control xmlns="http://schemas.microsoft.com/VisualStudio/2011/storyboarding/control">
  <Id Name="System.Storyboarding.Common.TextInput" Revision="1" Stencil="System.Storyboarding.Common" StencilVersion="0.1"/>
</Control>
</file>

<file path=customXml/itemProps1.xml><?xml version="1.0" encoding="utf-8"?>
<ds:datastoreItem xmlns:ds="http://schemas.openxmlformats.org/officeDocument/2006/customXml" ds:itemID="{EB7B554C-29BD-42EC-82E7-C9EE7367E9A1}">
  <ds:schemaRefs>
    <ds:schemaRef ds:uri="http://schemas.microsoft.com/VisualStudio/2011/storyboarding/control"/>
  </ds:schemaRefs>
</ds:datastoreItem>
</file>

<file path=customXml/itemProps2.xml><?xml version="1.0" encoding="utf-8"?>
<ds:datastoreItem xmlns:ds="http://schemas.openxmlformats.org/officeDocument/2006/customXml" ds:itemID="{69CA5B40-25F3-41C0-8BBC-13DDE9C63212}">
  <ds:schemaRefs>
    <ds:schemaRef ds:uri="http://schemas.microsoft.com/VisualStudio/2011/storyboarding/control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Median</Template>
  <TotalTime>9883</TotalTime>
  <Words>3458</Words>
  <Application>Microsoft Office PowerPoint</Application>
  <PresentationFormat>On-screen Show (4:3)</PresentationFormat>
  <Paragraphs>969</Paragraphs>
  <Slides>47</Slides>
  <Notes>6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47</vt:i4>
      </vt:variant>
    </vt:vector>
  </HeadingPairs>
  <TitlesOfParts>
    <vt:vector size="53" baseType="lpstr">
      <vt:lpstr>Arial</vt:lpstr>
      <vt:lpstr>Calibri</vt:lpstr>
      <vt:lpstr>Cambria</vt:lpstr>
      <vt:lpstr>Wingdings</vt:lpstr>
      <vt:lpstr>Wingdings 2</vt:lpstr>
      <vt:lpstr>Median</vt:lpstr>
      <vt:lpstr>Normalisation Refresher</vt:lpstr>
      <vt:lpstr>Today’s Lecture</vt:lpstr>
      <vt:lpstr>Normalisation</vt:lpstr>
      <vt:lpstr>The Purpose of Normalisation</vt:lpstr>
      <vt:lpstr>Data Redundancy and Update Anomalies</vt:lpstr>
      <vt:lpstr>Redundancy</vt:lpstr>
      <vt:lpstr>Insertion Anomalies</vt:lpstr>
      <vt:lpstr>Update (Modification) Anomalies</vt:lpstr>
      <vt:lpstr>Deletion Anomalies</vt:lpstr>
      <vt:lpstr>The Better Design</vt:lpstr>
      <vt:lpstr>Decomposing Into Smaller Tables</vt:lpstr>
      <vt:lpstr>Functional Dependencies</vt:lpstr>
      <vt:lpstr>Functional Dependencies</vt:lpstr>
      <vt:lpstr>Functional Dependency Examples</vt:lpstr>
      <vt:lpstr>Functional Dependency Examples</vt:lpstr>
      <vt:lpstr>Full Functional Dependency</vt:lpstr>
      <vt:lpstr>Full Functional Dependency</vt:lpstr>
      <vt:lpstr>Question</vt:lpstr>
      <vt:lpstr>Answer</vt:lpstr>
      <vt:lpstr>Transitive Dependencies</vt:lpstr>
      <vt:lpstr>Transitive Dependency Example</vt:lpstr>
      <vt:lpstr>Why all this Functional Dependency Talk?</vt:lpstr>
      <vt:lpstr>Functional Dependencies in Normalisation</vt:lpstr>
      <vt:lpstr>The Process of Normalisation</vt:lpstr>
      <vt:lpstr>The Process of Normalisation</vt:lpstr>
      <vt:lpstr>Normal Forms (NFs)</vt:lpstr>
      <vt:lpstr>The Process of Normalisation</vt:lpstr>
      <vt:lpstr>Sample Data: Student Module Report</vt:lpstr>
      <vt:lpstr>Unnormalised Form (UNF) and First Normal Form (1NF)</vt:lpstr>
      <vt:lpstr>UNF to 1NF: Step 1</vt:lpstr>
      <vt:lpstr>UNF to 1NF: Step 2</vt:lpstr>
      <vt:lpstr>UNF to 1NF</vt:lpstr>
      <vt:lpstr>UNF to 1NF Method 1:  Flattening the Table</vt:lpstr>
      <vt:lpstr>UNF to 1NF Method1:  Creating Separate Table</vt:lpstr>
      <vt:lpstr>1NF Tables (from Method 2)</vt:lpstr>
      <vt:lpstr>Second Normal Form (2NF)</vt:lpstr>
      <vt:lpstr>2NF Steps</vt:lpstr>
      <vt:lpstr>1NF to 2NF: Student Table</vt:lpstr>
      <vt:lpstr>1NF to 2NF: StudentModule Table</vt:lpstr>
      <vt:lpstr>StudentModule Functional Dependencies</vt:lpstr>
      <vt:lpstr>1NF to 2NF: StudentModule Table</vt:lpstr>
      <vt:lpstr>2NF Tables</vt:lpstr>
      <vt:lpstr>Third Normal Form (3NF)</vt:lpstr>
      <vt:lpstr>2NF to 3NF</vt:lpstr>
      <vt:lpstr>2NF to 3NF: ModuleLecturer Table</vt:lpstr>
      <vt:lpstr>2NF to 3NF: ModuleLecturer Table</vt:lpstr>
      <vt:lpstr>The Normalised 3NF Relations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Kemi Ademoye</dc:creator>
  <cp:lastModifiedBy>Kemi Ademoye</cp:lastModifiedBy>
  <cp:revision>1458</cp:revision>
  <cp:lastPrinted>2014-09-29T16:21:25Z</cp:lastPrinted>
  <dcterms:created xsi:type="dcterms:W3CDTF">2013-09-18T07:00:31Z</dcterms:created>
  <dcterms:modified xsi:type="dcterms:W3CDTF">2016-10-18T08:55:57Z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Tfs.IsStoryboard">
    <vt:bool>true</vt:bool>
  </property>
</Properties>
</file>