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7" r:id="rId4"/>
  </p:sldMasterIdLst>
  <p:notesMasterIdLst>
    <p:notesMasterId r:id="rId36"/>
  </p:notesMasterIdLst>
  <p:sldIdLst>
    <p:sldId id="282" r:id="rId5"/>
    <p:sldId id="287" r:id="rId6"/>
    <p:sldId id="291" r:id="rId7"/>
    <p:sldId id="288" r:id="rId8"/>
    <p:sldId id="292" r:id="rId9"/>
    <p:sldId id="293" r:id="rId10"/>
    <p:sldId id="289" r:id="rId11"/>
    <p:sldId id="294" r:id="rId12"/>
    <p:sldId id="296" r:id="rId13"/>
    <p:sldId id="295" r:id="rId14"/>
    <p:sldId id="290" r:id="rId15"/>
    <p:sldId id="297" r:id="rId16"/>
    <p:sldId id="285" r:id="rId17"/>
    <p:sldId id="286" r:id="rId18"/>
    <p:sldId id="257" r:id="rId19"/>
    <p:sldId id="298" r:id="rId20"/>
    <p:sldId id="284" r:id="rId21"/>
    <p:sldId id="261" r:id="rId22"/>
    <p:sldId id="265" r:id="rId23"/>
    <p:sldId id="267" r:id="rId24"/>
    <p:sldId id="268" r:id="rId25"/>
    <p:sldId id="262" r:id="rId26"/>
    <p:sldId id="269" r:id="rId27"/>
    <p:sldId id="270" r:id="rId28"/>
    <p:sldId id="271" r:id="rId29"/>
    <p:sldId id="272" r:id="rId30"/>
    <p:sldId id="273" r:id="rId31"/>
    <p:sldId id="274" r:id="rId32"/>
    <p:sldId id="275" r:id="rId33"/>
    <p:sldId id="260" r:id="rId34"/>
    <p:sldId id="283" r:id="rId3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9" autoAdjust="0"/>
    <p:restoredTop sz="94660"/>
  </p:normalViewPr>
  <p:slideViewPr>
    <p:cSldViewPr>
      <p:cViewPr>
        <p:scale>
          <a:sx n="90" d="100"/>
          <a:sy n="90" d="100"/>
        </p:scale>
        <p:origin x="816" y="5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7766C11A-0986-4D38-B9F7-D0365CBBFEE4}" type="datetimeFigureOut">
              <a:rPr lang="en-US"/>
              <a:pPr>
                <a:defRPr/>
              </a:pPr>
              <a:t>3/22/2017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CC8FD609-1525-495B-AF24-40E1E03A42DD}" type="slidenum">
              <a:rPr lang="en-US"/>
              <a:pPr>
                <a:defRPr/>
              </a:pPr>
              <a:t>‹#›</a:t>
            </a:fld>
            <a:endParaRPr lang="en-US"/>
          </a:p>
        </p:txBody>
      </p:sp>
    </p:spTree>
    <p:extLst>
      <p:ext uri="{BB962C8B-B14F-4D97-AF65-F5344CB8AC3E}">
        <p14:creationId xmlns:p14="http://schemas.microsoft.com/office/powerpoint/2010/main" val="42550123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264-241</a:t>
            </a:r>
          </a:p>
        </p:txBody>
      </p:sp>
      <p:sp>
        <p:nvSpPr>
          <p:cNvPr id="4" name="Slide Number Placeholder 3"/>
          <p:cNvSpPr>
            <a:spLocks noGrp="1"/>
          </p:cNvSpPr>
          <p:nvPr>
            <p:ph type="sldNum" sz="quarter" idx="10"/>
          </p:nvPr>
        </p:nvSpPr>
        <p:spPr/>
        <p:txBody>
          <a:bodyPr/>
          <a:lstStyle/>
          <a:p>
            <a:pPr>
              <a:defRPr/>
            </a:pPr>
            <a:fld id="{CC8FD609-1525-495B-AF24-40E1E03A42DD}" type="slidenum">
              <a:rPr lang="en-US" smtClean="0"/>
              <a:pPr>
                <a:defRPr/>
              </a:pPr>
              <a:t>17</a:t>
            </a:fld>
            <a:endParaRPr lang="en-US"/>
          </a:p>
        </p:txBody>
      </p:sp>
    </p:spTree>
    <p:extLst>
      <p:ext uri="{BB962C8B-B14F-4D97-AF65-F5344CB8AC3E}">
        <p14:creationId xmlns:p14="http://schemas.microsoft.com/office/powerpoint/2010/main" val="836715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571BE8C7-C16F-43D0-839A-2BADB229422B}" type="datetimeFigureOut">
              <a:rPr lang="en-US" smtClean="0"/>
              <a:pPr>
                <a:defRPr/>
              </a:pPr>
              <a:t>3/22/2017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B0AB10AC-CC8A-4F0E-9996-E4E73B6EDB02}"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9A59D1E2-C898-468C-A28E-BD7776DBC938}" type="datetimeFigureOut">
              <a:rPr lang="en-US" smtClean="0"/>
              <a:pPr>
                <a:defRPr/>
              </a:pPr>
              <a:t>3/22/2017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48D9C946-AF0C-4715-BB32-AA5266501EB4}"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pPr>
              <a:defRPr/>
            </a:pPr>
            <a:fld id="{B6A10310-F04D-40EA-A50B-0649FB0C6338}" type="datetimeFigureOut">
              <a:rPr lang="en-US" smtClean="0"/>
              <a:pPr>
                <a:defRPr/>
              </a:pPr>
              <a:t>3/22/2017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972E2B8C-D709-4837-B9CF-7F0FCA2EFC8E}"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pPr>
              <a:defRPr/>
            </a:pPr>
            <a:fld id="{7945D8BE-CC24-4CB9-B0AA-F04A0C1E932F}" type="datetimeFigureOut">
              <a:rPr lang="en-US" smtClean="0"/>
              <a:pPr>
                <a:defRPr/>
              </a:pPr>
              <a:t>3/22/2017</a:t>
            </a:fld>
            <a:endParaRPr lang="en-GB"/>
          </a:p>
        </p:txBody>
      </p:sp>
      <p:sp>
        <p:nvSpPr>
          <p:cNvPr id="10" name="Slide Number Placeholder 9"/>
          <p:cNvSpPr>
            <a:spLocks noGrp="1"/>
          </p:cNvSpPr>
          <p:nvPr>
            <p:ph type="sldNum" sz="quarter" idx="16"/>
          </p:nvPr>
        </p:nvSpPr>
        <p:spPr/>
        <p:txBody>
          <a:bodyPr rtlCol="0"/>
          <a:lstStyle/>
          <a:p>
            <a:pPr>
              <a:defRPr/>
            </a:pPr>
            <a:fld id="{11704243-24CD-46FB-AAAA-03F24125122E}"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pPr>
              <a:defRPr/>
            </a:pPr>
            <a:fld id="{A679F38F-BC68-49B4-9EE5-6C0E5D9ECD60}" type="datetimeFigureOut">
              <a:rPr lang="en-US" smtClean="0"/>
              <a:pPr>
                <a:defRPr/>
              </a:pPr>
              <a:t>3/22/2017</a:t>
            </a:fld>
            <a:endParaRPr lang="en-GB"/>
          </a:p>
        </p:txBody>
      </p:sp>
      <p:sp>
        <p:nvSpPr>
          <p:cNvPr id="12" name="Slide Number Placeholder 11"/>
          <p:cNvSpPr>
            <a:spLocks noGrp="1"/>
          </p:cNvSpPr>
          <p:nvPr>
            <p:ph type="sldNum" sz="quarter" idx="16"/>
          </p:nvPr>
        </p:nvSpPr>
        <p:spPr/>
        <p:txBody>
          <a:bodyPr rtlCol="0"/>
          <a:lstStyle/>
          <a:p>
            <a:pPr>
              <a:defRPr/>
            </a:pPr>
            <a:fld id="{27F5078E-3DD4-4459-AAA9-E80D48E5E5EB}"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fld id="{C8CC9CDD-D62C-4839-A7E9-23058C286DC6}" type="datetimeFigureOut">
              <a:rPr lang="en-US" smtClean="0"/>
              <a:pPr>
                <a:defRPr/>
              </a:pPr>
              <a:t>3/22/2017</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3E50F0E2-D397-4306-808E-1181E1173E48}"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8E66C14-B6D3-40EA-ACC1-9EE5AE23BE08}" type="datetimeFigureOut">
              <a:rPr lang="en-US" smtClean="0"/>
              <a:pPr>
                <a:defRPr/>
              </a:pPr>
              <a:t>3/22/2017</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583058D2-2FD5-4A26-8122-8B9FA6435187}"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pPr>
              <a:defRPr/>
            </a:pPr>
            <a:fld id="{81A925E6-2B2B-450A-A4CF-92979473BC09}" type="datetimeFigureOut">
              <a:rPr lang="en-US" smtClean="0"/>
              <a:pPr>
                <a:defRPr/>
              </a:pPr>
              <a:t>3/22/2017</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103184B3-B052-49F7-82C8-3E0346E80A03}"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43D79E2C-58E9-48EB-BBE1-0532365D2692}" type="datetimeFigureOut">
              <a:rPr lang="en-US" smtClean="0"/>
              <a:pPr>
                <a:defRPr/>
              </a:pPr>
              <a:t>3/22/2017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75F036C7-89C5-421F-A4C5-9041BFCDEB2C}"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C8F87FD1-520C-4A6B-A65C-5D44791B09EB}" type="datetimeFigureOut">
              <a:rPr lang="en-US" smtClean="0"/>
              <a:pPr>
                <a:defRPr/>
              </a:pPr>
              <a:t>3/22/2017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541793D-4F66-400E-B315-928941B2288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01B3268C-3A6E-49F0-974E-0890ADE29D15}" type="datetimeFigureOut">
              <a:rPr lang="en-US" smtClean="0"/>
              <a:pPr>
                <a:defRPr/>
              </a:pPr>
              <a:t>3/22/2017</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A8FCBEB4-DA9D-4FAA-A6B3-FE46906F43E6}"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E8F9D0E4-60A9-4133-A3A6-0CDB9150FC7E}" type="datetimeFigureOut">
              <a:rPr lang="en-US" smtClean="0"/>
              <a:pPr>
                <a:defRPr/>
              </a:pPr>
              <a:t>3/22/2017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E6EF76A8-331D-4E21-8421-EBFD8D6858E1}"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youtube.com/watch?v=-UU4DfV_M2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t>Defenders Conquerors and vanquished</a:t>
            </a:r>
          </a:p>
        </p:txBody>
      </p:sp>
      <p:sp>
        <p:nvSpPr>
          <p:cNvPr id="5" name="Subtitle 4"/>
          <p:cNvSpPr>
            <a:spLocks noGrp="1"/>
          </p:cNvSpPr>
          <p:nvPr>
            <p:ph type="subTitle" idx="1"/>
          </p:nvPr>
        </p:nvSpPr>
        <p:spPr/>
        <p:txBody>
          <a:bodyPr/>
          <a:lstStyle/>
          <a:p>
            <a:r>
              <a:rPr lang="en-GB" dirty="0"/>
              <a:t>LECTURE 14: Coming of Rome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310 BC</a:t>
            </a:r>
          </a:p>
        </p:txBody>
      </p:sp>
      <p:pic>
        <p:nvPicPr>
          <p:cNvPr id="5" name="Content Placeholder 4"/>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39772" y="1988840"/>
            <a:ext cx="8612158" cy="3744416"/>
          </a:xfrm>
        </p:spPr>
      </p:pic>
    </p:spTree>
    <p:extLst>
      <p:ext uri="{BB962C8B-B14F-4D97-AF65-F5344CB8AC3E}">
        <p14:creationId xmlns:p14="http://schemas.microsoft.com/office/powerpoint/2010/main" val="3348713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310 -301</a:t>
            </a:r>
          </a:p>
        </p:txBody>
      </p:sp>
      <p:sp>
        <p:nvSpPr>
          <p:cNvPr id="3" name="Content Placeholder 2"/>
          <p:cNvSpPr>
            <a:spLocks noGrp="1"/>
          </p:cNvSpPr>
          <p:nvPr>
            <p:ph sz="quarter" idx="1"/>
          </p:nvPr>
        </p:nvSpPr>
        <p:spPr/>
        <p:txBody>
          <a:bodyPr/>
          <a:lstStyle/>
          <a:p>
            <a:pPr marL="0" indent="0">
              <a:buNone/>
            </a:pPr>
            <a:r>
              <a:rPr lang="en-GB" dirty="0" err="1"/>
              <a:t>Antigonos</a:t>
            </a:r>
            <a:r>
              <a:rPr lang="en-GB" dirty="0"/>
              <a:t> dominant </a:t>
            </a:r>
          </a:p>
          <a:p>
            <a:pPr marL="0" indent="0">
              <a:buNone/>
            </a:pPr>
            <a:r>
              <a:rPr lang="en-GB" dirty="0"/>
              <a:t>Growth of Seleukos’ kingdom to the East</a:t>
            </a:r>
          </a:p>
          <a:p>
            <a:pPr marL="0" indent="0">
              <a:buNone/>
            </a:pPr>
            <a:r>
              <a:rPr lang="en-GB" dirty="0"/>
              <a:t>Everyone becomes King</a:t>
            </a:r>
          </a:p>
          <a:p>
            <a:pPr marL="0" indent="0">
              <a:buNone/>
            </a:pPr>
            <a:endParaRPr lang="en-GB" dirty="0"/>
          </a:p>
        </p:txBody>
      </p:sp>
    </p:spTree>
    <p:extLst>
      <p:ext uri="{BB962C8B-B14F-4D97-AF65-F5344CB8AC3E}">
        <p14:creationId xmlns:p14="http://schemas.microsoft.com/office/powerpoint/2010/main" val="3569357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300 BC</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13667"/>
            <a:ext cx="9155912" cy="5244333"/>
          </a:xfrm>
          <a:prstGeom prst="rect">
            <a:avLst/>
          </a:prstGeom>
        </p:spPr>
      </p:pic>
    </p:spTree>
    <p:extLst>
      <p:ext uri="{BB962C8B-B14F-4D97-AF65-F5344CB8AC3E}">
        <p14:creationId xmlns:p14="http://schemas.microsoft.com/office/powerpoint/2010/main" val="495602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300-281</a:t>
            </a:r>
          </a:p>
        </p:txBody>
      </p:sp>
      <p:sp>
        <p:nvSpPr>
          <p:cNvPr id="3" name="Content Placeholder 2"/>
          <p:cNvSpPr>
            <a:spLocks noGrp="1"/>
          </p:cNvSpPr>
          <p:nvPr>
            <p:ph sz="quarter" idx="1"/>
          </p:nvPr>
        </p:nvSpPr>
        <p:spPr/>
        <p:txBody>
          <a:bodyPr/>
          <a:lstStyle/>
          <a:p>
            <a:r>
              <a:rPr lang="en-GB" dirty="0"/>
              <a:t>Decline of the power of the Antigonid house </a:t>
            </a:r>
          </a:p>
          <a:p>
            <a:pPr lvl="1"/>
            <a:r>
              <a:rPr lang="en-GB" dirty="0"/>
              <a:t>Demetrius briefly King in Macedon after death of </a:t>
            </a:r>
            <a:r>
              <a:rPr lang="en-GB" dirty="0" err="1"/>
              <a:t>Kassander</a:t>
            </a:r>
            <a:endParaRPr lang="en-GB" dirty="0"/>
          </a:p>
          <a:p>
            <a:pPr lvl="1"/>
            <a:r>
              <a:rPr lang="en-GB" dirty="0"/>
              <a:t>Demetrius Dies</a:t>
            </a:r>
          </a:p>
          <a:p>
            <a:r>
              <a:rPr lang="en-GB" dirty="0"/>
              <a:t>Greeks exploit Macedonian kings conflicts</a:t>
            </a:r>
          </a:p>
          <a:p>
            <a:r>
              <a:rPr lang="en-GB" dirty="0"/>
              <a:t>Lysimachus v Seleukos (Seleukos wins)</a:t>
            </a:r>
          </a:p>
          <a:p>
            <a:r>
              <a:rPr lang="en-GB" dirty="0"/>
              <a:t>Ptolemy </a:t>
            </a:r>
            <a:r>
              <a:rPr lang="en-GB" dirty="0" err="1"/>
              <a:t>Keraunos</a:t>
            </a:r>
            <a:r>
              <a:rPr lang="en-GB" dirty="0"/>
              <a:t> kills Seleukos</a:t>
            </a:r>
          </a:p>
        </p:txBody>
      </p:sp>
    </p:spTree>
    <p:extLst>
      <p:ext uri="{BB962C8B-B14F-4D97-AF65-F5344CB8AC3E}">
        <p14:creationId xmlns:p14="http://schemas.microsoft.com/office/powerpoint/2010/main" val="2226909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280-275</a:t>
            </a:r>
          </a:p>
        </p:txBody>
      </p:sp>
      <p:sp>
        <p:nvSpPr>
          <p:cNvPr id="3" name="Content Placeholder 2"/>
          <p:cNvSpPr>
            <a:spLocks noGrp="1"/>
          </p:cNvSpPr>
          <p:nvPr>
            <p:ph sz="quarter" idx="1"/>
          </p:nvPr>
        </p:nvSpPr>
        <p:spPr/>
        <p:txBody>
          <a:bodyPr/>
          <a:lstStyle/>
          <a:p>
            <a:r>
              <a:rPr lang="en-GB" dirty="0"/>
              <a:t>Ptolemy </a:t>
            </a:r>
            <a:r>
              <a:rPr lang="en-GB" dirty="0" err="1"/>
              <a:t>Keraunos</a:t>
            </a:r>
            <a:r>
              <a:rPr lang="en-GB" dirty="0"/>
              <a:t> – takes Macedon</a:t>
            </a:r>
          </a:p>
          <a:p>
            <a:pPr lvl="1"/>
            <a:r>
              <a:rPr lang="en-GB" dirty="0"/>
              <a:t>Buys off </a:t>
            </a:r>
            <a:r>
              <a:rPr lang="en-GB" dirty="0" err="1"/>
              <a:t>Pyrrhos</a:t>
            </a:r>
            <a:r>
              <a:rPr lang="en-GB" dirty="0"/>
              <a:t> who goes to Italy</a:t>
            </a:r>
          </a:p>
          <a:p>
            <a:pPr lvl="1"/>
            <a:r>
              <a:rPr lang="en-GB" dirty="0"/>
              <a:t>Killed by Celts</a:t>
            </a:r>
          </a:p>
          <a:p>
            <a:r>
              <a:rPr lang="en-GB" dirty="0"/>
              <a:t>Celts invade Greece </a:t>
            </a:r>
          </a:p>
          <a:p>
            <a:pPr lvl="1"/>
            <a:r>
              <a:rPr lang="en-GB" dirty="0"/>
              <a:t>Victory for </a:t>
            </a:r>
            <a:r>
              <a:rPr lang="en-GB" dirty="0" err="1"/>
              <a:t>Antigonos</a:t>
            </a:r>
            <a:r>
              <a:rPr lang="en-GB" dirty="0"/>
              <a:t> </a:t>
            </a:r>
            <a:r>
              <a:rPr lang="en-GB" dirty="0" err="1"/>
              <a:t>Gonatas</a:t>
            </a:r>
            <a:r>
              <a:rPr lang="en-GB" dirty="0"/>
              <a:t> – takes Macedon</a:t>
            </a:r>
          </a:p>
          <a:p>
            <a:r>
              <a:rPr lang="en-GB" dirty="0"/>
              <a:t>Rise of </a:t>
            </a:r>
            <a:r>
              <a:rPr lang="en-GB" dirty="0" err="1"/>
              <a:t>Aitolian</a:t>
            </a:r>
            <a:r>
              <a:rPr lang="en-GB" dirty="0"/>
              <a:t> League</a:t>
            </a:r>
          </a:p>
          <a:p>
            <a:r>
              <a:rPr lang="en-GB" dirty="0"/>
              <a:t> </a:t>
            </a:r>
          </a:p>
        </p:txBody>
      </p:sp>
    </p:spTree>
    <p:extLst>
      <p:ext uri="{BB962C8B-B14F-4D97-AF65-F5344CB8AC3E}">
        <p14:creationId xmlns:p14="http://schemas.microsoft.com/office/powerpoint/2010/main" val="3729444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275</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52736"/>
            <a:ext cx="9144000" cy="5970050"/>
          </a:xfrm>
          <a:prstGeom prst="rect">
            <a:avLst/>
          </a:prstGeom>
        </p:spPr>
      </p:pic>
    </p:spTree>
    <p:extLst>
      <p:ext uri="{BB962C8B-B14F-4D97-AF65-F5344CB8AC3E}">
        <p14:creationId xmlns:p14="http://schemas.microsoft.com/office/powerpoint/2010/main" val="1828905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275-270</a:t>
            </a:r>
          </a:p>
        </p:txBody>
      </p:sp>
      <p:sp>
        <p:nvSpPr>
          <p:cNvPr id="3" name="Content Placeholder 2"/>
          <p:cNvSpPr>
            <a:spLocks noGrp="1"/>
          </p:cNvSpPr>
          <p:nvPr>
            <p:ph sz="quarter" idx="1"/>
          </p:nvPr>
        </p:nvSpPr>
        <p:spPr/>
        <p:txBody>
          <a:bodyPr/>
          <a:lstStyle/>
          <a:p>
            <a:r>
              <a:rPr lang="en-GB" dirty="0" err="1"/>
              <a:t>Pyrrhos</a:t>
            </a:r>
            <a:r>
              <a:rPr lang="en-GB" dirty="0"/>
              <a:t> returns and challenges </a:t>
            </a:r>
            <a:r>
              <a:rPr lang="en-GB" dirty="0" err="1"/>
              <a:t>Antigonos</a:t>
            </a:r>
            <a:endParaRPr lang="en-GB" dirty="0"/>
          </a:p>
          <a:p>
            <a:r>
              <a:rPr lang="en-GB" dirty="0" err="1"/>
              <a:t>Pyrrhos</a:t>
            </a:r>
            <a:r>
              <a:rPr lang="en-GB" dirty="0"/>
              <a:t> tries to take to take the Peloponnese (against </a:t>
            </a:r>
            <a:r>
              <a:rPr lang="en-GB" dirty="0" err="1"/>
              <a:t>Areus</a:t>
            </a:r>
            <a:r>
              <a:rPr lang="en-GB" dirty="0"/>
              <a:t> in Sparta) (272 BC) goes to Argos and tries to take city (dies)</a:t>
            </a:r>
          </a:p>
        </p:txBody>
      </p:sp>
    </p:spTree>
    <p:extLst>
      <p:ext uri="{BB962C8B-B14F-4D97-AF65-F5344CB8AC3E}">
        <p14:creationId xmlns:p14="http://schemas.microsoft.com/office/powerpoint/2010/main" val="3199919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Sneaking into Argos</a:t>
            </a:r>
          </a:p>
        </p:txBody>
      </p:sp>
      <p:sp>
        <p:nvSpPr>
          <p:cNvPr id="3" name="Content Placeholder 2"/>
          <p:cNvSpPr>
            <a:spLocks noGrp="1"/>
          </p:cNvSpPr>
          <p:nvPr>
            <p:ph sz="quarter" idx="1"/>
          </p:nvPr>
        </p:nvSpPr>
        <p:spPr/>
        <p:txBody>
          <a:bodyPr>
            <a:normAutofit fontScale="70000" lnSpcReduction="20000"/>
          </a:bodyPr>
          <a:lstStyle/>
          <a:p>
            <a:r>
              <a:rPr lang="en-GB" dirty="0"/>
              <a:t>At dead of night Pyrrhus came up to the walls of the city, and finding that the gate called </a:t>
            </a:r>
            <a:r>
              <a:rPr lang="en-GB" dirty="0" err="1"/>
              <a:t>Diamperes</a:t>
            </a:r>
            <a:r>
              <a:rPr lang="en-GB" dirty="0"/>
              <a:t> had been thrown open for them by </a:t>
            </a:r>
            <a:r>
              <a:rPr lang="en-GB" dirty="0" err="1"/>
              <a:t>Aristeas</a:t>
            </a:r>
            <a:r>
              <a:rPr lang="en-GB" dirty="0"/>
              <a:t>, was undiscovered long enough for his </a:t>
            </a:r>
            <a:r>
              <a:rPr lang="en-GB" dirty="0" err="1"/>
              <a:t>Gauls</a:t>
            </a:r>
            <a:r>
              <a:rPr lang="en-GB" dirty="0"/>
              <a:t> to enter the city and take possession of the market-place. But the gate would not admit his elephants, and therefore the towers had to be taken off their backs and put on again when the animals were inside, in darkness and confusion. This caused delay, and the Argives, taking the alarm, ran up to </a:t>
            </a:r>
            <a:r>
              <a:rPr lang="en-GB" dirty="0" err="1"/>
              <a:t>Aspis</a:t>
            </a:r>
            <a:r>
              <a:rPr lang="en-GB" dirty="0"/>
              <a:t> and other strong places of the city, and sending to </a:t>
            </a:r>
            <a:r>
              <a:rPr lang="en-GB" dirty="0" err="1"/>
              <a:t>Antigonus</a:t>
            </a:r>
            <a:r>
              <a:rPr lang="en-GB" dirty="0"/>
              <a:t> called upon him for help.  </a:t>
            </a:r>
            <a:r>
              <a:rPr lang="en-GB" dirty="0" err="1"/>
              <a:t>Antigonus</a:t>
            </a:r>
            <a:r>
              <a:rPr lang="en-GB" dirty="0"/>
              <a:t> marched up close to the city, and lying in wait there himself, sent his generals and his son inside with a considerable relief-force. </a:t>
            </a:r>
            <a:r>
              <a:rPr lang="en-GB" dirty="0" err="1"/>
              <a:t>Areus</a:t>
            </a:r>
            <a:r>
              <a:rPr lang="en-GB" dirty="0"/>
              <a:t> also came, with a thousand Cretans and Spartans (the most lightly armed). All these troops united in an assault upon the </a:t>
            </a:r>
            <a:r>
              <a:rPr lang="en-GB" dirty="0" err="1"/>
              <a:t>Gauls</a:t>
            </a:r>
            <a:r>
              <a:rPr lang="en-GB" dirty="0"/>
              <a:t> and threw them into great confusion. And Pyrrhus, who now entered the city with shouts and cries by way of </a:t>
            </a:r>
            <a:r>
              <a:rPr lang="en-GB" dirty="0" err="1"/>
              <a:t>Cylarabis</a:t>
            </a:r>
            <a:r>
              <a:rPr lang="en-GB" dirty="0"/>
              <a:t>, noticed that the </a:t>
            </a:r>
            <a:r>
              <a:rPr lang="en-GB" dirty="0" err="1"/>
              <a:t>Gauls</a:t>
            </a:r>
            <a:r>
              <a:rPr lang="en-GB" dirty="0"/>
              <a:t> did not answer his men with any vigour or courage, and therefore conjectured that their response was that of men confounded and in distress.  </a:t>
            </a:r>
          </a:p>
          <a:p>
            <a:pPr marL="0" indent="0" algn="r">
              <a:buNone/>
            </a:pPr>
            <a:r>
              <a:rPr lang="en-GB" dirty="0"/>
              <a:t>Plutarch </a:t>
            </a:r>
            <a:r>
              <a:rPr lang="en-GB" i="1" dirty="0"/>
              <a:t>Life of Pyrrhus 32</a:t>
            </a:r>
            <a:endParaRPr lang="en-GB" dirty="0"/>
          </a:p>
        </p:txBody>
      </p:sp>
    </p:spTree>
    <p:extLst>
      <p:ext uri="{BB962C8B-B14F-4D97-AF65-F5344CB8AC3E}">
        <p14:creationId xmlns:p14="http://schemas.microsoft.com/office/powerpoint/2010/main" val="2306573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 of Pyrrhus</a:t>
            </a:r>
          </a:p>
        </p:txBody>
      </p:sp>
      <p:sp>
        <p:nvSpPr>
          <p:cNvPr id="3" name="Content Placeholder 2"/>
          <p:cNvSpPr>
            <a:spLocks noGrp="1"/>
          </p:cNvSpPr>
          <p:nvPr>
            <p:ph sz="quarter" idx="1"/>
          </p:nvPr>
        </p:nvSpPr>
        <p:spPr/>
        <p:txBody>
          <a:bodyPr>
            <a:normAutofit fontScale="77500" lnSpcReduction="20000"/>
          </a:bodyPr>
          <a:lstStyle/>
          <a:p>
            <a:r>
              <a:rPr lang="en-GB" dirty="0"/>
              <a:t>But Pyrrhus, seeing the stormy sea that surged about him, took off the coronal with which his helmet was distinguished, and gave it to one of his companions; then, relying on his horse, he plunged in among the enemy who were pursuing him. Here he was wounded by a spear which pierced his breastplate — not a mortal, nor even a severe wound — and turned upon the man who had struck him, who was an Argive, not of illustrious birth, but the son of a poor old woman. His mother, like the rest of the women, was at this moment watching the battle from the house-top, and when she saw that her son was engaged in conflict with Pyrrhus, she was filled with distress in view of the danger to him, and lifting up a tile with both her hands threw it at Pyrrhus. It fell upon his head below his helmet and crushed the vertebrae at the base of his neck, so that his sight was blurred and his hands dropped the reins. </a:t>
            </a:r>
          </a:p>
          <a:p>
            <a:pPr marL="0" indent="0" algn="r">
              <a:buNone/>
            </a:pPr>
            <a:r>
              <a:rPr lang="en-GB" dirty="0"/>
              <a:t>Plutarch </a:t>
            </a:r>
            <a:r>
              <a:rPr lang="en-GB" i="1" dirty="0"/>
              <a:t>Life of Pyrrhus </a:t>
            </a:r>
            <a:r>
              <a:rPr lang="en-GB" dirty="0"/>
              <a:t>34</a:t>
            </a:r>
          </a:p>
        </p:txBody>
      </p:sp>
    </p:spTree>
    <p:extLst>
      <p:ext uri="{BB962C8B-B14F-4D97-AF65-F5344CB8AC3E}">
        <p14:creationId xmlns:p14="http://schemas.microsoft.com/office/powerpoint/2010/main" val="2991431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270 BC</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52736"/>
            <a:ext cx="9156751" cy="5688632"/>
          </a:xfrm>
          <a:prstGeom prst="rect">
            <a:avLst/>
          </a:prstGeom>
        </p:spPr>
      </p:pic>
    </p:spTree>
    <p:extLst>
      <p:ext uri="{BB962C8B-B14F-4D97-AF65-F5344CB8AC3E}">
        <p14:creationId xmlns:p14="http://schemas.microsoft.com/office/powerpoint/2010/main" val="4126823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270s - 240s</a:t>
            </a:r>
          </a:p>
        </p:txBody>
      </p:sp>
      <p:sp>
        <p:nvSpPr>
          <p:cNvPr id="3" name="Content Placeholder 2"/>
          <p:cNvSpPr>
            <a:spLocks noGrp="1"/>
          </p:cNvSpPr>
          <p:nvPr>
            <p:ph sz="quarter" idx="1"/>
          </p:nvPr>
        </p:nvSpPr>
        <p:spPr/>
        <p:txBody>
          <a:bodyPr/>
          <a:lstStyle/>
          <a:p>
            <a:r>
              <a:rPr lang="en-GB" dirty="0"/>
              <a:t>Greek resistance to </a:t>
            </a:r>
            <a:r>
              <a:rPr lang="en-GB" dirty="0" err="1"/>
              <a:t>Antigonos</a:t>
            </a:r>
            <a:r>
              <a:rPr lang="en-GB" dirty="0"/>
              <a:t> (</a:t>
            </a:r>
            <a:r>
              <a:rPr lang="en-GB" dirty="0" err="1"/>
              <a:t>Chremonidian</a:t>
            </a:r>
            <a:r>
              <a:rPr lang="en-GB" dirty="0"/>
              <a:t> War – 268-262)</a:t>
            </a:r>
          </a:p>
          <a:p>
            <a:pPr lvl="1"/>
            <a:r>
              <a:rPr lang="en-GB" dirty="0"/>
              <a:t>Ptolemy supports (indirectly) resistance (Athens + Sparta) to </a:t>
            </a:r>
            <a:r>
              <a:rPr lang="en-GB" dirty="0" err="1"/>
              <a:t>Antigonos</a:t>
            </a:r>
            <a:r>
              <a:rPr lang="en-GB" dirty="0"/>
              <a:t>. </a:t>
            </a:r>
            <a:r>
              <a:rPr lang="en-GB" dirty="0" err="1"/>
              <a:t>Antigonos</a:t>
            </a:r>
            <a:r>
              <a:rPr lang="en-GB" dirty="0"/>
              <a:t> wins</a:t>
            </a:r>
          </a:p>
          <a:p>
            <a:r>
              <a:rPr lang="en-GB" dirty="0"/>
              <a:t>Growth of </a:t>
            </a:r>
            <a:r>
              <a:rPr lang="en-GB" dirty="0" err="1"/>
              <a:t>Achaian</a:t>
            </a:r>
            <a:r>
              <a:rPr lang="en-GB" dirty="0"/>
              <a:t> and </a:t>
            </a:r>
            <a:r>
              <a:rPr lang="en-GB" dirty="0" err="1"/>
              <a:t>Aitolian</a:t>
            </a:r>
            <a:r>
              <a:rPr lang="en-GB" dirty="0"/>
              <a:t> leagues</a:t>
            </a:r>
          </a:p>
          <a:p>
            <a:r>
              <a:rPr lang="en-GB" dirty="0" err="1"/>
              <a:t>Attalid</a:t>
            </a:r>
            <a:r>
              <a:rPr lang="en-GB" dirty="0"/>
              <a:t> break away from Seleucids</a:t>
            </a:r>
          </a:p>
          <a:p>
            <a:r>
              <a:rPr lang="en-GB" dirty="0"/>
              <a:t>Wars between Seleucids and Ptolemies</a:t>
            </a:r>
          </a:p>
          <a:p>
            <a:endParaRPr lang="en-GB" dirty="0"/>
          </a:p>
          <a:p>
            <a:endParaRPr lang="en-GB" dirty="0"/>
          </a:p>
          <a:p>
            <a:pPr lvl="1"/>
            <a:endParaRPr lang="en-GB" dirty="0"/>
          </a:p>
        </p:txBody>
      </p:sp>
    </p:spTree>
    <p:extLst>
      <p:ext uri="{BB962C8B-B14F-4D97-AF65-F5344CB8AC3E}">
        <p14:creationId xmlns:p14="http://schemas.microsoft.com/office/powerpoint/2010/main" val="1886328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9112802" cy="6858000"/>
          </a:xfrm>
          <a:prstGeom prst="rect">
            <a:avLst/>
          </a:prstGeom>
          <a:noFill/>
          <a:ln w="9525">
            <a:noFill/>
            <a:miter lim="800000"/>
            <a:headEnd/>
            <a:tailEnd/>
          </a:ln>
        </p:spPr>
      </p:pic>
    </p:spTree>
    <p:extLst>
      <p:ext uri="{BB962C8B-B14F-4D97-AF65-F5344CB8AC3E}">
        <p14:creationId xmlns:p14="http://schemas.microsoft.com/office/powerpoint/2010/main" val="501152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240s to 220</a:t>
            </a:r>
          </a:p>
        </p:txBody>
      </p:sp>
      <p:sp>
        <p:nvSpPr>
          <p:cNvPr id="3" name="Content Placeholder 2"/>
          <p:cNvSpPr>
            <a:spLocks noGrp="1"/>
          </p:cNvSpPr>
          <p:nvPr>
            <p:ph sz="quarter" idx="1"/>
          </p:nvPr>
        </p:nvSpPr>
        <p:spPr/>
        <p:txBody>
          <a:bodyPr/>
          <a:lstStyle/>
          <a:p>
            <a:r>
              <a:rPr lang="en-GB" dirty="0" err="1"/>
              <a:t>Antigonos</a:t>
            </a:r>
            <a:r>
              <a:rPr lang="en-GB" dirty="0"/>
              <a:t> </a:t>
            </a:r>
            <a:r>
              <a:rPr lang="en-GB" dirty="0" err="1"/>
              <a:t>Gonatas</a:t>
            </a:r>
            <a:r>
              <a:rPr lang="en-GB" dirty="0"/>
              <a:t> dies (239) succeeded by son </a:t>
            </a:r>
            <a:r>
              <a:rPr lang="en-GB" dirty="0" err="1"/>
              <a:t>Demetrios</a:t>
            </a:r>
            <a:r>
              <a:rPr lang="en-GB" dirty="0"/>
              <a:t> II (dies 229) (son is Philip)</a:t>
            </a:r>
          </a:p>
          <a:p>
            <a:r>
              <a:rPr lang="en-GB" dirty="0"/>
              <a:t> Megalopolis joins </a:t>
            </a:r>
            <a:r>
              <a:rPr lang="en-GB" dirty="0" err="1"/>
              <a:t>Achaian</a:t>
            </a:r>
            <a:r>
              <a:rPr lang="en-GB" dirty="0"/>
              <a:t> league, </a:t>
            </a:r>
            <a:r>
              <a:rPr lang="en-GB" dirty="0" err="1"/>
              <a:t>Kleomenes</a:t>
            </a:r>
            <a:r>
              <a:rPr lang="en-GB" dirty="0"/>
              <a:t> III becomes king in Sparta (235)</a:t>
            </a:r>
          </a:p>
          <a:p>
            <a:r>
              <a:rPr lang="en-GB" dirty="0" err="1"/>
              <a:t>Antigonos</a:t>
            </a:r>
            <a:r>
              <a:rPr lang="en-GB" dirty="0"/>
              <a:t> </a:t>
            </a:r>
            <a:r>
              <a:rPr lang="en-GB" dirty="0" err="1"/>
              <a:t>Doson</a:t>
            </a:r>
            <a:r>
              <a:rPr lang="en-GB" dirty="0"/>
              <a:t> (229) (becomes king) dies in 220</a:t>
            </a:r>
          </a:p>
          <a:p>
            <a:r>
              <a:rPr lang="en-GB" dirty="0" err="1"/>
              <a:t>Doson</a:t>
            </a:r>
            <a:r>
              <a:rPr lang="en-GB" dirty="0"/>
              <a:t> effectively re-establishes Macedonian strength in southern Greece</a:t>
            </a:r>
          </a:p>
        </p:txBody>
      </p:sp>
    </p:spTree>
    <p:extLst>
      <p:ext uri="{BB962C8B-B14F-4D97-AF65-F5344CB8AC3E}">
        <p14:creationId xmlns:p14="http://schemas.microsoft.com/office/powerpoint/2010/main" val="3236932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Polybius</a:t>
            </a:r>
          </a:p>
        </p:txBody>
      </p:sp>
      <p:sp>
        <p:nvSpPr>
          <p:cNvPr id="3" name="Content Placeholder 2"/>
          <p:cNvSpPr>
            <a:spLocks noGrp="1"/>
          </p:cNvSpPr>
          <p:nvPr>
            <p:ph sz="quarter" idx="1"/>
          </p:nvPr>
        </p:nvSpPr>
        <p:spPr>
          <a:xfrm>
            <a:off x="251520" y="1600200"/>
            <a:ext cx="8514528" cy="4997152"/>
          </a:xfrm>
        </p:spPr>
        <p:txBody>
          <a:bodyPr>
            <a:normAutofit/>
          </a:bodyPr>
          <a:lstStyle/>
          <a:p>
            <a:pPr marL="0" indent="0" algn="just" eaLnBrk="1" hangingPunct="1">
              <a:lnSpc>
                <a:spcPct val="80000"/>
              </a:lnSpc>
              <a:buFont typeface="Wingdings" pitchFamily="2" charset="2"/>
              <a:buNone/>
              <a:defRPr/>
            </a:pPr>
            <a:r>
              <a:rPr lang="en-US" sz="2000" dirty="0"/>
              <a:t>Had previous chroniclers neglected to speak in praise of History in general, it might perhaps have been necessary for me to recommend everyone to choose for study and welcome such treatises as the present, since men have no more ready corrective of conduct than knowledge of the past. But all historians, one may say without exception, and in no half-hearted manner, but making this the beginning and end of their </a:t>
            </a:r>
            <a:r>
              <a:rPr lang="en-US" sz="2000" dirty="0" err="1"/>
              <a:t>labour</a:t>
            </a:r>
            <a:r>
              <a:rPr lang="en-US" sz="2000" dirty="0"/>
              <a:t>, have impressed on us that the soundest education and training for a life of active politics is the study of History, and that surest and indeed the only method of learning how to bear bravely the vicissitudes of fortune, is to recall the calamities of others. Evidently therefore no one, and least of all myself, would think it his duty at this day to repeat what has been so well and so often said. For the very element of unexpectedness in the events I have chosen as my theme will be sufficient to challenge and incite everyone, young and old alike, to peruse my systematic history. </a:t>
            </a:r>
            <a:r>
              <a:rPr lang="en-US" sz="2000" b="1" dirty="0"/>
              <a:t>For who is so worthless or indolent as not to wish to know by what means and under what system of polity the Romans in less than fifty-three years have succeeded in subjecting nearly the whole inhabited world to their sole government — a thing unique in history? </a:t>
            </a:r>
            <a:r>
              <a:rPr lang="en-US" sz="2000" dirty="0"/>
              <a:t>Or who again is there so passionately devoted to other spectacles or studies as to regard anything as of greater moment than the acquisition of this knowledge? </a:t>
            </a:r>
          </a:p>
          <a:p>
            <a:pPr marL="0" indent="0" algn="r" eaLnBrk="1" hangingPunct="1">
              <a:lnSpc>
                <a:spcPct val="80000"/>
              </a:lnSpc>
              <a:buFont typeface="Wingdings" pitchFamily="2" charset="2"/>
              <a:buNone/>
              <a:defRPr/>
            </a:pPr>
            <a:r>
              <a:rPr lang="en-US" sz="2000" dirty="0"/>
              <a:t>Polybius 1.1</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220?</a:t>
            </a:r>
          </a:p>
        </p:txBody>
      </p:sp>
      <p:sp>
        <p:nvSpPr>
          <p:cNvPr id="3" name="Content Placeholder 2"/>
          <p:cNvSpPr>
            <a:spLocks noGrp="1"/>
          </p:cNvSpPr>
          <p:nvPr>
            <p:ph sz="quarter" idx="1"/>
          </p:nvPr>
        </p:nvSpPr>
        <p:spPr/>
        <p:txBody>
          <a:bodyPr/>
          <a:lstStyle/>
          <a:p>
            <a:r>
              <a:rPr lang="en-GB" dirty="0"/>
              <a:t>Philip V king 222/1</a:t>
            </a:r>
          </a:p>
          <a:p>
            <a:r>
              <a:rPr lang="en-GB" dirty="0"/>
              <a:t>Antiochos III king 223</a:t>
            </a:r>
          </a:p>
          <a:p>
            <a:r>
              <a:rPr lang="en-GB" dirty="0"/>
              <a:t>Ptolemy IV king 222/1</a:t>
            </a:r>
          </a:p>
          <a:p>
            <a:endParaRPr lang="en-GB" dirty="0"/>
          </a:p>
          <a:p>
            <a:r>
              <a:rPr lang="en-GB" dirty="0"/>
              <a:t>New generation of rulers for all the major kingdoms and the Second Illyrian War mark a period of change</a:t>
            </a:r>
          </a:p>
          <a:p>
            <a:endParaRPr lang="en-GB" dirty="0"/>
          </a:p>
        </p:txBody>
      </p:sp>
    </p:spTree>
    <p:extLst>
      <p:ext uri="{BB962C8B-B14F-4D97-AF65-F5344CB8AC3E}">
        <p14:creationId xmlns:p14="http://schemas.microsoft.com/office/powerpoint/2010/main" val="372275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68560" y="0"/>
            <a:ext cx="9763056" cy="7029400"/>
          </a:xfrm>
          <a:prstGeom prst="rect">
            <a:avLst/>
          </a:prstGeom>
        </p:spPr>
      </p:pic>
    </p:spTree>
    <p:extLst>
      <p:ext uri="{BB962C8B-B14F-4D97-AF65-F5344CB8AC3E}">
        <p14:creationId xmlns:p14="http://schemas.microsoft.com/office/powerpoint/2010/main" val="975951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defRPr/>
            </a:pPr>
            <a:r>
              <a:rPr lang="en-US"/>
              <a:t>Illyrian Wars</a:t>
            </a:r>
          </a:p>
        </p:txBody>
      </p:sp>
      <p:sp>
        <p:nvSpPr>
          <p:cNvPr id="5123" name="Content Placeholder 2"/>
          <p:cNvSpPr>
            <a:spLocks noGrp="1"/>
          </p:cNvSpPr>
          <p:nvPr>
            <p:ph sz="quarter" idx="1"/>
          </p:nvPr>
        </p:nvSpPr>
        <p:spPr/>
        <p:txBody>
          <a:bodyPr/>
          <a:lstStyle/>
          <a:p>
            <a:pPr eaLnBrk="1" hangingPunct="1">
              <a:buFont typeface="Wingdings" pitchFamily="2" charset="2"/>
              <a:buNone/>
              <a:defRPr/>
            </a:pPr>
            <a:r>
              <a:rPr lang="en-US"/>
              <a:t>1</a:t>
            </a:r>
            <a:r>
              <a:rPr lang="en-US" baseline="30000"/>
              <a:t>st</a:t>
            </a:r>
            <a:r>
              <a:rPr lang="en-US"/>
              <a:t> Illyrian War (229-228)</a:t>
            </a:r>
          </a:p>
          <a:p>
            <a:pPr eaLnBrk="1" hangingPunct="1">
              <a:buFont typeface="Wingdings" pitchFamily="2" charset="2"/>
              <a:buNone/>
              <a:defRPr/>
            </a:pPr>
            <a:endParaRPr lang="en-US"/>
          </a:p>
          <a:p>
            <a:pPr eaLnBrk="1" hangingPunct="1">
              <a:buFont typeface="Wingdings" pitchFamily="2" charset="2"/>
              <a:buNone/>
              <a:defRPr/>
            </a:pPr>
            <a:r>
              <a:rPr lang="en-US"/>
              <a:t>	first crossing with military force into Illyria and these parts of Europe, as well as the first diplomatic involvement with places in Greece…</a:t>
            </a:r>
          </a:p>
          <a:p>
            <a:pPr eaLnBrk="1" hangingPunct="1">
              <a:buFont typeface="Wingdings" pitchFamily="2" charset="2"/>
              <a:buNone/>
              <a:defRPr/>
            </a:pPr>
            <a:r>
              <a:rPr lang="en-US"/>
              <a:t> </a:t>
            </a:r>
          </a:p>
          <a:p>
            <a:pPr eaLnBrk="1" hangingPunct="1">
              <a:buFont typeface="Wingdings" pitchFamily="2" charset="2"/>
              <a:buNone/>
              <a:defRPr/>
            </a:pPr>
            <a:r>
              <a:rPr lang="en-US"/>
              <a:t>							Polybius 2.12.7</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23875" y="152400"/>
            <a:ext cx="8096250" cy="65532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defRPr/>
            </a:pPr>
            <a:r>
              <a:rPr lang="en-US" dirty="0"/>
              <a:t>1</a:t>
            </a:r>
            <a:r>
              <a:rPr lang="en-US" baseline="30000" dirty="0"/>
              <a:t>st</a:t>
            </a:r>
            <a:r>
              <a:rPr lang="en-US" dirty="0"/>
              <a:t> Illyrian War 229-228</a:t>
            </a:r>
          </a:p>
        </p:txBody>
      </p:sp>
      <p:sp>
        <p:nvSpPr>
          <p:cNvPr id="3" name="Content Placeholder 2"/>
          <p:cNvSpPr>
            <a:spLocks noGrp="1"/>
          </p:cNvSpPr>
          <p:nvPr>
            <p:ph sz="quarter" idx="1"/>
          </p:nvPr>
        </p:nvSpPr>
        <p:spPr/>
        <p:txBody>
          <a:bodyPr>
            <a:normAutofit/>
          </a:bodyPr>
          <a:lstStyle/>
          <a:p>
            <a:pPr eaLnBrk="1" hangingPunct="1">
              <a:lnSpc>
                <a:spcPct val="90000"/>
              </a:lnSpc>
              <a:defRPr/>
            </a:pPr>
            <a:r>
              <a:rPr lang="en-US"/>
              <a:t>Pirates!</a:t>
            </a:r>
          </a:p>
          <a:p>
            <a:pPr eaLnBrk="1" hangingPunct="1">
              <a:lnSpc>
                <a:spcPct val="90000"/>
              </a:lnSpc>
              <a:defRPr/>
            </a:pPr>
            <a:r>
              <a:rPr lang="en-US"/>
              <a:t>Illyrian Queen Teuta</a:t>
            </a:r>
          </a:p>
          <a:p>
            <a:pPr lvl="1" eaLnBrk="1" hangingPunct="1">
              <a:lnSpc>
                <a:spcPct val="90000"/>
              </a:lnSpc>
              <a:defRPr/>
            </a:pPr>
            <a:r>
              <a:rPr lang="en-US"/>
              <a:t>Starts to expand her control towards the Greek cities</a:t>
            </a:r>
          </a:p>
          <a:p>
            <a:pPr lvl="1" eaLnBrk="1" hangingPunct="1">
              <a:lnSpc>
                <a:spcPct val="90000"/>
              </a:lnSpc>
              <a:defRPr/>
            </a:pPr>
            <a:r>
              <a:rPr lang="en-US"/>
              <a:t>Romans send an embassy in 230, ambassador is murdered</a:t>
            </a:r>
          </a:p>
          <a:p>
            <a:pPr eaLnBrk="1" hangingPunct="1">
              <a:lnSpc>
                <a:spcPct val="90000"/>
              </a:lnSpc>
              <a:defRPr/>
            </a:pPr>
            <a:r>
              <a:rPr lang="en-US"/>
              <a:t>War!</a:t>
            </a:r>
          </a:p>
          <a:p>
            <a:pPr lvl="1" eaLnBrk="1" hangingPunct="1">
              <a:lnSpc>
                <a:spcPct val="90000"/>
              </a:lnSpc>
              <a:defRPr/>
            </a:pPr>
            <a:r>
              <a:rPr lang="en-US"/>
              <a:t>Rome wins, a number of Greek cities surrendered to the Romans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defRPr/>
            </a:pPr>
            <a:r>
              <a:rPr lang="en-US"/>
              <a:t>2</a:t>
            </a:r>
            <a:r>
              <a:rPr lang="en-US" baseline="30000"/>
              <a:t>nd</a:t>
            </a:r>
            <a:r>
              <a:rPr lang="en-US"/>
              <a:t> Illyrian War 220-219</a:t>
            </a:r>
          </a:p>
        </p:txBody>
      </p:sp>
      <p:sp>
        <p:nvSpPr>
          <p:cNvPr id="8195" name="Content Placeholder 2"/>
          <p:cNvSpPr>
            <a:spLocks noGrp="1"/>
          </p:cNvSpPr>
          <p:nvPr>
            <p:ph sz="quarter" idx="1"/>
          </p:nvPr>
        </p:nvSpPr>
        <p:spPr/>
        <p:txBody>
          <a:bodyPr/>
          <a:lstStyle/>
          <a:p>
            <a:pPr eaLnBrk="1" hangingPunct="1">
              <a:defRPr/>
            </a:pPr>
            <a:r>
              <a:rPr lang="en-US"/>
              <a:t>Demetrius of Pharos</a:t>
            </a:r>
          </a:p>
          <a:p>
            <a:pPr lvl="1" eaLnBrk="1" hangingPunct="1">
              <a:defRPr/>
            </a:pPr>
            <a:r>
              <a:rPr lang="en-US"/>
              <a:t>New Illyrian chieftain after the death of Teuta</a:t>
            </a:r>
          </a:p>
          <a:p>
            <a:pPr lvl="1" eaLnBrk="1" hangingPunct="1">
              <a:defRPr/>
            </a:pPr>
            <a:r>
              <a:rPr lang="en-US"/>
              <a:t>Had served under Teuta’s husband but helped the Romans in the 1</a:t>
            </a:r>
            <a:r>
              <a:rPr lang="en-US" baseline="30000"/>
              <a:t>st</a:t>
            </a:r>
            <a:r>
              <a:rPr lang="en-US"/>
              <a:t> war</a:t>
            </a:r>
          </a:p>
          <a:p>
            <a:pPr lvl="1" eaLnBrk="1" hangingPunct="1">
              <a:defRPr/>
            </a:pPr>
            <a:r>
              <a:rPr lang="en-US"/>
              <a:t>Re-expanded Illyrian Control</a:t>
            </a:r>
          </a:p>
          <a:p>
            <a:pPr eaLnBrk="1" hangingPunct="1">
              <a:defRPr/>
            </a:pPr>
            <a:r>
              <a:rPr lang="en-US"/>
              <a:t>War</a:t>
            </a:r>
          </a:p>
          <a:p>
            <a:pPr lvl="1" eaLnBrk="1" hangingPunct="1">
              <a:defRPr/>
            </a:pPr>
            <a:r>
              <a:rPr lang="en-US"/>
              <a:t>Rome wins, Demetrius flees to the court of the young Philip V</a:t>
            </a:r>
          </a:p>
          <a:p>
            <a:pPr lvl="1" eaLnBrk="1" hangingPunct="1">
              <a:defRPr/>
            </a:pP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defRPr/>
            </a:pPr>
            <a:r>
              <a:rPr lang="en-US"/>
              <a:t>Macedonian Wars</a:t>
            </a:r>
          </a:p>
        </p:txBody>
      </p:sp>
      <p:sp>
        <p:nvSpPr>
          <p:cNvPr id="9219" name="Content Placeholder 2"/>
          <p:cNvSpPr>
            <a:spLocks noGrp="1"/>
          </p:cNvSpPr>
          <p:nvPr>
            <p:ph sz="quarter" idx="1"/>
          </p:nvPr>
        </p:nvSpPr>
        <p:spPr/>
        <p:txBody>
          <a:bodyPr/>
          <a:lstStyle/>
          <a:p>
            <a:pPr eaLnBrk="1" hangingPunct="1">
              <a:defRPr/>
            </a:pPr>
            <a:r>
              <a:rPr lang="en-US"/>
              <a:t>217 Rome demands Philip V surrender Demetrius to them </a:t>
            </a:r>
          </a:p>
          <a:p>
            <a:pPr eaLnBrk="1" hangingPunct="1">
              <a:defRPr/>
            </a:pPr>
            <a:r>
              <a:rPr lang="en-US"/>
              <a:t>Philip attempts to expand towards the Adriatic</a:t>
            </a:r>
          </a:p>
          <a:p>
            <a:pPr eaLnBrk="1" hangingPunct="1">
              <a:defRPr/>
            </a:pPr>
            <a:r>
              <a:rPr lang="en-US"/>
              <a:t>214 Philip agrees to an alliance with Hannibal</a:t>
            </a:r>
          </a:p>
          <a:p>
            <a:pPr eaLnBrk="1" hangingPunct="1">
              <a:defRPr/>
            </a:pPr>
            <a:r>
              <a:rPr lang="en-US"/>
              <a:t>Attacks Orikos near Apollonia, Romans send a fleet, Philip retreats</a:t>
            </a:r>
          </a:p>
          <a:p>
            <a:pPr eaLnBrk="1" hangingPunct="1">
              <a:buFont typeface="Wingdings" pitchFamily="2" charset="2"/>
              <a:buNone/>
              <a:defRPr/>
            </a:pP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4000" dirty="0"/>
              <a:t>1</a:t>
            </a:r>
            <a:r>
              <a:rPr lang="en-US" sz="4000" baseline="30000" dirty="0"/>
              <a:t>st</a:t>
            </a:r>
            <a:r>
              <a:rPr lang="en-US" sz="4000" dirty="0"/>
              <a:t> Macedonian War</a:t>
            </a:r>
            <a:r>
              <a:rPr lang="en-US" sz="4000" dirty="0">
                <a:latin typeface="Calibri" pitchFamily="34" charset="0"/>
              </a:rPr>
              <a:t> 214-205</a:t>
            </a:r>
            <a:endParaRPr lang="en-US" sz="4000" dirty="0"/>
          </a:p>
        </p:txBody>
      </p:sp>
      <p:sp>
        <p:nvSpPr>
          <p:cNvPr id="7" name="Text Placeholder 6"/>
          <p:cNvSpPr>
            <a:spLocks noGrp="1"/>
          </p:cNvSpPr>
          <p:nvPr>
            <p:ph type="body" idx="2"/>
          </p:nvPr>
        </p:nvSpPr>
        <p:spPr/>
        <p:txBody>
          <a:bodyPr/>
          <a:lstStyle/>
          <a:p>
            <a:pPr>
              <a:lnSpc>
                <a:spcPct val="80000"/>
              </a:lnSpc>
              <a:defRPr/>
            </a:pPr>
            <a:r>
              <a:rPr lang="en-US" dirty="0"/>
              <a:t>Rome allies with the </a:t>
            </a:r>
            <a:r>
              <a:rPr lang="en-US" dirty="0" err="1"/>
              <a:t>Aetolian</a:t>
            </a:r>
            <a:r>
              <a:rPr lang="en-US" dirty="0"/>
              <a:t> league (211)</a:t>
            </a:r>
          </a:p>
        </p:txBody>
      </p:sp>
      <p:pic>
        <p:nvPicPr>
          <p:cNvPr id="8" name="Picture 3"/>
          <p:cNvPicPr>
            <a:picLocks noGrp="1" noChangeAspect="1" noChangeArrowheads="1"/>
          </p:cNvPicPr>
          <p:nvPr>
            <p:ph sz="quarter" idx="1"/>
          </p:nvPr>
        </p:nvPicPr>
        <p:blipFill>
          <a:blip r:embed="rId2" cstate="print"/>
          <a:srcRect/>
          <a:stretch>
            <a:fillRect/>
          </a:stretch>
        </p:blipFill>
        <p:spPr bwMode="auto">
          <a:xfrm>
            <a:off x="3707904" y="1196752"/>
            <a:ext cx="4294390" cy="5402342"/>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Rome and </a:t>
            </a:r>
            <a:r>
              <a:rPr lang="en-GB" dirty="0" err="1"/>
              <a:t>Aetolian</a:t>
            </a:r>
            <a:r>
              <a:rPr lang="en-GB" dirty="0"/>
              <a:t> Alliance</a:t>
            </a:r>
          </a:p>
        </p:txBody>
      </p:sp>
      <p:sp>
        <p:nvSpPr>
          <p:cNvPr id="3" name="Content Placeholder 2"/>
          <p:cNvSpPr>
            <a:spLocks noGrp="1"/>
          </p:cNvSpPr>
          <p:nvPr>
            <p:ph sz="quarter" idx="1"/>
          </p:nvPr>
        </p:nvSpPr>
        <p:spPr/>
        <p:txBody>
          <a:bodyPr>
            <a:normAutofit fontScale="92500" lnSpcReduction="10000"/>
          </a:bodyPr>
          <a:lstStyle/>
          <a:p>
            <a:pPr marL="0" indent="0" eaLnBrk="1" hangingPunct="1">
              <a:lnSpc>
                <a:spcPct val="80000"/>
              </a:lnSpc>
              <a:buFont typeface="Wingdings" pitchFamily="2" charset="2"/>
              <a:buNone/>
              <a:defRPr/>
            </a:pPr>
            <a:r>
              <a:rPr lang="en-US" sz="3000"/>
              <a:t>If the Romans take by force any of these peoples, let it be permitted, as far as concerns the </a:t>
            </a:r>
            <a:r>
              <a:rPr lang="en-US" sz="3000" i="1"/>
              <a:t>demos</a:t>
            </a:r>
            <a:r>
              <a:rPr lang="en-US" sz="3000"/>
              <a:t> of the Romans, for the </a:t>
            </a:r>
            <a:r>
              <a:rPr lang="en-US" sz="3000" i="1"/>
              <a:t>demos</a:t>
            </a:r>
            <a:r>
              <a:rPr lang="en-US" sz="3000"/>
              <a:t> of the Aetolians to have these cities and lands; whatever (the) Romans take besides the city and land, let (the) Romans have. If the Romans and the Aetolians together take any of these cities, let it be permitted, as far as concerns the </a:t>
            </a:r>
            <a:r>
              <a:rPr lang="en-US" sz="3000" i="1"/>
              <a:t>demos</a:t>
            </a:r>
            <a:r>
              <a:rPr lang="en-US" sz="3000"/>
              <a:t> (of the Romans) for the Aetolians to have these cities and lands; whatever they take besides the city, let it belong to both together. If any of these cities go over to, or surrender to, the Romans or the Aetolians, [let it be permitted, as far as concerns the] </a:t>
            </a:r>
            <a:r>
              <a:rPr lang="en-US" sz="3000" i="1"/>
              <a:t>demos</a:t>
            </a:r>
            <a:r>
              <a:rPr lang="en-US" sz="3000"/>
              <a:t> of the Romans, for the Aetolians to take these people and the cities and the lands [into their] state….</a:t>
            </a:r>
          </a:p>
          <a:p>
            <a:pPr marL="0" indent="0" eaLnBrk="1" hangingPunct="1">
              <a:lnSpc>
                <a:spcPct val="80000"/>
              </a:lnSpc>
              <a:buFont typeface="Wingdings" pitchFamily="2" charset="2"/>
              <a:buNone/>
              <a:defRPr/>
            </a:pPr>
            <a:endParaRPr lang="en-US" sz="3000"/>
          </a:p>
        </p:txBody>
      </p:sp>
      <p:sp>
        <p:nvSpPr>
          <p:cNvPr id="12291" name="TextBox 3"/>
          <p:cNvSpPr txBox="1">
            <a:spLocks noChangeArrowheads="1"/>
          </p:cNvSpPr>
          <p:nvPr/>
        </p:nvSpPr>
        <p:spPr bwMode="auto">
          <a:xfrm>
            <a:off x="4714875" y="5857875"/>
            <a:ext cx="3833813" cy="946150"/>
          </a:xfrm>
          <a:prstGeom prst="rect">
            <a:avLst/>
          </a:prstGeom>
          <a:noFill/>
          <a:ln w="9525">
            <a:noFill/>
            <a:miter lim="800000"/>
            <a:headEnd/>
            <a:tailEnd/>
          </a:ln>
        </p:spPr>
        <p:txBody>
          <a:bodyPr>
            <a:spAutoFit/>
          </a:bodyPr>
          <a:lstStyle/>
          <a:p>
            <a:r>
              <a:rPr lang="en-US" sz="2800"/>
              <a:t>Bagnall and Derow 33,</a:t>
            </a:r>
          </a:p>
          <a:p>
            <a:r>
              <a:rPr lang="en-US" sz="2800"/>
              <a:t> cf. Livy 26.24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defRPr/>
            </a:pPr>
            <a:r>
              <a:rPr lang="en-US"/>
              <a:t>1</a:t>
            </a:r>
            <a:r>
              <a:rPr lang="en-US" baseline="30000"/>
              <a:t>st</a:t>
            </a:r>
            <a:r>
              <a:rPr lang="en-US"/>
              <a:t> Macedonian War</a:t>
            </a:r>
          </a:p>
        </p:txBody>
      </p:sp>
      <p:sp>
        <p:nvSpPr>
          <p:cNvPr id="12291" name="Content Placeholder 2"/>
          <p:cNvSpPr>
            <a:spLocks noGrp="1"/>
          </p:cNvSpPr>
          <p:nvPr>
            <p:ph sz="quarter" idx="1"/>
          </p:nvPr>
        </p:nvSpPr>
        <p:spPr/>
        <p:txBody>
          <a:bodyPr>
            <a:normAutofit/>
          </a:bodyPr>
          <a:lstStyle/>
          <a:p>
            <a:pPr eaLnBrk="1" hangingPunct="1">
              <a:defRPr/>
            </a:pPr>
            <a:r>
              <a:rPr lang="en-US"/>
              <a:t>Essentially a war between Philip and the Aetolian league with naval support from Rome</a:t>
            </a:r>
          </a:p>
          <a:p>
            <a:pPr eaLnBrk="1" hangingPunct="1">
              <a:defRPr/>
            </a:pPr>
            <a:r>
              <a:rPr lang="en-US"/>
              <a:t>Spartans, Messenians, and Attalus I join Aetolia</a:t>
            </a:r>
          </a:p>
          <a:p>
            <a:pPr eaLnBrk="1" hangingPunct="1">
              <a:defRPr/>
            </a:pPr>
            <a:r>
              <a:rPr lang="en-US"/>
              <a:t>Multiple attempts to end the war by other Greek states</a:t>
            </a:r>
          </a:p>
          <a:p>
            <a:pPr eaLnBrk="1" hangingPunct="1">
              <a:defRPr/>
            </a:pPr>
            <a:r>
              <a:rPr lang="en-US"/>
              <a:t>206 Philip forces the Aetolians to make peace</a:t>
            </a:r>
          </a:p>
          <a:p>
            <a:pPr eaLnBrk="1" hangingPunct="1">
              <a:defRPr/>
            </a:pPr>
            <a:r>
              <a:rPr lang="en-US"/>
              <a:t>Peace agreed to at Phoinike in 205</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1296144"/>
          </a:xfrm>
        </p:spPr>
        <p:txBody>
          <a:bodyPr>
            <a:normAutofit fontScale="90000"/>
          </a:bodyPr>
          <a:lstStyle/>
          <a:p>
            <a:pPr eaLnBrk="1" hangingPunct="1">
              <a:defRPr/>
            </a:pPr>
            <a:r>
              <a:rPr lang="en-US" sz="4000" dirty="0"/>
              <a:t>Anti-Roman sentiment in attempts to end the war</a:t>
            </a:r>
          </a:p>
        </p:txBody>
      </p:sp>
      <p:sp>
        <p:nvSpPr>
          <p:cNvPr id="14339" name="Text Box 5"/>
          <p:cNvSpPr txBox="1">
            <a:spLocks noChangeArrowheads="1"/>
          </p:cNvSpPr>
          <p:nvPr/>
        </p:nvSpPr>
        <p:spPr bwMode="auto">
          <a:xfrm>
            <a:off x="900113" y="2349500"/>
            <a:ext cx="7632700" cy="3937000"/>
          </a:xfrm>
          <a:prstGeom prst="rect">
            <a:avLst/>
          </a:prstGeom>
          <a:noFill/>
          <a:ln w="9525">
            <a:noFill/>
            <a:miter lim="800000"/>
            <a:headEnd/>
            <a:tailEnd/>
          </a:ln>
        </p:spPr>
        <p:txBody>
          <a:bodyPr>
            <a:spAutoFit/>
          </a:bodyPr>
          <a:lstStyle/>
          <a:p>
            <a:r>
              <a:rPr lang="en-GB" sz="3600" dirty="0"/>
              <a:t>You say that you are fighting with Philip for the sake of the Greeks, that they may be delivered and may refuse to obey his commands; but as a fact you are fighting for the enslavement and ruin of Greece…</a:t>
            </a:r>
          </a:p>
          <a:p>
            <a:r>
              <a:rPr lang="en-GB" sz="3600" dirty="0"/>
              <a:t>					</a:t>
            </a:r>
          </a:p>
          <a:p>
            <a:r>
              <a:rPr lang="en-GB" sz="3600" dirty="0"/>
              <a:t>					Polybius 11.4.6</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a:t>2</a:t>
            </a:r>
            <a:r>
              <a:rPr lang="en-US" baseline="30000"/>
              <a:t>nd</a:t>
            </a:r>
            <a:r>
              <a:rPr lang="en-US"/>
              <a:t> Macedonian War 200-197</a:t>
            </a:r>
          </a:p>
        </p:txBody>
      </p:sp>
      <p:sp>
        <p:nvSpPr>
          <p:cNvPr id="3" name="Content Placeholder 2"/>
          <p:cNvSpPr>
            <a:spLocks noGrp="1"/>
          </p:cNvSpPr>
          <p:nvPr>
            <p:ph sz="quarter" idx="1"/>
          </p:nvPr>
        </p:nvSpPr>
        <p:spPr/>
        <p:txBody>
          <a:bodyPr>
            <a:normAutofit/>
          </a:bodyPr>
          <a:lstStyle/>
          <a:p>
            <a:pPr eaLnBrk="1" hangingPunct="1">
              <a:lnSpc>
                <a:spcPct val="80000"/>
              </a:lnSpc>
              <a:defRPr/>
            </a:pPr>
            <a:r>
              <a:rPr lang="en-US" sz="3000"/>
              <a:t>201: Attalus, the Rhodians, and the Aetolians send embassies to Rome to complain about Philip</a:t>
            </a:r>
          </a:p>
        </p:txBody>
      </p:sp>
      <p:sp>
        <p:nvSpPr>
          <p:cNvPr id="15364" name="Rectangle 3"/>
          <p:cNvSpPr>
            <a:spLocks noChangeArrowheads="1"/>
          </p:cNvSpPr>
          <p:nvPr/>
        </p:nvSpPr>
        <p:spPr bwMode="auto">
          <a:xfrm>
            <a:off x="428625" y="2428875"/>
            <a:ext cx="8143875" cy="3652838"/>
          </a:xfrm>
          <a:prstGeom prst="rect">
            <a:avLst/>
          </a:prstGeom>
          <a:noFill/>
          <a:ln w="9525">
            <a:noFill/>
            <a:miter lim="800000"/>
            <a:headEnd/>
            <a:tailEnd/>
          </a:ln>
        </p:spPr>
        <p:txBody>
          <a:bodyPr>
            <a:spAutoFit/>
          </a:bodyPr>
          <a:lstStyle/>
          <a:p>
            <a:r>
              <a:rPr lang="en-US" sz="2400"/>
              <a:t>At the time that the Roman legates were present in Athens Nikanor, Philip’s general, overran Attica up to the Academy, upon which the Romans, after sending a herald to him in the first place, met him and asked him to inform Philip that the Romans ‘called upon’ the king to make war on no Greek states and also to give such compensation to Attalus for the injuries he had inflicted on him as a fair tribunal should pronounce to be just. If he acted so, they added, he might consider himself to be at peace with Rome, but if he refused to accede the consequences would be the reverse.</a:t>
            </a:r>
          </a:p>
          <a:p>
            <a:r>
              <a:rPr lang="en-US"/>
              <a:t>						Polybius 16.25-6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t>2</a:t>
            </a:r>
            <a:r>
              <a:rPr lang="en-US" baseline="30000"/>
              <a:t>nd</a:t>
            </a:r>
            <a:r>
              <a:rPr lang="en-US"/>
              <a:t> Macedonian War</a:t>
            </a:r>
          </a:p>
        </p:txBody>
      </p:sp>
      <p:sp>
        <p:nvSpPr>
          <p:cNvPr id="15363" name="Content Placeholder 2"/>
          <p:cNvSpPr>
            <a:spLocks noGrp="1"/>
          </p:cNvSpPr>
          <p:nvPr>
            <p:ph sz="quarter" idx="1"/>
          </p:nvPr>
        </p:nvSpPr>
        <p:spPr/>
        <p:txBody>
          <a:bodyPr/>
          <a:lstStyle/>
          <a:p>
            <a:pPr eaLnBrk="1" hangingPunct="1">
              <a:defRPr/>
            </a:pPr>
            <a:r>
              <a:rPr lang="en-US"/>
              <a:t>P. Sulpicius Galba leads the war (Consul 200)</a:t>
            </a:r>
          </a:p>
          <a:p>
            <a:pPr lvl="1" eaLnBrk="1" hangingPunct="1">
              <a:defRPr/>
            </a:pPr>
            <a:r>
              <a:rPr lang="en-US"/>
              <a:t>Aetolians rejoin Rome</a:t>
            </a:r>
          </a:p>
          <a:p>
            <a:pPr eaLnBrk="1" hangingPunct="1">
              <a:defRPr/>
            </a:pPr>
            <a:r>
              <a:rPr lang="en-US"/>
              <a:t>T. Quinctius Flamininus (Consul 198)</a:t>
            </a:r>
          </a:p>
          <a:p>
            <a:pPr lvl="1" eaLnBrk="1" hangingPunct="1">
              <a:defRPr/>
            </a:pPr>
            <a:r>
              <a:rPr lang="en-US"/>
              <a:t>Achaean league joins Rome</a:t>
            </a:r>
          </a:p>
          <a:p>
            <a:pPr lvl="2" eaLnBrk="1" hangingPunct="1">
              <a:defRPr/>
            </a:pPr>
            <a:r>
              <a:rPr lang="en-US"/>
              <a:t>Philopoimen (a prominent Achaean politician led the pro-Roman faction)</a:t>
            </a:r>
          </a:p>
          <a:p>
            <a:pPr eaLnBrk="1" hangingPunct="1">
              <a:defRPr/>
            </a:pPr>
            <a:r>
              <a:rPr lang="en-US"/>
              <a:t>“Fetters of Greece” (Chalkis, Demetrias and the Acrocorinth)</a:t>
            </a:r>
          </a:p>
          <a:p>
            <a:pPr eaLnBrk="1" hangingPunct="1">
              <a:defRPr/>
            </a:pP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defRPr/>
            </a:pPr>
            <a:r>
              <a:rPr lang="en-US"/>
              <a:t>Battle of Cynoscephalae 197 BC</a:t>
            </a:r>
          </a:p>
        </p:txBody>
      </p:sp>
      <p:sp>
        <p:nvSpPr>
          <p:cNvPr id="16387" name="Content Placeholder 2"/>
          <p:cNvSpPr>
            <a:spLocks noGrp="1"/>
          </p:cNvSpPr>
          <p:nvPr>
            <p:ph sz="quarter" idx="1"/>
          </p:nvPr>
        </p:nvSpPr>
        <p:spPr/>
        <p:txBody>
          <a:bodyPr/>
          <a:lstStyle/>
          <a:p>
            <a:pPr eaLnBrk="1" hangingPunct="1">
              <a:buFont typeface="Wingdings" pitchFamily="2" charset="2"/>
              <a:buNone/>
              <a:defRPr/>
            </a:pPr>
            <a:r>
              <a:rPr lang="en-US">
                <a:hlinkClick r:id="rId2"/>
              </a:rPr>
              <a:t>http://www.youtube.com/watch?v=-UU4DfV_M2M</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4000"/>
              <a:t>Flamininius and the Freedom of the Greeks</a:t>
            </a:r>
          </a:p>
        </p:txBody>
      </p:sp>
      <p:sp>
        <p:nvSpPr>
          <p:cNvPr id="3" name="Content Placeholder 2"/>
          <p:cNvSpPr>
            <a:spLocks noGrp="1"/>
          </p:cNvSpPr>
          <p:nvPr>
            <p:ph sz="quarter" idx="1"/>
          </p:nvPr>
        </p:nvSpPr>
        <p:spPr/>
        <p:txBody>
          <a:bodyPr>
            <a:normAutofit/>
          </a:bodyPr>
          <a:lstStyle/>
          <a:p>
            <a:pPr marL="0" indent="0" eaLnBrk="1" hangingPunct="1">
              <a:lnSpc>
                <a:spcPct val="90000"/>
              </a:lnSpc>
              <a:buFont typeface="Wingdings" pitchFamily="2" charset="2"/>
              <a:buNone/>
              <a:defRPr/>
            </a:pPr>
            <a:r>
              <a:rPr lang="en-US"/>
              <a:t>All the rest of the Greeks in Asia and Europe were to be free and subject to their own laws; Philip was to surrender to the Romans before the Isthmian Games [summer 196] those Greeks subject to his rule and the cities in which he had garrisons; he was to leave free, withdrawing his garrisons from them… [Philip was to pay the Romans] a thousand talents, half at once and the other half by installments extending over ten years.</a:t>
            </a:r>
          </a:p>
        </p:txBody>
      </p:sp>
      <p:sp>
        <p:nvSpPr>
          <p:cNvPr id="18436" name="TextBox 3"/>
          <p:cNvSpPr txBox="1">
            <a:spLocks noChangeArrowheads="1"/>
          </p:cNvSpPr>
          <p:nvPr/>
        </p:nvSpPr>
        <p:spPr bwMode="auto">
          <a:xfrm>
            <a:off x="4500563" y="5857875"/>
            <a:ext cx="4214812" cy="579438"/>
          </a:xfrm>
          <a:prstGeom prst="rect">
            <a:avLst/>
          </a:prstGeom>
          <a:noFill/>
          <a:ln w="9525">
            <a:noFill/>
            <a:miter lim="800000"/>
            <a:headEnd/>
            <a:tailEnd/>
          </a:ln>
        </p:spPr>
        <p:txBody>
          <a:bodyPr>
            <a:spAutoFit/>
          </a:bodyPr>
          <a:lstStyle/>
          <a:p>
            <a:r>
              <a:rPr lang="en-US" sz="3200"/>
              <a:t>-Polybius 18.44</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Follow-up Reading</a:t>
            </a:r>
          </a:p>
        </p:txBody>
      </p:sp>
      <p:sp>
        <p:nvSpPr>
          <p:cNvPr id="3" name="Content Placeholder 2"/>
          <p:cNvSpPr>
            <a:spLocks noGrp="1"/>
          </p:cNvSpPr>
          <p:nvPr>
            <p:ph sz="quarter" idx="1"/>
          </p:nvPr>
        </p:nvSpPr>
        <p:spPr/>
        <p:txBody>
          <a:bodyPr/>
          <a:lstStyle/>
          <a:p>
            <a:r>
              <a:rPr lang="en-GB" dirty="0" err="1"/>
              <a:t>Errington</a:t>
            </a:r>
            <a:r>
              <a:rPr lang="en-GB" dirty="0"/>
              <a:t>, R.M. 2008. </a:t>
            </a:r>
            <a:r>
              <a:rPr lang="en-GB" i="1" dirty="0"/>
              <a:t>A History of the Hellenistic World</a:t>
            </a:r>
            <a:r>
              <a:rPr lang="en-GB" dirty="0"/>
              <a:t>: </a:t>
            </a:r>
            <a:r>
              <a:rPr lang="en-GB" i="1" dirty="0"/>
              <a:t>323-30 BC</a:t>
            </a:r>
            <a:r>
              <a:rPr lang="en-GB" dirty="0"/>
              <a:t>. Oxford: Blackwell Publishing. 165-214.</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32FA09-0336-45BC-A457-C1DEABBF4F94}">
  <ds:schemaRefs>
    <ds:schemaRef ds:uri="http://schemas.microsoft.com/sharepoint/v3/contenttype/forms"/>
  </ds:schemaRefs>
</ds:datastoreItem>
</file>

<file path=customXml/itemProps2.xml><?xml version="1.0" encoding="utf-8"?>
<ds:datastoreItem xmlns:ds="http://schemas.openxmlformats.org/officeDocument/2006/customXml" ds:itemID="{75ED4D04-6E3F-43E9-9B32-9B643DD5B72E}">
  <ds:schemaRefs>
    <ds:schemaRef ds:uri="http://purl.org/dc/terms/"/>
    <ds:schemaRef ds:uri="http://schemas.openxmlformats.org/package/2006/metadata/core-properties"/>
    <ds:schemaRef ds:uri="http://schemas.microsoft.com/office/2006/metadata/properties"/>
    <ds:schemaRef ds:uri="http://schemas.microsoft.com/office/2006/documentManagement/types"/>
    <ds:schemaRef ds:uri="d2d6d51c-be45-489c-bfaa-c0c3d4c0c982"/>
    <ds:schemaRef ds:uri="http://purl.org/dc/dcmitype/"/>
    <ds:schemaRef ds:uri="http://www.w3.org/XML/1998/namespace"/>
    <ds:schemaRef ds:uri="http://purl.org/dc/elements/1.1/"/>
    <ds:schemaRef ds:uri="http://schemas.microsoft.com/office/infopath/2007/PartnerControls"/>
  </ds:schemaRefs>
</ds:datastoreItem>
</file>

<file path=customXml/itemProps3.xml><?xml version="1.0" encoding="utf-8"?>
<ds:datastoreItem xmlns:ds="http://schemas.openxmlformats.org/officeDocument/2006/customXml" ds:itemID="{29499F80-644C-454D-B9C9-09F02254CB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Median</Template>
  <TotalTime>1377</TotalTime>
  <Words>1437</Words>
  <Application>Microsoft Office PowerPoint</Application>
  <PresentationFormat>On-screen Show (4:3)</PresentationFormat>
  <Paragraphs>116</Paragraphs>
  <Slides>31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Calibri</vt:lpstr>
      <vt:lpstr>Garamond</vt:lpstr>
      <vt:lpstr>Tw Cen MT</vt:lpstr>
      <vt:lpstr>Wingdings</vt:lpstr>
      <vt:lpstr>Wingdings 2</vt:lpstr>
      <vt:lpstr>Median</vt:lpstr>
      <vt:lpstr>Defenders Conquerors and vanquished</vt:lpstr>
      <vt:lpstr>310 BC</vt:lpstr>
      <vt:lpstr>310 -301</vt:lpstr>
      <vt:lpstr>300 BC</vt:lpstr>
      <vt:lpstr>300-281</vt:lpstr>
      <vt:lpstr>280-275</vt:lpstr>
      <vt:lpstr>275</vt:lpstr>
      <vt:lpstr>275-270</vt:lpstr>
      <vt:lpstr>Sneaking into Argos</vt:lpstr>
      <vt:lpstr>Death of Pyrrhus</vt:lpstr>
      <vt:lpstr>270 BC</vt:lpstr>
      <vt:lpstr>270s - 240s</vt:lpstr>
      <vt:lpstr>PowerPoint Presentation</vt:lpstr>
      <vt:lpstr>240s to 220</vt:lpstr>
      <vt:lpstr>Polybius</vt:lpstr>
      <vt:lpstr>Why 220?</vt:lpstr>
      <vt:lpstr>PowerPoint Presentation</vt:lpstr>
      <vt:lpstr>Illyrian Wars</vt:lpstr>
      <vt:lpstr>PowerPoint Presentation</vt:lpstr>
      <vt:lpstr>1st Illyrian War 229-228</vt:lpstr>
      <vt:lpstr>2nd Illyrian War 220-219</vt:lpstr>
      <vt:lpstr>Macedonian Wars</vt:lpstr>
      <vt:lpstr>1st Macedonian War 214-205</vt:lpstr>
      <vt:lpstr>Rome and Aetolian Alliance</vt:lpstr>
      <vt:lpstr>1st Macedonian War</vt:lpstr>
      <vt:lpstr>Anti-Roman sentiment in attempts to end the war</vt:lpstr>
      <vt:lpstr>2nd Macedonian War 200-197</vt:lpstr>
      <vt:lpstr>2nd Macedonian War</vt:lpstr>
      <vt:lpstr>Battle of Cynoscephalae 197 BC</vt:lpstr>
      <vt:lpstr>Flamininius and the Freedom of the Greeks</vt:lpstr>
      <vt:lpstr>Follow-up Reading</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Hellenistic World and the Coming of Rome</dc:title>
  <dc:creator>Kyle</dc:creator>
  <cp:lastModifiedBy>Kyle Erickson</cp:lastModifiedBy>
  <cp:revision>131</cp:revision>
  <dcterms:created xsi:type="dcterms:W3CDTF">2010-03-15T13:03:05Z</dcterms:created>
  <dcterms:modified xsi:type="dcterms:W3CDTF">2017-03-22T21:00:19Z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