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sldIdLst>
    <p:sldId id="256" r:id="rId2"/>
    <p:sldId id="260" r:id="rId3"/>
    <p:sldId id="282" r:id="rId4"/>
    <p:sldId id="277" r:id="rId5"/>
    <p:sldId id="278" r:id="rId6"/>
    <p:sldId id="257" r:id="rId7"/>
    <p:sldId id="258" r:id="rId8"/>
    <p:sldId id="259" r:id="rId9"/>
    <p:sldId id="261" r:id="rId10"/>
    <p:sldId id="263" r:id="rId11"/>
    <p:sldId id="262" r:id="rId12"/>
    <p:sldId id="264" r:id="rId13"/>
    <p:sldId id="265" r:id="rId14"/>
    <p:sldId id="279" r:id="rId15"/>
    <p:sldId id="280" r:id="rId16"/>
    <p:sldId id="285" r:id="rId17"/>
    <p:sldId id="284" r:id="rId18"/>
    <p:sldId id="286" r:id="rId19"/>
    <p:sldId id="266" r:id="rId20"/>
    <p:sldId id="267" r:id="rId21"/>
    <p:sldId id="268" r:id="rId22"/>
    <p:sldId id="283" r:id="rId23"/>
    <p:sldId id="287" r:id="rId24"/>
    <p:sldId id="288" r:id="rId25"/>
    <p:sldId id="289" r:id="rId26"/>
    <p:sldId id="290" r:id="rId27"/>
    <p:sldId id="291" r:id="rId28"/>
    <p:sldId id="292" r:id="rId29"/>
    <p:sldId id="293" r:id="rId30"/>
    <p:sldId id="294" r:id="rId31"/>
    <p:sldId id="297" r:id="rId32"/>
    <p:sldId id="296" r:id="rId33"/>
    <p:sldId id="29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224" y="-8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GB"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292EFCF3-30BE-474C-A0A5-7E22809401D9}" type="datetimeFigureOut">
              <a:rPr lang="en-GB" smtClean="0"/>
              <a:t>17/01/19</a:t>
            </a:fld>
            <a:endParaRPr lang="en-GB"/>
          </a:p>
        </p:txBody>
      </p:sp>
      <p:sp>
        <p:nvSpPr>
          <p:cNvPr id="16" name="Slide Number Placeholder 15"/>
          <p:cNvSpPr>
            <a:spLocks noGrp="1"/>
          </p:cNvSpPr>
          <p:nvPr>
            <p:ph type="sldNum" sz="quarter" idx="11"/>
          </p:nvPr>
        </p:nvSpPr>
        <p:spPr/>
        <p:txBody>
          <a:bodyPr/>
          <a:lstStyle/>
          <a:p>
            <a:fld id="{1BB14753-EAB9-4A09-B143-CD130B7208BB}"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4" name="Date Placeholder 13"/>
          <p:cNvSpPr>
            <a:spLocks noGrp="1"/>
          </p:cNvSpPr>
          <p:nvPr>
            <p:ph type="dt" sz="half" idx="14"/>
          </p:nvPr>
        </p:nvSpPr>
        <p:spPr/>
        <p:txBody>
          <a:bodyPr/>
          <a:lstStyle/>
          <a:p>
            <a:fld id="{292EFCF3-30BE-474C-A0A5-7E22809401D9}" type="datetimeFigureOut">
              <a:rPr lang="en-GB" smtClean="0"/>
              <a:t>17/01/19</a:t>
            </a:fld>
            <a:endParaRPr lang="en-GB"/>
          </a:p>
        </p:txBody>
      </p:sp>
      <p:sp>
        <p:nvSpPr>
          <p:cNvPr id="15" name="Slide Number Placeholder 14"/>
          <p:cNvSpPr>
            <a:spLocks noGrp="1"/>
          </p:cNvSpPr>
          <p:nvPr>
            <p:ph type="sldNum" sz="quarter" idx="15"/>
          </p:nvPr>
        </p:nvSpPr>
        <p:spPr/>
        <p:txBody>
          <a:bodyPr/>
          <a:lstStyle>
            <a:lvl1pPr algn="ctr">
              <a:defRPr/>
            </a:lvl1pPr>
          </a:lstStyle>
          <a:p>
            <a:fld id="{1BB14753-EAB9-4A09-B143-CD130B7208BB}"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92EFCF3-30BE-474C-A0A5-7E22809401D9}" type="datetimeFigureOut">
              <a:rPr lang="en-GB" smtClean="0"/>
              <a:t>17/01/19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92EFCF3-30BE-474C-A0A5-7E22809401D9}" type="datetimeFigureOut">
              <a:rPr lang="en-GB" smtClean="0"/>
              <a:t>17/01/19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BB14753-EAB9-4A09-B143-CD130B7208BB}"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292EFCF3-30BE-474C-A0A5-7E22809401D9}" type="datetimeFigureOut">
              <a:rPr lang="en-GB" smtClean="0"/>
              <a:t>17/01/19</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GB"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92EFCF3-30BE-474C-A0A5-7E22809401D9}" type="datetimeFigureOut">
              <a:rPr lang="en-GB" smtClean="0"/>
              <a:t>17/01/19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p:txBody>
          <a:bodyPr/>
          <a:lstStyle/>
          <a:p>
            <a:r>
              <a:rPr kumimoji="0" lang="en-GB"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2EFCF3-30BE-474C-A0A5-7E22809401D9}" type="datetimeFigureOut">
              <a:rPr lang="en-GB" smtClean="0"/>
              <a:t>17/01/19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GB" smtClean="0"/>
              <a:t>Click to edit Master title style</a:t>
            </a:r>
            <a:endParaRPr kumimoji="0" lang="en-US"/>
          </a:p>
        </p:txBody>
      </p:sp>
      <p:sp>
        <p:nvSpPr>
          <p:cNvPr id="8" name="Date Placeholder 7"/>
          <p:cNvSpPr>
            <a:spLocks noGrp="1"/>
          </p:cNvSpPr>
          <p:nvPr>
            <p:ph type="dt" sz="half" idx="14"/>
          </p:nvPr>
        </p:nvSpPr>
        <p:spPr/>
        <p:txBody>
          <a:bodyPr/>
          <a:lstStyle/>
          <a:p>
            <a:fld id="{292EFCF3-30BE-474C-A0A5-7E22809401D9}" type="datetimeFigureOut">
              <a:rPr lang="en-GB" smtClean="0"/>
              <a:t>17/01/19</a:t>
            </a:fld>
            <a:endParaRPr lang="en-GB"/>
          </a:p>
        </p:txBody>
      </p:sp>
      <p:sp>
        <p:nvSpPr>
          <p:cNvPr id="9" name="Slide Number Placeholder 8"/>
          <p:cNvSpPr>
            <a:spLocks noGrp="1"/>
          </p:cNvSpPr>
          <p:nvPr>
            <p:ph type="sldNum" sz="quarter" idx="15"/>
          </p:nvPr>
        </p:nvSpPr>
        <p:spPr/>
        <p:txBody>
          <a:bodyPr/>
          <a:lstStyle/>
          <a:p>
            <a:fld id="{1BB14753-EAB9-4A09-B143-CD130B7208BB}"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GB"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GB" smtClean="0"/>
              <a:t>Drag picture to placeholder or click icon to add</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8" name="Date Placeholder 7"/>
          <p:cNvSpPr>
            <a:spLocks noGrp="1"/>
          </p:cNvSpPr>
          <p:nvPr>
            <p:ph type="dt" sz="half" idx="10"/>
          </p:nvPr>
        </p:nvSpPr>
        <p:spPr/>
        <p:txBody>
          <a:bodyPr/>
          <a:lstStyle/>
          <a:p>
            <a:fld id="{292EFCF3-30BE-474C-A0A5-7E22809401D9}" type="datetimeFigureOut">
              <a:rPr lang="en-GB" smtClean="0"/>
              <a:t>17/01/19</a:t>
            </a:fld>
            <a:endParaRPr lang="en-GB"/>
          </a:p>
        </p:txBody>
      </p:sp>
      <p:sp>
        <p:nvSpPr>
          <p:cNvPr id="9" name="Slide Number Placeholder 8"/>
          <p:cNvSpPr>
            <a:spLocks noGrp="1"/>
          </p:cNvSpPr>
          <p:nvPr>
            <p:ph type="sldNum" sz="quarter" idx="11"/>
          </p:nvPr>
        </p:nvSpPr>
        <p:spPr/>
        <p:txBody>
          <a:bodyPr/>
          <a:lstStyle/>
          <a:p>
            <a:fld id="{1BB14753-EAB9-4A09-B143-CD130B7208BB}"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17/01/19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17/01/19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292EFCF3-30BE-474C-A0A5-7E22809401D9}" type="datetimeFigureOut">
              <a:rPr lang="en-GB" smtClean="0"/>
              <a:t>17/01/19</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BB14753-EAB9-4A09-B143-CD130B7208BB}"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GB"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gif"/><Relationship Id="rId4" Type="http://schemas.openxmlformats.org/officeDocument/2006/relationships/image" Target="../media/image6.jpeg"/><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g"/><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g"/><Relationship Id="rId3" Type="http://schemas.openxmlformats.org/officeDocument/2006/relationships/image" Target="../media/image8.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en-GB" sz="4000" dirty="0" smtClean="0"/>
              <a:t>Brainwashing</a:t>
            </a:r>
          </a:p>
          <a:p>
            <a:r>
              <a:rPr lang="en-GB" sz="4000" dirty="0" err="1"/>
              <a:t>Pwylltreisio</a:t>
            </a:r>
            <a:endParaRPr lang="en-GB" sz="4000" dirty="0"/>
          </a:p>
        </p:txBody>
      </p:sp>
      <p:sp>
        <p:nvSpPr>
          <p:cNvPr id="2" name="Title 1"/>
          <p:cNvSpPr>
            <a:spLocks noGrp="1"/>
          </p:cNvSpPr>
          <p:nvPr>
            <p:ph type="ctrTitle"/>
          </p:nvPr>
        </p:nvSpPr>
        <p:spPr/>
        <p:txBody>
          <a:bodyPr/>
          <a:lstStyle/>
          <a:p>
            <a:r>
              <a:rPr lang="en-GB" dirty="0" smtClean="0">
                <a:solidFill>
                  <a:schemeClr val="accent3">
                    <a:lumMod val="50000"/>
                  </a:schemeClr>
                </a:solidFill>
              </a:rPr>
              <a:t>HPRS4010 / HPRS4010C	</a:t>
            </a:r>
            <a:endParaRPr lang="en-GB" dirty="0">
              <a:solidFill>
                <a:schemeClr val="accent3">
                  <a:lumMod val="50000"/>
                </a:schemeClr>
              </a:solidFill>
            </a:endParaRPr>
          </a:p>
        </p:txBody>
      </p:sp>
      <p:pic>
        <p:nvPicPr>
          <p:cNvPr id="5" name="Picture 4" descr="brainwash.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4326" y="4149080"/>
            <a:ext cx="2402866" cy="2620268"/>
          </a:xfrm>
          <a:prstGeom prst="rect">
            <a:avLst/>
          </a:prstGeom>
        </p:spPr>
      </p:pic>
    </p:spTree>
    <p:extLst>
      <p:ext uri="{BB962C8B-B14F-4D97-AF65-F5344CB8AC3E}">
        <p14:creationId xmlns:p14="http://schemas.microsoft.com/office/powerpoint/2010/main" val="46684659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140968"/>
            <a:ext cx="8229600" cy="2955032"/>
          </a:xfrm>
        </p:spPr>
        <p:txBody>
          <a:bodyPr>
            <a:normAutofit fontScale="85000" lnSpcReduction="10000"/>
          </a:bodyPr>
          <a:lstStyle/>
          <a:p>
            <a:r>
              <a:rPr lang="en-GB" sz="3200" dirty="0" smtClean="0"/>
              <a:t>One of the most common allegations made against NRMs – that they gain and retain members because intentionally brainwashing them.</a:t>
            </a:r>
          </a:p>
          <a:p>
            <a:pPr lvl="0"/>
            <a:r>
              <a:rPr lang="en-GB" sz="3200" dirty="0"/>
              <a:t>Conscious (active) decision </a:t>
            </a:r>
            <a:r>
              <a:rPr lang="en-GB" sz="3200" dirty="0" err="1"/>
              <a:t>vs</a:t>
            </a:r>
            <a:r>
              <a:rPr lang="en-GB" sz="3200" dirty="0"/>
              <a:t> a coerced (passive) decision.   </a:t>
            </a:r>
          </a:p>
          <a:p>
            <a:r>
              <a:rPr lang="en-GB" sz="3200" dirty="0" smtClean="0"/>
              <a:t>This is not, however, supported by scholarly research.</a:t>
            </a:r>
          </a:p>
        </p:txBody>
      </p:sp>
      <p:pic>
        <p:nvPicPr>
          <p:cNvPr id="5" name="Picture 4" descr="snappin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
            <a:ext cx="2160240" cy="3200355"/>
          </a:xfrm>
          <a:prstGeom prst="rect">
            <a:avLst/>
          </a:prstGeom>
        </p:spPr>
      </p:pic>
      <p:pic>
        <p:nvPicPr>
          <p:cNvPr id="8" name="Picture 7" descr="singer.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0"/>
            <a:ext cx="2016224" cy="3185634"/>
          </a:xfrm>
          <a:prstGeom prst="rect">
            <a:avLst/>
          </a:prstGeom>
        </p:spPr>
      </p:pic>
      <p:pic>
        <p:nvPicPr>
          <p:cNvPr id="10" name="Picture 9" descr="hassan.jpe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8184" y="-1"/>
            <a:ext cx="2088232" cy="3166769"/>
          </a:xfrm>
          <a:prstGeom prst="rect">
            <a:avLst/>
          </a:prstGeom>
        </p:spPr>
      </p:pic>
    </p:spTree>
    <p:extLst>
      <p:ext uri="{BB962C8B-B14F-4D97-AF65-F5344CB8AC3E}">
        <p14:creationId xmlns:p14="http://schemas.microsoft.com/office/powerpoint/2010/main" val="196374469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Patrick (1976) v Barker (1984)</a:t>
            </a:r>
            <a:endParaRPr lang="en-US" dirty="0"/>
          </a:p>
        </p:txBody>
      </p:sp>
      <p:pic>
        <p:nvPicPr>
          <p:cNvPr id="5" name="Content Placeholder 4" descr="letourchildrengo.jpg"/>
          <p:cNvPicPr>
            <a:picLocks noGrp="1" noChangeAspect="1"/>
          </p:cNvPicPr>
          <p:nvPr>
            <p:ph sz="half" idx="1"/>
          </p:nvPr>
        </p:nvPicPr>
        <p:blipFill>
          <a:blip r:embed="rId2">
            <a:extLst>
              <a:ext uri="{28A0092B-C50C-407E-A947-70E740481C1C}">
                <a14:useLocalDpi xmlns:a14="http://schemas.microsoft.com/office/drawing/2010/main" val="0"/>
              </a:ext>
            </a:extLst>
          </a:blip>
          <a:srcRect l="-15580" r="-15580"/>
          <a:stretch>
            <a:fillRect/>
          </a:stretch>
        </p:blipFill>
        <p:spPr/>
      </p:pic>
      <p:pic>
        <p:nvPicPr>
          <p:cNvPr id="6" name="Content Placeholder 5" descr="The_Making_of_a_Moonie.jpg"/>
          <p:cNvPicPr>
            <a:picLocks noGrp="1" noChangeAspect="1"/>
          </p:cNvPicPr>
          <p:nvPr>
            <p:ph sz="half" idx="2"/>
          </p:nvPr>
        </p:nvPicPr>
        <p:blipFill>
          <a:blip r:embed="rId3">
            <a:extLst>
              <a:ext uri="{28A0092B-C50C-407E-A947-70E740481C1C}">
                <a14:useLocalDpi xmlns:a14="http://schemas.microsoft.com/office/drawing/2010/main" val="0"/>
              </a:ext>
            </a:extLst>
          </a:blip>
          <a:srcRect l="-13328" r="-13328"/>
          <a:stretch>
            <a:fillRect/>
          </a:stretch>
        </p:blipFill>
        <p:spPr/>
      </p:pic>
    </p:spTree>
    <p:extLst>
      <p:ext uri="{BB962C8B-B14F-4D97-AF65-F5344CB8AC3E}">
        <p14:creationId xmlns:p14="http://schemas.microsoft.com/office/powerpoint/2010/main" val="1976137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high turnover rate in NRMs is one of the main arguments against the brainwashing allegations.</a:t>
            </a:r>
          </a:p>
          <a:p>
            <a:r>
              <a:rPr lang="en-GB" dirty="0" smtClean="0"/>
              <a:t>Anecdotal evidence</a:t>
            </a:r>
          </a:p>
          <a:p>
            <a:r>
              <a:rPr lang="en-GB" dirty="0" smtClean="0"/>
              <a:t>Sampling bias</a:t>
            </a:r>
            <a:endParaRPr lang="en-GB" dirty="0"/>
          </a:p>
          <a:p>
            <a:endParaRPr lang="en-GB" dirty="0" smtClean="0"/>
          </a:p>
          <a:p>
            <a:pPr marL="0" lvl="0" indent="0">
              <a:buNone/>
            </a:pPr>
            <a:r>
              <a:rPr lang="en-GB" sz="1000" dirty="0"/>
              <a:t>Barker, E., (1985) </a:t>
            </a:r>
            <a:r>
              <a:rPr lang="en-GB" sz="1000" i="1" dirty="0"/>
              <a:t>The Making of a Moonie</a:t>
            </a:r>
            <a:r>
              <a:rPr lang="en-GB" sz="1000" dirty="0"/>
              <a:t>, Oxford: Basil Blackwell Ltd. </a:t>
            </a:r>
          </a:p>
          <a:p>
            <a:endParaRPr lang="en-GB" dirty="0"/>
          </a:p>
        </p:txBody>
      </p:sp>
      <p:pic>
        <p:nvPicPr>
          <p:cNvPr id="5" name="Picture 4" descr="washbrain.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3058" y="3068960"/>
            <a:ext cx="4900942" cy="3789040"/>
          </a:xfrm>
          <a:prstGeom prst="rect">
            <a:avLst/>
          </a:prstGeom>
        </p:spPr>
      </p:pic>
    </p:spTree>
    <p:extLst>
      <p:ext uri="{BB962C8B-B14F-4D97-AF65-F5344CB8AC3E}">
        <p14:creationId xmlns:p14="http://schemas.microsoft.com/office/powerpoint/2010/main" val="309476860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19328"/>
          </a:xfrm>
        </p:spPr>
        <p:txBody>
          <a:bodyPr/>
          <a:lstStyle/>
          <a:p>
            <a:pPr marL="0" indent="0">
              <a:buNone/>
            </a:pPr>
            <a:r>
              <a:rPr lang="en-GB" dirty="0" smtClean="0"/>
              <a:t>Why believe that NRMs brainwash?</a:t>
            </a:r>
          </a:p>
          <a:p>
            <a:pPr marL="0" indent="0">
              <a:buNone/>
            </a:pPr>
            <a:endParaRPr lang="en-GB" dirty="0" smtClean="0"/>
          </a:p>
          <a:p>
            <a:pPr>
              <a:buFont typeface="Arial" pitchFamily="34" charset="0"/>
              <a:buChar char="•"/>
            </a:pPr>
            <a:r>
              <a:rPr lang="en-GB" dirty="0" smtClean="0"/>
              <a:t>Fear spread by the Anti-Cult Movement (ACM)</a:t>
            </a:r>
          </a:p>
          <a:p>
            <a:pPr>
              <a:buFont typeface="Arial" pitchFamily="34" charset="0"/>
              <a:buChar char="•"/>
            </a:pPr>
            <a:r>
              <a:rPr lang="en-GB" dirty="0" smtClean="0"/>
              <a:t>Takes “blame” away from parents of converts</a:t>
            </a:r>
          </a:p>
          <a:p>
            <a:pPr>
              <a:buFont typeface="Arial" pitchFamily="34" charset="0"/>
              <a:buChar char="•"/>
            </a:pPr>
            <a:r>
              <a:rPr lang="en-GB" dirty="0" smtClean="0"/>
              <a:t>Disappointment of parents</a:t>
            </a:r>
          </a:p>
          <a:p>
            <a:pPr>
              <a:buFont typeface="Arial" pitchFamily="34" charset="0"/>
              <a:buChar char="•"/>
            </a:pPr>
            <a:r>
              <a:rPr lang="en-GB" dirty="0" smtClean="0"/>
              <a:t>Converts seem overly enthusiastic</a:t>
            </a:r>
          </a:p>
          <a:p>
            <a:pPr>
              <a:buFont typeface="Arial" pitchFamily="34" charset="0"/>
              <a:buChar char="•"/>
            </a:pPr>
            <a:r>
              <a:rPr lang="en-GB" dirty="0" smtClean="0"/>
              <a:t>Converts break ties with family</a:t>
            </a:r>
          </a:p>
          <a:p>
            <a:pPr>
              <a:buFont typeface="Arial" pitchFamily="34" charset="0"/>
              <a:buChar char="•"/>
            </a:pPr>
            <a:r>
              <a:rPr lang="en-GB" dirty="0" smtClean="0"/>
              <a:t>Converts change the way they behave or dress</a:t>
            </a:r>
          </a:p>
          <a:p>
            <a:pPr>
              <a:buFont typeface="Arial" pitchFamily="34" charset="0"/>
              <a:buChar char="•"/>
            </a:pPr>
            <a:r>
              <a:rPr lang="en-GB" dirty="0" smtClean="0"/>
              <a:t>Racism in the case of eastern NRMs</a:t>
            </a:r>
            <a:endParaRPr lang="en-GB" dirty="0"/>
          </a:p>
        </p:txBody>
      </p:sp>
    </p:spTree>
    <p:extLst>
      <p:ext uri="{BB962C8B-B14F-4D97-AF65-F5344CB8AC3E}">
        <p14:creationId xmlns:p14="http://schemas.microsoft.com/office/powerpoint/2010/main" val="4131045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barn(inVertical)">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lvl="0"/>
            <a:r>
              <a:rPr lang="en-GB" sz="3200" dirty="0"/>
              <a:t>Robert </a:t>
            </a:r>
            <a:r>
              <a:rPr lang="en-GB" sz="3200" dirty="0" err="1"/>
              <a:t>Lifton</a:t>
            </a:r>
            <a:r>
              <a:rPr lang="en-GB" sz="3200" dirty="0"/>
              <a:t> ‘…found that under extreme conditions, including captivity, torture or the threat of torture, sleep deprivation and so on, some captives appeared to have been converted to their captors’ ideology”. </a:t>
            </a:r>
            <a:endParaRPr lang="en-GB" sz="3200" dirty="0" smtClean="0"/>
          </a:p>
          <a:p>
            <a:pPr marL="0" lvl="0" indent="0">
              <a:buNone/>
            </a:pPr>
            <a:endParaRPr lang="en-GB" sz="3200" dirty="0" smtClean="0"/>
          </a:p>
          <a:p>
            <a:pPr lvl="0"/>
            <a:r>
              <a:rPr lang="en-GB" sz="3200" dirty="0" smtClean="0"/>
              <a:t>Edward </a:t>
            </a:r>
            <a:r>
              <a:rPr lang="en-GB" sz="3200" dirty="0"/>
              <a:t>Hunter, 1952, Chinese </a:t>
            </a:r>
            <a:r>
              <a:rPr lang="en-GB" sz="3200" i="1" dirty="0" err="1"/>
              <a:t>hsi</a:t>
            </a:r>
            <a:r>
              <a:rPr lang="en-GB" sz="3200" i="1" dirty="0"/>
              <a:t> </a:t>
            </a:r>
            <a:r>
              <a:rPr lang="en-GB" sz="3200" i="1" dirty="0" err="1"/>
              <a:t>nao</a:t>
            </a:r>
            <a:r>
              <a:rPr lang="en-GB" sz="3200" dirty="0"/>
              <a:t>,</a:t>
            </a:r>
            <a:r>
              <a:rPr lang="en-GB" sz="3200" i="1" dirty="0"/>
              <a:t> </a:t>
            </a:r>
            <a:r>
              <a:rPr lang="en-GB" sz="3200" dirty="0"/>
              <a:t>‘to purify ones thoughts’.  </a:t>
            </a:r>
            <a:r>
              <a:rPr lang="en-GB" sz="3200" dirty="0" smtClean="0"/>
              <a:t>Chinese communist </a:t>
            </a:r>
            <a:r>
              <a:rPr lang="en-GB" sz="3200" dirty="0" err="1" smtClean="0"/>
              <a:t>prisioner</a:t>
            </a:r>
            <a:r>
              <a:rPr lang="en-GB" sz="3200" dirty="0" smtClean="0"/>
              <a:t> of war camps.  </a:t>
            </a:r>
            <a:endParaRPr lang="en-GB" sz="3200" dirty="0"/>
          </a:p>
          <a:p>
            <a:endParaRPr lang="en-GB" sz="1000" dirty="0" smtClean="0"/>
          </a:p>
          <a:p>
            <a:endParaRPr lang="en-GB" sz="1000" dirty="0"/>
          </a:p>
          <a:p>
            <a:endParaRPr lang="en-GB" sz="1000" dirty="0" smtClean="0"/>
          </a:p>
          <a:p>
            <a:endParaRPr lang="en-GB" sz="1000" dirty="0"/>
          </a:p>
          <a:p>
            <a:endParaRPr lang="en-GB" sz="1000" dirty="0" smtClean="0"/>
          </a:p>
          <a:p>
            <a:endParaRPr lang="en-GB" sz="1000" dirty="0"/>
          </a:p>
          <a:p>
            <a:r>
              <a:rPr lang="en-GB" sz="1000" dirty="0" smtClean="0"/>
              <a:t>See </a:t>
            </a:r>
            <a:r>
              <a:rPr lang="en-GB" sz="1000" dirty="0"/>
              <a:t>Barrett, D (2001) </a:t>
            </a:r>
            <a:r>
              <a:rPr lang="en-GB" sz="1000" i="1" dirty="0"/>
              <a:t>The New Believers</a:t>
            </a:r>
            <a:r>
              <a:rPr lang="en-GB" sz="1000" dirty="0"/>
              <a:t>, London, </a:t>
            </a:r>
            <a:r>
              <a:rPr lang="en-GB" sz="1000" dirty="0" err="1"/>
              <a:t>Cassell</a:t>
            </a:r>
            <a:r>
              <a:rPr lang="en-GB" sz="1000" dirty="0"/>
              <a:t>,  30ff.</a:t>
            </a:r>
          </a:p>
        </p:txBody>
      </p:sp>
    </p:spTree>
    <p:extLst>
      <p:ext uri="{BB962C8B-B14F-4D97-AF65-F5344CB8AC3E}">
        <p14:creationId xmlns:p14="http://schemas.microsoft.com/office/powerpoint/2010/main" val="401930196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lvl="0" indent="0">
              <a:buNone/>
            </a:pPr>
            <a:r>
              <a:rPr lang="en-GB" dirty="0" smtClean="0"/>
              <a:t>“It </a:t>
            </a:r>
            <a:r>
              <a:rPr lang="en-GB" dirty="0"/>
              <a:t>is generally believed that new religions ‘demand a response’.  In most discussions of new religions it is not long before words like ‘problem’, ‘challenge’ and ‘threat’ appear.  Notwithstanding the west’s ideals of a free society where freedom of speech is permitted, new religious movements have tested liberal democracy’s limits of tolerance.  It is widely believed that the activities of NRMs need to be curtailed, if not by legislation, at least by warnings, forceful counter-argument, and in some cases litigation and even direct </a:t>
            </a:r>
            <a:r>
              <a:rPr lang="en-GB" dirty="0" smtClean="0"/>
              <a:t>action”.</a:t>
            </a:r>
            <a:endParaRPr lang="en-GB" dirty="0"/>
          </a:p>
          <a:p>
            <a:pPr marL="0" indent="0">
              <a:buNone/>
            </a:pPr>
            <a:r>
              <a:rPr lang="en-GB" sz="1100" dirty="0"/>
              <a:t>Chryssides, </a:t>
            </a:r>
            <a:r>
              <a:rPr lang="en-GB" sz="1100" dirty="0" smtClean="0"/>
              <a:t>George </a:t>
            </a:r>
            <a:r>
              <a:rPr lang="en-GB" sz="1100" dirty="0"/>
              <a:t>(1999) </a:t>
            </a:r>
            <a:r>
              <a:rPr lang="en-GB" sz="1100" i="1" dirty="0"/>
              <a:t>Exploring New Religions</a:t>
            </a:r>
            <a:r>
              <a:rPr lang="en-GB" sz="1100" dirty="0"/>
              <a:t>, London, </a:t>
            </a:r>
            <a:r>
              <a:rPr lang="en-GB" sz="1100" dirty="0" err="1"/>
              <a:t>Cassell</a:t>
            </a:r>
            <a:r>
              <a:rPr lang="en-GB" sz="1100" dirty="0"/>
              <a:t>, 342.</a:t>
            </a:r>
          </a:p>
          <a:p>
            <a:endParaRPr lang="en-GB" dirty="0"/>
          </a:p>
        </p:txBody>
      </p:sp>
    </p:spTree>
    <p:extLst>
      <p:ext uri="{BB962C8B-B14F-4D97-AF65-F5344CB8AC3E}">
        <p14:creationId xmlns:p14="http://schemas.microsoft.com/office/powerpoint/2010/main" val="57481678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a:t>William </a:t>
            </a:r>
            <a:r>
              <a:rPr lang="en-GB" dirty="0" err="1"/>
              <a:t>Sargant</a:t>
            </a:r>
            <a:r>
              <a:rPr lang="en-GB" dirty="0"/>
              <a:t> (psychologist) </a:t>
            </a:r>
            <a:r>
              <a:rPr lang="en-GB" i="1" dirty="0"/>
              <a:t>Battle for the Mind </a:t>
            </a:r>
            <a:r>
              <a:rPr lang="en-GB" dirty="0"/>
              <a:t>(1957).  </a:t>
            </a:r>
            <a:r>
              <a:rPr lang="en-GB" i="1" dirty="0"/>
              <a:t>The Mind Possessed </a:t>
            </a:r>
            <a:r>
              <a:rPr lang="en-GB" dirty="0"/>
              <a:t>(1973).  </a:t>
            </a:r>
            <a:endParaRPr lang="en-GB" dirty="0" smtClean="0"/>
          </a:p>
          <a:p>
            <a:pPr lvl="0"/>
            <a:r>
              <a:rPr lang="en-GB" dirty="0"/>
              <a:t>Patrick, T (1976) </a:t>
            </a:r>
            <a:r>
              <a:rPr lang="en-GB" i="1" dirty="0"/>
              <a:t>Let Our Children Go!</a:t>
            </a:r>
            <a:r>
              <a:rPr lang="en-GB" dirty="0"/>
              <a:t>, New York, Thomas </a:t>
            </a:r>
            <a:r>
              <a:rPr lang="en-GB" dirty="0" err="1"/>
              <a:t>Congdon</a:t>
            </a:r>
            <a:r>
              <a:rPr lang="en-GB" dirty="0"/>
              <a:t> Books.</a:t>
            </a:r>
          </a:p>
          <a:p>
            <a:pPr lvl="0"/>
            <a:r>
              <a:rPr lang="en-GB" dirty="0"/>
              <a:t>Flo Conway and Jim </a:t>
            </a:r>
            <a:r>
              <a:rPr lang="en-GB" dirty="0" err="1"/>
              <a:t>Siegelman</a:t>
            </a:r>
            <a:r>
              <a:rPr lang="en-GB" dirty="0"/>
              <a:t>, </a:t>
            </a:r>
            <a:r>
              <a:rPr lang="en-GB" i="1" dirty="0"/>
              <a:t>Snapping</a:t>
            </a:r>
            <a:r>
              <a:rPr lang="en-GB" dirty="0"/>
              <a:t>, (1978) </a:t>
            </a:r>
            <a:endParaRPr lang="en-GB" dirty="0" smtClean="0"/>
          </a:p>
          <a:p>
            <a:r>
              <a:rPr lang="en-GB" dirty="0"/>
              <a:t>Hassan, Steven (1990) </a:t>
            </a:r>
            <a:r>
              <a:rPr lang="en-GB" i="1" dirty="0"/>
              <a:t>Combatting Cult Mind </a:t>
            </a:r>
            <a:r>
              <a:rPr lang="en-GB" dirty="0"/>
              <a:t>Control, Vermont: Park Street Press.</a:t>
            </a:r>
          </a:p>
          <a:p>
            <a:pPr lvl="0"/>
            <a:r>
              <a:rPr lang="en-GB" dirty="0" smtClean="0"/>
              <a:t>Singer</a:t>
            </a:r>
            <a:r>
              <a:rPr lang="en-GB" dirty="0"/>
              <a:t>, Margaret (1995) </a:t>
            </a:r>
            <a:r>
              <a:rPr lang="en-GB" i="1" dirty="0"/>
              <a:t>Cults in our Midst: The Hidden Menace in our Everyday Lives</a:t>
            </a:r>
            <a:r>
              <a:rPr lang="en-GB" dirty="0"/>
              <a:t>, San Francisco, </a:t>
            </a:r>
            <a:r>
              <a:rPr lang="en-GB" dirty="0" err="1"/>
              <a:t>Jossey</a:t>
            </a:r>
            <a:r>
              <a:rPr lang="en-GB" dirty="0"/>
              <a:t>-Bass Publishers. </a:t>
            </a:r>
            <a:endParaRPr lang="en-GB" dirty="0" smtClean="0"/>
          </a:p>
          <a:p>
            <a:pPr lvl="0"/>
            <a:endParaRPr lang="en-GB" dirty="0"/>
          </a:p>
          <a:p>
            <a:endParaRPr lang="en-GB" dirty="0"/>
          </a:p>
        </p:txBody>
      </p:sp>
    </p:spTree>
    <p:extLst>
      <p:ext uri="{BB962C8B-B14F-4D97-AF65-F5344CB8AC3E}">
        <p14:creationId xmlns:p14="http://schemas.microsoft.com/office/powerpoint/2010/main" val="172851778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lvl="0" indent="0">
              <a:buNone/>
            </a:pPr>
            <a:r>
              <a:rPr lang="en-GB" dirty="0" smtClean="0"/>
              <a:t>“The </a:t>
            </a:r>
            <a:r>
              <a:rPr lang="en-GB" dirty="0"/>
              <a:t>casualties of mind control include not only the millions of cult members themselves, their children, and their friends and loved ones, but also our society as well.  Our nation is being robbed of our greatest resource: bright, idealistic, ambitious people who are capable of making an enormous contribution to mankind.  Many of the former members I know have become doctors, teachers, counsellors, inventors, artists.  Imagine what cult members could accomplish if they were all set free to develop their God-given talents and abilities! What if they channelled their energies into problem solving, rather than trying to undermine America’s freedoms with some warped totalitarian vision</a:t>
            </a:r>
            <a:r>
              <a:rPr lang="en-GB" dirty="0" smtClean="0"/>
              <a:t>?”</a:t>
            </a:r>
            <a:endParaRPr lang="en-GB" dirty="0"/>
          </a:p>
          <a:p>
            <a:pPr marL="0" indent="0">
              <a:buNone/>
            </a:pPr>
            <a:r>
              <a:rPr lang="en-GB" sz="1200" dirty="0"/>
              <a:t>Hassan, Steven (1990) </a:t>
            </a:r>
            <a:r>
              <a:rPr lang="en-GB" sz="1200" i="1" dirty="0"/>
              <a:t>Combatting Cult Mind </a:t>
            </a:r>
            <a:r>
              <a:rPr lang="en-GB" sz="1200" dirty="0"/>
              <a:t>Control, Vermont, Park Street Press, 51-2.</a:t>
            </a:r>
          </a:p>
          <a:p>
            <a:endParaRPr lang="en-GB" dirty="0"/>
          </a:p>
        </p:txBody>
      </p:sp>
    </p:spTree>
    <p:extLst>
      <p:ext uri="{BB962C8B-B14F-4D97-AF65-F5344CB8AC3E}">
        <p14:creationId xmlns:p14="http://schemas.microsoft.com/office/powerpoint/2010/main" val="271511540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lvl="0" indent="0">
              <a:buNone/>
            </a:pPr>
            <a:r>
              <a:rPr lang="en-GB" dirty="0" smtClean="0"/>
              <a:t>“Successful </a:t>
            </a:r>
            <a:r>
              <a:rPr lang="en-GB" dirty="0" err="1"/>
              <a:t>behavioral</a:t>
            </a:r>
            <a:r>
              <a:rPr lang="en-GB" dirty="0"/>
              <a:t> change programs are designed to </a:t>
            </a:r>
            <a:r>
              <a:rPr lang="en-GB" dirty="0" smtClean="0"/>
              <a:t>upset </a:t>
            </a:r>
            <a:r>
              <a:rPr lang="en-GB" dirty="0"/>
              <a:t>you to the point that your self-confidence is undermined.  This makes you more open to suggestion and also more dependent on the environment for cues about ‘right thinking’ and ‘right conduct’.  Your resistance to new ideas lessens when you feel yourself teetering on the edge with massive anxiety about the right choices in life on the one side, and the group ideas that offer the way out of this distress on the other </a:t>
            </a:r>
            <a:r>
              <a:rPr lang="en-GB" dirty="0" smtClean="0"/>
              <a:t>side”.  </a:t>
            </a:r>
            <a:endParaRPr lang="en-GB" dirty="0"/>
          </a:p>
          <a:p>
            <a:pPr marL="0" indent="0">
              <a:buNone/>
            </a:pPr>
            <a:r>
              <a:rPr lang="en-GB" sz="1100" dirty="0"/>
              <a:t>Singer, Margaret (1995) </a:t>
            </a:r>
            <a:r>
              <a:rPr lang="en-GB" sz="1100" i="1" dirty="0"/>
              <a:t>Cults in our Midst: The Hidden Menace in our Everyday Lives</a:t>
            </a:r>
            <a:r>
              <a:rPr lang="en-GB" sz="1100" dirty="0"/>
              <a:t>, San Francisco, </a:t>
            </a:r>
            <a:r>
              <a:rPr lang="en-GB" sz="1100" dirty="0" err="1"/>
              <a:t>Jossey</a:t>
            </a:r>
            <a:r>
              <a:rPr lang="en-GB" sz="1100" dirty="0"/>
              <a:t>-Bass Publishers.  </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70567258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Conway and </a:t>
            </a:r>
            <a:r>
              <a:rPr lang="en-GB" dirty="0" err="1" smtClean="0"/>
              <a:t>Siegelman</a:t>
            </a:r>
            <a:r>
              <a:rPr lang="en-GB" dirty="0" smtClean="0"/>
              <a:t> write about the point at which the new recruit “snaps”.  </a:t>
            </a:r>
          </a:p>
          <a:p>
            <a:pPr marL="0" indent="0">
              <a:buNone/>
            </a:pPr>
            <a:r>
              <a:rPr lang="en-GB" sz="1000" dirty="0" smtClean="0"/>
              <a:t>Flo </a:t>
            </a:r>
            <a:r>
              <a:rPr lang="en-GB" sz="1000" dirty="0"/>
              <a:t>Conway and Jim </a:t>
            </a:r>
            <a:r>
              <a:rPr lang="en-GB" sz="1000" dirty="0" err="1"/>
              <a:t>Siegelman</a:t>
            </a:r>
            <a:r>
              <a:rPr lang="en-GB" sz="1000" dirty="0"/>
              <a:t>, </a:t>
            </a:r>
            <a:r>
              <a:rPr lang="en-GB" sz="1000" i="1" dirty="0"/>
              <a:t>Snapping</a:t>
            </a:r>
            <a:r>
              <a:rPr lang="en-GB" sz="1000" dirty="0"/>
              <a:t>, (1978) </a:t>
            </a:r>
          </a:p>
          <a:p>
            <a:pPr marL="0" indent="0">
              <a:buNone/>
            </a:pPr>
            <a:endParaRPr lang="en-GB" sz="1000" dirty="0"/>
          </a:p>
          <a:p>
            <a:pPr lvl="0"/>
            <a:r>
              <a:rPr lang="en-GB" dirty="0"/>
              <a:t>Dawson </a:t>
            </a:r>
            <a:r>
              <a:rPr lang="mr-IN" dirty="0" smtClean="0"/>
              <a:t>–</a:t>
            </a:r>
            <a:r>
              <a:rPr lang="en-GB" dirty="0" smtClean="0"/>
              <a:t> those who support the brainwashing allegation are seeing a 3-stage </a:t>
            </a:r>
            <a:r>
              <a:rPr lang="en-GB" dirty="0"/>
              <a:t>model of radical </a:t>
            </a:r>
            <a:r>
              <a:rPr lang="en-GB" dirty="0" smtClean="0"/>
              <a:t>re-socialisation</a:t>
            </a:r>
            <a:r>
              <a:rPr lang="en-GB" dirty="0"/>
              <a:t>; the old identity is stripped away and a new one is </a:t>
            </a:r>
            <a:r>
              <a:rPr lang="en-GB" dirty="0" smtClean="0"/>
              <a:t>created:</a:t>
            </a:r>
            <a:endParaRPr lang="en-GB" dirty="0"/>
          </a:p>
          <a:p>
            <a:pPr marL="0" indent="0">
              <a:buNone/>
            </a:pPr>
            <a:r>
              <a:rPr lang="en-GB" sz="1000" dirty="0"/>
              <a:t>Dawson, L (1998) </a:t>
            </a:r>
            <a:r>
              <a:rPr lang="en-GB" sz="1000" i="1" dirty="0"/>
              <a:t>Comprehending Cults</a:t>
            </a:r>
            <a:r>
              <a:rPr lang="en-GB" sz="1000" dirty="0"/>
              <a:t>, Oxford, OUP, 106.</a:t>
            </a:r>
          </a:p>
          <a:p>
            <a:pPr marL="0" indent="0">
              <a:buNone/>
            </a:pPr>
            <a:endParaRPr lang="en-GB" dirty="0"/>
          </a:p>
        </p:txBody>
      </p:sp>
    </p:spTree>
    <p:extLst>
      <p:ext uri="{BB962C8B-B14F-4D97-AF65-F5344CB8AC3E}">
        <p14:creationId xmlns:p14="http://schemas.microsoft.com/office/powerpoint/2010/main" val="29576776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691336"/>
          </a:xfrm>
        </p:spPr>
        <p:txBody>
          <a:bodyPr>
            <a:normAutofit lnSpcReduction="10000"/>
          </a:bodyPr>
          <a:lstStyle/>
          <a:p>
            <a:pPr lvl="0"/>
            <a:r>
              <a:rPr lang="en-GB" dirty="0"/>
              <a:t>The </a:t>
            </a:r>
            <a:r>
              <a:rPr lang="en-GB" u="sng" dirty="0"/>
              <a:t>first</a:t>
            </a:r>
            <a:r>
              <a:rPr lang="en-GB" dirty="0"/>
              <a:t> of the 3 phrases involves subjecting the ‘victim’ to ‘various incapacitating physical, psychological, and social conditions designed to induce a nearly complete cognitive, emotional, and social breakdown’. </a:t>
            </a:r>
          </a:p>
          <a:p>
            <a:pPr lvl="0"/>
            <a:r>
              <a:rPr lang="en-GB" dirty="0"/>
              <a:t>The </a:t>
            </a:r>
            <a:r>
              <a:rPr lang="en-GB" u="sng" dirty="0"/>
              <a:t>second</a:t>
            </a:r>
            <a:r>
              <a:rPr lang="en-GB" dirty="0"/>
              <a:t> stage, the ‘changing’, imposes a new identity.  New routines are established, group activities take place, and there are rewards and punishments.  Everything is controlled.  People will latch on to this new identity because they need identity.  </a:t>
            </a:r>
          </a:p>
          <a:p>
            <a:pPr lvl="0"/>
            <a:r>
              <a:rPr lang="en-GB" dirty="0"/>
              <a:t>The </a:t>
            </a:r>
            <a:r>
              <a:rPr lang="en-GB" u="sng" dirty="0"/>
              <a:t>third</a:t>
            </a:r>
            <a:r>
              <a:rPr lang="en-GB" dirty="0"/>
              <a:t> is ‘refreezing’, where the new environment creates bonds, loyalties and accepts the new identity and new reality.  </a:t>
            </a:r>
          </a:p>
          <a:p>
            <a:pPr marL="0" indent="0">
              <a:buNone/>
            </a:pPr>
            <a:r>
              <a:rPr lang="en-GB" sz="1200" dirty="0"/>
              <a:t>Dawson, </a:t>
            </a:r>
            <a:r>
              <a:rPr lang="en-GB" sz="1200" dirty="0" smtClean="0"/>
              <a:t>Lorne </a:t>
            </a:r>
            <a:r>
              <a:rPr lang="en-GB" sz="1200" dirty="0"/>
              <a:t>(1998) </a:t>
            </a:r>
            <a:r>
              <a:rPr lang="en-GB" sz="1200" i="1" dirty="0"/>
              <a:t>Comprehending Cults</a:t>
            </a:r>
            <a:r>
              <a:rPr lang="en-GB" sz="1200" dirty="0"/>
              <a:t>, Oxford, OUP, </a:t>
            </a:r>
            <a:r>
              <a:rPr lang="en-GB" sz="1200" dirty="0" smtClean="0"/>
              <a:t>107.</a:t>
            </a:r>
            <a:endParaRPr lang="en-GB" sz="1200" dirty="0"/>
          </a:p>
        </p:txBody>
      </p:sp>
    </p:spTree>
    <p:extLst>
      <p:ext uri="{BB962C8B-B14F-4D97-AF65-F5344CB8AC3E}">
        <p14:creationId xmlns:p14="http://schemas.microsoft.com/office/powerpoint/2010/main" val="254963614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2304256"/>
          </a:xfrm>
        </p:spPr>
        <p:txBody>
          <a:bodyPr>
            <a:normAutofit lnSpcReduction="10000"/>
          </a:bodyPr>
          <a:lstStyle/>
          <a:p>
            <a:pPr lvl="0"/>
            <a:r>
              <a:rPr lang="en-GB" dirty="0" smtClean="0"/>
              <a:t>Dawson also highlights: </a:t>
            </a:r>
            <a:r>
              <a:rPr lang="en-GB" dirty="0"/>
              <a:t>systematic recruitment activities; targeting; deception; bombardment, isolation; kept busy; love bombing; confessional activities; sensory overload can then lead to sensory deprivation; hypnosis; new names. </a:t>
            </a:r>
            <a:r>
              <a:rPr lang="en-GB" dirty="0" smtClean="0"/>
              <a:t>Seen as brainwashing.   </a:t>
            </a:r>
            <a:endParaRPr lang="en-GB" dirty="0"/>
          </a:p>
          <a:p>
            <a:endParaRPr lang="en-GB" dirty="0"/>
          </a:p>
        </p:txBody>
      </p:sp>
    </p:spTree>
    <p:extLst>
      <p:ext uri="{BB962C8B-B14F-4D97-AF65-F5344CB8AC3E}">
        <p14:creationId xmlns:p14="http://schemas.microsoft.com/office/powerpoint/2010/main" val="98389764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a:t>Deprogramming: The illegal kidnapping of members of NRMs.  Coercive deprogramming/faith breaking.  </a:t>
            </a:r>
            <a:endParaRPr lang="en-GB" b="1" dirty="0"/>
          </a:p>
          <a:p>
            <a:r>
              <a:rPr lang="en-GB" dirty="0"/>
              <a:t>Ted Patrick: ‘Father’ of deprogramming.   “I believe firmly that the Lord helps those who help themselves - and a few little things like karate, Mace and hand-cuffs can come in handy from time to time</a:t>
            </a:r>
            <a:r>
              <a:rPr lang="en-GB" dirty="0" smtClean="0"/>
              <a:t>” </a:t>
            </a:r>
          </a:p>
          <a:p>
            <a:r>
              <a:rPr lang="en-GB" sz="1000" dirty="0" smtClean="0"/>
              <a:t>Patrick</a:t>
            </a:r>
            <a:r>
              <a:rPr lang="en-GB" sz="1000" dirty="0"/>
              <a:t>, T (1976) </a:t>
            </a:r>
            <a:r>
              <a:rPr lang="en-GB" sz="1000" i="1" dirty="0"/>
              <a:t>Let Our Children Go!</a:t>
            </a:r>
            <a:r>
              <a:rPr lang="en-GB" sz="1000" dirty="0"/>
              <a:t>, New York, Thomas </a:t>
            </a:r>
            <a:r>
              <a:rPr lang="en-GB" sz="1000" dirty="0" err="1"/>
              <a:t>Congdon</a:t>
            </a:r>
            <a:r>
              <a:rPr lang="en-GB" sz="1000" dirty="0"/>
              <a:t> Books.</a:t>
            </a:r>
          </a:p>
          <a:p>
            <a:pPr lvl="0"/>
            <a:r>
              <a:rPr lang="en-GB" dirty="0" smtClean="0"/>
              <a:t>Founded </a:t>
            </a:r>
            <a:r>
              <a:rPr lang="en-GB" dirty="0"/>
              <a:t>FREECOG </a:t>
            </a:r>
            <a:r>
              <a:rPr lang="en-GB" dirty="0" smtClean="0"/>
              <a:t>- 1970s - the </a:t>
            </a:r>
            <a:r>
              <a:rPr lang="en-GB" dirty="0"/>
              <a:t>Children of God.</a:t>
            </a:r>
          </a:p>
          <a:p>
            <a:pPr lvl="0"/>
            <a:r>
              <a:rPr lang="en-GB" dirty="0"/>
              <a:t>Exit counselling</a:t>
            </a:r>
          </a:p>
          <a:p>
            <a:pPr lvl="0"/>
            <a:r>
              <a:rPr lang="en-GB" dirty="0"/>
              <a:t>Laissez </a:t>
            </a:r>
            <a:r>
              <a:rPr lang="en-GB" dirty="0" smtClean="0"/>
              <a:t>faire </a:t>
            </a:r>
            <a:r>
              <a:rPr lang="en-GB" sz="1100" dirty="0" smtClean="0"/>
              <a:t>(</a:t>
            </a:r>
            <a:r>
              <a:rPr lang="en-GB" sz="1100" dirty="0"/>
              <a:t>Barker, (1989)</a:t>
            </a:r>
            <a:r>
              <a:rPr lang="en-GB" sz="1100" i="1" dirty="0"/>
              <a:t> </a:t>
            </a:r>
            <a:endParaRPr lang="en-GB" sz="1100" dirty="0"/>
          </a:p>
          <a:p>
            <a:pPr marL="0" indent="0">
              <a:buNone/>
            </a:pPr>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95961162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txBox="1">
            <a:spLocks noGrp="1"/>
          </p:cNvSpPr>
          <p:nvPr>
            <p:ph idx="1"/>
          </p:nvPr>
        </p:nvSpPr>
        <p:spPr>
          <a:xfrm>
            <a:off x="1043608" y="332656"/>
            <a:ext cx="6109365" cy="492443"/>
          </a:xfrm>
          <a:prstGeom prst="rect">
            <a:avLst/>
          </a:prstGeom>
          <a:noFill/>
        </p:spPr>
        <p:txBody>
          <a:bodyPr wrap="none" rtlCol="0">
            <a:spAutoFit/>
          </a:bodyPr>
          <a:lstStyle/>
          <a:p>
            <a:r>
              <a:rPr lang="en-US" dirty="0" smtClean="0"/>
              <a:t>Some mages from Ted Patrick’s book</a:t>
            </a:r>
            <a:r>
              <a:rPr lang="mr-IN" dirty="0" smtClean="0"/>
              <a:t>…</a:t>
            </a:r>
            <a:endParaRPr lang="en-US" dirty="0"/>
          </a:p>
        </p:txBody>
      </p:sp>
      <p:pic>
        <p:nvPicPr>
          <p:cNvPr id="4" name="Content Placeholder 4" descr="letourchildrengo.jpg"/>
          <p:cNvPicPr>
            <a:picLocks noChangeAspect="1"/>
          </p:cNvPicPr>
          <p:nvPr/>
        </p:nvPicPr>
        <p:blipFill>
          <a:blip r:embed="rId2">
            <a:extLst>
              <a:ext uri="{28A0092B-C50C-407E-A947-70E740481C1C}">
                <a14:useLocalDpi xmlns:a14="http://schemas.microsoft.com/office/drawing/2010/main" val="0"/>
              </a:ext>
            </a:extLst>
          </a:blip>
          <a:srcRect l="-15580" r="-15580"/>
          <a:stretch>
            <a:fillRect/>
          </a:stretch>
        </p:blipFill>
        <p:spPr>
          <a:xfrm>
            <a:off x="2411760" y="932831"/>
            <a:ext cx="4968552" cy="5595217"/>
          </a:xfrm>
          <a:prstGeom prst="rect">
            <a:avLst/>
          </a:prstGeom>
        </p:spPr>
      </p:pic>
    </p:spTree>
    <p:extLst>
      <p:ext uri="{BB962C8B-B14F-4D97-AF65-F5344CB8AC3E}">
        <p14:creationId xmlns:p14="http://schemas.microsoft.com/office/powerpoint/2010/main" val="3105556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eprogramming2.jpg"/>
          <p:cNvPicPr>
            <a:picLocks noGrp="1" noChangeAspect="1"/>
          </p:cNvPicPr>
          <p:nvPr>
            <p:ph idx="1"/>
          </p:nvPr>
        </p:nvPicPr>
        <p:blipFill>
          <a:blip r:embed="rId2">
            <a:extLst>
              <a:ext uri="{28A0092B-C50C-407E-A947-70E740481C1C}">
                <a14:useLocalDpi xmlns:a14="http://schemas.microsoft.com/office/drawing/2010/main" val="0"/>
              </a:ext>
            </a:extLst>
          </a:blip>
          <a:srcRect l="-23167" r="-23167"/>
          <a:stretch>
            <a:fillRect/>
          </a:stretch>
        </p:blipFill>
        <p:spPr>
          <a:xfrm>
            <a:off x="-540568" y="332656"/>
            <a:ext cx="10369152" cy="5760640"/>
          </a:xfrm>
        </p:spPr>
      </p:pic>
    </p:spTree>
    <p:extLst>
      <p:ext uri="{BB962C8B-B14F-4D97-AF65-F5344CB8AC3E}">
        <p14:creationId xmlns:p14="http://schemas.microsoft.com/office/powerpoint/2010/main" val="1364926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eprogramming3.jpg"/>
          <p:cNvPicPr>
            <a:picLocks noGrp="1" noChangeAspect="1"/>
          </p:cNvPicPr>
          <p:nvPr>
            <p:ph idx="1"/>
          </p:nvPr>
        </p:nvPicPr>
        <p:blipFill>
          <a:blip r:embed="rId2">
            <a:extLst>
              <a:ext uri="{28A0092B-C50C-407E-A947-70E740481C1C}">
                <a14:useLocalDpi xmlns:a14="http://schemas.microsoft.com/office/drawing/2010/main" val="0"/>
              </a:ext>
            </a:extLst>
          </a:blip>
          <a:srcRect l="-30804" r="-30804"/>
          <a:stretch>
            <a:fillRect/>
          </a:stretch>
        </p:blipFill>
        <p:spPr>
          <a:xfrm>
            <a:off x="-756592" y="332656"/>
            <a:ext cx="10887609" cy="6048672"/>
          </a:xfrm>
        </p:spPr>
      </p:pic>
    </p:spTree>
    <p:extLst>
      <p:ext uri="{BB962C8B-B14F-4D97-AF65-F5344CB8AC3E}">
        <p14:creationId xmlns:p14="http://schemas.microsoft.com/office/powerpoint/2010/main" val="4163681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eprogramming1.jpg"/>
          <p:cNvPicPr>
            <a:picLocks noGrp="1" noChangeAspect="1"/>
          </p:cNvPicPr>
          <p:nvPr>
            <p:ph idx="1"/>
          </p:nvPr>
        </p:nvPicPr>
        <p:blipFill>
          <a:blip r:embed="rId2">
            <a:extLst>
              <a:ext uri="{28A0092B-C50C-407E-A947-70E740481C1C}">
                <a14:useLocalDpi xmlns:a14="http://schemas.microsoft.com/office/drawing/2010/main" val="0"/>
              </a:ext>
            </a:extLst>
          </a:blip>
          <a:srcRect l="-19608" r="-19608"/>
          <a:stretch>
            <a:fillRect/>
          </a:stretch>
        </p:blipFill>
        <p:spPr>
          <a:xfrm>
            <a:off x="-1188640" y="116632"/>
            <a:ext cx="11531624" cy="6406458"/>
          </a:xfrm>
        </p:spPr>
      </p:pic>
    </p:spTree>
    <p:extLst>
      <p:ext uri="{BB962C8B-B14F-4D97-AF65-F5344CB8AC3E}">
        <p14:creationId xmlns:p14="http://schemas.microsoft.com/office/powerpoint/2010/main" val="1365654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514350" lvl="0" indent="-514350">
              <a:buFont typeface="+mj-lt"/>
              <a:buAutoNum type="arabicParenR"/>
            </a:pPr>
            <a:r>
              <a:rPr lang="en-GB" dirty="0"/>
              <a:t>NRMs are lumped together. </a:t>
            </a:r>
            <a:endParaRPr lang="en-GB" dirty="0" smtClean="0"/>
          </a:p>
          <a:p>
            <a:pPr marL="514350" lvl="0" indent="-514350">
              <a:buFont typeface="+mj-lt"/>
              <a:buAutoNum type="arabicParenR"/>
            </a:pPr>
            <a:r>
              <a:rPr lang="en-GB" dirty="0" smtClean="0"/>
              <a:t>There </a:t>
            </a:r>
            <a:r>
              <a:rPr lang="en-GB" dirty="0"/>
              <a:t>is ideological bias. </a:t>
            </a:r>
            <a:endParaRPr lang="en-GB" dirty="0" smtClean="0"/>
          </a:p>
          <a:p>
            <a:pPr marL="514350" lvl="0" indent="-514350">
              <a:buFont typeface="+mj-lt"/>
              <a:buAutoNum type="arabicParenR"/>
            </a:pPr>
            <a:r>
              <a:rPr lang="en-GB" dirty="0" smtClean="0"/>
              <a:t>Surely </a:t>
            </a:r>
            <a:r>
              <a:rPr lang="en-GB" dirty="0"/>
              <a:t>it is not true that only someone who is brainwashed could believe in the tenets of an NRM? </a:t>
            </a:r>
            <a:endParaRPr lang="en-GB" dirty="0" smtClean="0"/>
          </a:p>
          <a:p>
            <a:pPr marL="514350" lvl="0" indent="-514350">
              <a:buFont typeface="+mj-lt"/>
              <a:buAutoNum type="arabicParenR"/>
            </a:pPr>
            <a:r>
              <a:rPr lang="en-GB" dirty="0" smtClean="0"/>
              <a:t>Original </a:t>
            </a:r>
            <a:r>
              <a:rPr lang="en-GB" dirty="0"/>
              <a:t>theories of brainwashing are </a:t>
            </a:r>
            <a:r>
              <a:rPr lang="en-GB" dirty="0" smtClean="0"/>
              <a:t>problematic.</a:t>
            </a:r>
          </a:p>
          <a:p>
            <a:pPr marL="514350" lvl="0" indent="-514350">
              <a:buFont typeface="+mj-lt"/>
              <a:buAutoNum type="arabicParenR"/>
            </a:pPr>
            <a:r>
              <a:rPr lang="en-GB" dirty="0" smtClean="0"/>
              <a:t>The </a:t>
            </a:r>
            <a:r>
              <a:rPr lang="en-GB" dirty="0"/>
              <a:t>use of anecdotal evidence.  </a:t>
            </a:r>
            <a:endParaRPr lang="en-GB" dirty="0" smtClean="0"/>
          </a:p>
          <a:p>
            <a:pPr marL="514350" lvl="0" indent="-514350">
              <a:buFont typeface="+mj-lt"/>
              <a:buAutoNum type="arabicParenR"/>
            </a:pPr>
            <a:r>
              <a:rPr lang="en-GB" dirty="0" smtClean="0"/>
              <a:t>Can </a:t>
            </a:r>
            <a:r>
              <a:rPr lang="en-GB" dirty="0"/>
              <a:t>someone be brainwashed if they are not </a:t>
            </a:r>
            <a:r>
              <a:rPr lang="en-GB" dirty="0" smtClean="0"/>
              <a:t>restrained </a:t>
            </a:r>
            <a:r>
              <a:rPr lang="en-GB" dirty="0"/>
              <a:t>and physically </a:t>
            </a:r>
            <a:r>
              <a:rPr lang="en-GB" dirty="0" smtClean="0"/>
              <a:t>hurt?</a:t>
            </a:r>
          </a:p>
          <a:p>
            <a:pPr marL="514350" lvl="0" indent="-514350">
              <a:buFont typeface="+mj-lt"/>
              <a:buAutoNum type="arabicParenR"/>
            </a:pPr>
            <a:r>
              <a:rPr lang="en-GB" dirty="0" smtClean="0"/>
              <a:t>Sampling </a:t>
            </a:r>
            <a:r>
              <a:rPr lang="en-GB" dirty="0"/>
              <a:t>bias.  </a:t>
            </a:r>
          </a:p>
          <a:p>
            <a:pPr marL="514350" lvl="0" indent="-514350">
              <a:buFont typeface="+mj-lt"/>
              <a:buAutoNum type="arabicParenR"/>
            </a:pPr>
            <a:endParaRPr lang="en-GB" dirty="0"/>
          </a:p>
          <a:p>
            <a:pPr marL="0" indent="0">
              <a:buNone/>
            </a:pPr>
            <a:endParaRPr lang="en-GB" dirty="0"/>
          </a:p>
        </p:txBody>
      </p:sp>
      <p:sp>
        <p:nvSpPr>
          <p:cNvPr id="2" name="Title 1"/>
          <p:cNvSpPr>
            <a:spLocks noGrp="1"/>
          </p:cNvSpPr>
          <p:nvPr>
            <p:ph type="title"/>
          </p:nvPr>
        </p:nvSpPr>
        <p:spPr/>
        <p:txBody>
          <a:bodyPr>
            <a:normAutofit/>
          </a:bodyPr>
          <a:lstStyle/>
          <a:p>
            <a:r>
              <a:rPr lang="en-GB" sz="2800" b="1" dirty="0" smtClean="0"/>
              <a:t>Dawson’s 12 points against the brainwashing thesis:</a:t>
            </a:r>
            <a:endParaRPr lang="en-GB" sz="2800" b="1" dirty="0"/>
          </a:p>
        </p:txBody>
      </p:sp>
    </p:spTree>
    <p:extLst>
      <p:ext uri="{BB962C8B-B14F-4D97-AF65-F5344CB8AC3E}">
        <p14:creationId xmlns:p14="http://schemas.microsoft.com/office/powerpoint/2010/main" val="29945112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14350" indent="-514350">
              <a:buFont typeface="+mj-lt"/>
              <a:buAutoNum type="arabicParenR" startAt="8"/>
            </a:pPr>
            <a:r>
              <a:rPr lang="en-GB" dirty="0" smtClean="0"/>
              <a:t>There are many </a:t>
            </a:r>
            <a:r>
              <a:rPr lang="en-GB" dirty="0"/>
              <a:t>pushes and </a:t>
            </a:r>
            <a:r>
              <a:rPr lang="en-GB" dirty="0" smtClean="0"/>
              <a:t>pulls</a:t>
            </a:r>
          </a:p>
          <a:p>
            <a:pPr marL="514350" indent="-514350">
              <a:buFont typeface="+mj-lt"/>
              <a:buAutoNum type="arabicParenR" startAt="8"/>
            </a:pPr>
            <a:r>
              <a:rPr lang="en-GB" dirty="0" smtClean="0"/>
              <a:t>Low </a:t>
            </a:r>
            <a:r>
              <a:rPr lang="en-GB" dirty="0"/>
              <a:t>recruitment rate and high leaving </a:t>
            </a:r>
            <a:r>
              <a:rPr lang="en-GB" dirty="0" smtClean="0"/>
              <a:t>rate</a:t>
            </a:r>
          </a:p>
          <a:p>
            <a:pPr marL="514350" indent="-514350">
              <a:buFont typeface="+mj-lt"/>
              <a:buAutoNum type="arabicParenR" startAt="8"/>
            </a:pPr>
            <a:r>
              <a:rPr lang="en-GB" dirty="0" smtClean="0"/>
              <a:t>Barker: the </a:t>
            </a:r>
            <a:r>
              <a:rPr lang="en-GB" dirty="0"/>
              <a:t>group of Unificationists seemed no different from her control group of non-members.  </a:t>
            </a:r>
            <a:endParaRPr lang="en-GB" dirty="0" smtClean="0"/>
          </a:p>
          <a:p>
            <a:pPr marL="514350" indent="-514350">
              <a:buFont typeface="+mj-lt"/>
              <a:buAutoNum type="arabicParenR" startAt="8"/>
            </a:pPr>
            <a:r>
              <a:rPr lang="en-GB" dirty="0" smtClean="0"/>
              <a:t>The </a:t>
            </a:r>
            <a:r>
              <a:rPr lang="en-GB" dirty="0"/>
              <a:t>psychological testing of members does not support the brainwashing theory.  </a:t>
            </a:r>
            <a:endParaRPr lang="en-GB" dirty="0" smtClean="0"/>
          </a:p>
          <a:p>
            <a:pPr marL="514350" indent="-514350">
              <a:buFont typeface="+mj-lt"/>
              <a:buAutoNum type="arabicParenR" startAt="8"/>
            </a:pPr>
            <a:r>
              <a:rPr lang="en-GB" dirty="0" smtClean="0"/>
              <a:t>Pressure</a:t>
            </a:r>
            <a:r>
              <a:rPr lang="en-GB" dirty="0"/>
              <a:t>, yes.  Brainwashing, no.  Methods not unique to NRMs.  </a:t>
            </a:r>
          </a:p>
          <a:p>
            <a:pPr marL="514350" indent="-514350">
              <a:buFont typeface="+mj-lt"/>
              <a:buAutoNum type="arabicParenR" startAt="8"/>
            </a:pPr>
            <a:endParaRPr lang="en-GB" dirty="0"/>
          </a:p>
        </p:txBody>
      </p:sp>
    </p:spTree>
    <p:extLst>
      <p:ext uri="{BB962C8B-B14F-4D97-AF65-F5344CB8AC3E}">
        <p14:creationId xmlns:p14="http://schemas.microsoft.com/office/powerpoint/2010/main" val="145041698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1.	Idea renders people passive.  </a:t>
            </a:r>
          </a:p>
          <a:p>
            <a:r>
              <a:rPr lang="en-GB" dirty="0"/>
              <a:t>2.	Most who make contact with NRMs do not join, or not for any great length of time.</a:t>
            </a:r>
          </a:p>
          <a:p>
            <a:r>
              <a:rPr lang="en-GB" dirty="0"/>
              <a:t>3.	Studies show that members have no more psychological problems than non members.  </a:t>
            </a:r>
          </a:p>
          <a:p>
            <a:r>
              <a:rPr lang="en-GB" dirty="0"/>
              <a:t>5.	People often ‘drift’ into NRMs then ‘drift’ out again.  </a:t>
            </a:r>
            <a:r>
              <a:rPr lang="en-GB" dirty="0" err="1" smtClean="0"/>
              <a:t>Saliba</a:t>
            </a:r>
            <a:r>
              <a:rPr lang="en-GB" dirty="0" smtClean="0"/>
              <a:t> (1995): </a:t>
            </a:r>
            <a:r>
              <a:rPr lang="en-GB" dirty="0"/>
              <a:t>those attracted have been involved in the ‘counter culture’ for some time, and that they have tried several things in the </a:t>
            </a:r>
            <a:r>
              <a:rPr lang="en-GB" dirty="0" smtClean="0"/>
              <a:t>past</a:t>
            </a:r>
            <a:endParaRPr lang="en-GB" sz="1200" dirty="0"/>
          </a:p>
          <a:p>
            <a:r>
              <a:rPr lang="en-GB" dirty="0"/>
              <a:t>6.	Joining NRM no different from other uncertainties.  </a:t>
            </a:r>
          </a:p>
          <a:p>
            <a:r>
              <a:rPr lang="en-GB" dirty="0"/>
              <a:t>7.	Suicide needs to be studied more closely.  </a:t>
            </a:r>
          </a:p>
          <a:p>
            <a:r>
              <a:rPr lang="en-GB" dirty="0"/>
              <a:t>8.	Difficult to prove.</a:t>
            </a:r>
          </a:p>
          <a:p>
            <a:r>
              <a:rPr lang="en-GB" dirty="0"/>
              <a:t>9.	Consenting adults.</a:t>
            </a:r>
          </a:p>
          <a:p>
            <a:endParaRPr lang="en-GB" dirty="0"/>
          </a:p>
        </p:txBody>
      </p:sp>
      <p:sp>
        <p:nvSpPr>
          <p:cNvPr id="2" name="Title 1"/>
          <p:cNvSpPr>
            <a:spLocks noGrp="1"/>
          </p:cNvSpPr>
          <p:nvPr>
            <p:ph type="title"/>
          </p:nvPr>
        </p:nvSpPr>
        <p:spPr/>
        <p:txBody>
          <a:bodyPr/>
          <a:lstStyle/>
          <a:p>
            <a:r>
              <a:rPr lang="en-GB" dirty="0" smtClean="0"/>
              <a:t>And some more</a:t>
            </a:r>
            <a:endParaRPr lang="en-GB" dirty="0"/>
          </a:p>
        </p:txBody>
      </p:sp>
    </p:spTree>
    <p:extLst>
      <p:ext uri="{BB962C8B-B14F-4D97-AF65-F5344CB8AC3E}">
        <p14:creationId xmlns:p14="http://schemas.microsoft.com/office/powerpoint/2010/main" val="50881565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752" y="1527048"/>
            <a:ext cx="8503920" cy="4854280"/>
          </a:xfrm>
        </p:spPr>
        <p:txBody>
          <a:bodyPr>
            <a:normAutofit/>
          </a:bodyPr>
          <a:lstStyle/>
          <a:p>
            <a:pPr lvl="0"/>
            <a:r>
              <a:rPr lang="en-GB" dirty="0" smtClean="0"/>
              <a:t>“Recruitment </a:t>
            </a:r>
            <a:r>
              <a:rPr lang="en-GB" dirty="0"/>
              <a:t>that employs deception should, however, be distinguished from ‘brainwashing’ or ‘mind control’.  If people are the victims of mind control, they are rendered incapable of themselves making the decision as to whether or not to join a movement – the decision is made for them.  If, on the other hand, it is just deception that is being practised, converts will be perfectly capable of making a decision – although they might make a different decision were they basing their choice on more accurate </a:t>
            </a:r>
            <a:r>
              <a:rPr lang="en-GB" dirty="0" smtClean="0"/>
              <a:t>information”.  Hard sell too.</a:t>
            </a:r>
            <a:endParaRPr lang="en-GB" dirty="0"/>
          </a:p>
          <a:p>
            <a:pPr marL="0" indent="0">
              <a:buNone/>
            </a:pPr>
            <a:r>
              <a:rPr lang="en-GB" sz="1100" dirty="0"/>
              <a:t>E Barker, (1989) </a:t>
            </a:r>
            <a:r>
              <a:rPr lang="en-GB" sz="1100" i="1" dirty="0"/>
              <a:t>New Religious Movements: A Practical Introduction</a:t>
            </a:r>
            <a:r>
              <a:rPr lang="en-GB" sz="1100" dirty="0"/>
              <a:t>, London,  HMSO, 17.</a:t>
            </a:r>
          </a:p>
          <a:p>
            <a:endParaRPr lang="en-GB" dirty="0"/>
          </a:p>
        </p:txBody>
      </p:sp>
    </p:spTree>
    <p:extLst>
      <p:ext uri="{BB962C8B-B14F-4D97-AF65-F5344CB8AC3E}">
        <p14:creationId xmlns:p14="http://schemas.microsoft.com/office/powerpoint/2010/main" val="224536996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lnSpcReduction="10000"/>
          </a:bodyPr>
          <a:lstStyle/>
          <a:p>
            <a:pPr lvl="0"/>
            <a:r>
              <a:rPr lang="en-GB" sz="2000" u="sng" dirty="0"/>
              <a:t>The New Convert</a:t>
            </a:r>
            <a:r>
              <a:rPr lang="en-GB" sz="2000" dirty="0"/>
              <a:t>: Theological, social and psychological considerations.  There are 2 types of conversion: sudden and gradual.  Saliba: sudden conversions are more passive and gradual conversions are more active.  </a:t>
            </a:r>
            <a:endParaRPr lang="en-GB" sz="2000" u="sng" dirty="0"/>
          </a:p>
          <a:p>
            <a:pPr marL="109728" indent="0">
              <a:buNone/>
            </a:pPr>
            <a:endParaRPr lang="en-GB" sz="1100" dirty="0" smtClean="0"/>
          </a:p>
          <a:p>
            <a:pPr marL="109728" indent="0">
              <a:buNone/>
            </a:pPr>
            <a:endParaRPr lang="en-GB" sz="1100" dirty="0"/>
          </a:p>
          <a:p>
            <a:pPr lvl="0"/>
            <a:r>
              <a:rPr lang="en-GB" sz="2000" u="sng" dirty="0"/>
              <a:t>Conversion</a:t>
            </a:r>
            <a:r>
              <a:rPr lang="en-GB" sz="2000" dirty="0"/>
              <a:t>: active </a:t>
            </a:r>
            <a:r>
              <a:rPr lang="en-GB" sz="2000" dirty="0" err="1"/>
              <a:t>vs</a:t>
            </a:r>
            <a:r>
              <a:rPr lang="en-GB" sz="2000" dirty="0"/>
              <a:t> passive.  Active - the convert is independent and responsible.  Passive – the convert is dependent and succumbs to pre-planned recruitment </a:t>
            </a:r>
          </a:p>
          <a:p>
            <a:pPr lvl="0"/>
            <a:r>
              <a:rPr lang="en-GB" sz="2000" u="sng" dirty="0"/>
              <a:t>Psychological profile of an NRM joiner</a:t>
            </a:r>
            <a:r>
              <a:rPr lang="en-GB" sz="2000" b="1" dirty="0"/>
              <a:t>: </a:t>
            </a:r>
            <a:r>
              <a:rPr lang="en-GB" sz="2000" dirty="0"/>
              <a:t>deprived and alienated – but doesn’t work.  </a:t>
            </a:r>
          </a:p>
          <a:p>
            <a:pPr lvl="0"/>
            <a:r>
              <a:rPr lang="en-GB" sz="2000" dirty="0"/>
              <a:t>We need to see </a:t>
            </a:r>
            <a:r>
              <a:rPr lang="en-GB" sz="2000" i="1" dirty="0"/>
              <a:t>who joins</a:t>
            </a:r>
            <a:r>
              <a:rPr lang="en-GB" sz="2000" dirty="0"/>
              <a:t> rather than </a:t>
            </a:r>
            <a:r>
              <a:rPr lang="en-GB" sz="2000" i="1" dirty="0"/>
              <a:t>who is susceptible</a:t>
            </a:r>
            <a:r>
              <a:rPr lang="en-GB" sz="2000" dirty="0"/>
              <a:t>.  </a:t>
            </a:r>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Saliba</a:t>
            </a:r>
            <a:r>
              <a:rPr lang="en-GB" sz="1100" dirty="0"/>
              <a:t>, J (1995) </a:t>
            </a:r>
            <a:r>
              <a:rPr lang="en-GB" sz="1100" i="1" dirty="0"/>
              <a:t>Perspectives on New Religious Movements</a:t>
            </a:r>
            <a:r>
              <a:rPr lang="en-GB" sz="1100" dirty="0"/>
              <a:t>, London, Geoffrey Chapman, 83ff. </a:t>
            </a:r>
          </a:p>
          <a:p>
            <a:endParaRPr lang="en-GB" dirty="0"/>
          </a:p>
        </p:txBody>
      </p:sp>
    </p:spTree>
    <p:extLst>
      <p:ext uri="{BB962C8B-B14F-4D97-AF65-F5344CB8AC3E}">
        <p14:creationId xmlns:p14="http://schemas.microsoft.com/office/powerpoint/2010/main" val="4111830365"/>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a:t>Dawson</a:t>
            </a:r>
            <a:r>
              <a:rPr lang="en-GB" sz="2000" dirty="0"/>
              <a:t>:  ‘the popular conception of who joins NRMs and why is riddled with stereotypes.  Sometimes those who join are thought to be young, idealistic, and gullible people duped by cunning cult recruiters.  Sometimes they are maladjusted and marginal losers who have found a safe haven in the controlled life of a cult.  Simultaneously it is also often asserted that “everyone is susceptible to the lure of these master manipulators”. In the popular press and the anti-cult literature the three positions are combined in ways that manage to cover all eventualities’</a:t>
            </a:r>
            <a:r>
              <a:rPr lang="en-GB" sz="2000" dirty="0" smtClean="0"/>
              <a:t>.</a:t>
            </a:r>
          </a:p>
          <a:p>
            <a:pPr lvl="0"/>
            <a:endParaRPr lang="en-GB" sz="2000" dirty="0"/>
          </a:p>
          <a:p>
            <a:pPr marL="109728" lvl="0" indent="0">
              <a:buNone/>
            </a:pPr>
            <a:r>
              <a:rPr lang="en-GB" sz="1400" dirty="0"/>
              <a:t>Dawson, L (1998) </a:t>
            </a:r>
            <a:r>
              <a:rPr lang="en-GB" sz="1400" i="1" dirty="0"/>
              <a:t>Comprehending Cults</a:t>
            </a:r>
            <a:r>
              <a:rPr lang="en-GB" sz="1400" dirty="0"/>
              <a:t>, Oxford: </a:t>
            </a:r>
            <a:r>
              <a:rPr lang="en-GB" sz="1400" dirty="0" smtClean="0"/>
              <a:t>OUP, 72</a:t>
            </a:r>
            <a:r>
              <a:rPr lang="en-GB" sz="1400" dirty="0"/>
              <a:t>.</a:t>
            </a:r>
          </a:p>
          <a:p>
            <a:pPr marL="109728" indent="0">
              <a:buNone/>
            </a:pPr>
            <a:r>
              <a:rPr lang="en-GB" sz="1400" dirty="0"/>
              <a:t>Dawson quoting Singer, Margaret </a:t>
            </a:r>
            <a:r>
              <a:rPr lang="en-GB" sz="1400" dirty="0" err="1"/>
              <a:t>Thyer</a:t>
            </a:r>
            <a:r>
              <a:rPr lang="en-GB" sz="1400" dirty="0"/>
              <a:t> (1995) </a:t>
            </a:r>
            <a:r>
              <a:rPr lang="en-GB" sz="1400" i="1" dirty="0"/>
              <a:t>Cults in Our Midst: The Hidden Menace in Our Everyday Lives</a:t>
            </a:r>
            <a:r>
              <a:rPr lang="en-GB" sz="1400" dirty="0"/>
              <a:t>, California, </a:t>
            </a:r>
            <a:r>
              <a:rPr lang="en-GB" sz="1400" dirty="0" err="1"/>
              <a:t>Jossey</a:t>
            </a:r>
            <a:r>
              <a:rPr lang="en-GB" sz="1400" dirty="0"/>
              <a:t> Bass.</a:t>
            </a:r>
          </a:p>
          <a:p>
            <a:endParaRPr lang="en-GB" dirty="0"/>
          </a:p>
        </p:txBody>
      </p:sp>
    </p:spTree>
    <p:extLst>
      <p:ext uri="{BB962C8B-B14F-4D97-AF65-F5344CB8AC3E}">
        <p14:creationId xmlns:p14="http://schemas.microsoft.com/office/powerpoint/2010/main" val="3166662310"/>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Barker: conversion involves ‘pushes’ (predisposed to certain interests) and ‘pulls’ (what the group offers them).  </a:t>
            </a:r>
          </a:p>
          <a:p>
            <a:endParaRPr lang="en-GB" dirty="0" smtClean="0"/>
          </a:p>
          <a:p>
            <a:endParaRPr lang="en-GB" dirty="0"/>
          </a:p>
          <a:p>
            <a:pPr marL="109728" indent="0">
              <a:buNone/>
            </a:pPr>
            <a:r>
              <a:rPr lang="en-GB" sz="1100" dirty="0"/>
              <a:t>Barker, E (1992) New Religious Movements: A Practical Introduction, London, HMSO.  </a:t>
            </a:r>
          </a:p>
          <a:p>
            <a:endParaRPr lang="en-GB" dirty="0"/>
          </a:p>
        </p:txBody>
      </p:sp>
    </p:spTree>
    <p:extLst>
      <p:ext uri="{BB962C8B-B14F-4D97-AF65-F5344CB8AC3E}">
        <p14:creationId xmlns:p14="http://schemas.microsoft.com/office/powerpoint/2010/main" val="4015514986"/>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endParaRPr lang="en-GB" sz="2000" u="sng" dirty="0" smtClean="0"/>
          </a:p>
          <a:p>
            <a:r>
              <a:rPr lang="en-GB" sz="2000" u="sng" dirty="0" err="1" smtClean="0"/>
              <a:t>Glock’s</a:t>
            </a:r>
            <a:r>
              <a:rPr lang="en-GB" sz="2000" u="sng" dirty="0" smtClean="0"/>
              <a:t> </a:t>
            </a:r>
            <a:r>
              <a:rPr lang="en-GB" sz="2000" u="sng" dirty="0"/>
              <a:t>relative-deprivation theory</a:t>
            </a:r>
            <a:r>
              <a:rPr lang="en-GB" sz="2000" dirty="0"/>
              <a:t>: In the early 1960s, demonstrators ‘could not be readily dismissed as mentally disturbed or deficient, nor could it be readily said that they had been deprived of the benefits of American life.  Rather, they were the “children of privilege”’.  </a:t>
            </a:r>
          </a:p>
          <a:p>
            <a:pPr lvl="0"/>
            <a:r>
              <a:rPr lang="en-GB" sz="2000" dirty="0" smtClean="0"/>
              <a:t>Nineteenth century </a:t>
            </a:r>
            <a:r>
              <a:rPr lang="en-GB" sz="2000" dirty="0"/>
              <a:t>members of sects were the poor people, whose physical lives were appalling.  The push then would be poverty and the pull would be promise of a perfect afterlife.  In the post 1950s NRMs, the opposite was the case.  Members were drawn from middle class, educated people.  This led </a:t>
            </a:r>
            <a:r>
              <a:rPr lang="en-GB" sz="2000" dirty="0" err="1"/>
              <a:t>Glock</a:t>
            </a:r>
            <a:r>
              <a:rPr lang="en-GB" sz="2000" dirty="0"/>
              <a:t> to distinguish between what he termed ‘absolute’ (or real) deprivation and ‘relative’ deprivation. </a:t>
            </a:r>
          </a:p>
          <a:p>
            <a:endParaRPr lang="en-GB" dirty="0" smtClean="0"/>
          </a:p>
        </p:txBody>
      </p:sp>
    </p:spTree>
    <p:extLst>
      <p:ext uri="{BB962C8B-B14F-4D97-AF65-F5344CB8AC3E}">
        <p14:creationId xmlns:p14="http://schemas.microsoft.com/office/powerpoint/2010/main" val="365296254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marL="109728" lvl="0" indent="0">
              <a:buNone/>
            </a:pPr>
            <a:r>
              <a:rPr lang="en-GB" sz="2400" dirty="0"/>
              <a:t>Yet </a:t>
            </a:r>
            <a:r>
              <a:rPr lang="en-GB" sz="2400" dirty="0" err="1"/>
              <a:t>Glock</a:t>
            </a:r>
            <a:r>
              <a:rPr lang="en-GB" sz="2400" dirty="0"/>
              <a:t> noted that there is more to it than that. It needs to be the case that ‘the deprivation be shared, that no alternative institutional arrangements for [the] resolution are perceived’, and that a leadership emerges with an innovating idea for building a movement out of the existing deprivation’. </a:t>
            </a:r>
          </a:p>
          <a:p>
            <a:pPr marL="109728" indent="0">
              <a:buNone/>
            </a:pPr>
            <a:endParaRPr lang="en-GB" dirty="0"/>
          </a:p>
        </p:txBody>
      </p:sp>
    </p:spTree>
    <p:extLst>
      <p:ext uri="{BB962C8B-B14F-4D97-AF65-F5344CB8AC3E}">
        <p14:creationId xmlns:p14="http://schemas.microsoft.com/office/powerpoint/2010/main" val="1351645398"/>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a:xfrm>
            <a:off x="301752" y="1527048"/>
            <a:ext cx="8503920" cy="4854280"/>
          </a:xfrm>
        </p:spPr>
        <p:txBody>
          <a:bodyPr>
            <a:normAutofit fontScale="85000" lnSpcReduction="20000"/>
          </a:bodyPr>
          <a:lstStyle/>
          <a:p>
            <a:pPr marL="0" lvl="0" indent="0">
              <a:buNone/>
            </a:pPr>
            <a:r>
              <a:rPr lang="en-GB" sz="2000" dirty="0"/>
              <a:t>The </a:t>
            </a:r>
            <a:r>
              <a:rPr lang="en-GB" sz="2000" dirty="0" err="1"/>
              <a:t>Lofland</a:t>
            </a:r>
            <a:r>
              <a:rPr lang="en-GB" sz="2000" dirty="0"/>
              <a:t>-Stark model of conversion: </a:t>
            </a:r>
            <a:r>
              <a:rPr lang="en-GB" sz="2000" dirty="0" err="1"/>
              <a:t>Lofland</a:t>
            </a:r>
            <a:r>
              <a:rPr lang="en-GB" sz="2000" dirty="0"/>
              <a:t> and stark studied conversion to the early Unification Church and created a 7-step model of the process of conversion.  What takes place to make a potential recruit show initial interest, then develop into a total convert who then attempts to recruit others?  They must</a:t>
            </a:r>
            <a:r>
              <a:rPr lang="en-GB" sz="2000" dirty="0" smtClean="0"/>
              <a:t>:</a:t>
            </a:r>
          </a:p>
          <a:p>
            <a:pPr lvl="0"/>
            <a:r>
              <a:rPr lang="en-GB" sz="2000" dirty="0"/>
              <a:t>experience enduring, acutely felt tensions in their lives</a:t>
            </a:r>
          </a:p>
          <a:p>
            <a:pPr lvl="0"/>
            <a:r>
              <a:rPr lang="en-GB" sz="2000" dirty="0"/>
              <a:t>have a religious problem-solving perspective </a:t>
            </a:r>
            <a:endParaRPr lang="en-GB" sz="2000" dirty="0" smtClean="0"/>
          </a:p>
          <a:p>
            <a:pPr lvl="0"/>
            <a:endParaRPr lang="en-GB" sz="2000" dirty="0"/>
          </a:p>
          <a:p>
            <a:pPr marL="0" lvl="0" indent="0">
              <a:buNone/>
            </a:pPr>
            <a:r>
              <a:rPr lang="en-GB" sz="2000" dirty="0"/>
              <a:t>which leads them to think of themselves as a religious seeker.  With these three ‘predisposing conditions’ in place, the individuals must </a:t>
            </a:r>
            <a:r>
              <a:rPr lang="en-GB" sz="2000" dirty="0" smtClean="0"/>
              <a:t>then</a:t>
            </a:r>
          </a:p>
          <a:p>
            <a:pPr marL="0" lvl="0" indent="0">
              <a:buNone/>
            </a:pPr>
            <a:endParaRPr lang="en-GB" sz="2000" dirty="0"/>
          </a:p>
          <a:p>
            <a:pPr lvl="0"/>
            <a:r>
              <a:rPr lang="en-GB" sz="2000" dirty="0"/>
              <a:t>encounter the cult to which they convert at a turning point in their lives</a:t>
            </a:r>
          </a:p>
          <a:p>
            <a:pPr lvl="0"/>
            <a:r>
              <a:rPr lang="en-GB" sz="2000" dirty="0"/>
              <a:t>form an affective bond with one ore more members of the cult</a:t>
            </a:r>
          </a:p>
          <a:p>
            <a:pPr lvl="0"/>
            <a:r>
              <a:rPr lang="en-GB" sz="2000" dirty="0"/>
              <a:t>reduce or eliminate extra-cult attachments, and</a:t>
            </a:r>
          </a:p>
          <a:p>
            <a:pPr lvl="0"/>
            <a:r>
              <a:rPr lang="en-GB" sz="2000" dirty="0"/>
              <a:t>be exposed to intensive interaction with other converts.</a:t>
            </a:r>
          </a:p>
          <a:p>
            <a:pPr lvl="0"/>
            <a:endParaRPr lang="en-GB" sz="2000" dirty="0" smtClean="0"/>
          </a:p>
          <a:p>
            <a:pPr lvl="0"/>
            <a:endParaRPr lang="en-GB" dirty="0"/>
          </a:p>
          <a:p>
            <a:pPr marL="109728" indent="0">
              <a:buNone/>
            </a:pPr>
            <a:r>
              <a:rPr lang="en-GB" sz="1200" dirty="0" err="1"/>
              <a:t>Lofland</a:t>
            </a:r>
            <a:r>
              <a:rPr lang="en-GB" sz="1200" dirty="0"/>
              <a:t>, J and Stark, R (1965) ‘Becoming a World-Saver: A Theory of Conversion to a Deviant Perspective’, </a:t>
            </a:r>
            <a:r>
              <a:rPr lang="en-GB" sz="1200" i="1" dirty="0"/>
              <a:t>American Sociological Review</a:t>
            </a:r>
            <a:r>
              <a:rPr lang="en-GB" sz="1200" dirty="0"/>
              <a:t>,</a:t>
            </a:r>
            <a:r>
              <a:rPr lang="en-GB" sz="1200" i="1" dirty="0"/>
              <a:t> </a:t>
            </a:r>
            <a:r>
              <a:rPr lang="en-GB" sz="1200" dirty="0"/>
              <a:t>30 (6).</a:t>
            </a:r>
          </a:p>
          <a:p>
            <a:endParaRPr lang="en-GB" dirty="0"/>
          </a:p>
        </p:txBody>
      </p:sp>
    </p:spTree>
    <p:extLst>
      <p:ext uri="{BB962C8B-B14F-4D97-AF65-F5344CB8AC3E}">
        <p14:creationId xmlns:p14="http://schemas.microsoft.com/office/powerpoint/2010/main" val="3102593807"/>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r>
              <a:rPr lang="en-GB" sz="2000" dirty="0"/>
              <a:t>Levine concluded from interviewing 100s of members of NRMs that they displayed ‘no more sign of pathology than…in any youthful population.  [They were] kids from good backgrounds… [engaged in] radical departures…They [the radical departures] are desperate attempts to grow up in a society that places obstacles in the way of the normal yearnings of youth’. </a:t>
            </a:r>
            <a:endParaRPr lang="en-GB" sz="2000" dirty="0" smtClean="0"/>
          </a:p>
          <a:p>
            <a:endParaRPr lang="en-GB" sz="2000" dirty="0"/>
          </a:p>
          <a:p>
            <a:endParaRPr lang="en-GB" sz="2000" dirty="0" smtClean="0"/>
          </a:p>
          <a:p>
            <a:pPr marL="109728" indent="0">
              <a:buNone/>
            </a:pPr>
            <a:r>
              <a:rPr lang="en-GB" sz="2000" dirty="0" smtClean="0"/>
              <a:t> </a:t>
            </a:r>
            <a:endParaRPr lang="en-GB" sz="2000" dirty="0"/>
          </a:p>
          <a:p>
            <a:pPr marL="109728" indent="0">
              <a:buNone/>
            </a:pPr>
            <a:r>
              <a:rPr lang="en-GB" sz="1200" dirty="0"/>
              <a:t>Levine, </a:t>
            </a:r>
            <a:r>
              <a:rPr lang="en-GB" sz="1200" dirty="0" smtClean="0"/>
              <a:t>Saul </a:t>
            </a:r>
            <a:r>
              <a:rPr lang="en-GB" sz="1200" dirty="0"/>
              <a:t>(1984) </a:t>
            </a:r>
            <a:r>
              <a:rPr lang="en-GB" sz="1200" i="1" dirty="0"/>
              <a:t>Radical Departures: Desperate Detours to Growing Up</a:t>
            </a:r>
            <a:r>
              <a:rPr lang="en-GB" sz="1200" dirty="0"/>
              <a:t>, New York, Mariner Books.  </a:t>
            </a:r>
          </a:p>
        </p:txBody>
      </p:sp>
    </p:spTree>
    <p:extLst>
      <p:ext uri="{BB962C8B-B14F-4D97-AF65-F5344CB8AC3E}">
        <p14:creationId xmlns:p14="http://schemas.microsoft.com/office/powerpoint/2010/main" val="1267163299"/>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67544" y="188640"/>
            <a:ext cx="8229600" cy="6408712"/>
          </a:xfrm>
        </p:spPr>
        <p:txBody>
          <a:bodyPr>
            <a:normAutofit lnSpcReduction="10000"/>
          </a:bodyPr>
          <a:lstStyle/>
          <a:p>
            <a:r>
              <a:rPr lang="en-US" dirty="0" smtClean="0"/>
              <a:t>Paul </a:t>
            </a:r>
            <a:r>
              <a:rPr lang="en-US" dirty="0" smtClean="0"/>
              <a:t>Oliver </a:t>
            </a:r>
            <a:r>
              <a:rPr lang="en-US" dirty="0" smtClean="0"/>
              <a:t>(2012, 127</a:t>
            </a:r>
            <a:r>
              <a:rPr lang="en-US" dirty="0" smtClean="0"/>
              <a:t>) “People are motivated to join new religious movements for a variety of reasons, but one significant factor can be the feeling that other religious systems are unsatisfactory to them for various reasons, and that they hope to find a world view which meets their specific needs”</a:t>
            </a:r>
            <a:r>
              <a:rPr lang="en-US" dirty="0" smtClean="0"/>
              <a:t>.</a:t>
            </a:r>
          </a:p>
          <a:p>
            <a:endParaRPr lang="en-US" dirty="0"/>
          </a:p>
          <a:p>
            <a:r>
              <a:rPr lang="en-US" dirty="0" smtClean="0"/>
              <a:t>Maybe ‘group solidarity’ is even more important: “One explanation is that it is not the belief system which is particularly important, but the feeling of social solidarity and companionship</a:t>
            </a:r>
            <a:r>
              <a:rPr lang="mr-IN" dirty="0" smtClean="0"/>
              <a:t>…</a:t>
            </a:r>
            <a:r>
              <a:rPr lang="cy-GB" dirty="0" smtClean="0"/>
              <a:t> In a world which is increasingly individualized...Some people who crave group acceptance may be able to rationalize having an unusual beief system, in order to find that friendship and acceptance” (Oliver, 2012, 136).</a:t>
            </a:r>
          </a:p>
          <a:p>
            <a:endParaRPr lang="en-US" dirty="0"/>
          </a:p>
        </p:txBody>
      </p:sp>
    </p:spTree>
    <p:extLst>
      <p:ext uri="{BB962C8B-B14F-4D97-AF65-F5344CB8AC3E}">
        <p14:creationId xmlns:p14="http://schemas.microsoft.com/office/powerpoint/2010/main" val="16167058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60648"/>
            <a:ext cx="8229600" cy="5835352"/>
          </a:xfrm>
        </p:spPr>
        <p:txBody>
          <a:bodyPr>
            <a:normAutofit fontScale="92500" lnSpcReduction="10000"/>
          </a:bodyPr>
          <a:lstStyle/>
          <a:p>
            <a:r>
              <a:rPr lang="en-US" dirty="0" smtClean="0"/>
              <a:t>“Since they know that they may attract some ridicule in the wider society, this would have the tendency to drive them more and more within the religious movement” </a:t>
            </a:r>
            <a:r>
              <a:rPr lang="cy-GB" dirty="0"/>
              <a:t>(Oliver, 2012, 136)</a:t>
            </a:r>
            <a:r>
              <a:rPr lang="cy-GB" dirty="0" smtClean="0"/>
              <a:t>.</a:t>
            </a:r>
          </a:p>
          <a:p>
            <a:endParaRPr lang="cy-GB" dirty="0"/>
          </a:p>
          <a:p>
            <a:r>
              <a:rPr lang="cy-GB" dirty="0" smtClean="0"/>
              <a:t>Leon Festinger’s “Cognitive dissonance” (Oliver, 2012, 136): mixed thoughts - causing discomfort </a:t>
            </a:r>
            <a:r>
              <a:rPr lang="mr-IN" dirty="0" smtClean="0"/>
              <a:t>–</a:t>
            </a:r>
            <a:r>
              <a:rPr lang="cy-GB" dirty="0" smtClean="0"/>
              <a:t> leading to a decision.  Group behaviour.</a:t>
            </a:r>
          </a:p>
          <a:p>
            <a:endParaRPr lang="cy-GB" dirty="0"/>
          </a:p>
          <a:p>
            <a:r>
              <a:rPr lang="cy-GB" dirty="0" smtClean="0"/>
              <a:t>“...although initially the new member experienced considerable cognitive dissonance with the belief system of the movement, gradually the perceived advantages of membership outweigh the problems of accepting the belief system.  </a:t>
            </a:r>
            <a:r>
              <a:rPr lang="cy-GB" smtClean="0"/>
              <a:t>Gradually, the cognitive dissonance becomes minimal, and the individual becomes committed to the group” (Oliver, 2012, 136)</a:t>
            </a:r>
            <a:endParaRPr lang="en-US" dirty="0"/>
          </a:p>
        </p:txBody>
      </p:sp>
    </p:spTree>
    <p:extLst>
      <p:ext uri="{BB962C8B-B14F-4D97-AF65-F5344CB8AC3E}">
        <p14:creationId xmlns:p14="http://schemas.microsoft.com/office/powerpoint/2010/main" val="31096352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Patrick (1976) v Barker (1984)</a:t>
            </a:r>
            <a:endParaRPr lang="en-US" dirty="0"/>
          </a:p>
        </p:txBody>
      </p:sp>
      <p:pic>
        <p:nvPicPr>
          <p:cNvPr id="5" name="Content Placeholder 4" descr="letourchildrengo.jpg"/>
          <p:cNvPicPr>
            <a:picLocks noGrp="1" noChangeAspect="1"/>
          </p:cNvPicPr>
          <p:nvPr>
            <p:ph sz="half" idx="1"/>
          </p:nvPr>
        </p:nvPicPr>
        <p:blipFill>
          <a:blip r:embed="rId2">
            <a:extLst>
              <a:ext uri="{28A0092B-C50C-407E-A947-70E740481C1C}">
                <a14:useLocalDpi xmlns:a14="http://schemas.microsoft.com/office/drawing/2010/main" val="0"/>
              </a:ext>
            </a:extLst>
          </a:blip>
          <a:srcRect l="-15580" r="-15580"/>
          <a:stretch>
            <a:fillRect/>
          </a:stretch>
        </p:blipFill>
        <p:spPr/>
      </p:pic>
      <p:pic>
        <p:nvPicPr>
          <p:cNvPr id="6" name="Content Placeholder 5" descr="The_Making_of_a_Moonie.jpg"/>
          <p:cNvPicPr>
            <a:picLocks noGrp="1" noChangeAspect="1"/>
          </p:cNvPicPr>
          <p:nvPr>
            <p:ph sz="half" idx="2"/>
          </p:nvPr>
        </p:nvPicPr>
        <p:blipFill>
          <a:blip r:embed="rId3">
            <a:extLst>
              <a:ext uri="{28A0092B-C50C-407E-A947-70E740481C1C}">
                <a14:useLocalDpi xmlns:a14="http://schemas.microsoft.com/office/drawing/2010/main" val="0"/>
              </a:ext>
            </a:extLst>
          </a:blip>
          <a:srcRect l="-13328" r="-13328"/>
          <a:stretch>
            <a:fillRect/>
          </a:stretch>
        </p:blipFill>
        <p:spPr/>
      </p:pic>
    </p:spTree>
    <p:extLst>
      <p:ext uri="{BB962C8B-B14F-4D97-AF65-F5344CB8AC3E}">
        <p14:creationId xmlns:p14="http://schemas.microsoft.com/office/powerpoint/2010/main" val="42535215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a:t>Barker, </a:t>
            </a:r>
            <a:r>
              <a:rPr lang="en-GB" dirty="0" smtClean="0"/>
              <a:t>Eileen, </a:t>
            </a:r>
            <a:r>
              <a:rPr lang="en-GB" dirty="0"/>
              <a:t>(1985) </a:t>
            </a:r>
            <a:r>
              <a:rPr lang="en-GB" i="1" dirty="0"/>
              <a:t>The Making of a Moonie</a:t>
            </a:r>
            <a:r>
              <a:rPr lang="en-GB" dirty="0"/>
              <a:t>, Oxford: Basil Blackwell Ltd. </a:t>
            </a:r>
          </a:p>
          <a:p>
            <a:r>
              <a:rPr lang="en-GB" dirty="0"/>
              <a:t>Barrett, </a:t>
            </a:r>
            <a:r>
              <a:rPr lang="en-GB" dirty="0" smtClean="0"/>
              <a:t>David </a:t>
            </a:r>
            <a:r>
              <a:rPr lang="en-GB" dirty="0"/>
              <a:t>(2001) </a:t>
            </a:r>
            <a:r>
              <a:rPr lang="en-GB" i="1" dirty="0"/>
              <a:t>The New Believers</a:t>
            </a:r>
            <a:r>
              <a:rPr lang="en-GB" dirty="0"/>
              <a:t>, London, </a:t>
            </a:r>
            <a:r>
              <a:rPr lang="en-GB" dirty="0" err="1"/>
              <a:t>Cassell</a:t>
            </a:r>
            <a:r>
              <a:rPr lang="en-GB" dirty="0"/>
              <a:t>. </a:t>
            </a:r>
          </a:p>
          <a:p>
            <a:r>
              <a:rPr lang="en-GB" dirty="0"/>
              <a:t>Chryssides, </a:t>
            </a:r>
            <a:r>
              <a:rPr lang="en-GB" dirty="0" smtClean="0"/>
              <a:t>George </a:t>
            </a:r>
            <a:r>
              <a:rPr lang="en-GB" dirty="0"/>
              <a:t>(1999) </a:t>
            </a:r>
            <a:r>
              <a:rPr lang="en-GB" i="1" dirty="0"/>
              <a:t>Exploring New Religions</a:t>
            </a:r>
            <a:r>
              <a:rPr lang="en-GB" dirty="0"/>
              <a:t>, London, </a:t>
            </a:r>
            <a:r>
              <a:rPr lang="en-GB" dirty="0" err="1"/>
              <a:t>Cassell</a:t>
            </a:r>
            <a:r>
              <a:rPr lang="en-GB" dirty="0"/>
              <a:t>.</a:t>
            </a:r>
          </a:p>
          <a:p>
            <a:r>
              <a:rPr lang="en-GB" dirty="0"/>
              <a:t>Dawson, </a:t>
            </a:r>
            <a:r>
              <a:rPr lang="en-GB" dirty="0" smtClean="0"/>
              <a:t>Lorne </a:t>
            </a:r>
            <a:r>
              <a:rPr lang="en-GB" dirty="0"/>
              <a:t>(1998) </a:t>
            </a:r>
            <a:r>
              <a:rPr lang="en-GB" i="1" dirty="0"/>
              <a:t>Comprehending Cults</a:t>
            </a:r>
            <a:r>
              <a:rPr lang="en-GB" dirty="0"/>
              <a:t>, Oxford, </a:t>
            </a:r>
            <a:r>
              <a:rPr lang="en-GB" dirty="0" smtClean="0"/>
              <a:t>OUP</a:t>
            </a:r>
          </a:p>
          <a:p>
            <a:r>
              <a:rPr lang="en-GB" dirty="0" smtClean="0"/>
              <a:t>Oliver, Paul (2012) </a:t>
            </a:r>
            <a:r>
              <a:rPr lang="en-GB" i="1" dirty="0" smtClean="0"/>
              <a:t>New Religious Movements.  A Guide for the Perplexed</a:t>
            </a:r>
            <a:r>
              <a:rPr lang="en-GB" dirty="0" smtClean="0"/>
              <a:t>, London: Continuum. </a:t>
            </a:r>
            <a:endParaRPr lang="en-GB" dirty="0"/>
          </a:p>
          <a:p>
            <a:r>
              <a:rPr lang="en-GB" dirty="0"/>
              <a:t>Schein, E, </a:t>
            </a:r>
            <a:r>
              <a:rPr lang="en-GB" dirty="0" err="1"/>
              <a:t>Schneier</a:t>
            </a:r>
            <a:r>
              <a:rPr lang="en-GB" dirty="0"/>
              <a:t>, I &amp; Becker, C (1961) </a:t>
            </a:r>
            <a:r>
              <a:rPr lang="en-GB" i="1" dirty="0"/>
              <a:t>Coercive Persuasion</a:t>
            </a:r>
            <a:r>
              <a:rPr lang="en-GB" dirty="0"/>
              <a:t>, Norton, New York.</a:t>
            </a:r>
          </a:p>
          <a:p>
            <a:r>
              <a:rPr lang="en-GB" dirty="0"/>
              <a:t>Patrick, </a:t>
            </a:r>
            <a:r>
              <a:rPr lang="en-GB" dirty="0" smtClean="0"/>
              <a:t>Ted </a:t>
            </a:r>
            <a:r>
              <a:rPr lang="en-GB" dirty="0"/>
              <a:t>(1976) </a:t>
            </a:r>
            <a:r>
              <a:rPr lang="en-GB" i="1" dirty="0"/>
              <a:t>Let Our Children Go!</a:t>
            </a:r>
            <a:r>
              <a:rPr lang="en-GB" dirty="0"/>
              <a:t>, New York, Thomas </a:t>
            </a:r>
            <a:r>
              <a:rPr lang="en-GB" dirty="0" err="1"/>
              <a:t>Congdon</a:t>
            </a:r>
            <a:r>
              <a:rPr lang="en-GB" dirty="0"/>
              <a:t> Books.</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611723726"/>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ヒラギノ角ゴ Pro W3"/>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ヒラギノ角ゴ Pro W3"/>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Paper.thmx</Template>
  <TotalTime>1405</TotalTime>
  <Words>2545</Words>
  <Application>Microsoft Macintosh PowerPoint</Application>
  <PresentationFormat>On-screen Show (4:3)</PresentationFormat>
  <Paragraphs>146</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Paper</vt:lpstr>
      <vt:lpstr>HPRS4010 / HPRS4010C </vt:lpstr>
      <vt:lpstr>PowerPoint Presentation</vt:lpstr>
      <vt:lpstr>Patrick (1976) v Barker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Dawson’s 12 points against the brainwashing thesis:</vt:lpstr>
      <vt:lpstr>PowerPoint Presentation</vt:lpstr>
      <vt:lpstr>And some more</vt:lpstr>
      <vt:lpstr>PowerPoint Presentation</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PowerPoint Presentation</vt:lpstr>
      <vt:lpstr>PowerPoint Presentation</vt:lpstr>
      <vt:lpstr>Patrick (1976) v Barker (1984)</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TRRS5008</dc:title>
  <dc:creator>Sarah</dc:creator>
  <cp:lastModifiedBy>Sarah</cp:lastModifiedBy>
  <cp:revision>24</cp:revision>
  <dcterms:created xsi:type="dcterms:W3CDTF">2012-11-25T13:55:39Z</dcterms:created>
  <dcterms:modified xsi:type="dcterms:W3CDTF">2019-01-17T10:58:56Z</dcterms:modified>
</cp:coreProperties>
</file>