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4" r:id="rId3"/>
    <p:sldId id="257" r:id="rId4"/>
    <p:sldId id="258" r:id="rId5"/>
    <p:sldId id="260" r:id="rId6"/>
    <p:sldId id="263" r:id="rId7"/>
    <p:sldId id="259" r:id="rId8"/>
    <p:sldId id="261" r:id="rId9"/>
    <p:sldId id="26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696"/>
    <p:restoredTop sz="95735"/>
  </p:normalViewPr>
  <p:slideViewPr>
    <p:cSldViewPr snapToGrid="0">
      <p:cViewPr varScale="1">
        <p:scale>
          <a:sx n="96" d="100"/>
          <a:sy n="96" d="100"/>
        </p:scale>
        <p:origin x="69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E5908-D98C-8DDD-16A6-8AFB410CC5D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6471DE8-8C9F-6545-67C2-CE6099AD52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B0C3B64-5E4C-80D4-DAD9-011634655A80}"/>
              </a:ext>
            </a:extLst>
          </p:cNvPr>
          <p:cNvSpPr>
            <a:spLocks noGrp="1"/>
          </p:cNvSpPr>
          <p:nvPr>
            <p:ph type="dt" sz="half" idx="10"/>
          </p:nvPr>
        </p:nvSpPr>
        <p:spPr/>
        <p:txBody>
          <a:bodyPr/>
          <a:lstStyle/>
          <a:p>
            <a:fld id="{9E23804B-AC06-914E-985E-B819E1C97578}" type="datetimeFigureOut">
              <a:rPr lang="en-US" smtClean="0"/>
              <a:t>10/7/22</a:t>
            </a:fld>
            <a:endParaRPr lang="en-US"/>
          </a:p>
        </p:txBody>
      </p:sp>
      <p:sp>
        <p:nvSpPr>
          <p:cNvPr id="5" name="Footer Placeholder 4">
            <a:extLst>
              <a:ext uri="{FF2B5EF4-FFF2-40B4-BE49-F238E27FC236}">
                <a16:creationId xmlns:a16="http://schemas.microsoft.com/office/drawing/2014/main" id="{BB86A6BC-A52C-C73D-7196-EA960E2BC4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F94459-BF01-F400-8A6C-86E96CB5206C}"/>
              </a:ext>
            </a:extLst>
          </p:cNvPr>
          <p:cNvSpPr>
            <a:spLocks noGrp="1"/>
          </p:cNvSpPr>
          <p:nvPr>
            <p:ph type="sldNum" sz="quarter" idx="12"/>
          </p:nvPr>
        </p:nvSpPr>
        <p:spPr/>
        <p:txBody>
          <a:bodyPr/>
          <a:lstStyle/>
          <a:p>
            <a:fld id="{727877AA-92FF-EE4D-B5A2-EBD21219B396}" type="slidenum">
              <a:rPr lang="en-US" smtClean="0"/>
              <a:t>‹#›</a:t>
            </a:fld>
            <a:endParaRPr lang="en-US"/>
          </a:p>
        </p:txBody>
      </p:sp>
    </p:spTree>
    <p:extLst>
      <p:ext uri="{BB962C8B-B14F-4D97-AF65-F5344CB8AC3E}">
        <p14:creationId xmlns:p14="http://schemas.microsoft.com/office/powerpoint/2010/main" val="3008194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4D3AE-6E3E-D3BC-8F74-E75EF54FBB8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D489F19-297D-5705-7932-7B74BEDA54F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A814E9F-8074-3D67-9160-38CC0C9B6ED9}"/>
              </a:ext>
            </a:extLst>
          </p:cNvPr>
          <p:cNvSpPr>
            <a:spLocks noGrp="1"/>
          </p:cNvSpPr>
          <p:nvPr>
            <p:ph type="dt" sz="half" idx="10"/>
          </p:nvPr>
        </p:nvSpPr>
        <p:spPr/>
        <p:txBody>
          <a:bodyPr/>
          <a:lstStyle/>
          <a:p>
            <a:fld id="{9E23804B-AC06-914E-985E-B819E1C97578}" type="datetimeFigureOut">
              <a:rPr lang="en-US" smtClean="0"/>
              <a:t>10/7/22</a:t>
            </a:fld>
            <a:endParaRPr lang="en-US"/>
          </a:p>
        </p:txBody>
      </p:sp>
      <p:sp>
        <p:nvSpPr>
          <p:cNvPr id="5" name="Footer Placeholder 4">
            <a:extLst>
              <a:ext uri="{FF2B5EF4-FFF2-40B4-BE49-F238E27FC236}">
                <a16:creationId xmlns:a16="http://schemas.microsoft.com/office/drawing/2014/main" id="{2E7764D0-A4D6-D08C-1824-0EF2E40A75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6AB40E-0B9B-AB49-86F8-ED6D160EFF5A}"/>
              </a:ext>
            </a:extLst>
          </p:cNvPr>
          <p:cNvSpPr>
            <a:spLocks noGrp="1"/>
          </p:cNvSpPr>
          <p:nvPr>
            <p:ph type="sldNum" sz="quarter" idx="12"/>
          </p:nvPr>
        </p:nvSpPr>
        <p:spPr/>
        <p:txBody>
          <a:bodyPr/>
          <a:lstStyle/>
          <a:p>
            <a:fld id="{727877AA-92FF-EE4D-B5A2-EBD21219B396}" type="slidenum">
              <a:rPr lang="en-US" smtClean="0"/>
              <a:t>‹#›</a:t>
            </a:fld>
            <a:endParaRPr lang="en-US"/>
          </a:p>
        </p:txBody>
      </p:sp>
    </p:spTree>
    <p:extLst>
      <p:ext uri="{BB962C8B-B14F-4D97-AF65-F5344CB8AC3E}">
        <p14:creationId xmlns:p14="http://schemas.microsoft.com/office/powerpoint/2010/main" val="1170716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6A3F4-E6DB-28DD-025A-B98137359CA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36BB91A-ED7A-EF37-F970-84A1D982514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BA9C138-F500-DC43-93A7-C70006A050D0}"/>
              </a:ext>
            </a:extLst>
          </p:cNvPr>
          <p:cNvSpPr>
            <a:spLocks noGrp="1"/>
          </p:cNvSpPr>
          <p:nvPr>
            <p:ph type="dt" sz="half" idx="10"/>
          </p:nvPr>
        </p:nvSpPr>
        <p:spPr/>
        <p:txBody>
          <a:bodyPr/>
          <a:lstStyle/>
          <a:p>
            <a:fld id="{9E23804B-AC06-914E-985E-B819E1C97578}" type="datetimeFigureOut">
              <a:rPr lang="en-US" smtClean="0"/>
              <a:t>10/7/22</a:t>
            </a:fld>
            <a:endParaRPr lang="en-US"/>
          </a:p>
        </p:txBody>
      </p:sp>
      <p:sp>
        <p:nvSpPr>
          <p:cNvPr id="5" name="Footer Placeholder 4">
            <a:extLst>
              <a:ext uri="{FF2B5EF4-FFF2-40B4-BE49-F238E27FC236}">
                <a16:creationId xmlns:a16="http://schemas.microsoft.com/office/drawing/2014/main" id="{57E3DD3C-48B2-B2F8-599C-5565599098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7FB646-917F-CB2D-2E98-76E311C59D88}"/>
              </a:ext>
            </a:extLst>
          </p:cNvPr>
          <p:cNvSpPr>
            <a:spLocks noGrp="1"/>
          </p:cNvSpPr>
          <p:nvPr>
            <p:ph type="sldNum" sz="quarter" idx="12"/>
          </p:nvPr>
        </p:nvSpPr>
        <p:spPr/>
        <p:txBody>
          <a:bodyPr/>
          <a:lstStyle/>
          <a:p>
            <a:fld id="{727877AA-92FF-EE4D-B5A2-EBD21219B396}" type="slidenum">
              <a:rPr lang="en-US" smtClean="0"/>
              <a:t>‹#›</a:t>
            </a:fld>
            <a:endParaRPr lang="en-US"/>
          </a:p>
        </p:txBody>
      </p:sp>
    </p:spTree>
    <p:extLst>
      <p:ext uri="{BB962C8B-B14F-4D97-AF65-F5344CB8AC3E}">
        <p14:creationId xmlns:p14="http://schemas.microsoft.com/office/powerpoint/2010/main" val="2141857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F5C12-84FB-C0C1-6523-807F716F247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2ABA996-758C-984A-B25B-920CBF634B5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1B515DB-9BDE-AABC-2986-39D06DCFCE0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A5CBC42-3AB1-B27A-3BBB-C57E3CA0180B}"/>
              </a:ext>
            </a:extLst>
          </p:cNvPr>
          <p:cNvSpPr>
            <a:spLocks noGrp="1"/>
          </p:cNvSpPr>
          <p:nvPr>
            <p:ph type="dt" sz="half" idx="10"/>
          </p:nvPr>
        </p:nvSpPr>
        <p:spPr/>
        <p:txBody>
          <a:bodyPr/>
          <a:lstStyle/>
          <a:p>
            <a:fld id="{9E23804B-AC06-914E-985E-B819E1C97578}" type="datetimeFigureOut">
              <a:rPr lang="en-US" smtClean="0"/>
              <a:t>10/7/22</a:t>
            </a:fld>
            <a:endParaRPr lang="en-US"/>
          </a:p>
        </p:txBody>
      </p:sp>
      <p:sp>
        <p:nvSpPr>
          <p:cNvPr id="6" name="Footer Placeholder 5">
            <a:extLst>
              <a:ext uri="{FF2B5EF4-FFF2-40B4-BE49-F238E27FC236}">
                <a16:creationId xmlns:a16="http://schemas.microsoft.com/office/drawing/2014/main" id="{461A4A90-2C67-98B3-4FF9-2BEEDD23221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157752-7402-7F18-104B-988C04E98F29}"/>
              </a:ext>
            </a:extLst>
          </p:cNvPr>
          <p:cNvSpPr>
            <a:spLocks noGrp="1"/>
          </p:cNvSpPr>
          <p:nvPr>
            <p:ph type="sldNum" sz="quarter" idx="12"/>
          </p:nvPr>
        </p:nvSpPr>
        <p:spPr/>
        <p:txBody>
          <a:bodyPr/>
          <a:lstStyle/>
          <a:p>
            <a:fld id="{727877AA-92FF-EE4D-B5A2-EBD21219B396}" type="slidenum">
              <a:rPr lang="en-US" smtClean="0"/>
              <a:t>‹#›</a:t>
            </a:fld>
            <a:endParaRPr lang="en-US"/>
          </a:p>
        </p:txBody>
      </p:sp>
    </p:spTree>
    <p:extLst>
      <p:ext uri="{BB962C8B-B14F-4D97-AF65-F5344CB8AC3E}">
        <p14:creationId xmlns:p14="http://schemas.microsoft.com/office/powerpoint/2010/main" val="1926939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BA1D23-8135-495F-CD4C-80D404DCE16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5FF9ECD-53A7-0634-9456-0DCC82A256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8BF9ED2-3175-F2F1-E87D-E6F2DA0E5E6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893F9BC-5332-17C9-FEC4-1E1D3B07E1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5E14400-47E9-3092-B196-D55F7A4A29D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4287B51-FB50-0C23-20B7-FA0889090FFB}"/>
              </a:ext>
            </a:extLst>
          </p:cNvPr>
          <p:cNvSpPr>
            <a:spLocks noGrp="1"/>
          </p:cNvSpPr>
          <p:nvPr>
            <p:ph type="dt" sz="half" idx="10"/>
          </p:nvPr>
        </p:nvSpPr>
        <p:spPr/>
        <p:txBody>
          <a:bodyPr/>
          <a:lstStyle/>
          <a:p>
            <a:fld id="{9E23804B-AC06-914E-985E-B819E1C97578}" type="datetimeFigureOut">
              <a:rPr lang="en-US" smtClean="0"/>
              <a:t>10/7/22</a:t>
            </a:fld>
            <a:endParaRPr lang="en-US"/>
          </a:p>
        </p:txBody>
      </p:sp>
      <p:sp>
        <p:nvSpPr>
          <p:cNvPr id="8" name="Footer Placeholder 7">
            <a:extLst>
              <a:ext uri="{FF2B5EF4-FFF2-40B4-BE49-F238E27FC236}">
                <a16:creationId xmlns:a16="http://schemas.microsoft.com/office/drawing/2014/main" id="{250D3818-38D8-4DC1-DB47-A5AA1400BB4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723ACCB-6EE3-790A-E4AF-58D92D0C2779}"/>
              </a:ext>
            </a:extLst>
          </p:cNvPr>
          <p:cNvSpPr>
            <a:spLocks noGrp="1"/>
          </p:cNvSpPr>
          <p:nvPr>
            <p:ph type="sldNum" sz="quarter" idx="12"/>
          </p:nvPr>
        </p:nvSpPr>
        <p:spPr/>
        <p:txBody>
          <a:bodyPr/>
          <a:lstStyle/>
          <a:p>
            <a:fld id="{727877AA-92FF-EE4D-B5A2-EBD21219B396}" type="slidenum">
              <a:rPr lang="en-US" smtClean="0"/>
              <a:t>‹#›</a:t>
            </a:fld>
            <a:endParaRPr lang="en-US"/>
          </a:p>
        </p:txBody>
      </p:sp>
    </p:spTree>
    <p:extLst>
      <p:ext uri="{BB962C8B-B14F-4D97-AF65-F5344CB8AC3E}">
        <p14:creationId xmlns:p14="http://schemas.microsoft.com/office/powerpoint/2010/main" val="945412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1BD84-7B0D-2BC3-BC6D-4DD293410A96}"/>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9E285B1-5C5C-DE8C-749B-9EEA1BD32395}"/>
              </a:ext>
            </a:extLst>
          </p:cNvPr>
          <p:cNvSpPr>
            <a:spLocks noGrp="1"/>
          </p:cNvSpPr>
          <p:nvPr>
            <p:ph type="dt" sz="half" idx="10"/>
          </p:nvPr>
        </p:nvSpPr>
        <p:spPr/>
        <p:txBody>
          <a:bodyPr/>
          <a:lstStyle/>
          <a:p>
            <a:fld id="{9E23804B-AC06-914E-985E-B819E1C97578}" type="datetimeFigureOut">
              <a:rPr lang="en-US" smtClean="0"/>
              <a:t>10/7/22</a:t>
            </a:fld>
            <a:endParaRPr lang="en-US"/>
          </a:p>
        </p:txBody>
      </p:sp>
      <p:sp>
        <p:nvSpPr>
          <p:cNvPr id="4" name="Footer Placeholder 3">
            <a:extLst>
              <a:ext uri="{FF2B5EF4-FFF2-40B4-BE49-F238E27FC236}">
                <a16:creationId xmlns:a16="http://schemas.microsoft.com/office/drawing/2014/main" id="{B6184421-F5C2-B780-9375-C142781C46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55082DC-3525-5B15-77BB-E2CDDE25337E}"/>
              </a:ext>
            </a:extLst>
          </p:cNvPr>
          <p:cNvSpPr>
            <a:spLocks noGrp="1"/>
          </p:cNvSpPr>
          <p:nvPr>
            <p:ph type="sldNum" sz="quarter" idx="12"/>
          </p:nvPr>
        </p:nvSpPr>
        <p:spPr/>
        <p:txBody>
          <a:bodyPr/>
          <a:lstStyle/>
          <a:p>
            <a:fld id="{727877AA-92FF-EE4D-B5A2-EBD21219B396}" type="slidenum">
              <a:rPr lang="en-US" smtClean="0"/>
              <a:t>‹#›</a:t>
            </a:fld>
            <a:endParaRPr lang="en-US"/>
          </a:p>
        </p:txBody>
      </p:sp>
    </p:spTree>
    <p:extLst>
      <p:ext uri="{BB962C8B-B14F-4D97-AF65-F5344CB8AC3E}">
        <p14:creationId xmlns:p14="http://schemas.microsoft.com/office/powerpoint/2010/main" val="813432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40313D2-78E5-CBEF-93CB-964F00F2C2D0}"/>
              </a:ext>
            </a:extLst>
          </p:cNvPr>
          <p:cNvSpPr>
            <a:spLocks noGrp="1"/>
          </p:cNvSpPr>
          <p:nvPr>
            <p:ph type="dt" sz="half" idx="10"/>
          </p:nvPr>
        </p:nvSpPr>
        <p:spPr/>
        <p:txBody>
          <a:bodyPr/>
          <a:lstStyle/>
          <a:p>
            <a:fld id="{9E23804B-AC06-914E-985E-B819E1C97578}" type="datetimeFigureOut">
              <a:rPr lang="en-US" smtClean="0"/>
              <a:t>10/7/22</a:t>
            </a:fld>
            <a:endParaRPr lang="en-US"/>
          </a:p>
        </p:txBody>
      </p:sp>
      <p:sp>
        <p:nvSpPr>
          <p:cNvPr id="3" name="Footer Placeholder 2">
            <a:extLst>
              <a:ext uri="{FF2B5EF4-FFF2-40B4-BE49-F238E27FC236}">
                <a16:creationId xmlns:a16="http://schemas.microsoft.com/office/drawing/2014/main" id="{939E24F4-2371-1C07-1AE7-B5B8AD2F2B7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089176-C656-6CB9-86C0-0B606B174032}"/>
              </a:ext>
            </a:extLst>
          </p:cNvPr>
          <p:cNvSpPr>
            <a:spLocks noGrp="1"/>
          </p:cNvSpPr>
          <p:nvPr>
            <p:ph type="sldNum" sz="quarter" idx="12"/>
          </p:nvPr>
        </p:nvSpPr>
        <p:spPr/>
        <p:txBody>
          <a:bodyPr/>
          <a:lstStyle/>
          <a:p>
            <a:fld id="{727877AA-92FF-EE4D-B5A2-EBD21219B396}" type="slidenum">
              <a:rPr lang="en-US" smtClean="0"/>
              <a:t>‹#›</a:t>
            </a:fld>
            <a:endParaRPr lang="en-US"/>
          </a:p>
        </p:txBody>
      </p:sp>
    </p:spTree>
    <p:extLst>
      <p:ext uri="{BB962C8B-B14F-4D97-AF65-F5344CB8AC3E}">
        <p14:creationId xmlns:p14="http://schemas.microsoft.com/office/powerpoint/2010/main" val="1802846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D43C1-590F-1677-F734-375A007A1AB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0F3513A-1FAC-25D5-FFCF-8260C3CCCB9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3B7FD6A-C0BE-0735-0E7B-D7565D12D3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F1826CA-DCB2-8B55-4654-2B7E94148E15}"/>
              </a:ext>
            </a:extLst>
          </p:cNvPr>
          <p:cNvSpPr>
            <a:spLocks noGrp="1"/>
          </p:cNvSpPr>
          <p:nvPr>
            <p:ph type="dt" sz="half" idx="10"/>
          </p:nvPr>
        </p:nvSpPr>
        <p:spPr/>
        <p:txBody>
          <a:bodyPr/>
          <a:lstStyle/>
          <a:p>
            <a:fld id="{9E23804B-AC06-914E-985E-B819E1C97578}" type="datetimeFigureOut">
              <a:rPr lang="en-US" smtClean="0"/>
              <a:t>10/7/22</a:t>
            </a:fld>
            <a:endParaRPr lang="en-US"/>
          </a:p>
        </p:txBody>
      </p:sp>
      <p:sp>
        <p:nvSpPr>
          <p:cNvPr id="6" name="Footer Placeholder 5">
            <a:extLst>
              <a:ext uri="{FF2B5EF4-FFF2-40B4-BE49-F238E27FC236}">
                <a16:creationId xmlns:a16="http://schemas.microsoft.com/office/drawing/2014/main" id="{6568D9D6-9622-BA50-4DE4-54C71DD2CB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AF2E66D-B157-CCBB-FB37-4541A7229A7E}"/>
              </a:ext>
            </a:extLst>
          </p:cNvPr>
          <p:cNvSpPr>
            <a:spLocks noGrp="1"/>
          </p:cNvSpPr>
          <p:nvPr>
            <p:ph type="sldNum" sz="quarter" idx="12"/>
          </p:nvPr>
        </p:nvSpPr>
        <p:spPr/>
        <p:txBody>
          <a:bodyPr/>
          <a:lstStyle/>
          <a:p>
            <a:fld id="{727877AA-92FF-EE4D-B5A2-EBD21219B396}" type="slidenum">
              <a:rPr lang="en-US" smtClean="0"/>
              <a:t>‹#›</a:t>
            </a:fld>
            <a:endParaRPr lang="en-US"/>
          </a:p>
        </p:txBody>
      </p:sp>
    </p:spTree>
    <p:extLst>
      <p:ext uri="{BB962C8B-B14F-4D97-AF65-F5344CB8AC3E}">
        <p14:creationId xmlns:p14="http://schemas.microsoft.com/office/powerpoint/2010/main" val="24529550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F5824-F7D9-07BF-CB40-83C747703D2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47DC756-D57B-9595-F88F-1314DFE0F6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A040E2D-4FA5-68CD-4B69-3F3FFC22D0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007C348-E8CC-0EE5-D2CE-1F91EE687EFA}"/>
              </a:ext>
            </a:extLst>
          </p:cNvPr>
          <p:cNvSpPr>
            <a:spLocks noGrp="1"/>
          </p:cNvSpPr>
          <p:nvPr>
            <p:ph type="dt" sz="half" idx="10"/>
          </p:nvPr>
        </p:nvSpPr>
        <p:spPr/>
        <p:txBody>
          <a:bodyPr/>
          <a:lstStyle/>
          <a:p>
            <a:fld id="{9E23804B-AC06-914E-985E-B819E1C97578}" type="datetimeFigureOut">
              <a:rPr lang="en-US" smtClean="0"/>
              <a:t>10/7/22</a:t>
            </a:fld>
            <a:endParaRPr lang="en-US"/>
          </a:p>
        </p:txBody>
      </p:sp>
      <p:sp>
        <p:nvSpPr>
          <p:cNvPr id="6" name="Footer Placeholder 5">
            <a:extLst>
              <a:ext uri="{FF2B5EF4-FFF2-40B4-BE49-F238E27FC236}">
                <a16:creationId xmlns:a16="http://schemas.microsoft.com/office/drawing/2014/main" id="{48E8A14F-E6C2-81B1-862E-51FA618759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F7F8F7F-F168-5F0E-A949-73F5487F6F22}"/>
              </a:ext>
            </a:extLst>
          </p:cNvPr>
          <p:cNvSpPr>
            <a:spLocks noGrp="1"/>
          </p:cNvSpPr>
          <p:nvPr>
            <p:ph type="sldNum" sz="quarter" idx="12"/>
          </p:nvPr>
        </p:nvSpPr>
        <p:spPr/>
        <p:txBody>
          <a:bodyPr/>
          <a:lstStyle/>
          <a:p>
            <a:fld id="{727877AA-92FF-EE4D-B5A2-EBD21219B396}" type="slidenum">
              <a:rPr lang="en-US" smtClean="0"/>
              <a:t>‹#›</a:t>
            </a:fld>
            <a:endParaRPr lang="en-US"/>
          </a:p>
        </p:txBody>
      </p:sp>
    </p:spTree>
    <p:extLst>
      <p:ext uri="{BB962C8B-B14F-4D97-AF65-F5344CB8AC3E}">
        <p14:creationId xmlns:p14="http://schemas.microsoft.com/office/powerpoint/2010/main" val="2097977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19CC1-9175-F545-99ED-F85F0DA75A0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E414530-55B9-B052-E0E0-5B03DEFB55A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0D1FB92-48B4-CB9C-F364-A2A638CF30A9}"/>
              </a:ext>
            </a:extLst>
          </p:cNvPr>
          <p:cNvSpPr>
            <a:spLocks noGrp="1"/>
          </p:cNvSpPr>
          <p:nvPr>
            <p:ph type="dt" sz="half" idx="10"/>
          </p:nvPr>
        </p:nvSpPr>
        <p:spPr/>
        <p:txBody>
          <a:bodyPr/>
          <a:lstStyle/>
          <a:p>
            <a:fld id="{9E23804B-AC06-914E-985E-B819E1C97578}" type="datetimeFigureOut">
              <a:rPr lang="en-US" smtClean="0"/>
              <a:t>10/7/22</a:t>
            </a:fld>
            <a:endParaRPr lang="en-US"/>
          </a:p>
        </p:txBody>
      </p:sp>
      <p:sp>
        <p:nvSpPr>
          <p:cNvPr id="5" name="Footer Placeholder 4">
            <a:extLst>
              <a:ext uri="{FF2B5EF4-FFF2-40B4-BE49-F238E27FC236}">
                <a16:creationId xmlns:a16="http://schemas.microsoft.com/office/drawing/2014/main" id="{CC29221E-9BF2-A32C-8B8F-CC728F9A48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16DA64-45E0-2E51-AF11-5CB7E5498E66}"/>
              </a:ext>
            </a:extLst>
          </p:cNvPr>
          <p:cNvSpPr>
            <a:spLocks noGrp="1"/>
          </p:cNvSpPr>
          <p:nvPr>
            <p:ph type="sldNum" sz="quarter" idx="12"/>
          </p:nvPr>
        </p:nvSpPr>
        <p:spPr/>
        <p:txBody>
          <a:bodyPr/>
          <a:lstStyle/>
          <a:p>
            <a:fld id="{727877AA-92FF-EE4D-B5A2-EBD21219B396}" type="slidenum">
              <a:rPr lang="en-US" smtClean="0"/>
              <a:t>‹#›</a:t>
            </a:fld>
            <a:endParaRPr lang="en-US"/>
          </a:p>
        </p:txBody>
      </p:sp>
    </p:spTree>
    <p:extLst>
      <p:ext uri="{BB962C8B-B14F-4D97-AF65-F5344CB8AC3E}">
        <p14:creationId xmlns:p14="http://schemas.microsoft.com/office/powerpoint/2010/main" val="2399754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C1A8733-2891-D5C3-FF27-F65994F27E1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D44A20E-72F0-9302-5EC7-2823CFF9CCA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397719E-5C48-A88B-46CC-5B7BBB3C67A2}"/>
              </a:ext>
            </a:extLst>
          </p:cNvPr>
          <p:cNvSpPr>
            <a:spLocks noGrp="1"/>
          </p:cNvSpPr>
          <p:nvPr>
            <p:ph type="dt" sz="half" idx="10"/>
          </p:nvPr>
        </p:nvSpPr>
        <p:spPr/>
        <p:txBody>
          <a:bodyPr/>
          <a:lstStyle/>
          <a:p>
            <a:fld id="{9E23804B-AC06-914E-985E-B819E1C97578}" type="datetimeFigureOut">
              <a:rPr lang="en-US" smtClean="0"/>
              <a:t>10/7/22</a:t>
            </a:fld>
            <a:endParaRPr lang="en-US"/>
          </a:p>
        </p:txBody>
      </p:sp>
      <p:sp>
        <p:nvSpPr>
          <p:cNvPr id="5" name="Footer Placeholder 4">
            <a:extLst>
              <a:ext uri="{FF2B5EF4-FFF2-40B4-BE49-F238E27FC236}">
                <a16:creationId xmlns:a16="http://schemas.microsoft.com/office/drawing/2014/main" id="{8011BC12-1257-F7C5-8BE2-49AB283B5A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29E458-2697-9E3A-42F8-DA68C1FD6B64}"/>
              </a:ext>
            </a:extLst>
          </p:cNvPr>
          <p:cNvSpPr>
            <a:spLocks noGrp="1"/>
          </p:cNvSpPr>
          <p:nvPr>
            <p:ph type="sldNum" sz="quarter" idx="12"/>
          </p:nvPr>
        </p:nvSpPr>
        <p:spPr/>
        <p:txBody>
          <a:bodyPr/>
          <a:lstStyle/>
          <a:p>
            <a:fld id="{727877AA-92FF-EE4D-B5A2-EBD21219B396}" type="slidenum">
              <a:rPr lang="en-US" smtClean="0"/>
              <a:t>‹#›</a:t>
            </a:fld>
            <a:endParaRPr lang="en-US"/>
          </a:p>
        </p:txBody>
      </p:sp>
    </p:spTree>
    <p:extLst>
      <p:ext uri="{BB962C8B-B14F-4D97-AF65-F5344CB8AC3E}">
        <p14:creationId xmlns:p14="http://schemas.microsoft.com/office/powerpoint/2010/main" val="889231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81363C-86BB-62CA-D14A-6C9A7C6852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81CF83F-D8C1-5DBF-06D8-8F7788F450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EE99FAD-3E0F-4181-27B0-59AAF5C7BA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3804B-AC06-914E-985E-B819E1C97578}" type="datetimeFigureOut">
              <a:rPr lang="en-US" smtClean="0"/>
              <a:t>10/7/22</a:t>
            </a:fld>
            <a:endParaRPr lang="en-US"/>
          </a:p>
        </p:txBody>
      </p:sp>
      <p:sp>
        <p:nvSpPr>
          <p:cNvPr id="5" name="Footer Placeholder 4">
            <a:extLst>
              <a:ext uri="{FF2B5EF4-FFF2-40B4-BE49-F238E27FC236}">
                <a16:creationId xmlns:a16="http://schemas.microsoft.com/office/drawing/2014/main" id="{BE0CE04E-D3FA-1AE8-BE66-525A6D3A52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952656D-6AA6-7063-55C2-CEE5D5ACF1D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7877AA-92FF-EE4D-B5A2-EBD21219B396}" type="slidenum">
              <a:rPr lang="en-US" smtClean="0"/>
              <a:t>‹#›</a:t>
            </a:fld>
            <a:endParaRPr lang="en-US"/>
          </a:p>
        </p:txBody>
      </p:sp>
    </p:spTree>
    <p:extLst>
      <p:ext uri="{BB962C8B-B14F-4D97-AF65-F5344CB8AC3E}">
        <p14:creationId xmlns:p14="http://schemas.microsoft.com/office/powerpoint/2010/main" val="33538398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9448F-295F-AD0A-4024-6A3A3347C72E}"/>
              </a:ext>
            </a:extLst>
          </p:cNvPr>
          <p:cNvSpPr>
            <a:spLocks noGrp="1"/>
          </p:cNvSpPr>
          <p:nvPr>
            <p:ph type="ctrTitle"/>
          </p:nvPr>
        </p:nvSpPr>
        <p:spPr>
          <a:xfrm>
            <a:off x="1524000" y="1122363"/>
            <a:ext cx="9555678" cy="1798967"/>
          </a:xfrm>
        </p:spPr>
        <p:txBody>
          <a:bodyPr>
            <a:normAutofit fontScale="90000"/>
          </a:bodyPr>
          <a:lstStyle/>
          <a:p>
            <a:r>
              <a:rPr lang="en-US" sz="5400" dirty="0"/>
              <a:t>Psychology for health and social care</a:t>
            </a:r>
            <a:br>
              <a:rPr lang="en-US" dirty="0"/>
            </a:br>
            <a:r>
              <a:rPr lang="en-US" dirty="0"/>
              <a:t>(BMHP4003_BIRM)</a:t>
            </a:r>
          </a:p>
        </p:txBody>
      </p:sp>
      <p:sp>
        <p:nvSpPr>
          <p:cNvPr id="3" name="Subtitle 2">
            <a:extLst>
              <a:ext uri="{FF2B5EF4-FFF2-40B4-BE49-F238E27FC236}">
                <a16:creationId xmlns:a16="http://schemas.microsoft.com/office/drawing/2014/main" id="{FB5CF8DA-90C7-7C33-AE52-033513C7DD3C}"/>
              </a:ext>
            </a:extLst>
          </p:cNvPr>
          <p:cNvSpPr>
            <a:spLocks noGrp="1"/>
          </p:cNvSpPr>
          <p:nvPr>
            <p:ph type="subTitle" idx="1"/>
          </p:nvPr>
        </p:nvSpPr>
        <p:spPr/>
        <p:txBody>
          <a:bodyPr>
            <a:normAutofit fontScale="77500" lnSpcReduction="20000"/>
          </a:bodyPr>
          <a:lstStyle/>
          <a:p>
            <a:pPr algn="l"/>
            <a:r>
              <a:rPr lang="en-US" dirty="0"/>
              <a:t>Student name : Poly Begum (2116759)</a:t>
            </a:r>
          </a:p>
          <a:p>
            <a:pPr algn="l"/>
            <a:r>
              <a:rPr lang="en-US" dirty="0"/>
              <a:t>Lecturer name: Neale Haddon</a:t>
            </a:r>
          </a:p>
          <a:p>
            <a:pPr algn="l"/>
            <a:endParaRPr lang="en-US" dirty="0"/>
          </a:p>
          <a:p>
            <a:pPr algn="l"/>
            <a:endParaRPr lang="en-US" dirty="0"/>
          </a:p>
          <a:p>
            <a:pPr algn="l"/>
            <a:r>
              <a:rPr lang="en-US" dirty="0"/>
              <a:t>Why is psychology important when working as Health Visitor? </a:t>
            </a:r>
          </a:p>
        </p:txBody>
      </p:sp>
    </p:spTree>
    <p:extLst>
      <p:ext uri="{BB962C8B-B14F-4D97-AF65-F5344CB8AC3E}">
        <p14:creationId xmlns:p14="http://schemas.microsoft.com/office/powerpoint/2010/main" val="4229442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2FE60-18ED-B34D-60E5-DA92A2BE14F7}"/>
              </a:ext>
            </a:extLst>
          </p:cNvPr>
          <p:cNvSpPr>
            <a:spLocks noGrp="1"/>
          </p:cNvSpPr>
          <p:nvPr>
            <p:ph type="title"/>
          </p:nvPr>
        </p:nvSpPr>
        <p:spPr/>
        <p:txBody>
          <a:bodyPr/>
          <a:lstStyle/>
          <a:p>
            <a:r>
              <a:rPr lang="en-GB" u="sng" dirty="0"/>
              <a:t>Contents</a:t>
            </a:r>
          </a:p>
        </p:txBody>
      </p:sp>
      <p:sp>
        <p:nvSpPr>
          <p:cNvPr id="3" name="Content Placeholder 2">
            <a:extLst>
              <a:ext uri="{FF2B5EF4-FFF2-40B4-BE49-F238E27FC236}">
                <a16:creationId xmlns:a16="http://schemas.microsoft.com/office/drawing/2014/main" id="{313686AB-EB7B-3724-E6A5-6E4E1EF5741F}"/>
              </a:ext>
            </a:extLst>
          </p:cNvPr>
          <p:cNvSpPr>
            <a:spLocks noGrp="1"/>
          </p:cNvSpPr>
          <p:nvPr>
            <p:ph idx="1"/>
          </p:nvPr>
        </p:nvSpPr>
        <p:spPr/>
        <p:txBody>
          <a:bodyPr>
            <a:normAutofit/>
          </a:bodyPr>
          <a:lstStyle/>
          <a:p>
            <a:r>
              <a:rPr lang="en-GB" dirty="0"/>
              <a:t>Introduction - 3</a:t>
            </a:r>
          </a:p>
          <a:p>
            <a:r>
              <a:rPr lang="en-GB" dirty="0"/>
              <a:t>Health visitor roll - 4</a:t>
            </a:r>
          </a:p>
          <a:p>
            <a:r>
              <a:rPr lang="en-GB" dirty="0"/>
              <a:t>Erik Erikson’s theory - 5</a:t>
            </a:r>
          </a:p>
          <a:p>
            <a:r>
              <a:rPr lang="en-GB" dirty="0"/>
              <a:t>About Erikson’s theory - 6</a:t>
            </a:r>
          </a:p>
          <a:p>
            <a:r>
              <a:rPr lang="en-GB" dirty="0"/>
              <a:t>Erikson theory picture - 7 </a:t>
            </a:r>
          </a:p>
          <a:p>
            <a:r>
              <a:rPr lang="en-GB" dirty="0"/>
              <a:t>Conclusion - 8</a:t>
            </a:r>
          </a:p>
          <a:p>
            <a:r>
              <a:rPr lang="en-GB" dirty="0"/>
              <a:t>References - 9</a:t>
            </a:r>
          </a:p>
        </p:txBody>
      </p:sp>
    </p:spTree>
    <p:extLst>
      <p:ext uri="{BB962C8B-B14F-4D97-AF65-F5344CB8AC3E}">
        <p14:creationId xmlns:p14="http://schemas.microsoft.com/office/powerpoint/2010/main" val="1507976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1C686-8241-F00C-FCFA-BDA7BFB52748}"/>
              </a:ext>
            </a:extLst>
          </p:cNvPr>
          <p:cNvSpPr>
            <a:spLocks noGrp="1"/>
          </p:cNvSpPr>
          <p:nvPr>
            <p:ph type="title"/>
          </p:nvPr>
        </p:nvSpPr>
        <p:spPr>
          <a:xfrm>
            <a:off x="531743" y="630168"/>
            <a:ext cx="10515600" cy="1325563"/>
          </a:xfrm>
        </p:spPr>
        <p:txBody>
          <a:bodyPr>
            <a:normAutofit fontScale="90000"/>
          </a:bodyPr>
          <a:lstStyle/>
          <a:p>
            <a:r>
              <a:rPr lang="en-US" u="sng" dirty="0"/>
              <a:t>Introduction</a:t>
            </a:r>
            <a:br>
              <a:rPr lang="en-US" sz="2800" dirty="0"/>
            </a:br>
            <a:br>
              <a:rPr lang="en-US" sz="2800" dirty="0"/>
            </a:br>
            <a:endParaRPr lang="en-US" sz="2800" dirty="0"/>
          </a:p>
        </p:txBody>
      </p:sp>
      <p:sp>
        <p:nvSpPr>
          <p:cNvPr id="3" name="Content Placeholder 2">
            <a:extLst>
              <a:ext uri="{FF2B5EF4-FFF2-40B4-BE49-F238E27FC236}">
                <a16:creationId xmlns:a16="http://schemas.microsoft.com/office/drawing/2014/main" id="{F7EBBD92-5D12-F5D1-4305-50B0284CE5F2}"/>
              </a:ext>
            </a:extLst>
          </p:cNvPr>
          <p:cNvSpPr>
            <a:spLocks noGrp="1"/>
          </p:cNvSpPr>
          <p:nvPr>
            <p:ph idx="1"/>
          </p:nvPr>
        </p:nvSpPr>
        <p:spPr>
          <a:xfrm>
            <a:off x="531743" y="1603513"/>
            <a:ext cx="10822057" cy="4492487"/>
          </a:xfrm>
        </p:spPr>
        <p:txBody>
          <a:bodyPr>
            <a:normAutofit/>
          </a:bodyPr>
          <a:lstStyle/>
          <a:p>
            <a:pPr marL="0" indent="0">
              <a:buNone/>
            </a:pPr>
            <a:r>
              <a:rPr lang="en-US" sz="2000" dirty="0"/>
              <a:t>Today I will be talking about why psychology is very important when someone is working as a Health Visitor. </a:t>
            </a:r>
          </a:p>
          <a:p>
            <a:pPr marL="0" indent="0">
              <a:buNone/>
            </a:pPr>
            <a:endParaRPr lang="en-US" sz="2000" dirty="0"/>
          </a:p>
          <a:p>
            <a:pPr marL="0" indent="0">
              <a:buNone/>
            </a:pPr>
            <a:r>
              <a:rPr lang="en-US" sz="2000" dirty="0"/>
              <a:t>What is psychology: Psychology came from two Greek words. </a:t>
            </a:r>
          </a:p>
          <a:p>
            <a:pPr marL="0" indent="0">
              <a:buNone/>
            </a:pPr>
            <a:r>
              <a:rPr lang="en-US" sz="2000" dirty="0"/>
              <a:t>Psych- meaning mind, soul or spirit and</a:t>
            </a:r>
          </a:p>
          <a:p>
            <a:pPr marL="0" indent="0">
              <a:buNone/>
            </a:pPr>
            <a:r>
              <a:rPr lang="en-US" sz="2000" dirty="0"/>
              <a:t>Logos- meaning knowledge, discourse or study.</a:t>
            </a:r>
          </a:p>
          <a:p>
            <a:pPr marL="0" indent="0">
              <a:buNone/>
            </a:pPr>
            <a:r>
              <a:rPr lang="en-US" sz="2000" dirty="0"/>
              <a:t>Psychology is the scientific study of mind and behavior. Psychologists are actively involved in studying and understanding mental processes, brain functions and behavior.</a:t>
            </a:r>
          </a:p>
        </p:txBody>
      </p:sp>
    </p:spTree>
    <p:extLst>
      <p:ext uri="{BB962C8B-B14F-4D97-AF65-F5344CB8AC3E}">
        <p14:creationId xmlns:p14="http://schemas.microsoft.com/office/powerpoint/2010/main" val="7660097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7400B-582D-BE4E-18FC-506B27652CA3}"/>
              </a:ext>
            </a:extLst>
          </p:cNvPr>
          <p:cNvSpPr>
            <a:spLocks noGrp="1"/>
          </p:cNvSpPr>
          <p:nvPr>
            <p:ph type="title"/>
          </p:nvPr>
        </p:nvSpPr>
        <p:spPr/>
        <p:txBody>
          <a:bodyPr/>
          <a:lstStyle/>
          <a:p>
            <a:r>
              <a:rPr lang="en-US" u="sng" dirty="0"/>
              <a:t>Health Visitor Role</a:t>
            </a:r>
          </a:p>
        </p:txBody>
      </p:sp>
      <p:sp>
        <p:nvSpPr>
          <p:cNvPr id="3" name="Content Placeholder 2">
            <a:extLst>
              <a:ext uri="{FF2B5EF4-FFF2-40B4-BE49-F238E27FC236}">
                <a16:creationId xmlns:a16="http://schemas.microsoft.com/office/drawing/2014/main" id="{938B20FB-096C-EA60-0B85-AE14E43ACF5E}"/>
              </a:ext>
            </a:extLst>
          </p:cNvPr>
          <p:cNvSpPr>
            <a:spLocks noGrp="1"/>
          </p:cNvSpPr>
          <p:nvPr>
            <p:ph idx="1"/>
          </p:nvPr>
        </p:nvSpPr>
        <p:spPr/>
        <p:txBody>
          <a:bodyPr/>
          <a:lstStyle/>
          <a:p>
            <a:pPr marL="0" indent="0">
              <a:buNone/>
            </a:pPr>
            <a:r>
              <a:rPr lang="en-US" dirty="0"/>
              <a:t>Health Visitors are specialist community public health nurses. They </a:t>
            </a:r>
            <a:r>
              <a:rPr lang="en-GB" dirty="0"/>
              <a:t>specialise</a:t>
            </a:r>
            <a:r>
              <a:rPr lang="en-US" dirty="0"/>
              <a:t> in working with families with a child aged 0 to 5 to identify health needs as early as possible and improve health and wellbeing. A Health Visitor will have many duties, including establishing relationships with families, assessing children’s health needs, providing information, support and advice to parents, working with other professionals to protect and safeguard children and organizing clinics.</a:t>
            </a:r>
          </a:p>
        </p:txBody>
      </p:sp>
    </p:spTree>
    <p:extLst>
      <p:ext uri="{BB962C8B-B14F-4D97-AF65-F5344CB8AC3E}">
        <p14:creationId xmlns:p14="http://schemas.microsoft.com/office/powerpoint/2010/main" val="22055767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7783B-156C-A5B6-8FC9-246A4EBD5ED3}"/>
              </a:ext>
            </a:extLst>
          </p:cNvPr>
          <p:cNvSpPr>
            <a:spLocks noGrp="1"/>
          </p:cNvSpPr>
          <p:nvPr>
            <p:ph type="title"/>
          </p:nvPr>
        </p:nvSpPr>
        <p:spPr>
          <a:xfrm>
            <a:off x="838200" y="365125"/>
            <a:ext cx="10515600" cy="734805"/>
          </a:xfrm>
        </p:spPr>
        <p:txBody>
          <a:bodyPr/>
          <a:lstStyle/>
          <a:p>
            <a:r>
              <a:rPr lang="en-GB" u="sng" dirty="0"/>
              <a:t>Erik Erikson theory</a:t>
            </a:r>
          </a:p>
        </p:txBody>
      </p:sp>
      <p:sp>
        <p:nvSpPr>
          <p:cNvPr id="3" name="Content Placeholder 2">
            <a:extLst>
              <a:ext uri="{FF2B5EF4-FFF2-40B4-BE49-F238E27FC236}">
                <a16:creationId xmlns:a16="http://schemas.microsoft.com/office/drawing/2014/main" id="{7E101D78-4913-BCE3-1D9F-BA15FDCFF706}"/>
              </a:ext>
            </a:extLst>
          </p:cNvPr>
          <p:cNvSpPr>
            <a:spLocks noGrp="1"/>
          </p:cNvSpPr>
          <p:nvPr>
            <p:ph idx="1"/>
          </p:nvPr>
        </p:nvSpPr>
        <p:spPr>
          <a:xfrm>
            <a:off x="212035" y="1258956"/>
            <a:ext cx="11141765" cy="5446643"/>
          </a:xfrm>
        </p:spPr>
        <p:txBody>
          <a:bodyPr>
            <a:normAutofit fontScale="85000" lnSpcReduction="20000"/>
          </a:bodyPr>
          <a:lstStyle/>
          <a:p>
            <a:pPr marL="0" indent="0">
              <a:buNone/>
            </a:pPr>
            <a:r>
              <a:rPr lang="en-GB" sz="2600" dirty="0">
                <a:latin typeface="Al Tarikh" pitchFamily="2" charset="-78"/>
                <a:cs typeface="Al Tarikh" pitchFamily="2" charset="-78"/>
              </a:rPr>
              <a:t>Erikson had an 8 stage theory.</a:t>
            </a:r>
          </a:p>
          <a:p>
            <a:pPr marL="0" indent="0">
              <a:buNone/>
            </a:pPr>
            <a:r>
              <a:rPr lang="en-US" altLang="en-US" sz="2600" dirty="0">
                <a:latin typeface="Al Tarikh" pitchFamily="2" charset="-78"/>
                <a:cs typeface="Al Tarikh" pitchFamily="2" charset="-78"/>
              </a:rPr>
              <a:t>He believed that personality developed in (8) stages</a:t>
            </a:r>
          </a:p>
          <a:p>
            <a:pPr marL="0" indent="0">
              <a:buNone/>
            </a:pPr>
            <a:r>
              <a:rPr lang="en-US" altLang="en-US" sz="2600" dirty="0">
                <a:latin typeface="Al Tarikh" pitchFamily="2" charset="-78"/>
                <a:cs typeface="Al Tarikh" pitchFamily="2" charset="-78"/>
              </a:rPr>
              <a:t>Each stage is linked to social experiences across the lifespan</a:t>
            </a:r>
          </a:p>
          <a:p>
            <a:pPr marL="0" indent="0" eaLnBrk="1" hangingPunct="1">
              <a:buNone/>
            </a:pPr>
            <a:r>
              <a:rPr lang="en-US" altLang="en-US" sz="2600" dirty="0">
                <a:latin typeface="Al Tarikh" pitchFamily="2" charset="-78"/>
                <a:cs typeface="Al Tarikh" pitchFamily="2" charset="-78"/>
              </a:rPr>
              <a:t>At each stage, the person must successfully or unsuccessfully cope</a:t>
            </a:r>
          </a:p>
          <a:p>
            <a:pPr marL="457200" lvl="1" indent="0" eaLnBrk="1" hangingPunct="1">
              <a:buNone/>
            </a:pPr>
            <a:r>
              <a:rPr lang="en-US" altLang="en-US" sz="2300" dirty="0">
                <a:latin typeface="Arial" panose="020B0604020202020204" pitchFamily="34" charset="0"/>
                <a:cs typeface="Arial" panose="020B0604020202020204" pitchFamily="34" charset="0"/>
              </a:rPr>
              <a:t>Success: acquire strengths needed for next developmental stage</a:t>
            </a:r>
          </a:p>
          <a:p>
            <a:pPr marL="457200" lvl="1" indent="0" eaLnBrk="1" hangingPunct="1">
              <a:buNone/>
            </a:pPr>
            <a:r>
              <a:rPr lang="en-US" altLang="en-US" sz="2300" dirty="0">
                <a:latin typeface="Arial" panose="020B0604020202020204" pitchFamily="34" charset="0"/>
                <a:cs typeface="Arial" panose="020B0604020202020204" pitchFamily="34" charset="0"/>
              </a:rPr>
              <a:t>Unsuccessful: less likely to be able to adapt to later problems </a:t>
            </a:r>
          </a:p>
          <a:p>
            <a:pPr marL="457200" lvl="1" indent="0" eaLnBrk="1" hangingPunct="1">
              <a:buNone/>
            </a:pPr>
            <a:endParaRPr lang="en-GB" dirty="0"/>
          </a:p>
          <a:p>
            <a:pPr marL="0" indent="0">
              <a:buNone/>
            </a:pPr>
            <a:r>
              <a:rPr lang="en-GB" dirty="0"/>
              <a:t>Stage 1:Basic trust vs mistrust.</a:t>
            </a:r>
          </a:p>
          <a:p>
            <a:pPr marL="0" indent="0">
              <a:buNone/>
            </a:pPr>
            <a:r>
              <a:rPr lang="en-GB" dirty="0"/>
              <a:t>Stage 2:Atonomy vs shame and doubt.</a:t>
            </a:r>
          </a:p>
          <a:p>
            <a:pPr marL="0" indent="0">
              <a:buNone/>
            </a:pPr>
            <a:r>
              <a:rPr lang="en-GB" dirty="0"/>
              <a:t>Stage 3: Initiative vs guilt.</a:t>
            </a:r>
          </a:p>
          <a:p>
            <a:pPr marL="0" indent="0">
              <a:buNone/>
            </a:pPr>
            <a:r>
              <a:rPr lang="en-GB" dirty="0"/>
              <a:t>Stage 4:Industriousness vs inferiority</a:t>
            </a:r>
          </a:p>
          <a:p>
            <a:pPr marL="0" indent="0">
              <a:buNone/>
            </a:pPr>
            <a:r>
              <a:rPr lang="en-GB" dirty="0"/>
              <a:t>Stage 5: Identity vs confusion.</a:t>
            </a:r>
          </a:p>
          <a:p>
            <a:pPr marL="0" indent="0">
              <a:buNone/>
            </a:pPr>
            <a:r>
              <a:rPr lang="en-GB" dirty="0"/>
              <a:t>Stage 6: Intimacy vs Isolation.</a:t>
            </a:r>
          </a:p>
          <a:p>
            <a:pPr marL="0" indent="0">
              <a:buNone/>
            </a:pPr>
            <a:r>
              <a:rPr lang="en-GB" dirty="0"/>
              <a:t>Stage 7: Generativity vs Stagnation.</a:t>
            </a:r>
          </a:p>
          <a:p>
            <a:pPr marL="0" indent="0">
              <a:buNone/>
            </a:pPr>
            <a:r>
              <a:rPr lang="en-GB" dirty="0"/>
              <a:t>Stage 8 : Ego Integrity vs Despair.</a:t>
            </a:r>
          </a:p>
        </p:txBody>
      </p:sp>
    </p:spTree>
    <p:extLst>
      <p:ext uri="{BB962C8B-B14F-4D97-AF65-F5344CB8AC3E}">
        <p14:creationId xmlns:p14="http://schemas.microsoft.com/office/powerpoint/2010/main" val="1325102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B2937-46B1-FF91-6E06-4B051302CE2F}"/>
              </a:ext>
            </a:extLst>
          </p:cNvPr>
          <p:cNvSpPr>
            <a:spLocks noGrp="1"/>
          </p:cNvSpPr>
          <p:nvPr>
            <p:ph type="title"/>
          </p:nvPr>
        </p:nvSpPr>
        <p:spPr/>
        <p:txBody>
          <a:bodyPr/>
          <a:lstStyle/>
          <a:p>
            <a:r>
              <a:rPr lang="en-GB" u="sng" dirty="0"/>
              <a:t>About Erikson’s theory</a:t>
            </a:r>
          </a:p>
        </p:txBody>
      </p:sp>
      <p:sp>
        <p:nvSpPr>
          <p:cNvPr id="3" name="Content Placeholder 2">
            <a:extLst>
              <a:ext uri="{FF2B5EF4-FFF2-40B4-BE49-F238E27FC236}">
                <a16:creationId xmlns:a16="http://schemas.microsoft.com/office/drawing/2014/main" id="{8655250B-22FB-0B26-7CD9-139EC49503BD}"/>
              </a:ext>
            </a:extLst>
          </p:cNvPr>
          <p:cNvSpPr>
            <a:spLocks noGrp="1"/>
          </p:cNvSpPr>
          <p:nvPr>
            <p:ph idx="1"/>
          </p:nvPr>
        </p:nvSpPr>
        <p:spPr/>
        <p:txBody>
          <a:bodyPr>
            <a:normAutofit fontScale="77500" lnSpcReduction="20000"/>
          </a:bodyPr>
          <a:lstStyle/>
          <a:p>
            <a:pPr marL="0" indent="0">
              <a:buNone/>
            </a:pPr>
            <a:r>
              <a:rPr lang="en-GB" dirty="0"/>
              <a:t>Stage one is about 0 – 1 years age of child life about trust.</a:t>
            </a:r>
          </a:p>
          <a:p>
            <a:pPr marL="0" indent="0">
              <a:buNone/>
            </a:pPr>
            <a:r>
              <a:rPr lang="en-GB" dirty="0"/>
              <a:t>Stage two is about 1 – 3 years age of child life about will and slowly becoming confident.</a:t>
            </a:r>
          </a:p>
          <a:p>
            <a:pPr marL="0" indent="0">
              <a:buNone/>
            </a:pPr>
            <a:r>
              <a:rPr lang="en-GB" dirty="0"/>
              <a:t>Stage three is about 3 - 5 years age of child life about taking part in little activities.</a:t>
            </a:r>
          </a:p>
          <a:p>
            <a:pPr marL="0" indent="0">
              <a:buNone/>
            </a:pPr>
            <a:r>
              <a:rPr lang="en-GB" dirty="0"/>
              <a:t>Stage four is about 6 - 11 years age of child life about completing tasks, developing skills.</a:t>
            </a:r>
          </a:p>
          <a:p>
            <a:pPr marL="0" indent="0">
              <a:buNone/>
            </a:pPr>
            <a:r>
              <a:rPr lang="en-GB" dirty="0"/>
              <a:t>Stage five is about 12 - 18 years of age about self image.</a:t>
            </a:r>
          </a:p>
          <a:p>
            <a:pPr marL="0" indent="0">
              <a:buNone/>
            </a:pPr>
            <a:r>
              <a:rPr lang="en-GB" dirty="0"/>
              <a:t>Stage six is about 18 - 35 years of age about personal relationships.</a:t>
            </a:r>
          </a:p>
          <a:p>
            <a:pPr marL="0" indent="0">
              <a:buNone/>
            </a:pPr>
            <a:r>
              <a:rPr lang="en-GB" dirty="0"/>
              <a:t>Stage seven is about 35 - 55 years of age about building successful careers.</a:t>
            </a:r>
          </a:p>
          <a:p>
            <a:pPr marL="0" indent="0">
              <a:buNone/>
            </a:pPr>
            <a:r>
              <a:rPr lang="en-GB" dirty="0"/>
              <a:t>Stage eight is 55+ and about wisdom and knowledge.</a:t>
            </a:r>
          </a:p>
          <a:p>
            <a:pPr marL="0" indent="0">
              <a:buNone/>
            </a:pPr>
            <a:endParaRPr lang="en-GB" dirty="0"/>
          </a:p>
          <a:p>
            <a:pPr marL="0" indent="0">
              <a:buNone/>
            </a:pPr>
            <a:r>
              <a:rPr lang="en-GB" dirty="0"/>
              <a:t>  </a:t>
            </a:r>
            <a:r>
              <a:rPr lang="en-GB" sz="4200" dirty="0"/>
              <a:t>A health visitor can apply Erikson’s theory on her job.</a:t>
            </a:r>
          </a:p>
        </p:txBody>
      </p:sp>
    </p:spTree>
    <p:extLst>
      <p:ext uri="{BB962C8B-B14F-4D97-AF65-F5344CB8AC3E}">
        <p14:creationId xmlns:p14="http://schemas.microsoft.com/office/powerpoint/2010/main" val="2159540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C72F0-5CA0-CB6B-18AD-7203305F3AB8}"/>
              </a:ext>
            </a:extLst>
          </p:cNvPr>
          <p:cNvSpPr>
            <a:spLocks noGrp="1"/>
          </p:cNvSpPr>
          <p:nvPr>
            <p:ph type="title"/>
          </p:nvPr>
        </p:nvSpPr>
        <p:spPr/>
        <p:txBody>
          <a:bodyPr/>
          <a:lstStyle/>
          <a:p>
            <a:r>
              <a:rPr lang="en-GB" u="sng" dirty="0"/>
              <a:t>Erik Erikson theory: Erikson has 8 stages of theory.</a:t>
            </a:r>
          </a:p>
        </p:txBody>
      </p:sp>
      <p:pic>
        <p:nvPicPr>
          <p:cNvPr id="4" name="Picture 2" descr="Image result for psychosexual theory">
            <a:extLst>
              <a:ext uri="{FF2B5EF4-FFF2-40B4-BE49-F238E27FC236}">
                <a16:creationId xmlns:a16="http://schemas.microsoft.com/office/drawing/2014/main" id="{D4AB3AEF-4611-D068-B9EE-27D20B33BB0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398503" y="2211899"/>
            <a:ext cx="5537760" cy="3461100"/>
          </a:xfrm>
          <a:prstGeom prst="rect">
            <a:avLst/>
          </a:prstGeom>
          <a:noFill/>
        </p:spPr>
      </p:pic>
      <p:pic>
        <p:nvPicPr>
          <p:cNvPr id="6" name="Picture 5" descr="Diagram&#10;&#10;Description automatically generated">
            <a:extLst>
              <a:ext uri="{FF2B5EF4-FFF2-40B4-BE49-F238E27FC236}">
                <a16:creationId xmlns:a16="http://schemas.microsoft.com/office/drawing/2014/main" id="{842FC342-C70F-767A-D245-E754B9726F3F}"/>
              </a:ext>
            </a:extLst>
          </p:cNvPr>
          <p:cNvPicPr>
            <a:picLocks noChangeAspect="1"/>
          </p:cNvPicPr>
          <p:nvPr/>
        </p:nvPicPr>
        <p:blipFill>
          <a:blip r:embed="rId3"/>
          <a:stretch>
            <a:fillRect/>
          </a:stretch>
        </p:blipFill>
        <p:spPr>
          <a:xfrm>
            <a:off x="6209939" y="2066123"/>
            <a:ext cx="5583558" cy="3461101"/>
          </a:xfrm>
          <a:prstGeom prst="rect">
            <a:avLst/>
          </a:prstGeom>
        </p:spPr>
      </p:pic>
    </p:spTree>
    <p:extLst>
      <p:ext uri="{BB962C8B-B14F-4D97-AF65-F5344CB8AC3E}">
        <p14:creationId xmlns:p14="http://schemas.microsoft.com/office/powerpoint/2010/main" val="27300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6A500-D728-6002-376F-30307FCB325B}"/>
              </a:ext>
            </a:extLst>
          </p:cNvPr>
          <p:cNvSpPr>
            <a:spLocks noGrp="1"/>
          </p:cNvSpPr>
          <p:nvPr>
            <p:ph type="title"/>
          </p:nvPr>
        </p:nvSpPr>
        <p:spPr/>
        <p:txBody>
          <a:bodyPr/>
          <a:lstStyle/>
          <a:p>
            <a:r>
              <a:rPr lang="en-GB" u="sng" dirty="0"/>
              <a:t>Conclusion </a:t>
            </a:r>
          </a:p>
        </p:txBody>
      </p:sp>
      <p:sp>
        <p:nvSpPr>
          <p:cNvPr id="3" name="Content Placeholder 2">
            <a:extLst>
              <a:ext uri="{FF2B5EF4-FFF2-40B4-BE49-F238E27FC236}">
                <a16:creationId xmlns:a16="http://schemas.microsoft.com/office/drawing/2014/main" id="{D2A2AE6C-6D9A-9C7F-F610-163E911FDF1A}"/>
              </a:ext>
            </a:extLst>
          </p:cNvPr>
          <p:cNvSpPr>
            <a:spLocks noGrp="1"/>
          </p:cNvSpPr>
          <p:nvPr>
            <p:ph idx="1"/>
          </p:nvPr>
        </p:nvSpPr>
        <p:spPr/>
        <p:txBody>
          <a:bodyPr/>
          <a:lstStyle/>
          <a:p>
            <a:pPr marL="0" indent="0">
              <a:buNone/>
            </a:pPr>
            <a:r>
              <a:rPr lang="en-GB" dirty="0"/>
              <a:t>In conclusion, it is important for a health visitor to know a lot about psychology and the importance of it as it can show the reasons for why someone's health is bad e.g stress or anxiety. If a health visitor worker has psychological knowledge she could do her job easily, more confidently and more professionally.</a:t>
            </a:r>
          </a:p>
        </p:txBody>
      </p:sp>
    </p:spTree>
    <p:extLst>
      <p:ext uri="{BB962C8B-B14F-4D97-AF65-F5344CB8AC3E}">
        <p14:creationId xmlns:p14="http://schemas.microsoft.com/office/powerpoint/2010/main" val="2474107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5C8E0-4398-01DE-CED9-5DCBB65F5790}"/>
              </a:ext>
            </a:extLst>
          </p:cNvPr>
          <p:cNvSpPr>
            <a:spLocks noGrp="1"/>
          </p:cNvSpPr>
          <p:nvPr>
            <p:ph type="title"/>
          </p:nvPr>
        </p:nvSpPr>
        <p:spPr>
          <a:xfrm>
            <a:off x="838200" y="365125"/>
            <a:ext cx="10515600" cy="478937"/>
          </a:xfrm>
        </p:spPr>
        <p:txBody>
          <a:bodyPr>
            <a:normAutofit fontScale="90000"/>
          </a:bodyPr>
          <a:lstStyle/>
          <a:p>
            <a:r>
              <a:rPr lang="en-GB" u="sng" dirty="0"/>
              <a:t>References </a:t>
            </a:r>
          </a:p>
        </p:txBody>
      </p:sp>
      <p:sp>
        <p:nvSpPr>
          <p:cNvPr id="3" name="Content Placeholder 2">
            <a:extLst>
              <a:ext uri="{FF2B5EF4-FFF2-40B4-BE49-F238E27FC236}">
                <a16:creationId xmlns:a16="http://schemas.microsoft.com/office/drawing/2014/main" id="{FF137F65-F085-B408-6B16-ECD21A951784}"/>
              </a:ext>
            </a:extLst>
          </p:cNvPr>
          <p:cNvSpPr>
            <a:spLocks noGrp="1"/>
          </p:cNvSpPr>
          <p:nvPr>
            <p:ph idx="1"/>
          </p:nvPr>
        </p:nvSpPr>
        <p:spPr>
          <a:xfrm>
            <a:off x="838200" y="844061"/>
            <a:ext cx="10515600" cy="5648813"/>
          </a:xfrm>
        </p:spPr>
        <p:txBody>
          <a:bodyPr>
            <a:normAutofit lnSpcReduction="10000"/>
          </a:bodyPr>
          <a:lstStyle/>
          <a:p>
            <a:r>
              <a:rPr lang="en-GB" altLang="en-US" sz="2800" dirty="0"/>
              <a:t>Gross, R, D., (2015), </a:t>
            </a:r>
            <a:r>
              <a:rPr lang="en-GB" altLang="en-US" sz="2800" i="1" dirty="0"/>
              <a:t>Psychology: The Science of Mind and Behaviour </a:t>
            </a:r>
            <a:r>
              <a:rPr lang="en-GB" altLang="en-US" sz="2800" dirty="0"/>
              <a:t>7th edn, Hodder Education Group, EBSCO Publishing : eBook Collection (EBSCOhost) </a:t>
            </a:r>
          </a:p>
          <a:p>
            <a:r>
              <a:rPr lang="en-GB" dirty="0"/>
              <a:t>Griggs, R, A., (</a:t>
            </a:r>
            <a:r>
              <a:rPr lang="en-GB"/>
              <a:t>2012), </a:t>
            </a:r>
            <a:r>
              <a:rPr lang="en-GB" i="1" dirty="0"/>
              <a:t>Psychology: A concise introduction</a:t>
            </a:r>
            <a:r>
              <a:rPr lang="en-GB" dirty="0"/>
              <a:t> 3</a:t>
            </a:r>
            <a:r>
              <a:rPr lang="en-GB" baseline="30000" dirty="0"/>
              <a:t>rd</a:t>
            </a:r>
            <a:r>
              <a:rPr lang="en-GB" dirty="0"/>
              <a:t> edn, Publishing: worth</a:t>
            </a:r>
          </a:p>
          <a:p>
            <a:r>
              <a:rPr lang="en-GB" dirty="0"/>
              <a:t>Val, M., (2016), </a:t>
            </a:r>
            <a:r>
              <a:rPr lang="en-GB" i="1" dirty="0"/>
              <a:t>An introduction to health psychology </a:t>
            </a:r>
            <a:r>
              <a:rPr lang="en-GB" dirty="0"/>
              <a:t>4</a:t>
            </a:r>
            <a:r>
              <a:rPr lang="en-GB" baseline="30000" dirty="0"/>
              <a:t>th</a:t>
            </a:r>
            <a:r>
              <a:rPr lang="en-GB" dirty="0"/>
              <a:t> edn, Publishing: Pearson Education Limited</a:t>
            </a:r>
          </a:p>
          <a:p>
            <a:r>
              <a:rPr lang="en-GB" dirty="0"/>
              <a:t>Linda, P., (c2009), </a:t>
            </a:r>
            <a:r>
              <a:rPr lang="en-GB" i="1" dirty="0"/>
              <a:t>How children learn (electronic resource).3, contemporary thinking and theorists</a:t>
            </a:r>
            <a:r>
              <a:rPr lang="en-GB" dirty="0"/>
              <a:t>. London: Andrews UK Publishing: eBook.</a:t>
            </a:r>
          </a:p>
          <a:p>
            <a:r>
              <a:rPr lang="en-GB" altLang="en-US" dirty="0"/>
              <a:t>Eysenck, M, W., (2017), </a:t>
            </a:r>
            <a:r>
              <a:rPr lang="en-GB" altLang="en-US" i="1" dirty="0"/>
              <a:t>Simply Psychology</a:t>
            </a:r>
            <a:r>
              <a:rPr lang="en-GB" altLang="en-US" dirty="0"/>
              <a:t>, Taylor &amp; Francis Group: ProQuest Ebook Central</a:t>
            </a:r>
          </a:p>
          <a:p>
            <a:r>
              <a:rPr lang="en-GB" dirty="0"/>
              <a:t>Hogg, M. and Vaughan, G., (2017), Social Psychology, 8</a:t>
            </a:r>
            <a:r>
              <a:rPr lang="en-GB" baseline="30000" dirty="0"/>
              <a:t>th</a:t>
            </a:r>
            <a:r>
              <a:rPr lang="en-GB" dirty="0"/>
              <a:t> edition, Harlow, Pearson Education.</a:t>
            </a:r>
          </a:p>
          <a:p>
            <a:endParaRPr lang="en-GB" dirty="0"/>
          </a:p>
        </p:txBody>
      </p:sp>
    </p:spTree>
    <p:extLst>
      <p:ext uri="{BB962C8B-B14F-4D97-AF65-F5344CB8AC3E}">
        <p14:creationId xmlns:p14="http://schemas.microsoft.com/office/powerpoint/2010/main" val="33794546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2720</TotalTime>
  <Words>701</Words>
  <Application>Microsoft Macintosh PowerPoint</Application>
  <PresentationFormat>Widescreen</PresentationFormat>
  <Paragraphs>60</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Al Tarikh</vt:lpstr>
      <vt:lpstr>Arial</vt:lpstr>
      <vt:lpstr>Calibri</vt:lpstr>
      <vt:lpstr>Calibri Light</vt:lpstr>
      <vt:lpstr>Office Theme</vt:lpstr>
      <vt:lpstr>Psychology for health and social care (BMHP4003_BIRM)</vt:lpstr>
      <vt:lpstr>Contents</vt:lpstr>
      <vt:lpstr>Introduction  </vt:lpstr>
      <vt:lpstr>Health Visitor Role</vt:lpstr>
      <vt:lpstr>Erik Erikson theory</vt:lpstr>
      <vt:lpstr>About Erikson’s theory</vt:lpstr>
      <vt:lpstr>Erik Erikson theory: Erikson has 8 stages of theory.</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Psychology for health and social care (BMHP4003_BIRM)</dc:title>
  <dc:creator>Poly Begum (2116759)</dc:creator>
  <cp:lastModifiedBy>Poly Begum (2116759)</cp:lastModifiedBy>
  <cp:revision>7</cp:revision>
  <dcterms:created xsi:type="dcterms:W3CDTF">2022-10-01T18:20:02Z</dcterms:created>
  <dcterms:modified xsi:type="dcterms:W3CDTF">2022-10-07T22:37:59Z</dcterms:modified>
</cp:coreProperties>
</file>